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1462" r:id="rId2"/>
    <p:sldId id="1814" r:id="rId3"/>
    <p:sldId id="1775" r:id="rId4"/>
    <p:sldId id="1820" r:id="rId5"/>
    <p:sldId id="1679" r:id="rId6"/>
    <p:sldId id="1675" r:id="rId7"/>
    <p:sldId id="1717" r:id="rId8"/>
    <p:sldId id="1776" r:id="rId9"/>
    <p:sldId id="1680" r:id="rId10"/>
    <p:sldId id="1778" r:id="rId11"/>
    <p:sldId id="1753" r:id="rId12"/>
    <p:sldId id="1777" r:id="rId13"/>
    <p:sldId id="1780" r:id="rId14"/>
    <p:sldId id="1811" r:id="rId15"/>
    <p:sldId id="1779" r:id="rId16"/>
    <p:sldId id="1812" r:id="rId17"/>
    <p:sldId id="1755" r:id="rId18"/>
    <p:sldId id="1756" r:id="rId19"/>
    <p:sldId id="1798" r:id="rId20"/>
    <p:sldId id="1810" r:id="rId21"/>
    <p:sldId id="175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7030A0"/>
    <a:srgbClr val="5DAD71"/>
    <a:srgbClr val="ACCBF9"/>
    <a:srgbClr val="EBE9EC"/>
    <a:srgbClr val="F7F7F7"/>
    <a:srgbClr val="FAD0BE"/>
    <a:srgbClr val="D8EBFB"/>
    <a:srgbClr val="CBE4F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8" d="100"/>
          <a:sy n="78" d="100"/>
        </p:scale>
        <p:origin x="-114"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2019/12/8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168597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23748"/>
            <a:ext cx="835734" cy="73282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01709" y="332757"/>
            <a:ext cx="661240" cy="1200362"/>
            <a:chOff x="7314523" y="1440019"/>
            <a:chExt cx="2081664" cy="4955323"/>
          </a:xfrm>
        </p:grpSpPr>
        <p:grpSp>
          <p:nvGrpSpPr>
            <p:cNvPr id="11" name="组合 10"/>
            <p:cNvGrpSpPr/>
            <p:nvPr/>
          </p:nvGrpSpPr>
          <p:grpSpPr>
            <a:xfrm flipH="1">
              <a:off x="7314523" y="1440019"/>
              <a:ext cx="2081664" cy="2428390"/>
              <a:chOff x="2848130" y="1860030"/>
              <a:chExt cx="3807502" cy="4441689"/>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05" y="1948721"/>
                <a:ext cx="3630124" cy="4352998"/>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49492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p:nvPr userDrawn="1"/>
        </p:nvGraphicFramePr>
        <p:xfrm>
          <a:off x="1337101" y="284081"/>
          <a:ext cx="10760075" cy="419100"/>
        </p:xfrm>
        <a:graphic>
          <a:graphicData uri="http://schemas.openxmlformats.org/drawingml/2006/table">
            <a:tbl>
              <a:tblPr firstRow="1" bandRow="1">
                <a:effectLst>
                  <a:innerShdw blurRad="63500" dist="50800" dir="18900000">
                    <a:schemeClr val="bg2">
                      <a:lumMod val="50000"/>
                      <a:alpha val="50000"/>
                    </a:schemeClr>
                  </a:innerShdw>
                </a:effectLst>
                <a:tableStyleId>{5C22544A-7EE6-4342-B048-85BDC9FD1C3A}</a:tableStyleId>
              </a:tblPr>
              <a:tblGrid>
                <a:gridCol w="1302385">
                  <a:extLst>
                    <a:ext uri="{9D8B030D-6E8A-4147-A177-3AD203B41FA5}">
                      <a16:colId xmlns:a16="http://schemas.microsoft.com/office/drawing/2014/main" xmlns="" val="20000"/>
                    </a:ext>
                  </a:extLst>
                </a:gridCol>
                <a:gridCol w="1496060">
                  <a:extLst>
                    <a:ext uri="{9D8B030D-6E8A-4147-A177-3AD203B41FA5}">
                      <a16:colId xmlns:a16="http://schemas.microsoft.com/office/drawing/2014/main" xmlns="" val="20001"/>
                    </a:ext>
                  </a:extLst>
                </a:gridCol>
                <a:gridCol w="1748155">
                  <a:extLst>
                    <a:ext uri="{9D8B030D-6E8A-4147-A177-3AD203B41FA5}">
                      <a16:colId xmlns:a16="http://schemas.microsoft.com/office/drawing/2014/main" xmlns="" val="20002"/>
                    </a:ext>
                  </a:extLst>
                </a:gridCol>
                <a:gridCol w="1869440">
                  <a:extLst>
                    <a:ext uri="{9D8B030D-6E8A-4147-A177-3AD203B41FA5}">
                      <a16:colId xmlns:a16="http://schemas.microsoft.com/office/drawing/2014/main" xmlns="" val="20003"/>
                    </a:ext>
                  </a:extLst>
                </a:gridCol>
                <a:gridCol w="1208405">
                  <a:extLst>
                    <a:ext uri="{9D8B030D-6E8A-4147-A177-3AD203B41FA5}">
                      <a16:colId xmlns:a16="http://schemas.microsoft.com/office/drawing/2014/main" xmlns="" val="20004"/>
                    </a:ext>
                  </a:extLst>
                </a:gridCol>
                <a:gridCol w="1783715">
                  <a:extLst>
                    <a:ext uri="{9D8B030D-6E8A-4147-A177-3AD203B41FA5}">
                      <a16:colId xmlns:a16="http://schemas.microsoft.com/office/drawing/2014/main" xmlns="" val="20005"/>
                    </a:ext>
                  </a:extLst>
                </a:gridCol>
                <a:gridCol w="1351915">
                  <a:extLst>
                    <a:ext uri="{9D8B030D-6E8A-4147-A177-3AD203B41FA5}">
                      <a16:colId xmlns:a16="http://schemas.microsoft.com/office/drawing/2014/main" xmlns="" val="20006"/>
                    </a:ext>
                  </a:extLst>
                </a:gridCol>
              </a:tblGrid>
              <a:tr h="419100">
                <a:tc>
                  <a:txBody>
                    <a:bodyPr/>
                    <a:lstStyle/>
                    <a:p>
                      <a:pPr algn="ctr">
                        <a:buNone/>
                      </a:pPr>
                      <a:r>
                        <a:rPr lang="zh-CN" altLang="en-US" sz="2000" dirty="0">
                          <a:solidFill>
                            <a:schemeClr val="bg1"/>
                          </a:solidFill>
                        </a:rPr>
                        <a:t>课程简介</a:t>
                      </a:r>
                    </a:p>
                  </a:txBody>
                  <a:tcPr marL="90805" marR="90805" anchor="b">
                    <a:solidFill>
                      <a:schemeClr val="accent4"/>
                    </a:solidFill>
                  </a:tcPr>
                </a:tc>
                <a:tc>
                  <a:txBody>
                    <a:bodyPr/>
                    <a:lstStyle/>
                    <a:p>
                      <a:pPr algn="ctr">
                        <a:buNone/>
                      </a:pPr>
                      <a:r>
                        <a:rPr lang="zh-CN" altLang="en-US" sz="2000" dirty="0">
                          <a:solidFill>
                            <a:schemeClr val="tx1">
                              <a:lumMod val="50000"/>
                              <a:lumOff val="50000"/>
                            </a:schemeClr>
                          </a:solidFill>
                        </a:rPr>
                        <a:t>课改前情况</a:t>
                      </a:r>
                    </a:p>
                  </a:txBody>
                  <a:tcPr marL="90805" marR="90805" anchor="b">
                    <a:noFill/>
                  </a:tcPr>
                </a:tc>
                <a:tc>
                  <a:txBody>
                    <a:bodyPr/>
                    <a:lstStyle/>
                    <a:p>
                      <a:pPr algn="ctr">
                        <a:buNone/>
                      </a:pPr>
                      <a:r>
                        <a:rPr lang="zh-CN" altLang="en-US" sz="2000" dirty="0">
                          <a:solidFill>
                            <a:schemeClr val="tx1">
                              <a:lumMod val="50000"/>
                              <a:lumOff val="50000"/>
                            </a:schemeClr>
                          </a:solidFill>
                        </a:rPr>
                        <a:t>课改简要思路</a:t>
                      </a:r>
                    </a:p>
                  </a:txBody>
                  <a:tcPr marL="90805" marR="90805" anchor="b">
                    <a:noFill/>
                  </a:tcPr>
                </a:tc>
                <a:tc>
                  <a:txBody>
                    <a:bodyPr/>
                    <a:lstStyle/>
                    <a:p>
                      <a:pPr algn="ctr">
                        <a:buNone/>
                      </a:pPr>
                      <a:r>
                        <a:rPr lang="zh-CN" altLang="en-US" sz="2000" dirty="0">
                          <a:solidFill>
                            <a:schemeClr val="tx1">
                              <a:lumMod val="50000"/>
                              <a:lumOff val="50000"/>
                            </a:schemeClr>
                          </a:solidFill>
                        </a:rPr>
                        <a:t>课程实施过程</a:t>
                      </a:r>
                    </a:p>
                  </a:txBody>
                  <a:tcPr marL="90805" marR="90805" anchor="b">
                    <a:noFill/>
                  </a:tcPr>
                </a:tc>
                <a:tc>
                  <a:txBody>
                    <a:bodyPr/>
                    <a:lstStyle/>
                    <a:p>
                      <a:pPr algn="ctr">
                        <a:buNone/>
                      </a:pPr>
                      <a:r>
                        <a:rPr lang="zh-CN" altLang="en-US" sz="2000" dirty="0">
                          <a:solidFill>
                            <a:schemeClr val="tx1">
                              <a:lumMod val="50000"/>
                              <a:lumOff val="50000"/>
                            </a:schemeClr>
                          </a:solidFill>
                        </a:rPr>
                        <a:t>新课效果</a:t>
                      </a:r>
                    </a:p>
                  </a:txBody>
                  <a:tcPr marL="90805" marR="90805" anchor="b">
                    <a:noFill/>
                  </a:tcPr>
                </a:tc>
                <a:tc>
                  <a:txBody>
                    <a:bodyPr/>
                    <a:lstStyle/>
                    <a:p>
                      <a:pPr algn="ctr">
                        <a:buNone/>
                      </a:pPr>
                      <a:r>
                        <a:rPr lang="zh-CN" altLang="en-US" sz="2000" dirty="0">
                          <a:solidFill>
                            <a:schemeClr val="tx1">
                              <a:lumMod val="50000"/>
                              <a:lumOff val="50000"/>
                            </a:schemeClr>
                          </a:solidFill>
                        </a:rPr>
                        <a:t>新旧教法对比</a:t>
                      </a:r>
                    </a:p>
                  </a:txBody>
                  <a:tcPr marL="90805" marR="90805" anchor="b">
                    <a:noFill/>
                  </a:tcPr>
                </a:tc>
                <a:tc>
                  <a:txBody>
                    <a:bodyPr/>
                    <a:lstStyle/>
                    <a:p>
                      <a:pPr algn="ctr">
                        <a:buNone/>
                      </a:pPr>
                      <a:r>
                        <a:rPr lang="zh-CN" altLang="en-US" sz="2000" dirty="0">
                          <a:solidFill>
                            <a:schemeClr val="tx1">
                              <a:lumMod val="50000"/>
                              <a:lumOff val="50000"/>
                            </a:schemeClr>
                          </a:solidFill>
                        </a:rPr>
                        <a:t>个人体会</a:t>
                      </a:r>
                    </a:p>
                  </a:txBody>
                  <a:tcPr marL="90805" marR="90805" anchor="b">
                    <a:no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42505"/>
            <a:ext cx="835734" cy="678830"/>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200" y="906495"/>
              <a:ext cx="3533713" cy="3533703"/>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49384" y="271004"/>
            <a:ext cx="745350" cy="1200726"/>
            <a:chOff x="7314523" y="1440019"/>
            <a:chExt cx="2081664" cy="3978274"/>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865454" cy="3972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3"/>
          </p:nvPr>
        </p:nvSpPr>
        <p:spPr>
          <a:xfrm>
            <a:off x="1122780" y="482600"/>
            <a:ext cx="913448" cy="91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254795"/>
            <a:ext cx="835734"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262" y="386164"/>
            <a:ext cx="661240" cy="1200171"/>
            <a:chOff x="7314523" y="1440019"/>
            <a:chExt cx="2081664" cy="5686620"/>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56805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8" name="矩形 7"/>
          <p:cNvSpPr/>
          <p:nvPr userDrawn="1"/>
        </p:nvSpPr>
        <p:spPr>
          <a:xfrm>
            <a:off x="547232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教学分析</a:t>
            </a:r>
          </a:p>
        </p:txBody>
      </p:sp>
      <p:cxnSp>
        <p:nvCxnSpPr>
          <p:cNvPr id="12" name="直接连接符 11"/>
          <p:cNvCxnSpPr/>
          <p:nvPr userDrawn="1"/>
        </p:nvCxnSpPr>
        <p:spPr>
          <a:xfrm>
            <a:off x="7118267"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8764195"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424234"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118254"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教学设计</a:t>
            </a:r>
          </a:p>
        </p:txBody>
      </p:sp>
      <p:sp>
        <p:nvSpPr>
          <p:cNvPr id="16" name="矩形 15"/>
          <p:cNvSpPr/>
          <p:nvPr userDrawn="1"/>
        </p:nvSpPr>
        <p:spPr>
          <a:xfrm>
            <a:off x="8764195"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rgbClr val="C00000"/>
                </a:solidFill>
                <a:latin typeface="微软雅黑" panose="020B0503020204020204" pitchFamily="34" charset="-122"/>
                <a:ea typeface="微软雅黑" panose="020B0503020204020204" pitchFamily="34" charset="-122"/>
              </a:rPr>
              <a:t>教学过程</a:t>
            </a:r>
          </a:p>
        </p:txBody>
      </p:sp>
      <p:sp>
        <p:nvSpPr>
          <p:cNvPr id="17" name="矩形 16"/>
          <p:cNvSpPr/>
          <p:nvPr userDrawn="1"/>
        </p:nvSpPr>
        <p:spPr>
          <a:xfrm>
            <a:off x="1041013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3269264" y="704319"/>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过渡页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TRANSITION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80882" y="161315"/>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01</a:t>
            </a:r>
          </a:p>
        </p:txBody>
      </p:sp>
      <p:sp>
        <p:nvSpPr>
          <p:cNvPr id="2" name="矩形 24"/>
          <p:cNvSpPr>
            <a:spLocks noChangeArrowheads="1"/>
          </p:cNvSpPr>
          <p:nvPr userDrawn="1"/>
        </p:nvSpPr>
        <p:spPr bwMode="auto">
          <a:xfrm>
            <a:off x="1080882" y="576605"/>
            <a:ext cx="1079839" cy="415290"/>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课程简介</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2280569" y="692254"/>
            <a:ext cx="3167527"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p>
        </p:txBody>
      </p:sp>
      <p:sp>
        <p:nvSpPr>
          <p:cNvPr id="7" name="矩形 24"/>
          <p:cNvSpPr>
            <a:spLocks noChangeArrowheads="1"/>
          </p:cNvSpPr>
          <p:nvPr userDrawn="1"/>
        </p:nvSpPr>
        <p:spPr bwMode="auto">
          <a:xfrm>
            <a:off x="1056752" y="565810"/>
            <a:ext cx="1079839" cy="630555"/>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a:p>
            <a:pPr algn="ctr"/>
            <a:r>
              <a:rPr lang="zh-CN" altLang="en-US" sz="1400" dirty="0">
                <a:solidFill>
                  <a:prstClr val="white"/>
                </a:solidFill>
                <a:ea typeface="微软雅黑" panose="020B0503020204020204" pitchFamily="34" charset="-122"/>
                <a:cs typeface="Arial Unicode MS" panose="020B0604020202020204" pitchFamily="34" charset="-122"/>
              </a:rPr>
              <a:t>正文</a:t>
            </a:r>
            <a:endParaRPr lang="en-US" altLang="zh-CN" sz="14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第四章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第五章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t>‹#›</a:t>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25307;&#25237;&#26631;&#27861;.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6015" y="3145155"/>
            <a:ext cx="3926840" cy="4259580"/>
            <a:chOff x="13789" y="4953"/>
            <a:chExt cx="6184" cy="670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789" y="4953"/>
              <a:ext cx="6185" cy="6708"/>
            </a:xfrm>
            <a:prstGeom prst="rect">
              <a:avLst/>
            </a:prstGeom>
          </p:spPr>
        </p:pic>
        <p:pic>
          <p:nvPicPr>
            <p:cNvPr id="8" name="图片 7"/>
            <p:cNvPicPr>
              <a:picLocks noChangeAspect="1"/>
            </p:cNvPicPr>
            <p:nvPr userDrawn="1"/>
          </p:nvPicPr>
          <p:blipFill>
            <a:blip r:embed="rId4"/>
            <a:srcRect l="6428" t="22448"/>
            <a:stretch>
              <a:fillRect/>
            </a:stretch>
          </p:blipFill>
          <p:spPr>
            <a:xfrm rot="21360000">
              <a:off x="14968" y="5733"/>
              <a:ext cx="3788" cy="2804"/>
            </a:xfrm>
            <a:prstGeom prst="rect">
              <a:avLst/>
            </a:prstGeom>
          </p:spPr>
        </p:pic>
      </p:grpSp>
      <p:sp>
        <p:nvSpPr>
          <p:cNvPr id="12" name="TextBox 10"/>
          <p:cNvSpPr txBox="1">
            <a:spLocks noChangeArrowheads="1"/>
          </p:cNvSpPr>
          <p:nvPr/>
        </p:nvSpPr>
        <p:spPr bwMode="auto">
          <a:xfrm>
            <a:off x="1173937" y="1248316"/>
            <a:ext cx="10782567" cy="3323987"/>
          </a:xfrm>
          <a:prstGeom prst="rect">
            <a:avLst/>
          </a:prstGeom>
          <a:noFill/>
          <a:ln w="9525">
            <a:noFill/>
            <a:miter lim="800000"/>
          </a:ln>
        </p:spPr>
        <p:txBody>
          <a:bodyPr wrap="none">
            <a:spAutoFit/>
          </a:bodyPr>
          <a:lstStyle/>
          <a:p>
            <a:pPr algn="l">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  建设</a:t>
            </a:r>
            <a:r>
              <a:rPr lang="zh-CN" altLang="en-US" sz="7200" b="1" spc="200" dirty="0">
                <a:solidFill>
                  <a:prstClr val="white"/>
                </a:solidFill>
                <a:latin typeface="微软雅黑" panose="020B0503020204020204" pitchFamily="34" charset="-122"/>
                <a:ea typeface="微软雅黑" panose="020B0503020204020204" pitchFamily="34" charset="-122"/>
              </a:rPr>
              <a:t>工程</a:t>
            </a:r>
            <a:r>
              <a:rPr lang="zh-CN" altLang="en-US" sz="7200" b="1" spc="200" dirty="0" smtClean="0">
                <a:solidFill>
                  <a:prstClr val="white"/>
                </a:solidFill>
                <a:latin typeface="微软雅黑" panose="020B0503020204020204" pitchFamily="34" charset="-122"/>
                <a:ea typeface="微软雅黑" panose="020B0503020204020204" pitchFamily="34" charset="-122"/>
              </a:rPr>
              <a:t>法规</a:t>
            </a:r>
            <a:endParaRPr lang="zh-CN" altLang="en-US" sz="7200" b="1" spc="200" dirty="0">
              <a:solidFill>
                <a:prstClr val="white"/>
              </a:solidFill>
              <a:latin typeface="微软雅黑" panose="020B0503020204020204" pitchFamily="34" charset="-122"/>
              <a:ea typeface="微软雅黑" panose="020B0503020204020204" pitchFamily="34" charset="-122"/>
            </a:endParaRPr>
          </a:p>
          <a:p>
            <a:pPr algn="l">
              <a:defRPr/>
            </a:pP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24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Construction project regulations</a:t>
            </a:r>
            <a:r>
              <a:rPr lang="zh-CN" altLang="en-US" sz="72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 </a:t>
            </a: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p>
          <a:p>
            <a:pPr algn="l">
              <a:defRPr/>
            </a:pP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endParaRPr lang="zh-CN" altLang="en-US" sz="60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781250" y="1164020"/>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81250" y="2499697"/>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8900" y="7112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3" name="图片 2" descr="90F0E13A254C642B263421B4E4012074"/>
          <p:cNvPicPr>
            <a:picLocks noChangeAspect="1"/>
          </p:cNvPicPr>
          <p:nvPr/>
        </p:nvPicPr>
        <p:blipFill>
          <a:blip r:embed="rId3">
            <a:extLst>
              <a:ext uri="{BEBA8EAE-BF5A-486C-A8C5-ECC9F3942E4B}">
                <a14:imgProps xmlns:a14="http://schemas.microsoft.com/office/drawing/2010/main">
                  <a14:imgLayer r:embed="rId4">
                    <a14:imgEffect>
                      <a14:brightnessContrast bright="-26000" contrast="50000"/>
                    </a14:imgEffect>
                  </a14:imgLayer>
                </a14:imgProps>
              </a:ext>
            </a:extLst>
          </a:blip>
          <a:srcRect t="10981" b="18482"/>
          <a:stretch>
            <a:fillRect/>
          </a:stretch>
        </p:blipFill>
        <p:spPr>
          <a:xfrm>
            <a:off x="1680210" y="54610"/>
            <a:ext cx="10286999" cy="6749415"/>
          </a:xfrm>
          <a:prstGeom prst="rect">
            <a:avLst/>
          </a:prstGeom>
        </p:spPr>
      </p:pic>
      <p:sp>
        <p:nvSpPr>
          <p:cNvPr id="4" name="文本框 3"/>
          <p:cNvSpPr txBox="1"/>
          <p:nvPr/>
        </p:nvSpPr>
        <p:spPr>
          <a:xfrm rot="16200000">
            <a:off x="414655" y="3413760"/>
            <a:ext cx="1475105" cy="867410"/>
          </a:xfrm>
          <a:prstGeom prst="rect">
            <a:avLst/>
          </a:prstGeom>
          <a:noFill/>
          <a:ln>
            <a:solidFill>
              <a:schemeClr val="bg2">
                <a:lumMod val="75000"/>
              </a:schemeClr>
            </a:solidFill>
          </a:ln>
        </p:spPr>
        <p:txBody>
          <a:bodyPr vert="eaVert" wrap="square" rtlCol="0">
            <a:spAutoFit/>
          </a:bodyPr>
          <a:lstStyle/>
          <a:p>
            <a:pPr algn="ctr"/>
            <a:r>
              <a:rPr lang="en-US" altLang="zh-CN" sz="2800" dirty="0">
                <a:latin typeface="微软雅黑" panose="020B0503020204020204" pitchFamily="34" charset="-122"/>
                <a:ea typeface="微软雅黑" panose="020B0503020204020204" pitchFamily="34" charset="-122"/>
              </a:rPr>
              <a:t>P</a:t>
            </a:r>
          </a:p>
          <a:p>
            <a:pPr algn="ctr"/>
            <a:r>
              <a:rPr lang="en-US" altLang="zh-CN" sz="2800" dirty="0">
                <a:latin typeface="微软雅黑" panose="020B0503020204020204" pitchFamily="34" charset="-122"/>
                <a:ea typeface="微软雅黑" panose="020B0503020204020204" pitchFamily="34" charset="-122"/>
              </a:rPr>
              <a:t>104</a:t>
            </a:r>
            <a:r>
              <a:rPr lang="zh-CN" altLang="en-US" sz="2800" dirty="0">
                <a:latin typeface="微软雅黑" panose="020B0503020204020204" pitchFamily="34" charset="-122"/>
                <a:ea typeface="微软雅黑" panose="020B0503020204020204" pitchFamily="34" charset="-122"/>
              </a:rPr>
              <a:t>框图</a:t>
            </a:r>
          </a:p>
        </p:txBody>
      </p:sp>
    </p:spTree>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4" name="图片 3" descr="3B16EF9A05FAA9A39A748A9C3DB3ABEB"/>
          <p:cNvPicPr>
            <a:picLocks noChangeAspect="1"/>
          </p:cNvPicPr>
          <p:nvPr/>
        </p:nvPicPr>
        <p:blipFill>
          <a:blip r:embed="rId3"/>
          <a:srcRect t="43103" b="44715"/>
          <a:stretch>
            <a:fillRect/>
          </a:stretch>
        </p:blipFill>
        <p:spPr>
          <a:xfrm>
            <a:off x="737870" y="2223135"/>
            <a:ext cx="11102975" cy="2404745"/>
          </a:xfrm>
          <a:prstGeom prst="rect">
            <a:avLst/>
          </a:prstGeom>
        </p:spPr>
      </p:pic>
      <p:sp>
        <p:nvSpPr>
          <p:cNvPr id="13" name="矩形 12"/>
          <p:cNvSpPr/>
          <p:nvPr/>
        </p:nvSpPr>
        <p:spPr>
          <a:xfrm>
            <a:off x="2147719" y="4776152"/>
            <a:ext cx="7388561" cy="707886"/>
          </a:xfrm>
          <a:prstGeom prst="rect">
            <a:avLst/>
          </a:prstGeom>
          <a:noFill/>
          <a:ln>
            <a:noFill/>
          </a:ln>
        </p:spPr>
        <p:txBody>
          <a:bodyPr wrap="none" rtlCol="0" anchor="t">
            <a:spAutoFit/>
          </a:bodyPr>
          <a:lstStyle/>
          <a:p>
            <a:pPr algn="ctr"/>
            <a:r>
              <a:rPr lang="zh-CN" altLang="en-US" sz="4000" b="1" dirty="0">
                <a:solidFill>
                  <a:schemeClr val="accent1"/>
                </a:solidFill>
                <a:effectLst>
                  <a:outerShdw blurRad="38100" dist="25400" dir="5400000" algn="ctr" rotWithShape="0">
                    <a:srgbClr val="6E747A">
                      <a:alpha val="43000"/>
                    </a:srgbClr>
                  </a:outerShdw>
                </a:effectLst>
              </a:rPr>
              <a:t>哪些工程项目必须进行招投标？</a:t>
            </a:r>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3" name="图片 2" descr="849E07F0C84DDD610D54C0451554D42D"/>
          <p:cNvPicPr>
            <a:picLocks noChangeAspect="1"/>
          </p:cNvPicPr>
          <p:nvPr/>
        </p:nvPicPr>
        <p:blipFill>
          <a:blip r:embed="rId3"/>
          <a:srcRect l="6421" t="44583" r="5951" b="28518"/>
          <a:stretch>
            <a:fillRect/>
          </a:stretch>
        </p:blipFill>
        <p:spPr>
          <a:xfrm>
            <a:off x="711724" y="1730957"/>
            <a:ext cx="10443956" cy="4554274"/>
          </a:xfrm>
          <a:prstGeom prst="rect">
            <a:avLst/>
          </a:prstGeom>
        </p:spPr>
      </p:pic>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3" name="图片 2" descr="0A4D2CFC339B1A8FA523C0B79B3C8D80"/>
          <p:cNvPicPr>
            <a:picLocks noChangeAspect="1"/>
          </p:cNvPicPr>
          <p:nvPr/>
        </p:nvPicPr>
        <p:blipFill>
          <a:blip r:embed="rId3"/>
          <a:srcRect l="2852" t="45652" r="3815" b="28254"/>
          <a:stretch>
            <a:fillRect/>
          </a:stretch>
        </p:blipFill>
        <p:spPr>
          <a:xfrm>
            <a:off x="1731769" y="1762581"/>
            <a:ext cx="9135636" cy="4540885"/>
          </a:xfrm>
          <a:prstGeom prst="rect">
            <a:avLst/>
          </a:prstGeom>
        </p:spPr>
      </p:pic>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98329" y="205302"/>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443341"/>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03" y="1043258"/>
            <a:ext cx="10983353" cy="560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546737"/>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2" name="图片 1" descr="FEF78B6311B69D31ABB739E2E1259E42"/>
          <p:cNvPicPr>
            <a:picLocks noChangeAspect="1"/>
          </p:cNvPicPr>
          <p:nvPr/>
        </p:nvPicPr>
        <p:blipFill>
          <a:blip r:embed="rId3"/>
          <a:srcRect l="3581" t="45513" r="4038" b="30657"/>
          <a:stretch>
            <a:fillRect/>
          </a:stretch>
        </p:blipFill>
        <p:spPr>
          <a:xfrm>
            <a:off x="1181614" y="2222581"/>
            <a:ext cx="9561195" cy="4384675"/>
          </a:xfrm>
          <a:prstGeom prst="rect">
            <a:avLst/>
          </a:prstGeom>
        </p:spPr>
      </p:pic>
      <p:sp>
        <p:nvSpPr>
          <p:cNvPr id="4" name="TextBox 3"/>
          <p:cNvSpPr txBox="1"/>
          <p:nvPr/>
        </p:nvSpPr>
        <p:spPr>
          <a:xfrm>
            <a:off x="9175298" y="178031"/>
            <a:ext cx="2172970" cy="1815882"/>
          </a:xfrm>
          <a:prstGeom prst="rect">
            <a:avLst/>
          </a:prstGeom>
          <a:noFill/>
          <a:ln>
            <a:solidFill>
              <a:schemeClr val="bg2">
                <a:lumMod val="75000"/>
              </a:schemeClr>
            </a:solidFill>
          </a:ln>
        </p:spPr>
        <p:txBody>
          <a:bodyPr wrap="square" rtlCol="0">
            <a:spAutoFit/>
          </a:bodyPr>
          <a:lstStyle/>
          <a:p>
            <a:pPr algn="ctr"/>
            <a:r>
              <a:rPr lang="en-US" altLang="zh-CN" sz="2800" b="1" dirty="0">
                <a:solidFill>
                  <a:srgbClr val="0070C0"/>
                </a:solidFill>
                <a:latin typeface="微软雅黑" panose="020B0503020204020204" pitchFamily="34" charset="-122"/>
                <a:ea typeface="微软雅黑" panose="020B0503020204020204" pitchFamily="34" charset="-122"/>
              </a:rPr>
              <a:t>2018</a:t>
            </a:r>
            <a:r>
              <a:rPr lang="zh-CN" altLang="en-US" sz="2800" b="1" dirty="0">
                <a:solidFill>
                  <a:srgbClr val="0070C0"/>
                </a:solidFill>
                <a:latin typeface="微软雅黑" panose="020B0503020204020204" pitchFamily="34" charset="-122"/>
                <a:ea typeface="微软雅黑" panose="020B0503020204020204" pitchFamily="34" charset="-122"/>
              </a:rPr>
              <a:t>年新规：</a:t>
            </a:r>
            <a:r>
              <a:rPr lang="en-US" altLang="zh-CN" sz="2800" b="1" dirty="0">
                <a:solidFill>
                  <a:srgbClr val="0070C0"/>
                </a:solidFill>
                <a:latin typeface="微软雅黑" panose="020B0503020204020204" pitchFamily="34" charset="-122"/>
                <a:ea typeface="微软雅黑" panose="020B0503020204020204" pitchFamily="34" charset="-122"/>
              </a:rPr>
              <a:t>400</a:t>
            </a:r>
            <a:r>
              <a:rPr lang="zh-CN" altLang="en-US" sz="2800" b="1" dirty="0">
                <a:solidFill>
                  <a:srgbClr val="0070C0"/>
                </a:solidFill>
                <a:latin typeface="微软雅黑" panose="020B0503020204020204" pitchFamily="34" charset="-122"/>
                <a:ea typeface="微软雅黑" panose="020B0503020204020204" pitchFamily="34" charset="-122"/>
              </a:rPr>
              <a:t>万</a:t>
            </a:r>
            <a:endParaRPr lang="en-US" altLang="zh-CN" sz="2800" b="1" dirty="0">
              <a:solidFill>
                <a:srgbClr val="0070C0"/>
              </a:solidFill>
              <a:latin typeface="微软雅黑" panose="020B0503020204020204" pitchFamily="34" charset="-122"/>
              <a:ea typeface="微软雅黑" panose="020B0503020204020204" pitchFamily="34" charset="-122"/>
            </a:endParaRPr>
          </a:p>
          <a:p>
            <a:pPr algn="ctr"/>
            <a:r>
              <a:rPr lang="en-US" altLang="zh-CN" sz="2800" b="1" dirty="0">
                <a:solidFill>
                  <a:srgbClr val="0070C0"/>
                </a:solidFill>
                <a:latin typeface="微软雅黑" panose="020B0503020204020204" pitchFamily="34" charset="-122"/>
                <a:ea typeface="微软雅黑" panose="020B0503020204020204" pitchFamily="34" charset="-122"/>
              </a:rPr>
              <a:t>200</a:t>
            </a:r>
            <a:r>
              <a:rPr lang="zh-CN" altLang="en-US" sz="2800" b="1" dirty="0">
                <a:solidFill>
                  <a:srgbClr val="0070C0"/>
                </a:solidFill>
                <a:latin typeface="微软雅黑" panose="020B0503020204020204" pitchFamily="34" charset="-122"/>
                <a:ea typeface="微软雅黑" panose="020B0503020204020204" pitchFamily="34" charset="-122"/>
              </a:rPr>
              <a:t>万</a:t>
            </a:r>
            <a:endParaRPr lang="en-US" altLang="zh-CN" sz="2800" b="1" dirty="0">
              <a:solidFill>
                <a:srgbClr val="0070C0"/>
              </a:solidFill>
              <a:latin typeface="微软雅黑" panose="020B0503020204020204" pitchFamily="34" charset="-122"/>
              <a:ea typeface="微软雅黑" panose="020B0503020204020204" pitchFamily="34" charset="-122"/>
            </a:endParaRPr>
          </a:p>
          <a:p>
            <a:pPr algn="ctr"/>
            <a:r>
              <a:rPr lang="en-US" altLang="zh-CN" sz="2800" b="1" dirty="0">
                <a:solidFill>
                  <a:srgbClr val="0070C0"/>
                </a:solidFill>
                <a:latin typeface="微软雅黑" panose="020B0503020204020204" pitchFamily="34" charset="-122"/>
                <a:ea typeface="微软雅黑" panose="020B0503020204020204" pitchFamily="34" charset="-122"/>
              </a:rPr>
              <a:t>100</a:t>
            </a:r>
            <a:r>
              <a:rPr lang="zh-CN" altLang="en-US" sz="2800" b="1" dirty="0">
                <a:solidFill>
                  <a:srgbClr val="0070C0"/>
                </a:solidFill>
                <a:latin typeface="微软雅黑" panose="020B0503020204020204" pitchFamily="34" charset="-122"/>
                <a:ea typeface="微软雅黑" panose="020B0503020204020204" pitchFamily="34" charset="-122"/>
              </a:rPr>
              <a:t>万</a:t>
            </a:r>
          </a:p>
        </p:txBody>
      </p:sp>
    </p:spTree>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51" y="560070"/>
            <a:ext cx="10962519" cy="541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025436"/>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descr="3B16EF9A05FAA9A39A748A9C3DB3ABEB"/>
          <p:cNvPicPr>
            <a:picLocks noChangeAspect="1"/>
          </p:cNvPicPr>
          <p:nvPr/>
        </p:nvPicPr>
        <p:blipFill>
          <a:blip r:embed="rId3"/>
          <a:srcRect t="43846" b="36406"/>
          <a:stretch>
            <a:fillRect/>
          </a:stretch>
        </p:blipFill>
        <p:spPr>
          <a:xfrm>
            <a:off x="738147" y="1857375"/>
            <a:ext cx="11102975" cy="3898265"/>
          </a:xfrm>
          <a:prstGeom prst="rect">
            <a:avLst/>
          </a:prstGeom>
        </p:spPr>
      </p:pic>
      <p:sp>
        <p:nvSpPr>
          <p:cNvPr id="3" name="文本框 78"/>
          <p:cNvSpPr txBox="1"/>
          <p:nvPr/>
        </p:nvSpPr>
        <p:spPr>
          <a:xfrm>
            <a:off x="1921693" y="1033877"/>
            <a:ext cx="71393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3.2  </a:t>
            </a:r>
            <a:r>
              <a:rPr lang="zh-CN" altLang="en-US" dirty="0">
                <a:solidFill>
                  <a:schemeClr val="accent1"/>
                </a:solidFill>
                <a:effectLst>
                  <a:outerShdw blurRad="38100" dist="25400" dir="5400000" algn="ctr" rotWithShape="0">
                    <a:srgbClr val="6E747A">
                      <a:alpha val="43000"/>
                    </a:srgbClr>
                  </a:outerShdw>
                </a:effectLst>
                <a:sym typeface="+mn-ea"/>
              </a:rPr>
              <a:t>工程建设项目招标范围和规模标准</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2283539" y="400031"/>
            <a:ext cx="5711820" cy="2062103"/>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3.3  </a:t>
            </a:r>
            <a:r>
              <a:rPr lang="zh-CN" altLang="en-US" dirty="0">
                <a:solidFill>
                  <a:schemeClr val="accent1"/>
                </a:solidFill>
                <a:effectLst>
                  <a:outerShdw blurRad="38100" dist="25400" dir="5400000" algn="ctr" rotWithShape="0">
                    <a:srgbClr val="6E747A">
                      <a:alpha val="43000"/>
                    </a:srgbClr>
                  </a:outerShdw>
                </a:effectLst>
                <a:sym typeface="+mn-ea"/>
              </a:rPr>
              <a:t>工程建设项目招投标程序</a:t>
            </a:r>
            <a:endParaRPr lang="en-US" altLang="zh-CN" dirty="0">
              <a:solidFill>
                <a:schemeClr val="accent1"/>
              </a:solidFill>
              <a:effectLst>
                <a:outerShdw blurRad="38100" dist="25400" dir="5400000" algn="ctr" rotWithShape="0">
                  <a:srgbClr val="6E747A">
                    <a:alpha val="43000"/>
                  </a:srgbClr>
                </a:outerShdw>
              </a:effectLst>
              <a:sym typeface="+mn-ea"/>
            </a:endParaRPr>
          </a:p>
          <a:p>
            <a:pPr algn="l"/>
            <a:endPar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r>
              <a:rPr lang="zh-CN" altLang="en-US" b="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招标</a:t>
            </a:r>
            <a:r>
              <a:rPr lang="en-US" altLang="zh-CN" b="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b="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投标</a:t>
            </a:r>
            <a:r>
              <a:rPr lang="en-US" altLang="zh-CN" b="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b="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开标</a:t>
            </a:r>
            <a:r>
              <a:rPr lang="en-US" altLang="zh-CN" b="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b="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评标</a:t>
            </a:r>
            <a:r>
              <a:rPr lang="en-US" altLang="zh-CN" b="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zh-CN" altLang="en-US" b="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定标</a:t>
            </a: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grpSp>
        <p:nvGrpSpPr>
          <p:cNvPr id="36" name="组合 35"/>
          <p:cNvGrpSpPr/>
          <p:nvPr/>
        </p:nvGrpSpPr>
        <p:grpSpPr>
          <a:xfrm>
            <a:off x="3404823" y="3078904"/>
            <a:ext cx="1340530" cy="2390632"/>
            <a:chOff x="2210594" y="1810545"/>
            <a:chExt cx="1005703" cy="1981199"/>
          </a:xfrm>
        </p:grpSpPr>
        <p:cxnSp>
          <p:nvCxnSpPr>
            <p:cNvPr id="37" name="直接连接符 36"/>
            <p:cNvCxnSpPr/>
            <p:nvPr/>
          </p:nvCxnSpPr>
          <p:spPr>
            <a:xfrm>
              <a:off x="2210594" y="3160810"/>
              <a:ext cx="1005703" cy="63093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28575">
              <a:solidFill>
                <a:srgbClr val="F69F1E"/>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575601" y="3236958"/>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sp>
        <p:nvSpPr>
          <p:cNvPr id="53" name="文本框 37"/>
          <p:cNvSpPr>
            <a:spLocks noChangeArrowheads="1"/>
          </p:cNvSpPr>
          <p:nvPr/>
        </p:nvSpPr>
        <p:spPr bwMode="auto">
          <a:xfrm>
            <a:off x="1656411" y="3429691"/>
            <a:ext cx="2041524" cy="1415742"/>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800" b="1" dirty="0">
                <a:solidFill>
                  <a:srgbClr val="EA6103"/>
                </a:solidFill>
                <a:sym typeface="微软雅黑" panose="020B0503020204020204" pitchFamily="34" charset="-122"/>
              </a:rPr>
              <a:t>1.</a:t>
            </a:r>
            <a:r>
              <a:rPr lang="zh-CN" altLang="en-US" sz="2800" b="1" dirty="0">
                <a:solidFill>
                  <a:srgbClr val="EA6103"/>
                </a:solidFill>
                <a:sym typeface="微软雅黑" panose="020B0503020204020204" pitchFamily="34" charset="-122"/>
              </a:rPr>
              <a:t>工程建设</a:t>
            </a:r>
            <a:endParaRPr lang="en-US" altLang="zh-CN" sz="2800" b="1" dirty="0">
              <a:solidFill>
                <a:srgbClr val="EA6103"/>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800" b="1" dirty="0">
                <a:solidFill>
                  <a:srgbClr val="EA6103"/>
                </a:solidFill>
                <a:sym typeface="微软雅黑" panose="020B0503020204020204" pitchFamily="34" charset="-122"/>
              </a:rPr>
              <a:t>项目招投标</a:t>
            </a:r>
            <a:endParaRPr lang="en-US" altLang="zh-CN" sz="2800" b="1" dirty="0">
              <a:solidFill>
                <a:srgbClr val="EA6103"/>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800" b="1" dirty="0">
                <a:solidFill>
                  <a:srgbClr val="EA6103"/>
                </a:solidFill>
                <a:sym typeface="微软雅黑" panose="020B0503020204020204" pitchFamily="34" charset="-122"/>
              </a:rPr>
              <a:t>参与方</a:t>
            </a:r>
          </a:p>
        </p:txBody>
      </p:sp>
      <p:grpSp>
        <p:nvGrpSpPr>
          <p:cNvPr id="14" name="组合 13"/>
          <p:cNvGrpSpPr/>
          <p:nvPr/>
        </p:nvGrpSpPr>
        <p:grpSpPr>
          <a:xfrm>
            <a:off x="5347335" y="2397760"/>
            <a:ext cx="4343400" cy="790575"/>
            <a:chOff x="8334" y="3776"/>
            <a:chExt cx="6840" cy="1245"/>
          </a:xfrm>
        </p:grpSpPr>
        <p:grpSp>
          <p:nvGrpSpPr>
            <p:cNvPr id="33" name="组合 32"/>
            <p:cNvGrpSpPr/>
            <p:nvPr/>
          </p:nvGrpSpPr>
          <p:grpSpPr>
            <a:xfrm>
              <a:off x="8334" y="3776"/>
              <a:ext cx="6840" cy="1245"/>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4" name="文本框 37"/>
            <p:cNvSpPr>
              <a:spLocks noChangeArrowheads="1"/>
            </p:cNvSpPr>
            <p:nvPr/>
          </p:nvSpPr>
          <p:spPr bwMode="auto">
            <a:xfrm>
              <a:off x="9122" y="4086"/>
              <a:ext cx="5967"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2400" b="1" dirty="0">
                  <a:solidFill>
                    <a:srgbClr val="EA5E66"/>
                  </a:solidFill>
                  <a:sym typeface="微软雅黑" panose="020B0503020204020204" pitchFamily="34" charset="-122"/>
                </a:rPr>
                <a:t>工程项目建设方</a:t>
              </a:r>
              <a:r>
                <a:rPr lang="zh-CN" altLang="en-US" sz="2400" b="1" dirty="0">
                  <a:solidFill>
                    <a:srgbClr val="EA5E66"/>
                  </a:solidFill>
                  <a:sym typeface="微软雅黑" panose="020B0503020204020204" pitchFamily="34" charset="-122"/>
                </a:rPr>
                <a:t>（招标人）</a:t>
              </a:r>
              <a:endParaRPr lang="zh-CN" sz="2400" b="1" dirty="0">
                <a:solidFill>
                  <a:srgbClr val="EA5E66"/>
                </a:solidFill>
                <a:sym typeface="微软雅黑" panose="020B0503020204020204" pitchFamily="34" charset="-122"/>
              </a:endParaRPr>
            </a:p>
          </p:txBody>
        </p:sp>
      </p:grpSp>
      <p:grpSp>
        <p:nvGrpSpPr>
          <p:cNvPr id="15" name="组合 14"/>
          <p:cNvGrpSpPr/>
          <p:nvPr/>
        </p:nvGrpSpPr>
        <p:grpSpPr>
          <a:xfrm>
            <a:off x="5347335" y="3422015"/>
            <a:ext cx="4343400" cy="790575"/>
            <a:chOff x="8335" y="5665"/>
            <a:chExt cx="6840" cy="1245"/>
          </a:xfrm>
        </p:grpSpPr>
        <p:grpSp>
          <p:nvGrpSpPr>
            <p:cNvPr id="58" name="组合 57"/>
            <p:cNvGrpSpPr/>
            <p:nvPr/>
          </p:nvGrpSpPr>
          <p:grpSpPr>
            <a:xfrm>
              <a:off x="8335" y="5665"/>
              <a:ext cx="6840" cy="1245"/>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圆角矩形 5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5" name="文本框 37"/>
            <p:cNvSpPr>
              <a:spLocks noChangeArrowheads="1"/>
            </p:cNvSpPr>
            <p:nvPr/>
          </p:nvSpPr>
          <p:spPr bwMode="auto">
            <a:xfrm>
              <a:off x="9123" y="5975"/>
              <a:ext cx="488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400" b="1" dirty="0">
                  <a:solidFill>
                    <a:srgbClr val="0099A9"/>
                  </a:solidFill>
                  <a:sym typeface="微软雅黑" panose="020B0503020204020204" pitchFamily="34" charset="-122"/>
                </a:rPr>
                <a:t>招标代理机构</a:t>
              </a:r>
            </a:p>
          </p:txBody>
        </p:sp>
      </p:grpSp>
      <p:grpSp>
        <p:nvGrpSpPr>
          <p:cNvPr id="17" name="组合 16"/>
          <p:cNvGrpSpPr/>
          <p:nvPr/>
        </p:nvGrpSpPr>
        <p:grpSpPr>
          <a:xfrm>
            <a:off x="5347335" y="5470525"/>
            <a:ext cx="4343400" cy="790575"/>
            <a:chOff x="8334" y="8616"/>
            <a:chExt cx="6840" cy="1245"/>
          </a:xfrm>
        </p:grpSpPr>
        <p:grpSp>
          <p:nvGrpSpPr>
            <p:cNvPr id="62" name="组合 61"/>
            <p:cNvGrpSpPr/>
            <p:nvPr/>
          </p:nvGrpSpPr>
          <p:grpSpPr>
            <a:xfrm>
              <a:off x="8334" y="8616"/>
              <a:ext cx="6840" cy="1245"/>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圆角矩形 1"/>
              <p:cNvSpPr/>
              <p:nvPr/>
            </p:nvSpPr>
            <p:spPr>
              <a:xfrm>
                <a:off x="4304043" y="1448740"/>
                <a:ext cx="3742172" cy="259572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6" name="文本框 37"/>
            <p:cNvSpPr>
              <a:spLocks noChangeArrowheads="1"/>
            </p:cNvSpPr>
            <p:nvPr/>
          </p:nvSpPr>
          <p:spPr bwMode="auto">
            <a:xfrm>
              <a:off x="8419" y="8925"/>
              <a:ext cx="6452"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400" b="1" dirty="0">
                  <a:solidFill>
                    <a:srgbClr val="F69F1E"/>
                  </a:solidFill>
                  <a:sym typeface="微软雅黑" panose="020B0503020204020204" pitchFamily="34" charset="-122"/>
                </a:rPr>
                <a:t>     </a:t>
              </a:r>
              <a:r>
                <a:rPr lang="zh-CN" sz="2400" b="1" dirty="0">
                  <a:solidFill>
                    <a:srgbClr val="F69F1E"/>
                  </a:solidFill>
                  <a:sym typeface="微软雅黑" panose="020B0503020204020204" pitchFamily="34" charset="-122"/>
                </a:rPr>
                <a:t>评标委员会</a:t>
              </a:r>
              <a:r>
                <a:rPr lang="zh-CN" altLang="en-US" sz="2400" b="1" dirty="0">
                  <a:solidFill>
                    <a:srgbClr val="F69F1E"/>
                  </a:solidFill>
                  <a:sym typeface="微软雅黑" panose="020B0503020204020204" pitchFamily="34" charset="-122"/>
                </a:rPr>
                <a:t>（评标专家）</a:t>
              </a:r>
              <a:endParaRPr lang="zh-CN" sz="2400" b="1" dirty="0">
                <a:solidFill>
                  <a:srgbClr val="F69F1E"/>
                </a:solidFill>
                <a:sym typeface="微软雅黑" panose="020B0503020204020204" pitchFamily="34" charset="-122"/>
              </a:endParaRPr>
            </a:p>
          </p:txBody>
        </p:sp>
      </p:grpSp>
      <p:grpSp>
        <p:nvGrpSpPr>
          <p:cNvPr id="16" name="组合 15"/>
          <p:cNvGrpSpPr/>
          <p:nvPr/>
        </p:nvGrpSpPr>
        <p:grpSpPr>
          <a:xfrm>
            <a:off x="5347335" y="4446270"/>
            <a:ext cx="4343400" cy="790575"/>
            <a:chOff x="8421" y="7378"/>
            <a:chExt cx="6840" cy="1245"/>
          </a:xfrm>
        </p:grpSpPr>
        <p:grpSp>
          <p:nvGrpSpPr>
            <p:cNvPr id="3" name="组合 2"/>
            <p:cNvGrpSpPr/>
            <p:nvPr/>
          </p:nvGrpSpPr>
          <p:grpSpPr>
            <a:xfrm>
              <a:off x="8421" y="7378"/>
              <a:ext cx="6840" cy="1245"/>
              <a:chOff x="4304043" y="1286668"/>
              <a:chExt cx="3837944" cy="2757793"/>
            </a:xfrm>
            <a:effectLst>
              <a:outerShdw blurRad="381000" dist="254000" dir="8100000" algn="tr" rotWithShape="0">
                <a:prstClr val="black">
                  <a:alpha val="40000"/>
                </a:prstClr>
              </a:outerShdw>
            </a:effectLst>
          </p:grpSpPr>
          <p:sp>
            <p:nvSpPr>
              <p:cNvPr id="4" name="圆角矩形 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37"/>
            <p:cNvSpPr>
              <a:spLocks noChangeArrowheads="1"/>
            </p:cNvSpPr>
            <p:nvPr/>
          </p:nvSpPr>
          <p:spPr bwMode="auto">
            <a:xfrm>
              <a:off x="9209" y="7498"/>
              <a:ext cx="5967"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400" b="1" dirty="0">
                  <a:solidFill>
                    <a:schemeClr val="accent3">
                      <a:lumMod val="75000"/>
                    </a:schemeClr>
                  </a:solidFill>
                  <a:sym typeface="微软雅黑" panose="020B0503020204020204" pitchFamily="34" charset="-122"/>
                </a:rPr>
                <a:t>建筑施工单位（投标人）</a:t>
              </a:r>
            </a:p>
          </p:txBody>
        </p:sp>
      </p:grpSp>
    </p:spTree>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5513705"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3.3  </a:t>
            </a:r>
            <a:r>
              <a:rPr lang="zh-CN" altLang="en-US" dirty="0">
                <a:solidFill>
                  <a:schemeClr val="accent1"/>
                </a:solidFill>
                <a:effectLst>
                  <a:outerShdw blurRad="38100" dist="25400" dir="5400000" algn="ctr" rotWithShape="0">
                    <a:srgbClr val="6E747A">
                      <a:alpha val="43000"/>
                    </a:srgbClr>
                  </a:outerShdw>
                </a:effectLst>
                <a:sym typeface="+mn-ea"/>
              </a:rPr>
              <a:t>工程建设项目招投标程序</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cxnSp>
        <p:nvCxnSpPr>
          <p:cNvPr id="37" name="直接连接符 36"/>
          <p:cNvCxnSpPr/>
          <p:nvPr/>
        </p:nvCxnSpPr>
        <p:spPr>
          <a:xfrm>
            <a:off x="3404870" y="4708525"/>
            <a:ext cx="1340485" cy="76136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04870" y="3079115"/>
            <a:ext cx="1257935" cy="701675"/>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575601" y="3236958"/>
            <a:ext cx="2268761" cy="2053835"/>
            <a:chOff x="304800" y="673100"/>
            <a:chExt cx="4000500" cy="4000500"/>
          </a:xfrm>
          <a:effectLst>
            <a:outerShdw blurRad="444500" dist="254000" dir="8100000" algn="tr" rotWithShape="0">
              <a:prstClr val="black">
                <a:alpha val="50000"/>
              </a:prstClr>
            </a:outerShdw>
          </a:effectLst>
        </p:grpSpPr>
        <p:sp>
          <p:nvSpPr>
            <p:cNvPr id="41"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sp>
          <p:nvSpPr>
            <p:cNvPr id="42"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latin typeface="Calibri" panose="020F0502020204030204"/>
                <a:ea typeface="宋体" panose="02010600030101010101" pitchFamily="2" charset="-122"/>
              </a:endParaRPr>
            </a:p>
          </p:txBody>
        </p:sp>
      </p:grpSp>
      <p:sp>
        <p:nvSpPr>
          <p:cNvPr id="53" name="文本框 37"/>
          <p:cNvSpPr>
            <a:spLocks noChangeArrowheads="1"/>
          </p:cNvSpPr>
          <p:nvPr/>
        </p:nvSpPr>
        <p:spPr bwMode="auto">
          <a:xfrm>
            <a:off x="1787020" y="3556004"/>
            <a:ext cx="1682451" cy="1415742"/>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800" b="1" dirty="0">
                <a:solidFill>
                  <a:srgbClr val="EA6103"/>
                </a:solidFill>
                <a:sym typeface="微软雅黑" panose="020B0503020204020204" pitchFamily="34" charset="-122"/>
              </a:rPr>
              <a:t>2.</a:t>
            </a:r>
            <a:r>
              <a:rPr lang="zh-CN" altLang="en-US" sz="2800" b="1" dirty="0">
                <a:solidFill>
                  <a:srgbClr val="EA6103"/>
                </a:solidFill>
                <a:sym typeface="微软雅黑" panose="020B0503020204020204" pitchFamily="34" charset="-122"/>
              </a:rPr>
              <a:t>工程建</a:t>
            </a:r>
            <a:endParaRPr lang="en-US" altLang="zh-CN" sz="2800" b="1" dirty="0">
              <a:solidFill>
                <a:srgbClr val="EA6103"/>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800" b="1" dirty="0">
                <a:solidFill>
                  <a:srgbClr val="EA6103"/>
                </a:solidFill>
                <a:sym typeface="微软雅黑" panose="020B0503020204020204" pitchFamily="34" charset="-122"/>
              </a:rPr>
              <a:t>设项目</a:t>
            </a:r>
          </a:p>
          <a:p>
            <a:pPr algn="ctr" eaLnBrk="1" hangingPunct="1">
              <a:spcBef>
                <a:spcPct val="0"/>
              </a:spcBef>
              <a:buFont typeface="Arial" panose="020B0604020202020204" pitchFamily="34" charset="0"/>
              <a:buNone/>
            </a:pPr>
            <a:r>
              <a:rPr lang="zh-CN" altLang="en-US" sz="2800" b="1" dirty="0">
                <a:solidFill>
                  <a:srgbClr val="EA6103"/>
                </a:solidFill>
                <a:sym typeface="微软雅黑" panose="020B0503020204020204" pitchFamily="34" charset="-122"/>
              </a:rPr>
              <a:t>发包方式</a:t>
            </a:r>
          </a:p>
        </p:txBody>
      </p:sp>
      <p:grpSp>
        <p:nvGrpSpPr>
          <p:cNvPr id="14" name="组合 13"/>
          <p:cNvGrpSpPr/>
          <p:nvPr/>
        </p:nvGrpSpPr>
        <p:grpSpPr>
          <a:xfrm>
            <a:off x="4894580" y="2312035"/>
            <a:ext cx="2508885" cy="1084580"/>
            <a:chOff x="8334" y="3776"/>
            <a:chExt cx="6840" cy="1245"/>
          </a:xfrm>
        </p:grpSpPr>
        <p:grpSp>
          <p:nvGrpSpPr>
            <p:cNvPr id="33" name="组合 32"/>
            <p:cNvGrpSpPr/>
            <p:nvPr/>
          </p:nvGrpSpPr>
          <p:grpSpPr>
            <a:xfrm>
              <a:off x="8334" y="3776"/>
              <a:ext cx="6840" cy="1245"/>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sp>
          <p:nvSpPr>
            <p:cNvPr id="54" name="文本框 37"/>
            <p:cNvSpPr>
              <a:spLocks noChangeArrowheads="1"/>
            </p:cNvSpPr>
            <p:nvPr/>
          </p:nvSpPr>
          <p:spPr bwMode="auto">
            <a:xfrm>
              <a:off x="9259" y="4153"/>
              <a:ext cx="470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2400" b="1" dirty="0">
                  <a:solidFill>
                    <a:srgbClr val="EA5E66"/>
                  </a:solidFill>
                  <a:sym typeface="微软雅黑" panose="020B0503020204020204" pitchFamily="34" charset="-122"/>
                </a:rPr>
                <a:t>招标发包</a:t>
              </a:r>
            </a:p>
          </p:txBody>
        </p:sp>
      </p:grpSp>
      <p:grpSp>
        <p:nvGrpSpPr>
          <p:cNvPr id="17" name="组合 16"/>
          <p:cNvGrpSpPr/>
          <p:nvPr/>
        </p:nvGrpSpPr>
        <p:grpSpPr>
          <a:xfrm>
            <a:off x="4894580" y="4723765"/>
            <a:ext cx="2508885" cy="1084580"/>
            <a:chOff x="8334" y="8616"/>
            <a:chExt cx="6840" cy="1245"/>
          </a:xfrm>
        </p:grpSpPr>
        <p:grpSp>
          <p:nvGrpSpPr>
            <p:cNvPr id="62" name="组合 61"/>
            <p:cNvGrpSpPr/>
            <p:nvPr/>
          </p:nvGrpSpPr>
          <p:grpSpPr>
            <a:xfrm>
              <a:off x="8334" y="8616"/>
              <a:ext cx="6840" cy="1245"/>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 name="圆角矩形 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grpSp>
        <p:sp>
          <p:nvSpPr>
            <p:cNvPr id="56" name="文本框 37"/>
            <p:cNvSpPr>
              <a:spLocks noChangeArrowheads="1"/>
            </p:cNvSpPr>
            <p:nvPr/>
          </p:nvSpPr>
          <p:spPr bwMode="auto">
            <a:xfrm>
              <a:off x="9799" y="8993"/>
              <a:ext cx="416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sz="2400" b="1" dirty="0">
                  <a:solidFill>
                    <a:srgbClr val="F69F1E"/>
                  </a:solidFill>
                  <a:sym typeface="微软雅黑" panose="020B0503020204020204" pitchFamily="34" charset="-122"/>
                </a:rPr>
                <a:t>直接发包</a:t>
              </a:r>
            </a:p>
          </p:txBody>
        </p:sp>
      </p:grpSp>
      <p:sp>
        <p:nvSpPr>
          <p:cNvPr id="18" name="Freeform 10"/>
          <p:cNvSpPr/>
          <p:nvPr/>
        </p:nvSpPr>
        <p:spPr bwMode="auto">
          <a:xfrm>
            <a:off x="7371832" y="2223056"/>
            <a:ext cx="1320455" cy="472516"/>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lumMod val="65000"/>
            </a:schemeClr>
          </a:solidFill>
          <a:ln>
            <a:solidFill>
              <a:schemeClr val="bg1">
                <a:lumMod val="50000"/>
              </a:schemeClr>
            </a:solid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2" name="Freeform 10"/>
          <p:cNvSpPr/>
          <p:nvPr/>
        </p:nvSpPr>
        <p:spPr bwMode="auto">
          <a:xfrm flipV="1">
            <a:off x="7371832" y="2924096"/>
            <a:ext cx="1320455" cy="472516"/>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lumMod val="65000"/>
            </a:schemeClr>
          </a:solidFill>
          <a:ln>
            <a:solidFill>
              <a:schemeClr val="bg1">
                <a:lumMod val="50000"/>
              </a:schemeClr>
            </a:solid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5" name="文本框 24"/>
          <p:cNvSpPr txBox="1"/>
          <p:nvPr/>
        </p:nvSpPr>
        <p:spPr>
          <a:xfrm>
            <a:off x="8812530" y="1978025"/>
            <a:ext cx="1873250" cy="460375"/>
          </a:xfrm>
          <a:prstGeom prst="rect">
            <a:avLst/>
          </a:prstGeom>
          <a:noFill/>
          <a:ln>
            <a:solidFill>
              <a:schemeClr val="bg2">
                <a:lumMod val="75000"/>
              </a:schemeClr>
            </a:solidFill>
          </a:ln>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邀请招标</a:t>
            </a:r>
          </a:p>
        </p:txBody>
      </p:sp>
      <p:sp>
        <p:nvSpPr>
          <p:cNvPr id="26" name="文本框 25"/>
          <p:cNvSpPr txBox="1"/>
          <p:nvPr/>
        </p:nvSpPr>
        <p:spPr>
          <a:xfrm>
            <a:off x="8812530" y="3169285"/>
            <a:ext cx="1873250" cy="460375"/>
          </a:xfrm>
          <a:prstGeom prst="rect">
            <a:avLst/>
          </a:prstGeom>
          <a:noFill/>
          <a:ln>
            <a:solidFill>
              <a:schemeClr val="bg2">
                <a:lumMod val="75000"/>
              </a:schemeClr>
            </a:solidFill>
          </a:ln>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公开招标</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95" y="742949"/>
            <a:ext cx="11163797" cy="363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550" y="979854"/>
            <a:ext cx="4903470" cy="646331"/>
          </a:xfrm>
          <a:prstGeom prst="rect">
            <a:avLst/>
          </a:prstGeom>
          <a:noFill/>
          <a:ln>
            <a:solidFill>
              <a:schemeClr val="bg2">
                <a:lumMod val="75000"/>
              </a:schemeClr>
            </a:solidFill>
          </a:ln>
        </p:spPr>
        <p:txBody>
          <a:bodyPr wrap="square" rtlCol="0">
            <a:spAutoFit/>
          </a:bodyPr>
          <a:lstStyle/>
          <a:p>
            <a:pPr algn="ctr"/>
            <a:r>
              <a:rPr lang="zh-CN" altLang="en-US" sz="3600" b="1" dirty="0">
                <a:solidFill>
                  <a:schemeClr val="accent2"/>
                </a:solidFill>
                <a:latin typeface="微软雅黑" panose="020B0503020204020204" pitchFamily="34" charset="-122"/>
                <a:ea typeface="微软雅黑" panose="020B0503020204020204" pitchFamily="34" charset="-122"/>
              </a:rPr>
              <a:t>阅读案例思考</a:t>
            </a:r>
          </a:p>
        </p:txBody>
      </p:sp>
      <p:sp>
        <p:nvSpPr>
          <p:cNvPr id="3" name="TextBox 2"/>
          <p:cNvSpPr txBox="1"/>
          <p:nvPr/>
        </p:nvSpPr>
        <p:spPr>
          <a:xfrm>
            <a:off x="1668780" y="4789170"/>
            <a:ext cx="8435340" cy="523220"/>
          </a:xfrm>
          <a:prstGeom prst="rect">
            <a:avLst/>
          </a:prstGeom>
          <a:noFill/>
          <a:ln>
            <a:solidFill>
              <a:schemeClr val="bg2">
                <a:lumMod val="75000"/>
              </a:schemeClr>
            </a:solidFill>
          </a:ln>
        </p:spPr>
        <p:txBody>
          <a:bodyPr wrap="square" rtlCol="0">
            <a:spAutoFit/>
          </a:bodyPr>
          <a:lstStyle/>
          <a:p>
            <a:pPr algn="ctr"/>
            <a:r>
              <a:rPr lang="zh-CN" altLang="en-US" sz="2800" dirty="0">
                <a:solidFill>
                  <a:srgbClr val="FF0000"/>
                </a:solidFill>
                <a:latin typeface="微软雅黑" panose="020B0503020204020204" pitchFamily="34" charset="-122"/>
                <a:ea typeface="微软雅黑" panose="020B0503020204020204" pitchFamily="34" charset="-122"/>
              </a:rPr>
              <a:t>关系好 ？招标 ？被举报被处分 ？剥夺承建资格？</a:t>
            </a:r>
          </a:p>
        </p:txBody>
      </p:sp>
    </p:spTree>
    <p:extLst>
      <p:ext uri="{BB962C8B-B14F-4D97-AF65-F5344CB8AC3E}">
        <p14:creationId xmlns:p14="http://schemas.microsoft.com/office/powerpoint/2010/main" val="2513300414"/>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2966699" y="1562454"/>
            <a:ext cx="1093895" cy="955612"/>
            <a:chOff x="882603" y="2302677"/>
            <a:chExt cx="1093895" cy="955612"/>
          </a:xfrm>
          <a:solidFill>
            <a:srgbClr val="0070C0"/>
          </a:solidFill>
        </p:grpSpPr>
        <p:sp>
          <p:nvSpPr>
            <p:cNvPr id="20"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1"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2"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29" name="矩形 28"/>
          <p:cNvSpPr/>
          <p:nvPr/>
        </p:nvSpPr>
        <p:spPr>
          <a:xfrm>
            <a:off x="1656410" y="2339769"/>
            <a:ext cx="4972990" cy="4247317"/>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公开招标</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是政府采购的主要采购方式</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采购人</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法定程序</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发布招标公告</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邀请所有潜在的不特定的供应商参加投标</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采购人从中择优评选出中标供应商</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与之签订政府采购合同</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9094684" y="2073409"/>
            <a:ext cx="1000370" cy="751536"/>
            <a:chOff x="5174606" y="2435101"/>
            <a:chExt cx="1000370" cy="690765"/>
          </a:xfrm>
          <a:solidFill>
            <a:srgbClr val="00B0F0"/>
          </a:solidFill>
        </p:grpSpPr>
        <p:sp>
          <p:nvSpPr>
            <p:cNvPr id="14"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5"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6"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66" name="矩形 65"/>
          <p:cNvSpPr/>
          <p:nvPr/>
        </p:nvSpPr>
        <p:spPr>
          <a:xfrm>
            <a:off x="7640151" y="3309266"/>
            <a:ext cx="3412659" cy="2862322"/>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特点</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公平、公正、公开、诚实信用</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公开招标分为国内公开招标和国际公开招标。</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sp>
        <p:nvSpPr>
          <p:cNvPr id="67" name="TextBox 53"/>
          <p:cNvSpPr>
            <a:spLocks noChangeArrowheads="1"/>
          </p:cNvSpPr>
          <p:nvPr/>
        </p:nvSpPr>
        <p:spPr bwMode="auto">
          <a:xfrm>
            <a:off x="3829050" y="694690"/>
            <a:ext cx="5185410"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scene3d>
              <a:camera prst="orthographicFront"/>
              <a:lightRig rig="soft" dir="t">
                <a:rot lat="0" lon="0" rev="15600000"/>
              </a:lightRig>
            </a:scene3d>
            <a:sp3d extrusionH="57150" prstMaterial="softEdge">
              <a:bevelT w="25400" h="38100"/>
            </a:sp3d>
          </a:bodyPr>
          <a:lstStyle/>
          <a:p>
            <a:r>
              <a:rPr lang="en-US" altLang="zh-CN"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公开招标</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ppt_x</p:attrName>
                                        </p:attrNameLst>
                                      </p:cBhvr>
                                      <p:tavLst>
                                        <p:tav tm="0">
                                          <p:val>
                                            <p:strVal val="#ppt_x"/>
                                          </p:val>
                                        </p:tav>
                                        <p:tav tm="100000">
                                          <p:val>
                                            <p:strVal val="#ppt_x"/>
                                          </p:val>
                                        </p:tav>
                                      </p:tavLst>
                                    </p:anim>
                                    <p:anim calcmode="lin" valueType="num">
                                      <p:cBhvr>
                                        <p:cTn id="2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p:bldP spid="67"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 name="组合 18"/>
          <p:cNvGrpSpPr/>
          <p:nvPr/>
        </p:nvGrpSpPr>
        <p:grpSpPr>
          <a:xfrm>
            <a:off x="1854182" y="1392717"/>
            <a:ext cx="1093895" cy="955612"/>
            <a:chOff x="882603" y="2302677"/>
            <a:chExt cx="1093895" cy="955612"/>
          </a:xfrm>
          <a:solidFill>
            <a:srgbClr val="0070C0"/>
          </a:solidFill>
        </p:grpSpPr>
        <p:sp>
          <p:nvSpPr>
            <p:cNvPr id="20"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1"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2"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4"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5"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6"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27"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29" name="矩形 28"/>
          <p:cNvSpPr/>
          <p:nvPr/>
        </p:nvSpPr>
        <p:spPr>
          <a:xfrm>
            <a:off x="1001810" y="2495780"/>
            <a:ext cx="2314069" cy="4524315"/>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邀请招标</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选择性招标，采购人选择供应商或承包商不能少于3家</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向其发出招标邀请书，邀请他们参加投标竞争，从中选定中标供应商的一种采购方式。</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222946" y="1537050"/>
            <a:ext cx="1229112" cy="958730"/>
            <a:chOff x="2855366" y="2301118"/>
            <a:chExt cx="1229112" cy="958730"/>
          </a:xfrm>
          <a:solidFill>
            <a:srgbClr val="00B050"/>
          </a:solidFill>
        </p:grpSpPr>
        <p:sp>
          <p:nvSpPr>
            <p:cNvPr id="31"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13" name="组合 12"/>
          <p:cNvGrpSpPr/>
          <p:nvPr/>
        </p:nvGrpSpPr>
        <p:grpSpPr>
          <a:xfrm>
            <a:off x="9238835" y="1317280"/>
            <a:ext cx="1000370" cy="690765"/>
            <a:chOff x="5174606" y="2435101"/>
            <a:chExt cx="1000370" cy="690765"/>
          </a:xfrm>
          <a:solidFill>
            <a:srgbClr val="00B0F0"/>
          </a:solidFill>
        </p:grpSpPr>
        <p:sp>
          <p:nvSpPr>
            <p:cNvPr id="14"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5"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6"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17"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sp>
        <p:nvSpPr>
          <p:cNvPr id="66" name="矩形 65"/>
          <p:cNvSpPr/>
          <p:nvPr/>
        </p:nvSpPr>
        <p:spPr>
          <a:xfrm>
            <a:off x="7931729" y="2513029"/>
            <a:ext cx="3622838" cy="5078313"/>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注意事项</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国家重点建设项目的邀请招标，应当经国家国务院发展计划部门批准;地方重点建设项目的邀请招标，应当经各省、自治区、直辖市人民政府批准。</a:t>
            </a:r>
          </a:p>
          <a:p>
            <a:pPr>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邀请招标应当向3个以上具备招标项目资格能力要求的特定的潜在投标人发出投标邀请书。</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pPr lvl="0"/>
            <a:endParaRPr lang="zh-HK" altLang="zh-HK" dirty="0">
              <a:latin typeface="微软雅黑" panose="020B0503020204020204" pitchFamily="34" charset="-122"/>
              <a:ea typeface="微软雅黑" panose="020B0503020204020204" pitchFamily="34" charset="-122"/>
            </a:endParaRPr>
          </a:p>
        </p:txBody>
      </p:sp>
      <p:sp>
        <p:nvSpPr>
          <p:cNvPr id="67" name="TextBox 53"/>
          <p:cNvSpPr>
            <a:spLocks noChangeArrowheads="1"/>
          </p:cNvSpPr>
          <p:nvPr/>
        </p:nvSpPr>
        <p:spPr bwMode="auto">
          <a:xfrm>
            <a:off x="3829050" y="694690"/>
            <a:ext cx="5185410"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scene3d>
              <a:camera prst="orthographicFront"/>
              <a:lightRig rig="soft" dir="t">
                <a:rot lat="0" lon="0" rev="15600000"/>
              </a:lightRig>
            </a:scene3d>
            <a:sp3d extrusionH="57150" prstMaterial="softEdge">
              <a:bevelT w="25400" h="38100"/>
            </a:sp3d>
          </a:bodyPr>
          <a:lstStyle/>
          <a:p>
            <a:r>
              <a:rPr lang="en-US" altLang="zh-CN"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600" b="1" dirty="0">
                <a:solidFill>
                  <a:schemeClr val="accent4"/>
                </a:solidFill>
                <a:effectLst/>
                <a:latin typeface="微软雅黑" panose="020B0503020204020204" pitchFamily="34" charset="-122"/>
                <a:ea typeface="微软雅黑" panose="020B0503020204020204" pitchFamily="34" charset="-122"/>
                <a:sym typeface="微软雅黑" panose="020B0503020204020204" pitchFamily="34" charset="-122"/>
              </a:rPr>
              <a:t>邀请招标</a:t>
            </a:r>
          </a:p>
        </p:txBody>
      </p:sp>
      <p:sp>
        <p:nvSpPr>
          <p:cNvPr id="70" name="矩形 69"/>
          <p:cNvSpPr/>
          <p:nvPr/>
        </p:nvSpPr>
        <p:spPr>
          <a:xfrm>
            <a:off x="3985260" y="2175163"/>
            <a:ext cx="3422650" cy="5355312"/>
          </a:xfrm>
          <a:prstGeom prst="rect">
            <a:avLst/>
          </a:prstGeom>
        </p:spPr>
        <p:txBody>
          <a:bodyPr wrap="square">
            <a:spAutoFit/>
          </a:bodyPr>
          <a:lstStyle/>
          <a:p>
            <a:pPr algn="l">
              <a:lnSpc>
                <a:spcPct val="150000"/>
              </a:lnSpc>
            </a:pPr>
            <a:endParaRPr lang="zh-CN" altLang="en-US" sz="1800" dirty="0">
              <a:latin typeface="微软雅黑" panose="020B0503020204020204" pitchFamily="34" charset="-122"/>
              <a:ea typeface="微软雅黑" panose="020B0503020204020204" pitchFamily="34" charset="-122"/>
            </a:endParaRPr>
          </a:p>
          <a:p>
            <a:pPr algn="l">
              <a:lnSpc>
                <a:spcPct val="150000"/>
              </a:lnSpc>
            </a:pPr>
            <a:r>
              <a:rPr lang="zh-CN" altLang="zh-CN" sz="1800" b="1" dirty="0">
                <a:latin typeface="微软雅黑" panose="020B0503020204020204" pitchFamily="34" charset="-122"/>
                <a:ea typeface="微软雅黑" panose="020B0503020204020204" pitchFamily="34" charset="-122"/>
                <a:sym typeface="+mn-ea"/>
              </a:rPr>
              <a:t>范围：</a:t>
            </a:r>
            <a:r>
              <a:rPr lang="en-US" altLang="zh-CN" sz="1800" dirty="0">
                <a:latin typeface="微软雅黑" panose="020B0503020204020204" pitchFamily="34" charset="-122"/>
                <a:ea typeface="微软雅黑" panose="020B0503020204020204" pitchFamily="34" charset="-122"/>
                <a:sym typeface="+mn-ea"/>
              </a:rPr>
              <a:t>1.</a:t>
            </a:r>
            <a:r>
              <a:rPr lang="zh-CN" altLang="en-US" sz="1800" dirty="0">
                <a:latin typeface="微软雅黑" panose="020B0503020204020204" pitchFamily="34" charset="-122"/>
                <a:ea typeface="微软雅黑" panose="020B0503020204020204" pitchFamily="34" charset="-122"/>
                <a:sym typeface="+mn-ea"/>
              </a:rPr>
              <a:t>是涉及国家安全、国家秘密或者抢险救灾，适宜招标但不宜公开招标的;</a:t>
            </a:r>
          </a:p>
          <a:p>
            <a:pPr algn="l">
              <a:lnSpc>
                <a:spcPct val="150000"/>
              </a:lnSpc>
            </a:pPr>
            <a:r>
              <a:rPr lang="en-US" altLang="zh-CN" dirty="0">
                <a:latin typeface="微软雅黑" panose="020B0503020204020204" pitchFamily="34" charset="-122"/>
                <a:ea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sym typeface="+mn-ea"/>
              </a:rPr>
              <a:t>是项目技术复杂或有特殊要求，或者受自然地域环境限制，只有少量潜在投标人可供选择的;</a:t>
            </a:r>
            <a:endParaRPr lang="zh-CN" altLang="en-US" dirty="0">
              <a:latin typeface="微软雅黑" panose="020B0503020204020204" pitchFamily="34" charset="-122"/>
              <a:ea typeface="微软雅黑" panose="020B0503020204020204" pitchFamily="34" charset="-122"/>
            </a:endParaRPr>
          </a:p>
          <a:p>
            <a:pPr algn="l">
              <a:lnSpc>
                <a:spcPct val="150000"/>
              </a:lnSpc>
            </a:pP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是采用公开招标方式的费用占项目合同金额的比例过大的</a:t>
            </a:r>
            <a:r>
              <a:rPr lang="zh-CN" altLang="en-US" sz="1800" dirty="0">
                <a:latin typeface="微软雅黑" panose="020B0503020204020204" pitchFamily="34" charset="-122"/>
                <a:ea typeface="微软雅黑" panose="020B0503020204020204" pitchFamily="34" charset="-122"/>
                <a:sym typeface="+mn-ea"/>
              </a:rPr>
              <a:t>自主决定采用公开招标还是邀请招标。</a:t>
            </a:r>
            <a:endParaRPr lang="zh-CN" altLang="en-US" sz="1800" dirty="0">
              <a:latin typeface="微软雅黑" panose="020B0503020204020204" pitchFamily="34" charset="-122"/>
              <a:ea typeface="微软雅黑" panose="020B0503020204020204" pitchFamily="34" charset="-122"/>
            </a:endParaRPr>
          </a:p>
          <a:p>
            <a:pPr algn="l">
              <a:lnSpc>
                <a:spcPct val="15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algn="l">
              <a:lnSpc>
                <a:spcPct val="100000"/>
              </a:lnSpc>
            </a:pPr>
            <a:endParaRPr lang="zh-CN" altLang="en-US" sz="1600" dirty="0">
              <a:latin typeface="微软雅黑" panose="020B0503020204020204" pitchFamily="34" charset="-122"/>
              <a:ea typeface="微软雅黑" panose="020B0503020204020204" pitchFamily="34" charset="-122"/>
            </a:endParaRPr>
          </a:p>
          <a:p>
            <a:pPr lvl="0" algn="l">
              <a:lnSpc>
                <a:spcPct val="100000"/>
              </a:lnSpc>
            </a:pPr>
            <a:endParaRPr lang="zh-HK" altLang="zh-HK" sz="16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ppt_x</p:attrName>
                                        </p:attrNameLst>
                                      </p:cBhvr>
                                      <p:tavLst>
                                        <p:tav tm="0">
                                          <p:val>
                                            <p:strVal val="#ppt_x"/>
                                          </p:val>
                                        </p:tav>
                                        <p:tav tm="100000">
                                          <p:val>
                                            <p:strVal val="#ppt_x"/>
                                          </p:val>
                                        </p:tav>
                                      </p:tavLst>
                                    </p:anim>
                                    <p:anim calcmode="lin" valueType="num">
                                      <p:cBhvr>
                                        <p:cTn id="20" dur="500" fill="hold"/>
                                        <p:tgtEl>
                                          <p:spTgt spid="6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p:bldP spid="67" grpId="0" bldLvl="0" autoUpdateAnimBg="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8425" y="-508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p:cNvPicPr>
            <a:picLocks noChangeAspect="1"/>
          </p:cNvPicPr>
          <p:nvPr/>
        </p:nvPicPr>
        <p:blipFill>
          <a:blip r:embed="rId3"/>
          <a:srcRect t="15266" b="18501"/>
          <a:stretch>
            <a:fillRect/>
          </a:stretch>
        </p:blipFill>
        <p:spPr>
          <a:xfrm>
            <a:off x="1270000" y="35560"/>
            <a:ext cx="10757535" cy="6760845"/>
          </a:xfrm>
          <a:prstGeom prst="rect">
            <a:avLst/>
          </a:prstGeom>
        </p:spPr>
      </p:pic>
      <p:sp>
        <p:nvSpPr>
          <p:cNvPr id="3" name="文本框 2"/>
          <p:cNvSpPr txBox="1"/>
          <p:nvPr/>
        </p:nvSpPr>
        <p:spPr>
          <a:xfrm rot="16200000">
            <a:off x="-384810" y="3003550"/>
            <a:ext cx="1906270" cy="521970"/>
          </a:xfrm>
          <a:prstGeom prst="rect">
            <a:avLst/>
          </a:prstGeom>
          <a:noFill/>
          <a:ln>
            <a:solidFill>
              <a:schemeClr val="bg2">
                <a:lumMod val="75000"/>
              </a:schemeClr>
            </a:solidFill>
          </a:ln>
        </p:spPr>
        <p:txBody>
          <a:bodyPr vert="eaVert" wrap="square" rtlCol="0">
            <a:spAutoFit/>
          </a:bodyPr>
          <a:lstStyle/>
          <a:p>
            <a:pPr algn="ctr"/>
            <a:r>
              <a:rPr lang="en-US" altLang="zh-CN" sz="2800" dirty="0">
                <a:latin typeface="微软雅黑" panose="020B0503020204020204" pitchFamily="34" charset="-122"/>
                <a:ea typeface="微软雅黑" panose="020B0503020204020204" pitchFamily="34" charset="-122"/>
              </a:rPr>
              <a:t>P</a:t>
            </a:r>
          </a:p>
          <a:p>
            <a:pPr algn="ctr"/>
            <a:r>
              <a:rPr lang="en-US" altLang="zh-CN" sz="2800" dirty="0">
                <a:latin typeface="微软雅黑" panose="020B0503020204020204" pitchFamily="34" charset="-122"/>
                <a:ea typeface="微软雅黑" panose="020B0503020204020204" pitchFamily="34" charset="-122"/>
              </a:rPr>
              <a:t>15</a:t>
            </a:r>
            <a:r>
              <a:rPr lang="zh-CN" altLang="en-US" sz="2800" dirty="0">
                <a:latin typeface="微软雅黑" panose="020B0503020204020204" pitchFamily="34" charset="-122"/>
                <a:ea typeface="微软雅黑" panose="020B0503020204020204" pitchFamily="34" charset="-122"/>
              </a:rPr>
              <a:t>框图</a:t>
            </a:r>
          </a:p>
        </p:txBody>
      </p:sp>
      <p:sp>
        <p:nvSpPr>
          <p:cNvPr id="10" name="文本框 9"/>
          <p:cNvSpPr txBox="1"/>
          <p:nvPr/>
        </p:nvSpPr>
        <p:spPr>
          <a:xfrm>
            <a:off x="2097405" y="1834515"/>
            <a:ext cx="9972040" cy="953135"/>
          </a:xfrm>
          <a:prstGeom prst="rect">
            <a:avLst/>
          </a:prstGeom>
          <a:noFill/>
          <a:ln w="38100">
            <a:solidFill>
              <a:srgbClr val="C00000"/>
            </a:solidFill>
          </a:ln>
        </p:spPr>
        <p:txBody>
          <a:bodyPr wrap="square" rtlCol="0">
            <a:spAutoFit/>
          </a:bodyPr>
          <a:lstStyle/>
          <a:p>
            <a:pPr algn="ctr"/>
            <a:endParaRPr lang="en-US" altLang="zh-CN" sz="2800" dirty="0">
              <a:latin typeface="微软雅黑" panose="020B0503020204020204" pitchFamily="34" charset="-122"/>
              <a:ea typeface="微软雅黑" panose="020B0503020204020204" pitchFamily="34" charset="-122"/>
            </a:endParaRPr>
          </a:p>
          <a:p>
            <a:pPr algn="ctr"/>
            <a:endParaRPr lang="en-US" altLang="zh-CN"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8000" contrast="-6000"/>
                    </a14:imgEffect>
                  </a14:imgLayer>
                </a14:imgProps>
              </a:ext>
              <a:ext uri="{28A0092B-C50C-407E-A947-70E740481C1C}">
                <a14:useLocalDpi xmlns:a14="http://schemas.microsoft.com/office/drawing/2010/main" val="0"/>
              </a:ext>
            </a:extLst>
          </a:blip>
          <a:srcRect/>
          <a:stretch>
            <a:fillRect/>
          </a:stretch>
        </p:blipFill>
        <p:spPr bwMode="auto">
          <a:xfrm>
            <a:off x="0" y="1646214"/>
            <a:ext cx="12009412" cy="258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044405"/>
      </p:ext>
    </p:extLst>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50" name="标题 2049"/>
          <p:cNvSpPr>
            <a:spLocks noGrp="1" noRot="1"/>
          </p:cNvSpPr>
          <p:nvPr/>
        </p:nvSpPr>
        <p:spPr>
          <a:xfrm>
            <a:off x="1389380" y="2223135"/>
            <a:ext cx="9794240" cy="31115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defTabSz="914400">
              <a:lnSpc>
                <a:spcPct val="160000"/>
              </a:lnSpc>
              <a:buSzPct val="100000"/>
            </a:pPr>
            <a:r>
              <a:rPr lang="zh-CN" altLang="en-US" sz="7200" b="1" kern="1200" baseline="0" dirty="0">
                <a:solidFill>
                  <a:srgbClr val="C00000"/>
                </a:solidFill>
                <a:latin typeface="楷体_GB2312" pitchFamily="49" charset="-122"/>
                <a:ea typeface="楷体_GB2312" pitchFamily="49" charset="-122"/>
              </a:rPr>
              <a:t>工程建设主要环节</a:t>
            </a:r>
          </a:p>
          <a:p>
            <a:pPr defTabSz="914400">
              <a:lnSpc>
                <a:spcPct val="160000"/>
              </a:lnSpc>
              <a:buSzPct val="100000"/>
            </a:pPr>
            <a:r>
              <a:rPr lang="zh-CN" altLang="en-US" sz="7200" b="1" kern="1200" baseline="0" dirty="0">
                <a:solidFill>
                  <a:srgbClr val="C00000"/>
                </a:solidFill>
                <a:latin typeface="楷体_GB2312" pitchFamily="49" charset="-122"/>
                <a:ea typeface="楷体_GB2312" pitchFamily="49" charset="-122"/>
              </a:rPr>
              <a:t>的法律法规</a:t>
            </a:r>
          </a:p>
        </p:txBody>
      </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099" name="文本占位符 4098"/>
          <p:cNvSpPr>
            <a:spLocks noGrp="1" noRot="1"/>
          </p:cNvSpPr>
          <p:nvPr/>
        </p:nvSpPr>
        <p:spPr>
          <a:xfrm>
            <a:off x="2367915" y="1506220"/>
            <a:ext cx="8540750" cy="88201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indent="0">
              <a:buNone/>
            </a:pPr>
            <a:r>
              <a:rPr lang="zh-CN" altLang="en-US" sz="4000" b="1" dirty="0">
                <a:latin typeface="楷体_GB2312" pitchFamily="49" charset="-122"/>
                <a:ea typeface="楷体_GB2312" pitchFamily="49" charset="-122"/>
              </a:rPr>
              <a:t>第三章  工程建设招标投标法规</a:t>
            </a:r>
          </a:p>
        </p:txBody>
      </p:sp>
      <p:grpSp>
        <p:nvGrpSpPr>
          <p:cNvPr id="29" name="组合 28"/>
          <p:cNvGrpSpPr/>
          <p:nvPr/>
        </p:nvGrpSpPr>
        <p:grpSpPr>
          <a:xfrm>
            <a:off x="2283460" y="2859405"/>
            <a:ext cx="6915785" cy="2844165"/>
            <a:chOff x="6909" y="2283"/>
            <a:chExt cx="10891" cy="4479"/>
          </a:xfrm>
        </p:grpSpPr>
        <p:sp>
          <p:nvSpPr>
            <p:cNvPr id="33" name="圆角矩形 32"/>
            <p:cNvSpPr/>
            <p:nvPr/>
          </p:nvSpPr>
          <p:spPr>
            <a:xfrm>
              <a:off x="6909" y="2399"/>
              <a:ext cx="1013" cy="1044"/>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13" y="2283"/>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工程建设招标投标立法现状</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endParaRPr lang="zh-CN" altLang="en-US" sz="2000" b="1" cap="all" dirty="0">
                <a:latin typeface="微软雅黑" panose="020B0503020204020204" pitchFamily="34" charset="-122"/>
                <a:ea typeface="微软雅黑" panose="020B0503020204020204" pitchFamily="34" charset="-122"/>
                <a:sym typeface="+mn-ea"/>
              </a:endParaRPr>
            </a:p>
          </p:txBody>
        </p:sp>
        <p:sp>
          <p:nvSpPr>
            <p:cNvPr id="35" name="圆角矩形 34"/>
            <p:cNvSpPr/>
            <p:nvPr/>
          </p:nvSpPr>
          <p:spPr>
            <a:xfrm>
              <a:off x="6909" y="4058"/>
              <a:ext cx="1013" cy="1044"/>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139" y="4081"/>
              <a:ext cx="9600" cy="871"/>
            </a:xfrm>
            <a:prstGeom prst="rect">
              <a:avLst/>
            </a:prstGeom>
          </p:spPr>
          <p:txBody>
            <a:bodyPr>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sym typeface="+mn-ea"/>
                </a:rPr>
                <a:t>工程建设项目招标范围和规模标准</a:t>
              </a:r>
            </a:p>
          </p:txBody>
        </p:sp>
        <p:sp>
          <p:nvSpPr>
            <p:cNvPr id="42" name="圆角矩形 41"/>
            <p:cNvSpPr/>
            <p:nvPr/>
          </p:nvSpPr>
          <p:spPr>
            <a:xfrm>
              <a:off x="6909" y="5718"/>
              <a:ext cx="1013" cy="1044"/>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8200" y="5490"/>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工程建设项目招投标程序</a:t>
              </a:r>
              <a:endParaRPr lang="zh-CN" altLang="en-US" sz="2000" b="1" cap="all" dirty="0">
                <a:latin typeface="微软雅黑" panose="020B0503020204020204" pitchFamily="34" charset="-122"/>
                <a:ea typeface="微软雅黑" panose="020B0503020204020204" pitchFamily="34" charset="-122"/>
                <a:sym typeface="+mn-ea"/>
              </a:endParaRPr>
            </a:p>
          </p:txBody>
        </p:sp>
      </p:grpSp>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2" y="705493"/>
            <a:ext cx="63265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3.1  </a:t>
            </a:r>
            <a:r>
              <a:rPr lang="zh-CN" altLang="en-US" dirty="0">
                <a:solidFill>
                  <a:schemeClr val="accent1"/>
                </a:solidFill>
                <a:effectLst>
                  <a:outerShdw blurRad="38100" dist="25400" dir="5400000" algn="ctr" rotWithShape="0">
                    <a:srgbClr val="6E747A">
                      <a:alpha val="43000"/>
                    </a:srgbClr>
                  </a:outerShdw>
                </a:effectLst>
                <a:sym typeface="+mn-ea"/>
              </a:rPr>
              <a:t>工程建设招投标法规立法现状</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2" name="图片 1" descr="7727B5577C0420946ED65EA5E1FA3A0E"/>
          <p:cNvPicPr>
            <a:picLocks noChangeAspect="1"/>
          </p:cNvPicPr>
          <p:nvPr/>
        </p:nvPicPr>
        <p:blipFill>
          <a:blip r:embed="rId3"/>
          <a:srcRect l="4339" t="46048" r="4898" b="28236"/>
          <a:stretch>
            <a:fillRect/>
          </a:stretch>
        </p:blipFill>
        <p:spPr>
          <a:xfrm>
            <a:off x="1921692" y="1505809"/>
            <a:ext cx="8938895" cy="4502785"/>
          </a:xfrm>
          <a:prstGeom prst="rect">
            <a:avLst/>
          </a:prstGeom>
        </p:spPr>
      </p:pic>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627148"/>
            <a:ext cx="6326505" cy="1076325"/>
          </a:xfrm>
          <a:prstGeom prst="rect">
            <a:avLst/>
          </a:prstGeom>
          <a:noFill/>
        </p:spPr>
        <p:txBody>
          <a:bodyPr wrap="none" rtlCol="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rPr>
              <a:t>3.1  </a:t>
            </a:r>
            <a:r>
              <a:rPr lang="zh-CN" altLang="en-US" dirty="0">
                <a:solidFill>
                  <a:schemeClr val="accent1"/>
                </a:solidFill>
                <a:effectLst>
                  <a:outerShdw blurRad="38100" dist="25400" dir="5400000" algn="ctr" rotWithShape="0">
                    <a:srgbClr val="6E747A">
                      <a:alpha val="43000"/>
                    </a:srgbClr>
                  </a:outerShdw>
                </a:effectLst>
                <a:sym typeface="+mn-ea"/>
              </a:rPr>
              <a:t>工程建设招投标法规立法现状</a:t>
            </a:r>
            <a:endParaRPr lang="zh-CN" altLang="en-US" b="1" cap="all" dirty="0">
              <a:latin typeface="微软雅黑" panose="020B0503020204020204" pitchFamily="34" charset="-122"/>
              <a:ea typeface="微软雅黑" panose="020B0503020204020204" pitchFamily="34" charset="-122"/>
              <a:sym typeface="+mn-ea"/>
            </a:endParaRPr>
          </a:p>
          <a:p>
            <a:endParaRPr lang="zh-CN" altLang="en-US" dirty="0">
              <a:solidFill>
                <a:schemeClr val="accent1"/>
              </a:solidFill>
            </a:endParaRPr>
          </a:p>
        </p:txBody>
      </p:sp>
      <p:pic>
        <p:nvPicPr>
          <p:cNvPr id="3" name="图片 2" descr="8A013184585F3162AB60D7EC9268D084"/>
          <p:cNvPicPr>
            <a:picLocks noChangeAspect="1"/>
          </p:cNvPicPr>
          <p:nvPr/>
        </p:nvPicPr>
        <p:blipFill>
          <a:blip r:embed="rId3"/>
          <a:srcRect l="3099" t="45117" r="3334" b="27448"/>
          <a:stretch>
            <a:fillRect/>
          </a:stretch>
        </p:blipFill>
        <p:spPr>
          <a:xfrm>
            <a:off x="1731769" y="1394319"/>
            <a:ext cx="8965924" cy="4674002"/>
          </a:xfrm>
          <a:prstGeom prst="rect">
            <a:avLst/>
          </a:prstGeom>
        </p:spPr>
      </p:pic>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8900" y="7112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 name="图片 1">
            <a:hlinkClick r:id="rId3" action="ppaction://hlinkfile"/>
          </p:cNvPr>
          <p:cNvPicPr>
            <a:picLocks noChangeAspect="1"/>
          </p:cNvPicPr>
          <p:nvPr/>
        </p:nvPicPr>
        <p:blipFill>
          <a:blip r:embed="rId4"/>
          <a:stretch>
            <a:fillRect/>
          </a:stretch>
        </p:blipFill>
        <p:spPr>
          <a:xfrm>
            <a:off x="2888615" y="239395"/>
            <a:ext cx="5512435" cy="6378575"/>
          </a:xfrm>
          <a:prstGeom prst="rect">
            <a:avLst/>
          </a:prstGeom>
        </p:spPr>
      </p:pic>
    </p:spTree>
  </p:cSld>
  <p:clrMapOvr>
    <a:masterClrMapping/>
  </p:clrMapOvr>
  <p:transition spd="med">
    <p:push dir="u"/>
  </p:transition>
</p:sld>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bg2">
              <a:lumMod val="75000"/>
            </a:schemeClr>
          </a:solidFill>
        </a:ln>
      </a:spPr>
      <a:bodyPr wrap="square" rtlCol="0">
        <a:spAutoFit/>
      </a:bodyPr>
      <a:lstStyle>
        <a:defPPr algn="ctr">
          <a:defRPr lang="zh-CN" altLang="en-US" sz="28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483</Words>
  <Application>Microsoft Office PowerPoint</Application>
  <PresentationFormat>自定义</PresentationFormat>
  <Paragraphs>96</Paragraphs>
  <Slides>21</Slides>
  <Notes>18</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hpp</dc:creator>
  <cp:lastModifiedBy>weihai</cp:lastModifiedBy>
  <cp:revision>828</cp:revision>
  <dcterms:created xsi:type="dcterms:W3CDTF">2015-10-15T01:42:00Z</dcterms:created>
  <dcterms:modified xsi:type="dcterms:W3CDTF">2019-12-08T14:30:54Z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