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noProof="0" smtClean="0">
                <a:ln>
                  <a:noFill/>
                </a:ln>
                <a:effectLst/>
                <a:uLnTx/>
                <a:uFillTx/>
                <a:sym typeface="+mn-ea"/>
              </a:rPr>
              <a:t>第</a:t>
            </a:r>
            <a:r>
              <a:rPr lang="en-US" altLang="zh-CN" b="1" noProof="0" smtClean="0">
                <a:ln>
                  <a:noFill/>
                </a:ln>
                <a:effectLst/>
                <a:uLnTx/>
                <a:uFillTx/>
                <a:sym typeface="+mn-ea"/>
              </a:rPr>
              <a:t>3</a:t>
            </a:r>
            <a:r>
              <a:rPr lang="zh-CN" altLang="en-US" b="1" noProof="0" smtClean="0">
                <a:ln>
                  <a:noFill/>
                </a:ln>
                <a:effectLst/>
                <a:uLnTx/>
                <a:uFillTx/>
                <a:sym typeface="+mn-ea"/>
              </a:rPr>
              <a:t>单元    报表管理</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AutoShape 2">
            <a:hlinkClick r:id="rId1"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p>
            <a:pPr eaLnBrk="1" hangingPunct="1"/>
            <a:endParaRPr lang="zh-CN" altLang="en-US" sz="2400" dirty="0">
              <a:latin typeface="Times New Roman" panose="02020603050405020304" pitchFamily="18" charset="0"/>
              <a:ea typeface="黑体" panose="02010609060101010101" pitchFamily="49" charset="-122"/>
            </a:endParaRPr>
          </a:p>
        </p:txBody>
      </p:sp>
      <p:sp>
        <p:nvSpPr>
          <p:cNvPr id="17411" name="Text Box 3"/>
          <p:cNvSpPr txBox="1"/>
          <p:nvPr/>
        </p:nvSpPr>
        <p:spPr>
          <a:xfrm>
            <a:off x="1919288" y="765175"/>
            <a:ext cx="8137525" cy="1061085"/>
          </a:xfrm>
          <a:prstGeom prst="rect">
            <a:avLst/>
          </a:prstGeom>
          <a:noFill/>
          <a:ln w="9525">
            <a:noFill/>
          </a:ln>
        </p:spPr>
        <p:txBody>
          <a:bodyPr>
            <a:spAutoFit/>
          </a:bodyPr>
          <a:p>
            <a:pPr marL="342900" indent="-342900" eaLnBrk="1" hangingPunct="1">
              <a:spcAft>
                <a:spcPct val="20000"/>
              </a:spcAft>
              <a:buClr>
                <a:srgbClr val="FF0000"/>
              </a:buClr>
              <a:buSzPct val="120000"/>
              <a:buFont typeface="Wingdings" panose="05000000000000000000" pitchFamily="2" charset="2"/>
            </a:pPr>
            <a:endParaRPr lang="en-US" altLang="zh-CN" sz="3200" b="1" dirty="0">
              <a:latin typeface="Times New Roman" panose="02020603050405020304" pitchFamily="18" charset="0"/>
              <a:ea typeface="黑体" panose="02010609060101010101" pitchFamily="49" charset="-122"/>
            </a:endParaRPr>
          </a:p>
          <a:p>
            <a:pPr marL="342900" indent="-342900" algn="just" eaLnBrk="1" hangingPunct="1">
              <a:spcAft>
                <a:spcPct val="20000"/>
              </a:spcAft>
              <a:buClr>
                <a:srgbClr val="FF0000"/>
              </a:buClr>
              <a:buSzPct val="120000"/>
              <a:buFont typeface="Wingdings" panose="05000000000000000000" pitchFamily="2" charset="2"/>
            </a:pPr>
            <a:endParaRPr lang="en-US" altLang="zh-CN" sz="2400" b="1" dirty="0">
              <a:latin typeface="楷体_GB2312" pitchFamily="49" charset="-122"/>
              <a:ea typeface="黑体" panose="02010609060101010101" pitchFamily="49" charset="-122"/>
            </a:endParaRPr>
          </a:p>
        </p:txBody>
      </p:sp>
      <p:sp>
        <p:nvSpPr>
          <p:cNvPr id="17412" name="Text Box 3"/>
          <p:cNvSpPr txBox="1"/>
          <p:nvPr/>
        </p:nvSpPr>
        <p:spPr>
          <a:xfrm>
            <a:off x="1882775" y="944563"/>
            <a:ext cx="8137525" cy="583565"/>
          </a:xfrm>
          <a:prstGeom prst="rect">
            <a:avLst/>
          </a:prstGeom>
          <a:noFill/>
          <a:ln w="9525">
            <a:noFill/>
          </a:ln>
        </p:spPr>
        <p:txBody>
          <a:bodyPr>
            <a:spAutoFit/>
          </a:bodyPr>
          <a:p>
            <a:pPr marL="342900" indent="-342900" eaLnBrk="1" hangingPunct="1">
              <a:spcAft>
                <a:spcPct val="20000"/>
              </a:spcAft>
              <a:buClr>
                <a:srgbClr val="FF0000"/>
              </a:buClr>
              <a:buSzPct val="120000"/>
              <a:buFont typeface="Wingdings" panose="05000000000000000000" pitchFamily="2" charset="2"/>
            </a:pPr>
            <a:r>
              <a:rPr lang="en-US" altLang="zh-CN" sz="3200" b="1" dirty="0">
                <a:latin typeface="Times New Roman" panose="02020603050405020304" pitchFamily="18" charset="0"/>
                <a:ea typeface="黑体" panose="02010609060101010101" pitchFamily="49" charset="-122"/>
              </a:rPr>
              <a:t>3.2  </a:t>
            </a:r>
            <a:r>
              <a:rPr lang="zh-CN" altLang="en-US" sz="3200" b="1" dirty="0">
                <a:latin typeface="Times New Roman" panose="02020603050405020304" pitchFamily="18" charset="0"/>
                <a:ea typeface="黑体" panose="02010609060101010101" pitchFamily="49" charset="-122"/>
              </a:rPr>
              <a:t>报表模版</a:t>
            </a:r>
            <a:endParaRPr lang="zh-CN" altLang="en-US" sz="3200" dirty="0">
              <a:latin typeface="黑体" panose="02010609060101010101" pitchFamily="49" charset="-122"/>
              <a:ea typeface="黑体" panose="02010609060101010101" pitchFamily="49" charset="-122"/>
            </a:endParaRPr>
          </a:p>
        </p:txBody>
      </p:sp>
      <p:sp>
        <p:nvSpPr>
          <p:cNvPr id="17413" name="Rectangle 5"/>
          <p:cNvSpPr/>
          <p:nvPr/>
        </p:nvSpPr>
        <p:spPr>
          <a:xfrm>
            <a:off x="2747963" y="1933258"/>
            <a:ext cx="6589712" cy="2553335"/>
          </a:xfrm>
          <a:prstGeom prst="rect">
            <a:avLst/>
          </a:prstGeom>
          <a:noFill/>
          <a:ln w="12700">
            <a:noFill/>
          </a:ln>
        </p:spPr>
        <p:txBody>
          <a:bodyPr anchor="ctr">
            <a:spAutoFit/>
          </a:bodyPr>
          <a:p>
            <a:pPr eaLnBrk="1" hangingPunct="1"/>
            <a:r>
              <a:rPr lang="zh-CN" altLang="en-US" sz="2000" b="1" dirty="0">
                <a:latin typeface="宋体" panose="02010600030101010101" pitchFamily="2" charset="-122"/>
              </a:rPr>
              <a:t>任务导入：</a:t>
            </a:r>
            <a:endParaRPr lang="zh-CN" altLang="en-US" sz="2000" dirty="0">
              <a:latin typeface="宋体" panose="02010600030101010101" pitchFamily="2" charset="-122"/>
            </a:endParaRPr>
          </a:p>
          <a:p>
            <a:pPr eaLnBrk="1" hangingPunct="1"/>
            <a:r>
              <a:rPr lang="zh-CN" altLang="en-US" sz="2000" dirty="0">
                <a:latin typeface="宋体" panose="02010600030101010101" pitchFamily="2" charset="-122"/>
              </a:rPr>
              <a:t>    宏信公司一是企业一般纳税人，执行新的企业会计准则，按照国家规定企业要按时报送相应的会计报表。通过对软件的了解及软件实施工程师的介绍，会计人员已经知道，由于这些报表具有相同的格式、项目内容及数据来源，因此，在系统中预置了报表模板，会计人员只需要调用报表模板即可生成相应的会计报表了。那么应该如何使用报表模板生成会计报表，都应该知识要点什么问题呢？</a:t>
            </a:r>
            <a:r>
              <a:rPr lang="zh-CN" altLang="en-US" dirty="0">
                <a:latin typeface="宋体" panose="02010600030101010101" pitchFamily="2" charset="-122"/>
              </a:rPr>
              <a:t> </a:t>
            </a:r>
            <a:endParaRPr lang="zh-CN" altLang="en-US" dirty="0">
              <a:latin typeface="宋体" panose="02010600030101010101" pitchFamily="2" charset="-122"/>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AutoShape 2">
            <a:hlinkClick r:id="rId1"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p>
            <a:pPr eaLnBrk="1" hangingPunct="1"/>
            <a:endParaRPr lang="zh-CN" altLang="en-US" sz="2400" dirty="0">
              <a:latin typeface="Times New Roman" panose="02020603050405020304" pitchFamily="18" charset="0"/>
              <a:ea typeface="黑体" panose="02010609060101010101" pitchFamily="49" charset="-122"/>
            </a:endParaRPr>
          </a:p>
        </p:txBody>
      </p:sp>
      <p:sp>
        <p:nvSpPr>
          <p:cNvPr id="18435" name="AutoShape 9"/>
          <p:cNvSpPr/>
          <p:nvPr/>
        </p:nvSpPr>
        <p:spPr>
          <a:xfrm>
            <a:off x="2459038" y="2205038"/>
            <a:ext cx="7416800" cy="1476375"/>
          </a:xfrm>
          <a:prstGeom prst="roundRect">
            <a:avLst>
              <a:gd name="adj" fmla="val 16667"/>
            </a:avLst>
          </a:prstGeom>
          <a:solidFill>
            <a:srgbClr val="AA71FF"/>
          </a:solidFill>
          <a:ln w="9525">
            <a:noFill/>
          </a:ln>
        </p:spPr>
        <p:txBody>
          <a:bodyPr/>
          <a:p>
            <a:pPr algn="just" eaLnBrk="1" hangingPunct="1"/>
            <a:endParaRPr lang="zh-CN" altLang="en-US" sz="2400" b="1" dirty="0">
              <a:latin typeface="楷体_GB2312" pitchFamily="49" charset="-122"/>
              <a:ea typeface="楷体_GB2312" pitchFamily="49" charset="-122"/>
            </a:endParaRPr>
          </a:p>
        </p:txBody>
      </p:sp>
      <p:sp>
        <p:nvSpPr>
          <p:cNvPr id="18436" name="Rectangle 4"/>
          <p:cNvSpPr/>
          <p:nvPr/>
        </p:nvSpPr>
        <p:spPr>
          <a:xfrm>
            <a:off x="2387600" y="4028281"/>
            <a:ext cx="7561263" cy="1476375"/>
          </a:xfrm>
          <a:prstGeom prst="rect">
            <a:avLst/>
          </a:prstGeom>
          <a:noFill/>
          <a:ln w="12700">
            <a:noFill/>
          </a:ln>
        </p:spPr>
        <p:txBody>
          <a:bodyPr anchor="ctr">
            <a:spAutoFit/>
          </a:bodyPr>
          <a:p>
            <a:pPr defTabSz="914400">
              <a:tabLst>
                <a:tab pos="135255" algn="l"/>
                <a:tab pos="367030" algn="l"/>
                <a:tab pos="462280" algn="l"/>
              </a:tabLst>
            </a:pPr>
            <a:r>
              <a:rPr lang="en-US" altLang="zh-CN" sz="1800" b="1" dirty="0">
                <a:latin typeface="黑体" panose="02010609060101010101" pitchFamily="49" charset="-122"/>
                <a:ea typeface="黑体" panose="02010609060101010101" pitchFamily="49" charset="-122"/>
              </a:rPr>
              <a:t>【</a:t>
            </a:r>
            <a:r>
              <a:rPr lang="zh-CN" altLang="en-US" sz="1800" b="1" dirty="0">
                <a:latin typeface="黑体" panose="02010609060101010101" pitchFamily="49" charset="-122"/>
                <a:ea typeface="黑体" panose="02010609060101010101" pitchFamily="49" charset="-122"/>
              </a:rPr>
              <a:t>知识要点</a:t>
            </a:r>
            <a:r>
              <a:rPr lang="en-US" altLang="zh-CN" sz="1800" b="1" dirty="0">
                <a:latin typeface="黑体" panose="02010609060101010101" pitchFamily="49" charset="-122"/>
                <a:ea typeface="黑体" panose="02010609060101010101" pitchFamily="49" charset="-122"/>
              </a:rPr>
              <a:t>】</a:t>
            </a:r>
            <a:endParaRPr lang="en-US" altLang="zh-CN" sz="1800" b="1" dirty="0">
              <a:latin typeface="黑体" panose="02010609060101010101" pitchFamily="49" charset="-122"/>
              <a:ea typeface="黑体" panose="02010609060101010101"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利用模板文件生成财务数据之前，要保证所有的凭证都已经记账。</a:t>
            </a:r>
            <a:endParaRPr lang="zh-CN" altLang="en-US" sz="1800" b="1" dirty="0">
              <a:latin typeface="楷体_GB2312" pitchFamily="49" charset="-122"/>
              <a:ea typeface="楷体_GB2312" pitchFamily="49" charset="-122"/>
            </a:endParaRPr>
          </a:p>
          <a:p>
            <a:pPr defTabSz="914400">
              <a:tabLst>
                <a:tab pos="135255" algn="l"/>
                <a:tab pos="367030" algn="l"/>
                <a:tab pos="462280" algn="l"/>
              </a:tabLst>
            </a:pPr>
            <a:r>
              <a:rPr lang="zh-CN" altLang="en-US" sz="1800" b="1" dirty="0">
                <a:latin typeface="楷体_GB2312" pitchFamily="49" charset="-122"/>
                <a:ea typeface="楷体_GB2312" pitchFamily="49" charset="-122"/>
              </a:rPr>
              <a:t>  生成资产负债表之前，要保证对由工资和固定资产模块传递到总账模块的凭证上相关科目的数据进行对应结转和期间损益结转，否则，资产负债表不平衡。</a:t>
            </a:r>
            <a:endParaRPr lang="zh-CN" altLang="en-US" sz="1800" b="1" dirty="0">
              <a:latin typeface="楷体_GB2312" pitchFamily="49" charset="-122"/>
              <a:ea typeface="楷体_GB2312" pitchFamily="49" charset="-122"/>
            </a:endParaRPr>
          </a:p>
        </p:txBody>
      </p:sp>
      <p:sp>
        <p:nvSpPr>
          <p:cNvPr id="18437" name="Rectangle 5"/>
          <p:cNvSpPr/>
          <p:nvPr/>
        </p:nvSpPr>
        <p:spPr>
          <a:xfrm>
            <a:off x="2243138" y="1699260"/>
            <a:ext cx="1459230" cy="398780"/>
          </a:xfrm>
          <a:prstGeom prst="rect">
            <a:avLst/>
          </a:prstGeom>
          <a:noFill/>
          <a:ln w="12700">
            <a:noFill/>
          </a:ln>
        </p:spPr>
        <p:txBody>
          <a:bodyPr wrap="none" anchor="ctr">
            <a:spAutoFit/>
          </a:bodyPr>
          <a:p>
            <a:r>
              <a:rPr lang="en-US" altLang="zh-CN" sz="2000" b="1" dirty="0">
                <a:latin typeface="Times New Roman" panose="02020603050405020304" pitchFamily="18" charset="0"/>
                <a:ea typeface="黑体" panose="02010609060101010101" pitchFamily="49" charset="-122"/>
              </a:rPr>
              <a:t>【</a:t>
            </a:r>
            <a:r>
              <a:rPr lang="zh-CN" altLang="en-US" sz="2000" b="1" dirty="0">
                <a:latin typeface="Times New Roman" panose="02020603050405020304" pitchFamily="18" charset="0"/>
                <a:ea typeface="黑体" panose="02010609060101010101" pitchFamily="49" charset="-122"/>
              </a:rPr>
              <a:t>做中学</a:t>
            </a:r>
            <a:r>
              <a:rPr lang="en-US" altLang="zh-CN" sz="2000" b="1" dirty="0">
                <a:latin typeface="Times New Roman" panose="02020603050405020304" pitchFamily="18" charset="0"/>
                <a:ea typeface="黑体" panose="02010609060101010101" pitchFamily="49" charset="-122"/>
              </a:rPr>
              <a:t>】</a:t>
            </a:r>
            <a:endParaRPr lang="en-US" altLang="zh-CN" sz="2000" b="1" dirty="0">
              <a:latin typeface="Times New Roman" panose="02020603050405020304" pitchFamily="18" charset="0"/>
              <a:ea typeface="黑体" panose="02010609060101010101" pitchFamily="49" charset="-122"/>
            </a:endParaRPr>
          </a:p>
        </p:txBody>
      </p:sp>
      <p:sp>
        <p:nvSpPr>
          <p:cNvPr id="18438" name="Rectangle 6"/>
          <p:cNvSpPr/>
          <p:nvPr/>
        </p:nvSpPr>
        <p:spPr>
          <a:xfrm>
            <a:off x="2495550" y="2349500"/>
            <a:ext cx="7237413" cy="1322070"/>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：生成资产负债表</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调用 </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一般企业</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a:t>
            </a:r>
            <a:r>
              <a:rPr lang="en-US" altLang="zh-CN" sz="2000" b="1" dirty="0">
                <a:latin typeface="楷体_GB2312" pitchFamily="49" charset="-122"/>
                <a:ea typeface="楷体_GB2312" pitchFamily="49" charset="-122"/>
              </a:rPr>
              <a:t>2007</a:t>
            </a:r>
            <a:r>
              <a:rPr lang="zh-CN" altLang="en-US" sz="2000" b="1" dirty="0">
                <a:latin typeface="楷体_GB2312" pitchFamily="49" charset="-122"/>
                <a:ea typeface="楷体_GB2312" pitchFamily="49" charset="-122"/>
              </a:rPr>
              <a:t>年新会计准则） 的报表模板，生成</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宏信股份有限公司</a:t>
            </a:r>
            <a:r>
              <a:rPr lang="zh-CN" altLang="en-US" sz="2000" b="1" dirty="0">
                <a:latin typeface="宋体" panose="02010600030101010101" pitchFamily="2" charset="-122"/>
                <a:ea typeface="楷体_GB2312" pitchFamily="49" charset="-122"/>
              </a:rPr>
              <a:t>”</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a:t>
            </a:r>
            <a:r>
              <a:rPr lang="en-US" altLang="zh-CN" sz="2000" b="1" dirty="0">
                <a:latin typeface="楷体_GB2312" pitchFamily="49" charset="-122"/>
                <a:ea typeface="楷体_GB2312" pitchFamily="49" charset="-122"/>
              </a:rPr>
              <a:t>2016</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月份的</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资产负债表</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和</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利润表</a:t>
            </a:r>
            <a:r>
              <a:rPr lang="zh-CN" altLang="en-US" sz="2000" b="1" dirty="0">
                <a:latin typeface="宋体" panose="02010600030101010101" pitchFamily="2" charset="-122"/>
                <a:ea typeface="楷体_GB2312" pitchFamily="49" charset="-122"/>
              </a:rPr>
              <a:t>”</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p:txBody>
      </p:sp>
      <p:sp>
        <p:nvSpPr>
          <p:cNvPr id="18439" name="Text Box 3"/>
          <p:cNvSpPr txBox="1"/>
          <p:nvPr/>
        </p:nvSpPr>
        <p:spPr>
          <a:xfrm>
            <a:off x="1882775" y="944563"/>
            <a:ext cx="8137525" cy="583565"/>
          </a:xfrm>
          <a:prstGeom prst="rect">
            <a:avLst/>
          </a:prstGeom>
          <a:noFill/>
          <a:ln w="9525">
            <a:noFill/>
          </a:ln>
        </p:spPr>
        <p:txBody>
          <a:bodyPr>
            <a:spAutoFit/>
          </a:bodyPr>
          <a:p>
            <a:pPr marL="342900" indent="-342900" eaLnBrk="1" hangingPunct="1">
              <a:spcAft>
                <a:spcPct val="20000"/>
              </a:spcAft>
              <a:buClr>
                <a:srgbClr val="FF0000"/>
              </a:buClr>
              <a:buSzPct val="120000"/>
              <a:buFont typeface="Wingdings" panose="05000000000000000000" pitchFamily="2" charset="2"/>
            </a:pPr>
            <a:r>
              <a:rPr lang="en-US" altLang="zh-CN" sz="3200" b="1" dirty="0">
                <a:latin typeface="Times New Roman" panose="02020603050405020304" pitchFamily="18" charset="0"/>
                <a:ea typeface="黑体" panose="02010609060101010101" pitchFamily="49" charset="-122"/>
              </a:rPr>
              <a:t>3.2  </a:t>
            </a:r>
            <a:r>
              <a:rPr lang="zh-CN" altLang="en-US" sz="3200" b="1" dirty="0">
                <a:latin typeface="Times New Roman" panose="02020603050405020304" pitchFamily="18" charset="0"/>
                <a:ea typeface="黑体" panose="02010609060101010101" pitchFamily="49" charset="-122"/>
              </a:rPr>
              <a:t>报表模版</a:t>
            </a:r>
            <a:endParaRPr lang="zh-CN" altLang="en-US" sz="3200" dirty="0">
              <a:latin typeface="黑体" panose="02010609060101010101" pitchFamily="49" charset="-122"/>
              <a:ea typeface="黑体" panose="02010609060101010101" pitchFamily="49" charset="-122"/>
            </a:endParaRPr>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Words>
  <Application>WPS 演示</Application>
  <PresentationFormat>宽屏</PresentationFormat>
  <Paragraphs>24</Paragraphs>
  <Slides>3</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vt:i4>
      </vt:variant>
    </vt:vector>
  </HeadingPairs>
  <TitlesOfParts>
    <vt:vector size="15" baseType="lpstr">
      <vt:lpstr>Arial</vt:lpstr>
      <vt:lpstr>宋体</vt:lpstr>
      <vt:lpstr>Wingdings</vt:lpstr>
      <vt:lpstr>微软雅黑</vt:lpstr>
      <vt:lpstr>Wingdings</vt:lpstr>
      <vt:lpstr>Arial Unicode MS</vt:lpstr>
      <vt:lpstr>Calibri</vt:lpstr>
      <vt:lpstr>Times New Roman</vt:lpstr>
      <vt:lpstr>黑体</vt:lpstr>
      <vt:lpstr>楷体_GB2312</vt:lpstr>
      <vt:lpstr>新宋体</vt:lpstr>
      <vt:lpstr>Office 主题​​</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151</cp:revision>
  <dcterms:created xsi:type="dcterms:W3CDTF">2019-06-19T02:08:00Z</dcterms:created>
  <dcterms:modified xsi:type="dcterms:W3CDTF">2021-01-10T07:06:37Z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