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9" r:id="rId3"/>
    <p:sldId id="305" r:id="rId5"/>
    <p:sldId id="306" r:id="rId6"/>
    <p:sldId id="307" r:id="rId7"/>
    <p:sldId id="332" r:id="rId8"/>
    <p:sldId id="317" r:id="rId9"/>
    <p:sldId id="328" r:id="rId10"/>
    <p:sldId id="331" r:id="rId11"/>
    <p:sldId id="320" r:id="rId12"/>
    <p:sldId id="351" r:id="rId13"/>
    <p:sldId id="309" r:id="rId14"/>
    <p:sldId id="335" r:id="rId15"/>
    <p:sldId id="336" r:id="rId16"/>
    <p:sldId id="323" r:id="rId17"/>
    <p:sldId id="352" r:id="rId18"/>
    <p:sldId id="353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24" r:id="rId30"/>
    <p:sldId id="365" r:id="rId31"/>
    <p:sldId id="366" r:id="rId32"/>
    <p:sldId id="372" r:id="rId33"/>
    <p:sldId id="373" r:id="rId34"/>
    <p:sldId id="367" r:id="rId35"/>
    <p:sldId id="368" r:id="rId36"/>
    <p:sldId id="308" r:id="rId37"/>
  </p:sldIdLst>
  <p:sldSz cx="12192000" cy="6858000"/>
  <p:notesSz cx="6858000" cy="9144000"/>
  <p:custDataLst>
    <p:tags r:id="rId4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69696"/>
    <a:srgbClr val="3E516A"/>
    <a:srgbClr val="597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6" y="86"/>
      </p:cViewPr>
      <p:guideLst>
        <p:guide orient="horz" pos="2177"/>
        <p:guide pos="38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tags" Target="tags/tag2.xml"/><Relationship Id="rId4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D1AF1C5-93C5-4AD1-B2C9-DD7B0565CF12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DD40C16-6D13-4206-AEC1-8436ABA97D0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5689A3BD-9939-4B51-9C3D-A9FB8A76EF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 userDrawn="1"/>
        </p:nvSpPr>
        <p:spPr bwMode="auto">
          <a:xfrm>
            <a:off x="1465263" y="585788"/>
            <a:ext cx="1755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t" hangingPunct="1">
              <a:buFontTx/>
              <a:buNone/>
              <a:defRPr/>
            </a:pPr>
            <a:r>
              <a:rPr lang="en-US" altLang="zh-CN" sz="1600" dirty="0">
                <a:solidFill>
                  <a:srgbClr val="969696"/>
                </a:solidFill>
                <a:ea typeface="微软雅黑" panose="020B0503020204020204" pitchFamily="34" charset="-122"/>
              </a:rPr>
              <a:t>teaching analysis</a:t>
            </a:r>
            <a:endParaRPr lang="en-US" altLang="zh-CN" sz="1600" dirty="0">
              <a:solidFill>
                <a:srgbClr val="969696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五边形 44"/>
          <p:cNvSpPr>
            <a:spLocks noChangeArrowheads="1"/>
          </p:cNvSpPr>
          <p:nvPr/>
        </p:nvSpPr>
        <p:spPr bwMode="auto">
          <a:xfrm rot="5400000">
            <a:off x="138112" y="103188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45"/>
          <p:cNvSpPr>
            <a:spLocks noChangeArrowheads="1"/>
          </p:cNvSpPr>
          <p:nvPr userDrawn="1"/>
        </p:nvSpPr>
        <p:spPr bwMode="auto">
          <a:xfrm>
            <a:off x="330200" y="-320675"/>
            <a:ext cx="7524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8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1</a:t>
            </a:r>
            <a:endParaRPr lang="zh-CN" altLang="en-US" sz="8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5" name="直接连接符 48"/>
          <p:cNvSpPr>
            <a:spLocks noChangeShapeType="1"/>
          </p:cNvSpPr>
          <p:nvPr userDrawn="1"/>
        </p:nvSpPr>
        <p:spPr bwMode="auto">
          <a:xfrm>
            <a:off x="1141413" y="836613"/>
            <a:ext cx="11031537" cy="0"/>
          </a:xfrm>
          <a:prstGeom prst="line">
            <a:avLst/>
          </a:prstGeom>
          <a:noFill/>
          <a:ln w="19050">
            <a:solidFill>
              <a:srgbClr val="0070C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350963" y="130175"/>
            <a:ext cx="191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3200" b="1" dirty="0">
                <a:latin typeface="华康雅宋体W9" pitchFamily="49" charset="-122"/>
                <a:ea typeface="华康雅宋体W9" pitchFamily="49" charset="-122"/>
              </a:rPr>
              <a:t>教学分析</a:t>
            </a:r>
            <a:endParaRPr lang="zh-CN" altLang="en-US" sz="3200" b="1" dirty="0">
              <a:latin typeface="华康雅宋体W9" pitchFamily="49" charset="-122"/>
              <a:ea typeface="华康雅宋体W9" pitchFamily="49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策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 userDrawn="1"/>
        </p:nvSpPr>
        <p:spPr bwMode="auto">
          <a:xfrm>
            <a:off x="1465263" y="585788"/>
            <a:ext cx="1755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t" hangingPunct="1">
              <a:buFontTx/>
              <a:buNone/>
              <a:defRPr/>
            </a:pPr>
            <a:r>
              <a:rPr lang="en-US" altLang="zh-CN" sz="1600" dirty="0">
                <a:solidFill>
                  <a:srgbClr val="969696"/>
                </a:solidFill>
                <a:ea typeface="微软雅黑" panose="020B0503020204020204" pitchFamily="34" charset="-122"/>
              </a:rPr>
              <a:t>teaching strategy</a:t>
            </a:r>
            <a:endParaRPr lang="en-US" altLang="zh-CN" sz="1600" dirty="0">
              <a:solidFill>
                <a:srgbClr val="969696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五边形 44"/>
          <p:cNvSpPr>
            <a:spLocks noChangeArrowheads="1"/>
          </p:cNvSpPr>
          <p:nvPr/>
        </p:nvSpPr>
        <p:spPr bwMode="auto">
          <a:xfrm rot="5400000">
            <a:off x="138112" y="103188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45"/>
          <p:cNvSpPr>
            <a:spLocks noChangeArrowheads="1"/>
          </p:cNvSpPr>
          <p:nvPr userDrawn="1"/>
        </p:nvSpPr>
        <p:spPr bwMode="auto">
          <a:xfrm>
            <a:off x="331174" y="-320675"/>
            <a:ext cx="75052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8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2</a:t>
            </a:r>
            <a:endParaRPr lang="zh-CN" altLang="en-US" sz="8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5" name="直接连接符 48"/>
          <p:cNvSpPr>
            <a:spLocks noChangeShapeType="1"/>
          </p:cNvSpPr>
          <p:nvPr userDrawn="1"/>
        </p:nvSpPr>
        <p:spPr bwMode="auto">
          <a:xfrm>
            <a:off x="1141413" y="836613"/>
            <a:ext cx="11031537" cy="0"/>
          </a:xfrm>
          <a:prstGeom prst="line">
            <a:avLst/>
          </a:prstGeom>
          <a:noFill/>
          <a:ln w="19050">
            <a:solidFill>
              <a:srgbClr val="0070C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350963" y="130175"/>
            <a:ext cx="1917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3200" b="1" dirty="0">
                <a:latin typeface="华康雅宋体W9" pitchFamily="49" charset="-122"/>
                <a:ea typeface="华康雅宋体W9" pitchFamily="49" charset="-122"/>
              </a:rPr>
              <a:t>教学策略</a:t>
            </a:r>
            <a:endParaRPr lang="zh-CN" altLang="en-US" sz="3200" b="1" dirty="0">
              <a:latin typeface="华康雅宋体W9" pitchFamily="49" charset="-122"/>
              <a:ea typeface="华康雅宋体W9" pitchFamily="49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 userDrawn="1"/>
        </p:nvSpPr>
        <p:spPr bwMode="auto">
          <a:xfrm>
            <a:off x="1465263" y="585788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t" hangingPunct="1">
              <a:buFontTx/>
              <a:buNone/>
              <a:defRPr/>
            </a:pPr>
            <a:r>
              <a:rPr lang="en-US" altLang="zh-CN" sz="1600" dirty="0">
                <a:solidFill>
                  <a:srgbClr val="969696"/>
                </a:solidFill>
                <a:ea typeface="微软雅黑" panose="020B0503020204020204" pitchFamily="34" charset="-122"/>
              </a:rPr>
              <a:t> teaching process</a:t>
            </a:r>
            <a:endParaRPr lang="en-US" altLang="zh-CN" sz="1600" dirty="0">
              <a:solidFill>
                <a:srgbClr val="969696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五边形 44"/>
          <p:cNvSpPr>
            <a:spLocks noChangeArrowheads="1"/>
          </p:cNvSpPr>
          <p:nvPr/>
        </p:nvSpPr>
        <p:spPr bwMode="auto">
          <a:xfrm rot="5400000">
            <a:off x="138112" y="103188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45"/>
          <p:cNvSpPr>
            <a:spLocks noChangeArrowheads="1"/>
          </p:cNvSpPr>
          <p:nvPr userDrawn="1"/>
        </p:nvSpPr>
        <p:spPr bwMode="auto">
          <a:xfrm>
            <a:off x="331174" y="-320675"/>
            <a:ext cx="75052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8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3</a:t>
            </a:r>
            <a:endParaRPr lang="zh-CN" altLang="en-US" sz="8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5" name="直接连接符 48"/>
          <p:cNvSpPr>
            <a:spLocks noChangeShapeType="1"/>
          </p:cNvSpPr>
          <p:nvPr userDrawn="1"/>
        </p:nvSpPr>
        <p:spPr bwMode="auto">
          <a:xfrm>
            <a:off x="1141413" y="836613"/>
            <a:ext cx="11031537" cy="0"/>
          </a:xfrm>
          <a:prstGeom prst="line">
            <a:avLst/>
          </a:prstGeom>
          <a:noFill/>
          <a:ln w="19050">
            <a:solidFill>
              <a:srgbClr val="0070C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350963" y="130175"/>
            <a:ext cx="1917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3200" b="1" dirty="0">
                <a:latin typeface="华康雅宋体W9" pitchFamily="49" charset="-122"/>
                <a:ea typeface="华康雅宋体W9" pitchFamily="49" charset="-122"/>
              </a:rPr>
              <a:t>教学过程</a:t>
            </a:r>
            <a:endParaRPr lang="zh-CN" altLang="en-US" sz="3200" b="1" dirty="0">
              <a:latin typeface="华康雅宋体W9" pitchFamily="49" charset="-122"/>
              <a:ea typeface="华康雅宋体W9" pitchFamily="49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效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 userDrawn="1"/>
        </p:nvSpPr>
        <p:spPr bwMode="auto">
          <a:xfrm>
            <a:off x="1377127" y="585788"/>
            <a:ext cx="22680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t" hangingPunct="1">
              <a:buFontTx/>
              <a:buNone/>
              <a:defRPr/>
            </a:pPr>
            <a:r>
              <a:rPr lang="en-US" altLang="zh-CN" sz="1600" dirty="0">
                <a:solidFill>
                  <a:srgbClr val="969696"/>
                </a:solidFill>
                <a:ea typeface="微软雅黑" panose="020B0503020204020204" pitchFamily="34" charset="-122"/>
              </a:rPr>
              <a:t> teaching effectiveness</a:t>
            </a:r>
            <a:endParaRPr lang="en-US" altLang="zh-CN" sz="1600" dirty="0">
              <a:solidFill>
                <a:srgbClr val="969696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五边形 44"/>
          <p:cNvSpPr>
            <a:spLocks noChangeArrowheads="1"/>
          </p:cNvSpPr>
          <p:nvPr/>
        </p:nvSpPr>
        <p:spPr bwMode="auto">
          <a:xfrm rot="5400000">
            <a:off x="138112" y="103188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45"/>
          <p:cNvSpPr>
            <a:spLocks noChangeArrowheads="1"/>
          </p:cNvSpPr>
          <p:nvPr userDrawn="1"/>
        </p:nvSpPr>
        <p:spPr bwMode="auto">
          <a:xfrm>
            <a:off x="331174" y="-320675"/>
            <a:ext cx="75052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8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4</a:t>
            </a:r>
            <a:endParaRPr lang="zh-CN" altLang="en-US" sz="8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5" name="直接连接符 48"/>
          <p:cNvSpPr>
            <a:spLocks noChangeShapeType="1"/>
          </p:cNvSpPr>
          <p:nvPr userDrawn="1"/>
        </p:nvSpPr>
        <p:spPr bwMode="auto">
          <a:xfrm>
            <a:off x="1141413" y="836613"/>
            <a:ext cx="11031537" cy="0"/>
          </a:xfrm>
          <a:prstGeom prst="line">
            <a:avLst/>
          </a:prstGeom>
          <a:noFill/>
          <a:ln w="19050">
            <a:solidFill>
              <a:srgbClr val="0070C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350963" y="130175"/>
            <a:ext cx="1917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3200" b="1" dirty="0">
                <a:latin typeface="华康雅宋体W9" pitchFamily="49" charset="-122"/>
                <a:ea typeface="华康雅宋体W9" pitchFamily="49" charset="-122"/>
              </a:rPr>
              <a:t>教学效果</a:t>
            </a:r>
            <a:endParaRPr lang="zh-CN" altLang="en-US" sz="3200" b="1" dirty="0">
              <a:latin typeface="华康雅宋体W9" pitchFamily="49" charset="-122"/>
              <a:ea typeface="华康雅宋体W9" pitchFamily="49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cover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 Light" panose="020F0302020204030204" pitchFamily="34" charset="0"/>
              </a:rPr>
              <a:t>单击此处编辑母版标题样式</a:t>
            </a:r>
            <a:endParaRPr lang="zh-CN" altLang="zh-CN">
              <a:sym typeface="Calibri Light" panose="020F03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  <a:endParaRPr lang="zh-CN" altLang="zh-CN">
              <a:sym typeface="Calibri" panose="020F0502020204030204" pitchFamily="34" charset="0"/>
            </a:endParaRP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  <a:endParaRPr lang="zh-CN" altLang="zh-CN">
              <a:sym typeface="Calibri" panose="020F0502020204030204" pitchFamily="34" charset="0"/>
            </a:endParaRP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  <a:endParaRPr lang="zh-CN" altLang="zh-CN">
              <a:sym typeface="Calibri" panose="020F0502020204030204" pitchFamily="34" charset="0"/>
            </a:endParaRP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  <a:endParaRPr lang="zh-CN" altLang="zh-CN">
              <a:sym typeface="Calibri" panose="020F0502020204030204" pitchFamily="34" charset="0"/>
            </a:endParaRP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  <a:endParaRPr lang="zh-CN" altLang="zh-CN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66CA245-7B50-4757-B929-059CF841BBF6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A2BE70E-0E85-47D6-8153-D5BFC7139A3A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4.png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1" Type="http://schemas.openxmlformats.org/officeDocument/2006/relationships/tags" Target="../tags/tag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4235411" y="2381156"/>
            <a:ext cx="7100570" cy="104394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6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计算机网络</a:t>
            </a:r>
            <a:r>
              <a:rPr lang="zh-CN" altLang="en-US" sz="6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技术基础</a:t>
            </a:r>
            <a:endParaRPr lang="zh-CN" altLang="en-US" sz="6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621866" y="886927"/>
            <a:ext cx="3613697" cy="4376275"/>
            <a:chOff x="633046" y="404448"/>
            <a:chExt cx="3722074" cy="4507522"/>
          </a:xfrm>
        </p:grpSpPr>
        <p:pic>
          <p:nvPicPr>
            <p:cNvPr id="53" name="图片 52" descr="1314511027-0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33046" y="404448"/>
              <a:ext cx="3018689" cy="3018689"/>
            </a:xfrm>
            <a:prstGeom prst="rect">
              <a:avLst/>
            </a:prstGeom>
          </p:spPr>
        </p:pic>
        <p:pic>
          <p:nvPicPr>
            <p:cNvPr id="55" name="图片 54" descr="33484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0843" y="1735015"/>
              <a:ext cx="2274277" cy="2274277"/>
            </a:xfrm>
            <a:prstGeom prst="rect">
              <a:avLst/>
            </a:prstGeom>
          </p:spPr>
        </p:pic>
        <p:pic>
          <p:nvPicPr>
            <p:cNvPr id="56" name="图片 55" descr="1291DB92L0-260B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3660" y="3018693"/>
              <a:ext cx="1893277" cy="1893277"/>
            </a:xfrm>
            <a:prstGeom prst="rect">
              <a:avLst/>
            </a:prstGeom>
          </p:spPr>
        </p:pic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4"/>
          <a:srcRect b="36646"/>
          <a:stretch>
            <a:fillRect/>
          </a:stretch>
        </p:blipFill>
        <p:spPr>
          <a:xfrm>
            <a:off x="-1" y="5546035"/>
            <a:ext cx="12192000" cy="1311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5190" y="1092200"/>
            <a:ext cx="1085469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just" eaLnBrk="1" latinLnBrk="0" hangingPunct="1">
              <a:lnSpc>
                <a:spcPct val="100000"/>
              </a:lnSpc>
              <a:spcBef>
                <a:spcPts val="0"/>
              </a:spcBef>
            </a:pPr>
            <a:r>
              <a:rPr lang="en-US" altLang="zh-CN" sz="3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zh-CN" sz="3200" dirty="0">
                <a:sym typeface="+mn-ea"/>
              </a:rPr>
              <a:t>浏览器</a:t>
            </a:r>
            <a:endParaRPr lang="zh-CN" altLang="zh-CN" sz="3200" dirty="0"/>
          </a:p>
          <a:p>
            <a:pPr indent="539750"/>
            <a:r>
              <a:rPr lang="zh-CN" altLang="zh-CN" sz="3200" dirty="0">
                <a:sym typeface="+mn-ea"/>
              </a:rPr>
              <a:t>大多数浏览器软件都支持</a:t>
            </a:r>
            <a:r>
              <a:rPr lang="en-US" altLang="zh-CN" sz="3200" dirty="0">
                <a:sym typeface="+mn-ea"/>
              </a:rPr>
              <a:t>FTP</a:t>
            </a:r>
            <a:r>
              <a:rPr lang="zh-CN" altLang="zh-CN" sz="3200" dirty="0">
                <a:sym typeface="+mn-ea"/>
              </a:rPr>
              <a:t>文件传输协议。用户只需在地址栏中输入</a:t>
            </a:r>
            <a:r>
              <a:rPr lang="en-US" altLang="zh-CN" sz="3200" dirty="0">
                <a:sym typeface="+mn-ea"/>
              </a:rPr>
              <a:t>URL</a:t>
            </a:r>
            <a:r>
              <a:rPr lang="zh-CN" altLang="zh-CN" sz="3200" dirty="0">
                <a:sym typeface="+mn-ea"/>
              </a:rPr>
              <a:t>地址，登录</a:t>
            </a:r>
            <a:r>
              <a:rPr lang="en-US" altLang="zh-CN" sz="3200" dirty="0">
                <a:sym typeface="+mn-ea"/>
              </a:rPr>
              <a:t>FTP</a:t>
            </a:r>
            <a:r>
              <a:rPr lang="zh-CN" altLang="zh-CN" sz="3200" dirty="0">
                <a:sym typeface="+mn-ea"/>
              </a:rPr>
              <a:t>站点后就可以下载文件和上载文件</a:t>
            </a:r>
            <a:r>
              <a:rPr lang="zh-CN" altLang="zh-CN" sz="3200" dirty="0" smtClean="0">
                <a:sym typeface="+mn-ea"/>
              </a:rPr>
              <a:t>。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1167667" y="238263"/>
            <a:ext cx="1885950" cy="11988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defRPr/>
            </a:pPr>
            <a:r>
              <a:rPr lang="en-US" altLang="zh-CN" sz="3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FTP概述</a:t>
            </a:r>
            <a:endParaRPr lang="en-US" altLang="zh-CN" sz="3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文本框 45"/>
          <p:cNvSpPr>
            <a:spLocks noChangeArrowheads="1"/>
          </p:cNvSpPr>
          <p:nvPr/>
        </p:nvSpPr>
        <p:spPr bwMode="auto">
          <a:xfrm>
            <a:off x="307907" y="115153"/>
            <a:ext cx="49022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1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7355" y="1231900"/>
            <a:ext cx="457835" cy="26924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5190" y="3359785"/>
            <a:ext cx="1085469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just" eaLnBrk="1" latinLnBrk="0" hangingPunct="1">
              <a:lnSpc>
                <a:spcPct val="100000"/>
              </a:lnSpc>
              <a:spcBef>
                <a:spcPts val="0"/>
              </a:spcBef>
            </a:pPr>
            <a:r>
              <a:rPr lang="en-US" altLang="zh-CN" sz="3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3200" dirty="0">
                <a:sym typeface="+mn-ea"/>
              </a:rPr>
              <a:t> FTP</a:t>
            </a:r>
            <a:r>
              <a:rPr lang="zh-CN" altLang="zh-CN" sz="3200" dirty="0">
                <a:sym typeface="+mn-ea"/>
              </a:rPr>
              <a:t>下载工具</a:t>
            </a:r>
            <a:endParaRPr lang="zh-CN" altLang="zh-CN" sz="3200" dirty="0"/>
          </a:p>
          <a:p>
            <a:pPr indent="539750"/>
            <a:r>
              <a:rPr lang="zh-CN" altLang="zh-CN" sz="3200" dirty="0">
                <a:sym typeface="+mn-ea"/>
              </a:rPr>
              <a:t>目前，常见的是</a:t>
            </a:r>
            <a:r>
              <a:rPr lang="en-US" altLang="zh-CN" sz="3200" dirty="0">
                <a:sym typeface="+mn-ea"/>
              </a:rPr>
              <a:t>Windows</a:t>
            </a:r>
            <a:r>
              <a:rPr lang="zh-CN" altLang="zh-CN" sz="3200" dirty="0">
                <a:sym typeface="+mn-ea"/>
              </a:rPr>
              <a:t>平台上的具有图形人机交互界面的</a:t>
            </a:r>
            <a:r>
              <a:rPr lang="en-US" altLang="zh-CN" sz="3200" dirty="0">
                <a:sym typeface="+mn-ea"/>
              </a:rPr>
              <a:t>FTP</a:t>
            </a:r>
            <a:r>
              <a:rPr lang="zh-CN" altLang="zh-CN" sz="3200" dirty="0">
                <a:sym typeface="+mn-ea"/>
              </a:rPr>
              <a:t>文件传送软件，如</a:t>
            </a:r>
            <a:r>
              <a:rPr lang="en-US" altLang="zh-CN" sz="3200" dirty="0" err="1">
                <a:sym typeface="+mn-ea"/>
              </a:rPr>
              <a:t>FlashFXP</a:t>
            </a:r>
            <a:r>
              <a:rPr lang="zh-CN" altLang="zh-CN" sz="3200" dirty="0">
                <a:sym typeface="+mn-ea"/>
              </a:rPr>
              <a:t>、</a:t>
            </a:r>
            <a:r>
              <a:rPr lang="en-US" altLang="zh-CN" sz="3200" dirty="0">
                <a:sym typeface="+mn-ea"/>
              </a:rPr>
              <a:t>Cute FTP</a:t>
            </a:r>
            <a:r>
              <a:rPr lang="zh-CN" altLang="zh-CN" sz="3200" dirty="0">
                <a:sym typeface="+mn-ea"/>
              </a:rPr>
              <a:t>和</a:t>
            </a:r>
            <a:r>
              <a:rPr lang="en-US" altLang="zh-CN" sz="3200" dirty="0">
                <a:sym typeface="+mn-ea"/>
              </a:rPr>
              <a:t>WS-FTP</a:t>
            </a:r>
            <a:r>
              <a:rPr lang="zh-CN" altLang="zh-CN" sz="3200" dirty="0">
                <a:sym typeface="+mn-ea"/>
              </a:rPr>
              <a:t>等软件。通过设置要连接的</a:t>
            </a:r>
            <a:r>
              <a:rPr lang="en-US" altLang="zh-CN" sz="3200" dirty="0">
                <a:sym typeface="+mn-ea"/>
              </a:rPr>
              <a:t>FTP</a:t>
            </a:r>
            <a:r>
              <a:rPr lang="zh-CN" altLang="zh-CN" sz="3200" dirty="0">
                <a:sym typeface="+mn-ea"/>
              </a:rPr>
              <a:t>主机的</a:t>
            </a:r>
            <a:r>
              <a:rPr lang="en-US" altLang="zh-CN" sz="3200" dirty="0">
                <a:sym typeface="+mn-ea"/>
              </a:rPr>
              <a:t>IP</a:t>
            </a:r>
            <a:r>
              <a:rPr lang="zh-CN" altLang="zh-CN" sz="3200" dirty="0">
                <a:sym typeface="+mn-ea"/>
              </a:rPr>
              <a:t>地址或域名、端口号，以及合法的</a:t>
            </a:r>
            <a:r>
              <a:rPr lang="en-US" altLang="zh-CN" sz="3200" dirty="0">
                <a:sym typeface="+mn-ea"/>
              </a:rPr>
              <a:t>FTP</a:t>
            </a:r>
            <a:r>
              <a:rPr lang="zh-CN" altLang="zh-CN" sz="3200" dirty="0">
                <a:sym typeface="+mn-ea"/>
              </a:rPr>
              <a:t>用户名和密码后，就可以使用</a:t>
            </a:r>
            <a:r>
              <a:rPr lang="en-US" altLang="zh-CN" sz="3200" dirty="0">
                <a:sym typeface="+mn-ea"/>
              </a:rPr>
              <a:t>FTP</a:t>
            </a:r>
            <a:r>
              <a:rPr lang="zh-CN" altLang="zh-CN" sz="3200" dirty="0">
                <a:sym typeface="+mn-ea"/>
              </a:rPr>
              <a:t>下载软件登录</a:t>
            </a:r>
            <a:r>
              <a:rPr lang="en-US" altLang="zh-CN" sz="3200" dirty="0">
                <a:sym typeface="+mn-ea"/>
              </a:rPr>
              <a:t>FTP</a:t>
            </a:r>
            <a:r>
              <a:rPr lang="zh-CN" altLang="zh-CN" sz="3200" dirty="0">
                <a:sym typeface="+mn-ea"/>
              </a:rPr>
              <a:t>服务器，快捷地进行文件上传和下载。</a:t>
            </a:r>
            <a:endParaRPr lang="zh-CN" altLang="en-US" sz="3200"/>
          </a:p>
        </p:txBody>
      </p:sp>
      <p:sp>
        <p:nvSpPr>
          <p:cNvPr id="8" name="矩形 7"/>
          <p:cNvSpPr/>
          <p:nvPr/>
        </p:nvSpPr>
        <p:spPr>
          <a:xfrm>
            <a:off x="427355" y="3499485"/>
            <a:ext cx="457835" cy="26924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167667" y="238263"/>
            <a:ext cx="417195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FTP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服务器角色安装</a:t>
            </a:r>
            <a:endParaRPr lang="zh-CN" altLang="en-US" dirty="0"/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2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2328" y="1148080"/>
            <a:ext cx="598360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(1) </a:t>
            </a:r>
            <a:r>
              <a:rPr lang="zh-CN" altLang="en-US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安装</a:t>
            </a:r>
            <a:r>
              <a:rPr lang="en-US" altLang="zh-CN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服务器的的准备工作</a:t>
            </a:r>
            <a:endParaRPr lang="zh-CN" altLang="en-US" sz="32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5635" y="2096135"/>
            <a:ext cx="609600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65430" algn="just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sym typeface="+mn-ea"/>
              </a:rPr>
              <a:t>1) </a:t>
            </a:r>
            <a:r>
              <a:rPr lang="zh-CN" altLang="zh-CN" sz="3200" dirty="0">
                <a:sym typeface="+mn-ea"/>
              </a:rPr>
              <a:t>运行</a:t>
            </a:r>
            <a:r>
              <a:rPr lang="en-US" altLang="zh-CN" sz="3200" dirty="0">
                <a:sym typeface="+mn-ea"/>
              </a:rPr>
              <a:t>Windows Server 2012 R2</a:t>
            </a:r>
            <a:r>
              <a:rPr lang="zh-CN" altLang="zh-CN" sz="3200" dirty="0">
                <a:sym typeface="+mn-ea"/>
              </a:rPr>
              <a:t>虚拟机，为</a:t>
            </a:r>
            <a:r>
              <a:rPr lang="en-US" altLang="zh-CN" sz="3200" dirty="0">
                <a:sym typeface="+mn-ea"/>
              </a:rPr>
              <a:t>FTP</a:t>
            </a:r>
            <a:r>
              <a:rPr lang="zh-CN" altLang="zh-CN" sz="3200" dirty="0">
                <a:sym typeface="+mn-ea"/>
              </a:rPr>
              <a:t>服务器设置静态</a:t>
            </a:r>
            <a:r>
              <a:rPr lang="en-US" altLang="zh-CN" sz="3200" dirty="0">
                <a:sym typeface="+mn-ea"/>
              </a:rPr>
              <a:t>IP</a:t>
            </a:r>
            <a:r>
              <a:rPr lang="zh-CN" altLang="zh-CN" sz="3200" dirty="0">
                <a:sym typeface="+mn-ea"/>
              </a:rPr>
              <a:t>地址</a:t>
            </a:r>
            <a:r>
              <a:rPr lang="zh-CN" altLang="zh-CN" sz="3200" dirty="0">
                <a:sym typeface="+mn-ea"/>
              </a:rPr>
              <a:t>网络属性配置</a:t>
            </a:r>
            <a:r>
              <a:rPr lang="zh-CN" altLang="zh-CN" sz="3200" dirty="0" smtClean="0">
                <a:sym typeface="+mn-ea"/>
              </a:rPr>
              <a:t>参数。</a:t>
            </a:r>
            <a:endParaRPr lang="zh-CN" altLang="zh-CN" sz="3200" dirty="0"/>
          </a:p>
          <a:p>
            <a:pPr marL="265430" algn="just">
              <a:spcBef>
                <a:spcPts val="0"/>
              </a:spcBef>
              <a:spcAft>
                <a:spcPts val="0"/>
              </a:spcAft>
            </a:pPr>
            <a:r>
              <a:rPr lang="zh-CN" altLang="zh-CN" sz="3200" dirty="0">
                <a:sym typeface="+mn-ea"/>
              </a:rPr>
              <a:t>为</a:t>
            </a:r>
            <a:r>
              <a:rPr lang="en-US" altLang="zh-CN" sz="3200" dirty="0">
                <a:sym typeface="+mn-ea"/>
              </a:rPr>
              <a:t>FTP</a:t>
            </a:r>
            <a:r>
              <a:rPr lang="zh-CN" altLang="zh-CN" sz="3200" dirty="0">
                <a:sym typeface="+mn-ea"/>
              </a:rPr>
              <a:t>站点注册域名，供用户访问。指定</a:t>
            </a:r>
            <a:r>
              <a:rPr lang="en-US" altLang="zh-CN" sz="3200" dirty="0">
                <a:sym typeface="+mn-ea"/>
              </a:rPr>
              <a:t>FTP</a:t>
            </a:r>
            <a:r>
              <a:rPr lang="zh-CN" altLang="zh-CN" sz="3200" dirty="0">
                <a:sym typeface="+mn-ea"/>
              </a:rPr>
              <a:t>站点主目录在非</a:t>
            </a:r>
            <a:r>
              <a:rPr lang="en-US" altLang="zh-CN" sz="3200" dirty="0">
                <a:sym typeface="+mn-ea"/>
              </a:rPr>
              <a:t>C</a:t>
            </a:r>
            <a:r>
              <a:rPr lang="zh-CN" altLang="zh-CN" sz="3200" dirty="0">
                <a:sym typeface="+mn-ea"/>
              </a:rPr>
              <a:t>盘的</a:t>
            </a:r>
            <a:r>
              <a:rPr lang="en-US" altLang="zh-CN" sz="3200" dirty="0">
                <a:sym typeface="+mn-ea"/>
              </a:rPr>
              <a:t>NTFS</a:t>
            </a:r>
            <a:r>
              <a:rPr lang="zh-CN" altLang="zh-CN" sz="3200" dirty="0">
                <a:sym typeface="+mn-ea"/>
              </a:rPr>
              <a:t>分区提高访问安全性。</a:t>
            </a:r>
            <a:endParaRPr lang="zh-CN" altLang="en-US" sz="3200"/>
          </a:p>
        </p:txBody>
      </p:sp>
      <p:grpSp>
        <p:nvGrpSpPr>
          <p:cNvPr id="21" name="组合 20"/>
          <p:cNvGrpSpPr/>
          <p:nvPr/>
        </p:nvGrpSpPr>
        <p:grpSpPr>
          <a:xfrm>
            <a:off x="7260944" y="2096166"/>
            <a:ext cx="5292464" cy="3777733"/>
            <a:chOff x="2639616" y="3501007"/>
            <a:chExt cx="4485967" cy="3531359"/>
          </a:xfrm>
        </p:grpSpPr>
        <p:pic>
          <p:nvPicPr>
            <p:cNvPr id="24" name="Picture 2" descr="图5-73 设置静态IP地址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2639616" y="3501007"/>
              <a:ext cx="3611180" cy="3531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椭圆形标注 4"/>
            <p:cNvSpPr/>
            <p:nvPr/>
          </p:nvSpPr>
          <p:spPr>
            <a:xfrm>
              <a:off x="5904883" y="3972191"/>
              <a:ext cx="1220700" cy="720000"/>
            </a:xfrm>
            <a:prstGeom prst="wedgeEllipseCallout">
              <a:avLst>
                <a:gd name="adj1" fmla="val -50272"/>
                <a:gd name="adj2" fmla="val 48681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r>
                <a:rPr lang="zh-CN" altLang="zh-CN" sz="1600" dirty="0"/>
                <a:t>设置静态</a:t>
              </a:r>
              <a:r>
                <a:rPr lang="en-US" altLang="zh-CN" sz="1600" dirty="0"/>
                <a:t>IP</a:t>
              </a:r>
              <a:r>
                <a:rPr lang="zh-CN" altLang="zh-CN" sz="1600" dirty="0"/>
                <a:t>地址</a:t>
              </a:r>
              <a:endParaRPr lang="zh-CN" altLang="zh-CN" sz="16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657225" y="1109345"/>
            <a:ext cx="6588760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(2) </a:t>
            </a:r>
            <a:r>
              <a:rPr lang="zh-CN" altLang="en-US" sz="3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r>
              <a:rPr lang="en-US" altLang="zh-CN" sz="3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FTP</a:t>
            </a:r>
            <a:r>
              <a:rPr lang="zh-CN" altLang="en-US" sz="3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endParaRPr lang="zh-CN" altLang="en-US" sz="32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32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打开“服务器管理器”，点击“仪表盘”，“添加角色和功能”，选择“基于角色或基于功能的安装”，单击“下一步”，选择“从服务器池中选择服务器”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，确认已勾选“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Web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服务器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(IIS)”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，单击“下一步”，勾选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服务器角色服务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单击“安装”，开始功能安装，显示安装成功，单击“关闭”完成。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845425" y="1487170"/>
            <a:ext cx="4022090" cy="4327525"/>
            <a:chOff x="1102940" y="3284984"/>
            <a:chExt cx="4263734" cy="3024336"/>
          </a:xfrm>
        </p:grpSpPr>
        <p:pic>
          <p:nvPicPr>
            <p:cNvPr id="28" name="Picture 2" descr="勾选SMTP服务器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940" y="3284984"/>
              <a:ext cx="4263734" cy="302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椭圆形标注 15"/>
            <p:cNvSpPr/>
            <p:nvPr/>
          </p:nvSpPr>
          <p:spPr>
            <a:xfrm>
              <a:off x="1163624" y="4581128"/>
              <a:ext cx="1548000" cy="792000"/>
            </a:xfrm>
            <a:prstGeom prst="wedgeEllipseCallout">
              <a:avLst>
                <a:gd name="adj1" fmla="val 41175"/>
                <a:gd name="adj2" fmla="val -55743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zh-CN" sz="1515" dirty="0"/>
                <a:t>勾选</a:t>
              </a:r>
              <a:r>
                <a:rPr lang="en-US" altLang="zh-CN" sz="1515" dirty="0"/>
                <a:t>SMTP</a:t>
              </a:r>
              <a:r>
                <a:rPr lang="zh-CN" altLang="zh-CN" sz="1515" dirty="0"/>
                <a:t>服务器</a:t>
              </a:r>
              <a:endParaRPr lang="zh-CN" altLang="zh-CN" sz="1515" dirty="0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167032" y="212863"/>
            <a:ext cx="417195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FTP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服务器角色安装</a:t>
            </a:r>
            <a:endParaRPr lang="zh-CN" altLang="en-US" dirty="0"/>
          </a:p>
        </p:txBody>
      </p:sp>
      <p:sp>
        <p:nvSpPr>
          <p:cNvPr id="2" name="五边形 44"/>
          <p:cNvSpPr>
            <a:spLocks noChangeArrowheads="1"/>
          </p:cNvSpPr>
          <p:nvPr/>
        </p:nvSpPr>
        <p:spPr bwMode="auto">
          <a:xfrm rot="5400000">
            <a:off x="-16230" y="1000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45"/>
          <p:cNvSpPr>
            <a:spLocks noChangeArrowheads="1"/>
          </p:cNvSpPr>
          <p:nvPr/>
        </p:nvSpPr>
        <p:spPr bwMode="auto">
          <a:xfrm>
            <a:off x="270093" y="897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2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23092" y="766304"/>
            <a:ext cx="10069630" cy="52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698" tIns="43349" rIns="86698" bIns="43349" numCol="1" anchor="t" anchorCtr="0" compatLnSpc="1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189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US" altLang="zh-CN" sz="1895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480695" y="1312545"/>
            <a:ext cx="4599305" cy="304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点击菜单栏的“工具”命令，点击“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Internet Information Services(IIS)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管理器”，可以打开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IIS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管理器窗口对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站点进行管理配置。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67667" y="238263"/>
            <a:ext cx="417195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FTP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服务器角色安装</a:t>
            </a:r>
            <a:endParaRPr lang="zh-CN" altLang="en-US" dirty="0"/>
          </a:p>
        </p:txBody>
      </p:sp>
      <p:sp>
        <p:nvSpPr>
          <p:cNvPr id="2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2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5911843" y="1647684"/>
            <a:ext cx="5069784" cy="3113605"/>
            <a:chOff x="6210792" y="3284984"/>
            <a:chExt cx="5069784" cy="3113605"/>
          </a:xfrm>
        </p:grpSpPr>
        <p:pic>
          <p:nvPicPr>
            <p:cNvPr id="49" name="Picture 3" descr="Internet Information Services(IIS)管理器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0792" y="3284984"/>
              <a:ext cx="5069784" cy="3113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椭圆形标注 23"/>
            <p:cNvSpPr/>
            <p:nvPr/>
          </p:nvSpPr>
          <p:spPr>
            <a:xfrm>
              <a:off x="9642328" y="3501008"/>
              <a:ext cx="1494232" cy="648072"/>
            </a:xfrm>
            <a:prstGeom prst="wedgeEllipseCallout">
              <a:avLst>
                <a:gd name="adj1" fmla="val -46815"/>
                <a:gd name="adj2" fmla="val -55743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600" dirty="0"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IIS</a:t>
              </a:r>
              <a:r>
                <a:rPr lang="zh-CN" altLang="zh-CN" sz="1600" dirty="0"/>
                <a:t>管理器</a:t>
              </a:r>
              <a:endParaRPr lang="zh-CN" altLang="zh-CN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167667" y="238263"/>
            <a:ext cx="5678805" cy="11988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FTP 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站点的创建和配置管理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defRPr/>
            </a:pPr>
            <a:endParaRPr lang="zh-CN" altLang="en-US" dirty="0"/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3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5025" y="1313815"/>
            <a:ext cx="5890895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(1) </a:t>
            </a:r>
            <a:r>
              <a:rPr lang="en-US" altLang="zh-CN" sz="3200" dirty="0">
                <a:sym typeface="+mn-ea"/>
              </a:rPr>
              <a:t> 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创建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FTP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站点</a:t>
            </a:r>
            <a:endParaRPr lang="zh-CN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539750"/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打开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IIS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管理器，右击“主机名”节点，点击“添加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FTP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站点”，输入站点名称和选择物理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路径，，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单击“下一步”</a:t>
            </a:r>
            <a:endParaRPr lang="zh-CN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517973" y="2178571"/>
            <a:ext cx="4013954" cy="3414167"/>
            <a:chOff x="1112093" y="2924944"/>
            <a:chExt cx="4013954" cy="3414167"/>
          </a:xfrm>
        </p:grpSpPr>
        <p:pic>
          <p:nvPicPr>
            <p:cNvPr id="4098" name="Picture 2" descr="站点信息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093" y="2924944"/>
              <a:ext cx="4013954" cy="3414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椭圆形标注 12"/>
            <p:cNvSpPr/>
            <p:nvPr/>
          </p:nvSpPr>
          <p:spPr>
            <a:xfrm>
              <a:off x="2470329" y="3284984"/>
              <a:ext cx="864096" cy="648072"/>
            </a:xfrm>
            <a:prstGeom prst="wedgeEllipseCallout">
              <a:avLst>
                <a:gd name="adj1" fmla="val -62648"/>
                <a:gd name="adj2" fmla="val 41794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r>
                <a:rPr lang="zh-CN" altLang="zh-CN" sz="1600" dirty="0"/>
                <a:t>站点信息</a:t>
              </a:r>
              <a:endParaRPr lang="zh-CN" altLang="zh-CN" sz="16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167667" y="238263"/>
            <a:ext cx="5678805" cy="11988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FTP 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站点的创建和配置管理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defRPr/>
            </a:pPr>
            <a:endParaRPr lang="zh-CN" altLang="en-US" dirty="0"/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3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5025" y="1780540"/>
            <a:ext cx="544385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539750"/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绑定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IP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地址和端口号，选择“自动启动、无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SSL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”，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单击“下一步”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256314" y="1987942"/>
            <a:ext cx="4013953" cy="3414167"/>
            <a:chOff x="5447928" y="2924944"/>
            <a:chExt cx="4013953" cy="3414167"/>
          </a:xfrm>
        </p:grpSpPr>
        <p:pic>
          <p:nvPicPr>
            <p:cNvPr id="4099" name="Picture 3" descr="绑定和SSL设置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7928" y="2924944"/>
              <a:ext cx="4013953" cy="3414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椭圆形标注 15"/>
            <p:cNvSpPr/>
            <p:nvPr/>
          </p:nvSpPr>
          <p:spPr>
            <a:xfrm>
              <a:off x="6485024" y="3179619"/>
              <a:ext cx="1296000" cy="720000"/>
            </a:xfrm>
            <a:prstGeom prst="wedgeEllipseCallout">
              <a:avLst>
                <a:gd name="adj1" fmla="val -37261"/>
                <a:gd name="adj2" fmla="val 59351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r>
                <a:rPr lang="zh-CN" altLang="zh-CN" sz="1600" dirty="0"/>
                <a:t>绑定和</a:t>
              </a:r>
              <a:r>
                <a:rPr lang="en-US" altLang="zh-CN" sz="1600" dirty="0"/>
                <a:t>SSL</a:t>
              </a:r>
              <a:r>
                <a:rPr lang="zh-CN" altLang="zh-CN" sz="1600" dirty="0"/>
                <a:t>设置</a:t>
              </a:r>
              <a:endParaRPr lang="zh-CN" altLang="zh-CN" sz="16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167667" y="238263"/>
            <a:ext cx="5678805" cy="11988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FTP 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站点的创建和配置管理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defRPr/>
            </a:pPr>
            <a:endParaRPr lang="zh-CN" altLang="en-US" dirty="0"/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3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4560" y="1297305"/>
            <a:ext cx="942022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勾选身份验证和授权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信息，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单击“下一步”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单击“完成”。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02274" y="3014866"/>
            <a:ext cx="4091864" cy="3487937"/>
            <a:chOff x="5231904" y="2851174"/>
            <a:chExt cx="4091864" cy="3487937"/>
          </a:xfrm>
        </p:grpSpPr>
        <p:pic>
          <p:nvPicPr>
            <p:cNvPr id="4100" name="Picture 4" descr="身份验证和授权信息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904" y="2851174"/>
              <a:ext cx="4091864" cy="3487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椭圆形标注 5"/>
            <p:cNvSpPr/>
            <p:nvPr/>
          </p:nvSpPr>
          <p:spPr>
            <a:xfrm>
              <a:off x="5933617" y="3324470"/>
              <a:ext cx="1152000" cy="864000"/>
            </a:xfrm>
            <a:prstGeom prst="wedgeEllipseCallout">
              <a:avLst>
                <a:gd name="adj1" fmla="val -60871"/>
                <a:gd name="adj2" fmla="val 41271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zh-CN" sz="1600" dirty="0"/>
                <a:t>身份验证和授权信息</a:t>
              </a:r>
              <a:endParaRPr lang="zh-CN" altLang="zh-CN" sz="1600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448425" y="3078480"/>
            <a:ext cx="5173980" cy="3424555"/>
            <a:chOff x="6312024" y="3196444"/>
            <a:chExt cx="5173900" cy="3184884"/>
          </a:xfrm>
        </p:grpSpPr>
        <p:pic>
          <p:nvPicPr>
            <p:cNvPr id="9" name="Picture 5" descr="FTP站点创建完成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2024" y="3196444"/>
              <a:ext cx="5173900" cy="3184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椭圆形标注 9"/>
            <p:cNvSpPr/>
            <p:nvPr/>
          </p:nvSpPr>
          <p:spPr>
            <a:xfrm>
              <a:off x="8472264" y="4869248"/>
              <a:ext cx="1440000" cy="792000"/>
            </a:xfrm>
            <a:prstGeom prst="wedgeEllipseCallout">
              <a:avLst>
                <a:gd name="adj1" fmla="val -43508"/>
                <a:gd name="adj2" fmla="val -6175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r>
                <a:rPr lang="en-US" altLang="zh-CN" sz="1600" dirty="0"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FTP</a:t>
              </a:r>
              <a:r>
                <a:rPr lang="zh-CN" altLang="zh-CN" sz="1600" dirty="0"/>
                <a:t>站点创建完成</a:t>
              </a:r>
              <a:endParaRPr lang="zh-CN" altLang="zh-CN" sz="16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167667" y="238263"/>
            <a:ext cx="5678805" cy="11988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FTP 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站点的创建和配置管理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defRPr/>
            </a:pPr>
            <a:endParaRPr lang="zh-CN" altLang="en-US" dirty="0"/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3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5025" y="1313815"/>
            <a:ext cx="5890895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(2)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配置管理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站点</a:t>
            </a:r>
            <a:endParaRPr lang="zh-CN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1) FTP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站点的启动、停止和重新启动。右击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站点名称节点，“管理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站点”，单击“启动”、“停止”或“重新启动”。也可单击右侧“管理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站点”下的相应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命令。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141280" y="2454830"/>
            <a:ext cx="4448944" cy="3187864"/>
            <a:chOff x="1055440" y="3356992"/>
            <a:chExt cx="4448944" cy="3187864"/>
          </a:xfrm>
        </p:grpSpPr>
        <p:pic>
          <p:nvPicPr>
            <p:cNvPr id="5127" name="Picture 7" descr="启动停止FTP站点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440" y="3356992"/>
              <a:ext cx="4448944" cy="3187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椭圆形标注 17"/>
            <p:cNvSpPr/>
            <p:nvPr/>
          </p:nvSpPr>
          <p:spPr>
            <a:xfrm>
              <a:off x="3359696" y="5085184"/>
              <a:ext cx="1728192" cy="771560"/>
            </a:xfrm>
            <a:prstGeom prst="wedgeEllipseCallout">
              <a:avLst>
                <a:gd name="adj1" fmla="val -37795"/>
                <a:gd name="adj2" fmla="val 59711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r>
                <a:rPr lang="zh-CN" altLang="zh-CN" sz="1600" dirty="0"/>
                <a:t>启动或停止</a:t>
              </a:r>
              <a:r>
                <a:rPr lang="en-US" altLang="zh-CN" sz="1600" dirty="0"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FTP</a:t>
              </a:r>
              <a:r>
                <a:rPr lang="zh-CN" altLang="zh-CN" sz="1600" dirty="0"/>
                <a:t>站点</a:t>
              </a:r>
              <a:endParaRPr lang="zh-CN" altLang="zh-CN" sz="16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167667" y="238263"/>
            <a:ext cx="5678805" cy="11988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FTP 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站点的创建和配置管理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defRPr/>
            </a:pPr>
            <a:endParaRPr lang="zh-CN" altLang="en-US" dirty="0"/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3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5025" y="1313815"/>
            <a:ext cx="589089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(2)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配置管理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站点</a:t>
            </a:r>
            <a:endParaRPr lang="zh-CN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2) FTP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站点的绑定。右击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站点名称节点，“编辑网站”，单击“绑定”，单击相应按钮进行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地址和端口号的添加、编辑或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删除。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399655" y="2540635"/>
            <a:ext cx="4065270" cy="3016250"/>
            <a:chOff x="5663952" y="3356992"/>
            <a:chExt cx="3821342" cy="2499752"/>
          </a:xfrm>
        </p:grpSpPr>
        <p:pic>
          <p:nvPicPr>
            <p:cNvPr id="5128" name="Picture 8" descr="FTP站点的绑定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3952" y="3356992"/>
              <a:ext cx="3821342" cy="2499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椭圆形标注 20"/>
            <p:cNvSpPr/>
            <p:nvPr/>
          </p:nvSpPr>
          <p:spPr>
            <a:xfrm>
              <a:off x="7176120" y="3933144"/>
              <a:ext cx="1402220" cy="720000"/>
            </a:xfrm>
            <a:prstGeom prst="wedgeEllipseCallout">
              <a:avLst>
                <a:gd name="adj1" fmla="val -46815"/>
                <a:gd name="adj2" fmla="val -55743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r>
                <a:rPr lang="en-US" altLang="zh-CN" sz="1600" dirty="0"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FTP</a:t>
              </a:r>
              <a:r>
                <a:rPr lang="zh-CN" altLang="zh-CN" sz="1600" dirty="0"/>
                <a:t>站点的绑定</a:t>
              </a:r>
              <a:endParaRPr lang="zh-CN" altLang="zh-CN" sz="16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167667" y="238263"/>
            <a:ext cx="5678805" cy="11988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FTP 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站点的创建和配置管理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defRPr/>
            </a:pPr>
            <a:endParaRPr lang="zh-CN" altLang="en-US" dirty="0"/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3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5025" y="1313815"/>
            <a:ext cx="589089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(2)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配置管理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站点</a:t>
            </a:r>
            <a:endParaRPr lang="zh-CN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3) FTP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站点的基本设置。单击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站点名称节点，“编辑网站”，击“基本设置”，输入新的网站名称和物理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路径，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单击“确定”。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652859" y="2515860"/>
            <a:ext cx="3780269" cy="2315691"/>
            <a:chOff x="5015704" y="4302898"/>
            <a:chExt cx="3780269" cy="2315691"/>
          </a:xfrm>
        </p:grpSpPr>
        <p:pic>
          <p:nvPicPr>
            <p:cNvPr id="5129" name="Picture 9" descr="FTP站点的基本设置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5704" y="4302898"/>
              <a:ext cx="3780269" cy="231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椭圆形标注 24"/>
            <p:cNvSpPr/>
            <p:nvPr/>
          </p:nvSpPr>
          <p:spPr>
            <a:xfrm>
              <a:off x="6905838" y="5491174"/>
              <a:ext cx="1440000" cy="720000"/>
            </a:xfrm>
            <a:prstGeom prst="wedgeEllipseCallout">
              <a:avLst>
                <a:gd name="adj1" fmla="val -46815"/>
                <a:gd name="adj2" fmla="val -55743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r>
                <a:rPr lang="zh-CN" altLang="zh-CN" sz="1400" dirty="0"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 </a:t>
              </a:r>
              <a:r>
                <a:rPr lang="en-US" altLang="zh-CN" sz="1400" dirty="0"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FTP</a:t>
              </a:r>
              <a:r>
                <a:rPr lang="zh-CN" altLang="zh-CN" sz="1600" dirty="0"/>
                <a:t>站点基本设置</a:t>
              </a:r>
              <a:endParaRPr lang="zh-CN" altLang="zh-CN" sz="16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2"/>
          <p:cNvSpPr txBox="1"/>
          <p:nvPr/>
        </p:nvSpPr>
        <p:spPr>
          <a:xfrm>
            <a:off x="6883024" y="4297903"/>
            <a:ext cx="3027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主讲人：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朱立新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标题 2"/>
          <p:cNvSpPr txBox="1"/>
          <p:nvPr/>
        </p:nvSpPr>
        <p:spPr>
          <a:xfrm>
            <a:off x="1575548" y="2560097"/>
            <a:ext cx="9040903" cy="1101725"/>
          </a:xfrm>
          <a:prstGeom prst="rect">
            <a:avLst/>
          </a:prstGeom>
        </p:spPr>
        <p:txBody>
          <a:bodyPr/>
          <a:lstStyle>
            <a:lvl1pPr marL="914400" indent="-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defRPr>
            </a:lvl1pPr>
            <a:lvl2pPr marL="914400" indent="-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Calibri Light" panose="020F0302020204030204" pitchFamily="34" charset="0"/>
              </a:defRPr>
            </a:lvl2pPr>
            <a:lvl3pPr marL="914400" indent="-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Calibri Light" panose="020F0302020204030204" pitchFamily="34" charset="0"/>
              </a:defRPr>
            </a:lvl3pPr>
            <a:lvl4pPr marL="914400" indent="-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Calibri Light" panose="020F0302020204030204" pitchFamily="34" charset="0"/>
              </a:defRPr>
            </a:lvl4pPr>
            <a:lvl5pPr marL="914400" indent="-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Calibri Light" panose="020F0302020204030204" pitchFamily="34" charset="0"/>
              </a:defRPr>
            </a:lvl5pPr>
            <a:lvl6pPr marL="13716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6pPr>
            <a:lvl7pPr marL="18288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7pPr>
            <a:lvl8pPr marL="22860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8pPr>
            <a:lvl9pPr marL="27432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9pPr>
          </a:lstStyle>
          <a:p>
            <a:pPr algn="ctr">
              <a:buFontTx/>
            </a:pPr>
            <a:r>
              <a:rPr lang="zh-CN" altLang="en-US" sz="4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搭建</a:t>
            </a:r>
            <a:r>
              <a:rPr lang="en-US" altLang="zh-CN" sz="4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FTP</a:t>
            </a:r>
            <a:r>
              <a:rPr lang="zh-CN" altLang="en-US" sz="4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服务器</a:t>
            </a:r>
            <a:endParaRPr lang="zh-CN" altLang="en-US" sz="48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18" name="图形 117" descr="Internet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51791" y="159025"/>
            <a:ext cx="1249018" cy="127220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b="36646"/>
          <a:stretch>
            <a:fillRect/>
          </a:stretch>
        </p:blipFill>
        <p:spPr>
          <a:xfrm>
            <a:off x="-1" y="5753450"/>
            <a:ext cx="12192000" cy="11045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167667" y="238263"/>
            <a:ext cx="5678805" cy="11988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FTP 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站点的创建和配置管理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defRPr/>
            </a:pPr>
            <a:endParaRPr lang="zh-CN" altLang="en-US" dirty="0"/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3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5025" y="1243330"/>
            <a:ext cx="589089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(2)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配置管理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站点</a:t>
            </a:r>
            <a:endParaRPr lang="zh-CN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4) FTP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站点消息设置。单击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站点名称节点，单击“功能视图”，双击“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消息”，输入横幅、欢迎使用、退出和最大连接数的消息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文本，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点击“应用”</a:t>
            </a:r>
            <a:r>
              <a:rPr lang="zh-CN" altLang="en-US" sz="3200" dirty="0" smtClean="0">
                <a:sym typeface="+mn-ea"/>
              </a:rPr>
              <a:t>。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377463" y="2338371"/>
            <a:ext cx="4453058" cy="3316006"/>
            <a:chOff x="6859938" y="3275545"/>
            <a:chExt cx="4453058" cy="3316006"/>
          </a:xfrm>
        </p:grpSpPr>
        <p:pic>
          <p:nvPicPr>
            <p:cNvPr id="5130" name="Picture 10" descr="FTP消息设置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9938" y="3275545"/>
              <a:ext cx="4453058" cy="3316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椭圆形标注 26"/>
            <p:cNvSpPr/>
            <p:nvPr/>
          </p:nvSpPr>
          <p:spPr>
            <a:xfrm>
              <a:off x="9777616" y="5064744"/>
              <a:ext cx="1286936" cy="648072"/>
            </a:xfrm>
            <a:prstGeom prst="wedgeEllipseCallout">
              <a:avLst>
                <a:gd name="adj1" fmla="val -46815"/>
                <a:gd name="adj2" fmla="val -55743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zh-CN" sz="1600" dirty="0"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 </a:t>
              </a:r>
              <a:r>
                <a:rPr lang="en-US" altLang="zh-CN" sz="1600" dirty="0"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FTP</a:t>
              </a:r>
              <a:r>
                <a:rPr lang="zh-CN" altLang="zh-CN" sz="1600" dirty="0"/>
                <a:t>消息设置</a:t>
              </a:r>
              <a:endParaRPr lang="zh-CN" altLang="zh-CN" sz="16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167667" y="238263"/>
            <a:ext cx="5678805" cy="11988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FTP 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站点的创建和配置管理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defRPr/>
            </a:pPr>
            <a:endParaRPr lang="zh-CN" altLang="en-US" dirty="0"/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3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5025" y="1243330"/>
            <a:ext cx="589089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(2)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配置管理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站点</a:t>
            </a:r>
            <a:endParaRPr lang="zh-CN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5)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站点的最大连接数设置。单击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站点名称节点，点击右侧“高级设置”命令，修改最大连接数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数值，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单击“确定”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054340" y="2012950"/>
            <a:ext cx="3267710" cy="3924300"/>
            <a:chOff x="1236841" y="2723441"/>
            <a:chExt cx="3024336" cy="3691678"/>
          </a:xfrm>
        </p:grpSpPr>
        <p:pic>
          <p:nvPicPr>
            <p:cNvPr id="6146" name="Picture 2" descr="最大连接数设置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841" y="2723441"/>
              <a:ext cx="3024336" cy="369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椭圆形标注 23"/>
            <p:cNvSpPr/>
            <p:nvPr/>
          </p:nvSpPr>
          <p:spPr>
            <a:xfrm>
              <a:off x="2423592" y="5085184"/>
              <a:ext cx="1440000" cy="720000"/>
            </a:xfrm>
            <a:prstGeom prst="wedgeEllipseCallout">
              <a:avLst>
                <a:gd name="adj1" fmla="val -46815"/>
                <a:gd name="adj2" fmla="val -55743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r>
                <a:rPr lang="zh-CN" altLang="en-US" sz="1600" dirty="0"/>
                <a:t>最大连接数设置</a:t>
              </a:r>
              <a:endParaRPr lang="zh-CN" altLang="zh-CN" sz="16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167667" y="238263"/>
            <a:ext cx="5678805" cy="11988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FTP 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站点的创建和配置管理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defRPr/>
            </a:pPr>
            <a:endParaRPr lang="zh-CN" altLang="en-US" dirty="0"/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3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5025" y="1243330"/>
            <a:ext cx="5890895" cy="6000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(2)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配置管理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站点</a:t>
            </a:r>
            <a:endParaRPr lang="zh-CN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6)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站点的目录浏览方式。单击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站点名称节点，在功能视图中双击“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目录浏览”，选择目录列表样式，单击“应用”。目录列表样式分为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MS-DOS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和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UNIX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两种。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162205" y="2283723"/>
            <a:ext cx="4025757" cy="2896309"/>
            <a:chOff x="4223792" y="3121125"/>
            <a:chExt cx="4025757" cy="2896309"/>
          </a:xfrm>
        </p:grpSpPr>
        <p:pic>
          <p:nvPicPr>
            <p:cNvPr id="6147" name="Picture 3" descr="目录浏览方式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3792" y="3121125"/>
              <a:ext cx="4025757" cy="2896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椭圆形标注 25"/>
            <p:cNvSpPr/>
            <p:nvPr/>
          </p:nvSpPr>
          <p:spPr>
            <a:xfrm>
              <a:off x="6296957" y="4348506"/>
              <a:ext cx="1152000" cy="720000"/>
            </a:xfrm>
            <a:prstGeom prst="wedgeEllipseCallout">
              <a:avLst>
                <a:gd name="adj1" fmla="val -46815"/>
                <a:gd name="adj2" fmla="val -55743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r>
                <a:rPr lang="zh-CN" altLang="en-US" sz="1600" dirty="0"/>
                <a:t>目录浏览方式</a:t>
              </a:r>
              <a:endParaRPr lang="zh-CN" altLang="en-US" sz="16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167667" y="238263"/>
            <a:ext cx="5678805" cy="11988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FTP 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站点的创建和配置管理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defRPr/>
            </a:pPr>
            <a:endParaRPr lang="zh-CN" altLang="en-US" dirty="0"/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3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5025" y="1243330"/>
            <a:ext cx="5890895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(2)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配置管理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站点</a:t>
            </a:r>
            <a:endParaRPr lang="zh-CN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7)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站点的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地址和域限制。单击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站点名称节点，单击“功能视图”，双击“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FTP IP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地址和域限制”，单击“添加允许条目”或“添加拒绝条目”，输入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地址，点击“确定”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631269" y="2716273"/>
            <a:ext cx="3780269" cy="2315691"/>
            <a:chOff x="5015704" y="4302898"/>
            <a:chExt cx="3780269" cy="2315691"/>
          </a:xfrm>
        </p:grpSpPr>
        <p:pic>
          <p:nvPicPr>
            <p:cNvPr id="33" name="Picture 9" descr="FTP站点的基本设置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5704" y="4302898"/>
              <a:ext cx="3780269" cy="231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椭圆形标注 24"/>
            <p:cNvSpPr/>
            <p:nvPr/>
          </p:nvSpPr>
          <p:spPr>
            <a:xfrm>
              <a:off x="6905838" y="5491174"/>
              <a:ext cx="1440000" cy="720000"/>
            </a:xfrm>
            <a:prstGeom prst="wedgeEllipseCallout">
              <a:avLst>
                <a:gd name="adj1" fmla="val -46815"/>
                <a:gd name="adj2" fmla="val -55743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r>
                <a:rPr lang="zh-CN" altLang="zh-CN" sz="1400" dirty="0"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 </a:t>
              </a:r>
              <a:r>
                <a:rPr lang="en-US" altLang="zh-CN" sz="1400" dirty="0"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FTP</a:t>
              </a:r>
              <a:r>
                <a:rPr lang="zh-CN" altLang="zh-CN" sz="1600" dirty="0"/>
                <a:t>站点基本设置</a:t>
              </a:r>
              <a:endParaRPr lang="zh-CN" altLang="zh-CN" sz="16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167667" y="238263"/>
            <a:ext cx="5678805" cy="11988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FTP 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站点的创建和配置管理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defRPr/>
            </a:pPr>
            <a:endParaRPr lang="zh-CN" altLang="en-US" dirty="0"/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3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5025" y="1243330"/>
            <a:ext cx="5890895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(2)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配置管理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站点</a:t>
            </a:r>
            <a:endParaRPr lang="zh-CN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8)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客户机（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Windows XP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系统）上采用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ftp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命令方式匿名访问站点，查看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主目录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434721" y="2155608"/>
            <a:ext cx="4416039" cy="3404030"/>
            <a:chOff x="7049276" y="2977298"/>
            <a:chExt cx="4416039" cy="3404030"/>
          </a:xfrm>
        </p:grpSpPr>
        <p:pic>
          <p:nvPicPr>
            <p:cNvPr id="6149" name="Picture 5" descr="ftp命令方式访问站点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9276" y="2977298"/>
              <a:ext cx="4416039" cy="3404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椭圆形标注 30"/>
            <p:cNvSpPr/>
            <p:nvPr/>
          </p:nvSpPr>
          <p:spPr>
            <a:xfrm>
              <a:off x="9257295" y="3509064"/>
              <a:ext cx="1728000" cy="720000"/>
            </a:xfrm>
            <a:prstGeom prst="wedgeEllipseCallout">
              <a:avLst>
                <a:gd name="adj1" fmla="val -46815"/>
                <a:gd name="adj2" fmla="val -55743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r>
                <a:rPr lang="en-US" altLang="zh-CN" sz="1600" dirty="0"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ftp</a:t>
              </a:r>
              <a:r>
                <a:rPr lang="zh-CN" altLang="zh-CN" sz="1600" dirty="0"/>
                <a:t>命令方式访问站点</a:t>
              </a:r>
              <a:endParaRPr lang="zh-CN" altLang="zh-CN" sz="16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167667" y="238263"/>
            <a:ext cx="5678805" cy="11988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FTP 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站点的创建和配置管理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defRPr/>
            </a:pPr>
            <a:endParaRPr lang="zh-CN" altLang="en-US" dirty="0"/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3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5025" y="1243330"/>
            <a:ext cx="6598920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(3) 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FTP 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站点上创建虚拟目录</a:t>
            </a:r>
            <a:endParaRPr lang="zh-CN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1) 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盘上新建文件夹“视频”，并复制一些文件到其中，打开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IIS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管理器，右击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FTP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站点名称节点，单击“添加虚拟目录”，输入别名，指定物理路径为“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D:\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视频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”，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点击“确定”，完成虚拟目录创建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170" name="Picture 2" descr="添加虚拟目录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436" y="2314243"/>
            <a:ext cx="3423851" cy="312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167667" y="238263"/>
            <a:ext cx="5678805" cy="11988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FTP 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站点的创建和配置管理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defRPr/>
            </a:pPr>
            <a:endParaRPr lang="zh-CN" altLang="en-US" dirty="0"/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3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5025" y="1243330"/>
            <a:ext cx="659892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(3) 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FTP 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站点上创建虚拟目录</a:t>
            </a:r>
            <a:endParaRPr lang="zh-CN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2) 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客户机（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Windows XP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系统）上访问该虚拟目录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076479" y="3067353"/>
            <a:ext cx="5020564" cy="2977564"/>
            <a:chOff x="6033934" y="2539668"/>
            <a:chExt cx="5020564" cy="2977564"/>
          </a:xfrm>
        </p:grpSpPr>
        <p:pic>
          <p:nvPicPr>
            <p:cNvPr id="7171" name="Picture 3" descr="访问虚拟目录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934" y="2539668"/>
              <a:ext cx="5020564" cy="2977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椭圆形标注 22"/>
            <p:cNvSpPr/>
            <p:nvPr/>
          </p:nvSpPr>
          <p:spPr>
            <a:xfrm>
              <a:off x="8893924" y="2925064"/>
              <a:ext cx="1152000" cy="720000"/>
            </a:xfrm>
            <a:prstGeom prst="wedgeEllipseCallout">
              <a:avLst>
                <a:gd name="adj1" fmla="val -55083"/>
                <a:gd name="adj2" fmla="val 44077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zh-CN" sz="1600" dirty="0"/>
                <a:t>访问虚拟目录</a:t>
              </a:r>
              <a:endParaRPr lang="zh-CN" altLang="zh-CN" sz="16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006377" y="187463"/>
            <a:ext cx="51612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zh-CN" altLang="en-US" dirty="0">
                <a:sym typeface="+mn-ea"/>
              </a:rPr>
              <a:t>架设隔离用户的</a:t>
            </a:r>
            <a:r>
              <a:rPr lang="en-US" altLang="zh-CN" dirty="0">
                <a:sym typeface="+mn-ea"/>
              </a:rPr>
              <a:t>FTP</a:t>
            </a:r>
            <a:r>
              <a:rPr lang="zh-CN" altLang="en-US" dirty="0">
                <a:sym typeface="+mn-ea"/>
              </a:rPr>
              <a:t>站点</a:t>
            </a:r>
            <a:endParaRPr lang="zh-CN" altLang="en-US" dirty="0"/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307907" y="115153"/>
            <a:ext cx="49022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4</a:t>
            </a:r>
            <a:endParaRPr lang="en-US" altLang="zh-CN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68400" y="1148715"/>
            <a:ext cx="499935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创建用户。在计算机管理窗口中新建用户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Tom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3200"/>
          </a:p>
        </p:txBody>
      </p:sp>
      <p:grpSp>
        <p:nvGrpSpPr>
          <p:cNvPr id="26" name="组合 25"/>
          <p:cNvGrpSpPr/>
          <p:nvPr/>
        </p:nvGrpSpPr>
        <p:grpSpPr>
          <a:xfrm>
            <a:off x="6436100" y="2550412"/>
            <a:ext cx="4512838" cy="2830538"/>
            <a:chOff x="1127448" y="3594100"/>
            <a:chExt cx="3998047" cy="2427188"/>
          </a:xfrm>
        </p:grpSpPr>
        <p:pic>
          <p:nvPicPr>
            <p:cNvPr id="3" name="Picture 2" descr="新建用户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448" y="3594100"/>
              <a:ext cx="3998047" cy="242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椭圆形标注 21"/>
            <p:cNvSpPr/>
            <p:nvPr/>
          </p:nvSpPr>
          <p:spPr>
            <a:xfrm>
              <a:off x="3922020" y="4365104"/>
              <a:ext cx="864000" cy="684000"/>
            </a:xfrm>
            <a:prstGeom prst="wedgeEllipseCallout">
              <a:avLst>
                <a:gd name="adj1" fmla="val -65005"/>
                <a:gd name="adj2" fmla="val 18942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zh-CN" sz="1600" dirty="0"/>
                <a:t>新建用户</a:t>
              </a:r>
              <a:endParaRPr lang="zh-CN" altLang="zh-CN" sz="16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006377" y="187463"/>
            <a:ext cx="51612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zh-CN" altLang="en-US" dirty="0">
                <a:sym typeface="+mn-ea"/>
              </a:rPr>
              <a:t>架设隔离用户的</a:t>
            </a:r>
            <a:r>
              <a:rPr lang="en-US" altLang="zh-CN" dirty="0">
                <a:sym typeface="+mn-ea"/>
              </a:rPr>
              <a:t>FTP</a:t>
            </a:r>
            <a:r>
              <a:rPr lang="zh-CN" altLang="en-US" dirty="0">
                <a:sym typeface="+mn-ea"/>
              </a:rPr>
              <a:t>站点</a:t>
            </a:r>
            <a:endParaRPr lang="zh-CN" altLang="en-US" dirty="0"/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307907" y="115153"/>
            <a:ext cx="49022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4</a:t>
            </a:r>
            <a:endParaRPr lang="en-US" altLang="zh-CN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68400" y="1148715"/>
            <a:ext cx="4999355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(2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创建公共目录和用户目录。打开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站点主目录，创建“</a:t>
            </a:r>
            <a:r>
              <a:rPr lang="en-US" altLang="zh-CN" sz="32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LocalUser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文件夹，在该文件夹里创建“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Public”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Tom”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两个文件夹，并在这两个文件夹里创建测试文本文件。</a:t>
            </a:r>
            <a:endParaRPr lang="zh-CN" altLang="en-US" sz="3200"/>
          </a:p>
        </p:txBody>
      </p:sp>
      <p:grpSp>
        <p:nvGrpSpPr>
          <p:cNvPr id="29" name="组合 28"/>
          <p:cNvGrpSpPr/>
          <p:nvPr/>
        </p:nvGrpSpPr>
        <p:grpSpPr>
          <a:xfrm>
            <a:off x="6814870" y="1026096"/>
            <a:ext cx="4960922" cy="2629435"/>
            <a:chOff x="5437824" y="3765029"/>
            <a:chExt cx="4138896" cy="2040235"/>
          </a:xfrm>
        </p:grpSpPr>
        <p:pic>
          <p:nvPicPr>
            <p:cNvPr id="6" name="Picture 3" descr="Public文件夹与测试文件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7824" y="3765029"/>
              <a:ext cx="4138896" cy="2040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椭圆形标注 23"/>
            <p:cNvSpPr/>
            <p:nvPr/>
          </p:nvSpPr>
          <p:spPr>
            <a:xfrm>
              <a:off x="5471360" y="4701133"/>
              <a:ext cx="1440000" cy="1008000"/>
            </a:xfrm>
            <a:prstGeom prst="wedgeEllipseCallout">
              <a:avLst>
                <a:gd name="adj1" fmla="val 50089"/>
                <a:gd name="adj2" fmla="val -45314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600" dirty="0"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Public</a:t>
              </a:r>
              <a:r>
                <a:rPr lang="zh-CN" altLang="zh-CN" sz="1600" dirty="0"/>
                <a:t>文件夹与测试文件</a:t>
              </a:r>
              <a:endParaRPr lang="zh-CN" altLang="zh-CN" sz="1600" dirty="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733761" y="4117276"/>
            <a:ext cx="4849534" cy="2629435"/>
            <a:chOff x="5447927" y="3626718"/>
            <a:chExt cx="3901973" cy="1925067"/>
          </a:xfrm>
        </p:grpSpPr>
        <p:pic>
          <p:nvPicPr>
            <p:cNvPr id="38" name="Picture 4" descr="Tom文件夹与测试文件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7927" y="3626718"/>
              <a:ext cx="3901973" cy="1925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椭圆形标注 24"/>
            <p:cNvSpPr/>
            <p:nvPr/>
          </p:nvSpPr>
          <p:spPr>
            <a:xfrm>
              <a:off x="7536160" y="3664671"/>
              <a:ext cx="1404000" cy="900000"/>
            </a:xfrm>
            <a:prstGeom prst="wedgeEllipseCallout">
              <a:avLst>
                <a:gd name="adj1" fmla="val -54829"/>
                <a:gd name="adj2" fmla="val 37993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400" dirty="0"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Tom</a:t>
              </a:r>
              <a:r>
                <a:rPr lang="zh-CN" altLang="zh-CN" sz="1600" dirty="0"/>
                <a:t>文件夹与测试文件</a:t>
              </a:r>
              <a:endParaRPr lang="zh-CN" altLang="zh-CN" sz="16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006377" y="187463"/>
            <a:ext cx="51612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zh-CN" altLang="en-US" dirty="0">
                <a:sym typeface="+mn-ea"/>
              </a:rPr>
              <a:t>架设隔离用户的</a:t>
            </a:r>
            <a:r>
              <a:rPr lang="en-US" altLang="zh-CN" dirty="0">
                <a:sym typeface="+mn-ea"/>
              </a:rPr>
              <a:t>FTP</a:t>
            </a:r>
            <a:r>
              <a:rPr lang="zh-CN" altLang="en-US" dirty="0">
                <a:sym typeface="+mn-ea"/>
              </a:rPr>
              <a:t>站点</a:t>
            </a:r>
            <a:endParaRPr lang="zh-CN" altLang="en-US" dirty="0"/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307907" y="115153"/>
            <a:ext cx="49022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4</a:t>
            </a:r>
            <a:endParaRPr lang="en-US" altLang="zh-CN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68400" y="1148715"/>
            <a:ext cx="499935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(3)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用户隔离配置。打开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IIS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管理器，单击“功能视图”，双击“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用户隔离”，选择“用户名目录”，点击“应用”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3200"/>
          </a:p>
        </p:txBody>
      </p:sp>
      <p:grpSp>
        <p:nvGrpSpPr>
          <p:cNvPr id="5" name="组合 4"/>
          <p:cNvGrpSpPr/>
          <p:nvPr/>
        </p:nvGrpSpPr>
        <p:grpSpPr>
          <a:xfrm>
            <a:off x="7128074" y="2221142"/>
            <a:ext cx="4264124" cy="2634208"/>
            <a:chOff x="6528048" y="3675112"/>
            <a:chExt cx="4264124" cy="2634208"/>
          </a:xfrm>
        </p:grpSpPr>
        <p:pic>
          <p:nvPicPr>
            <p:cNvPr id="27" name="Picture 5" descr="FTP用户隔离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8048" y="3675112"/>
              <a:ext cx="4264124" cy="2634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椭圆形标注 27"/>
            <p:cNvSpPr/>
            <p:nvPr/>
          </p:nvSpPr>
          <p:spPr>
            <a:xfrm>
              <a:off x="6744200" y="5169237"/>
              <a:ext cx="1152000" cy="720000"/>
            </a:xfrm>
            <a:prstGeom prst="wedgeEllipseCallout">
              <a:avLst>
                <a:gd name="adj1" fmla="val 54884"/>
                <a:gd name="adj2" fmla="val -45881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600" dirty="0"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FTP</a:t>
              </a:r>
              <a:r>
                <a:rPr lang="zh-CN" altLang="zh-CN" sz="1600" dirty="0"/>
                <a:t>用户隔离</a:t>
              </a:r>
              <a:endParaRPr lang="zh-CN" altLang="zh-CN" sz="16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0"/>
          <p:cNvSpPr txBox="1"/>
          <p:nvPr/>
        </p:nvSpPr>
        <p:spPr>
          <a:xfrm>
            <a:off x="1035388" y="363261"/>
            <a:ext cx="209277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本节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内容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矩形: 圆角 5"/>
          <p:cNvSpPr/>
          <p:nvPr/>
        </p:nvSpPr>
        <p:spPr>
          <a:xfrm>
            <a:off x="2879363" y="1870040"/>
            <a:ext cx="792377" cy="69756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spc="225" dirty="0">
                <a:solidFill>
                  <a:prstClr val="white"/>
                </a:solidFill>
                <a:cs typeface="+mn-ea"/>
                <a:sym typeface="+mn-lt"/>
              </a:rPr>
              <a:t>01</a:t>
            </a:r>
            <a:endParaRPr lang="zh-CN" altLang="en-US" sz="2700" spc="22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" name="矩形: 圆角 46"/>
          <p:cNvSpPr/>
          <p:nvPr/>
        </p:nvSpPr>
        <p:spPr>
          <a:xfrm>
            <a:off x="3761318" y="1870040"/>
            <a:ext cx="5589162" cy="697568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>
              <a:defRPr/>
            </a:pP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FTP概述</a:t>
            </a:r>
            <a:endParaRPr lang="en-US" altLang="zh-CN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5" name="矩形: 圆角 50"/>
          <p:cNvSpPr/>
          <p:nvPr/>
        </p:nvSpPr>
        <p:spPr>
          <a:xfrm>
            <a:off x="2879363" y="2745069"/>
            <a:ext cx="792377" cy="69756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prstClr val="white"/>
                </a:solidFill>
                <a:cs typeface="+mn-ea"/>
                <a:sym typeface="+mn-lt"/>
              </a:rPr>
              <a:t>02</a:t>
            </a:r>
            <a:endParaRPr lang="zh-CN" altLang="en-US" sz="27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6" name="矩形: 圆角 51"/>
          <p:cNvSpPr/>
          <p:nvPr/>
        </p:nvSpPr>
        <p:spPr>
          <a:xfrm>
            <a:off x="3761318" y="2745069"/>
            <a:ext cx="5589162" cy="697568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>
              <a:defRPr/>
            </a:pP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服务器角色安装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: 圆角 52"/>
          <p:cNvSpPr/>
          <p:nvPr/>
        </p:nvSpPr>
        <p:spPr>
          <a:xfrm>
            <a:off x="2879363" y="3620098"/>
            <a:ext cx="792377" cy="69756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prstClr val="white"/>
                </a:solidFill>
                <a:cs typeface="+mn-ea"/>
                <a:sym typeface="+mn-lt"/>
              </a:rPr>
              <a:t>03</a:t>
            </a:r>
            <a:endParaRPr lang="zh-CN" altLang="en-US" sz="27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8" name="矩形: 圆角 53"/>
          <p:cNvSpPr/>
          <p:nvPr/>
        </p:nvSpPr>
        <p:spPr>
          <a:xfrm>
            <a:off x="3761318" y="3620098"/>
            <a:ext cx="5589162" cy="697568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t" anchorCtr="0"/>
          <a:lstStyle/>
          <a:p>
            <a:pPr>
              <a:defRPr/>
            </a:pP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FTP 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站点的创建和配置管理</a:t>
            </a:r>
            <a:endParaRPr lang="zh-CN" altLang="en-US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zh-CN" altLang="en-US" sz="3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1" name="图形 40" descr="书籍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5783" y="195152"/>
            <a:ext cx="914400" cy="914400"/>
          </a:xfrm>
          <a:prstGeom prst="rect">
            <a:avLst/>
          </a:prstGeom>
        </p:spPr>
      </p:pic>
      <p:sp>
        <p:nvSpPr>
          <p:cNvPr id="2" name="矩形: 圆角 52"/>
          <p:cNvSpPr/>
          <p:nvPr/>
        </p:nvSpPr>
        <p:spPr>
          <a:xfrm>
            <a:off x="2879363" y="4495128"/>
            <a:ext cx="792377" cy="69756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700" dirty="0">
                <a:solidFill>
                  <a:prstClr val="white"/>
                </a:solidFill>
                <a:cs typeface="+mn-ea"/>
                <a:sym typeface="+mn-lt"/>
              </a:rPr>
              <a:t>04</a:t>
            </a:r>
            <a:endParaRPr lang="zh-CN" altLang="en-US" sz="27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" name="矩形: 圆角 53"/>
          <p:cNvSpPr/>
          <p:nvPr/>
        </p:nvSpPr>
        <p:spPr>
          <a:xfrm>
            <a:off x="3761318" y="4495128"/>
            <a:ext cx="5589162" cy="697568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t" anchorCtr="0"/>
          <a:p>
            <a:pPr>
              <a:defRPr/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架设隔离用户的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站点</a:t>
            </a:r>
            <a:endParaRPr lang="zh-CN" altLang="en-US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zh-CN" altLang="en-US" sz="3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bldLvl="0" animBg="1"/>
      <p:bldP spid="35" grpId="0" animBg="1"/>
      <p:bldP spid="36" grpId="0" animBg="1"/>
      <p:bldP spid="37" grpId="0" animBg="1"/>
      <p:bldP spid="38" grpId="0" animBg="1"/>
      <p:bldP spid="2" grpId="0" bldLvl="0" animBg="1"/>
      <p:bldP spid="3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006377" y="187463"/>
            <a:ext cx="51612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zh-CN" altLang="en-US" dirty="0">
                <a:sym typeface="+mn-ea"/>
              </a:rPr>
              <a:t>架设隔离用户的</a:t>
            </a:r>
            <a:r>
              <a:rPr lang="en-US" altLang="zh-CN" dirty="0">
                <a:sym typeface="+mn-ea"/>
              </a:rPr>
              <a:t>FTP</a:t>
            </a:r>
            <a:r>
              <a:rPr lang="zh-CN" altLang="en-US" dirty="0">
                <a:sym typeface="+mn-ea"/>
              </a:rPr>
              <a:t>站点</a:t>
            </a:r>
            <a:endParaRPr lang="zh-CN" altLang="en-US" dirty="0"/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307907" y="115153"/>
            <a:ext cx="49022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4</a:t>
            </a:r>
            <a:endParaRPr lang="en-US" altLang="zh-CN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68400" y="1148715"/>
            <a:ext cx="499935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启用“基本身份验证”，双击“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授权规则”</a:t>
            </a:r>
            <a:endParaRPr lang="zh-CN" altLang="en-US" sz="3200"/>
          </a:p>
        </p:txBody>
      </p:sp>
      <p:grpSp>
        <p:nvGrpSpPr>
          <p:cNvPr id="29" name="组合 28"/>
          <p:cNvGrpSpPr/>
          <p:nvPr/>
        </p:nvGrpSpPr>
        <p:grpSpPr>
          <a:xfrm>
            <a:off x="6337009" y="1886760"/>
            <a:ext cx="4617125" cy="2865720"/>
            <a:chOff x="5087888" y="3459341"/>
            <a:chExt cx="4617125" cy="2865720"/>
          </a:xfrm>
        </p:grpSpPr>
        <p:pic>
          <p:nvPicPr>
            <p:cNvPr id="39" name="Picture 6" descr="启用基本身份验证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7888" y="3459341"/>
              <a:ext cx="4617125" cy="2865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椭圆形标注 30"/>
            <p:cNvSpPr/>
            <p:nvPr/>
          </p:nvSpPr>
          <p:spPr>
            <a:xfrm>
              <a:off x="8328248" y="3861048"/>
              <a:ext cx="1152000" cy="900000"/>
            </a:xfrm>
            <a:prstGeom prst="wedgeEllipseCallout">
              <a:avLst>
                <a:gd name="adj1" fmla="val -60871"/>
                <a:gd name="adj2" fmla="val 3587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zh-CN" sz="1600" dirty="0"/>
                <a:t>启用基本身份验证</a:t>
              </a:r>
              <a:endParaRPr lang="zh-CN" altLang="zh-CN" sz="16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006377" y="187463"/>
            <a:ext cx="51612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zh-CN" altLang="en-US" dirty="0">
                <a:sym typeface="+mn-ea"/>
              </a:rPr>
              <a:t>架设隔离用户的</a:t>
            </a:r>
            <a:r>
              <a:rPr lang="en-US" altLang="zh-CN" dirty="0">
                <a:sym typeface="+mn-ea"/>
              </a:rPr>
              <a:t>FTP</a:t>
            </a:r>
            <a:r>
              <a:rPr lang="zh-CN" altLang="en-US" dirty="0">
                <a:sym typeface="+mn-ea"/>
              </a:rPr>
              <a:t>站点</a:t>
            </a:r>
            <a:endParaRPr lang="zh-CN" altLang="en-US" dirty="0"/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307907" y="115153"/>
            <a:ext cx="49022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4</a:t>
            </a:r>
            <a:endParaRPr lang="en-US" altLang="zh-CN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68400" y="1148715"/>
            <a:ext cx="499935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Tom”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文件夹子节点，授权用户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Tom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对该文件夹有读取、写入权限，点击“确定”。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3200"/>
          </a:p>
        </p:txBody>
      </p:sp>
      <p:grpSp>
        <p:nvGrpSpPr>
          <p:cNvPr id="41" name="组合 40"/>
          <p:cNvGrpSpPr/>
          <p:nvPr/>
        </p:nvGrpSpPr>
        <p:grpSpPr>
          <a:xfrm>
            <a:off x="7783195" y="1685290"/>
            <a:ext cx="3465195" cy="3702685"/>
            <a:chOff x="8362530" y="3028773"/>
            <a:chExt cx="2918046" cy="2920451"/>
          </a:xfrm>
        </p:grpSpPr>
        <p:pic>
          <p:nvPicPr>
            <p:cNvPr id="42" name="Picture 7" descr="授权Tom用户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2530" y="3028773"/>
              <a:ext cx="2918046" cy="2920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椭圆形标注 35"/>
            <p:cNvSpPr/>
            <p:nvPr/>
          </p:nvSpPr>
          <p:spPr>
            <a:xfrm>
              <a:off x="9192344" y="4005144"/>
              <a:ext cx="1404000" cy="720000"/>
            </a:xfrm>
            <a:prstGeom prst="wedgeEllipseCallout">
              <a:avLst>
                <a:gd name="adj1" fmla="val -52875"/>
                <a:gd name="adj2" fmla="val 4593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zh-CN" sz="1600" dirty="0"/>
                <a:t>授权</a:t>
              </a:r>
              <a:r>
                <a:rPr lang="en-US" altLang="zh-CN" sz="1400" dirty="0"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Tom</a:t>
              </a:r>
              <a:r>
                <a:rPr lang="zh-CN" altLang="zh-CN" sz="1600" dirty="0"/>
                <a:t>用户</a:t>
              </a:r>
              <a:endParaRPr lang="zh-CN" altLang="zh-CN" sz="16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006377" y="187463"/>
            <a:ext cx="51612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zh-CN" altLang="en-US" dirty="0">
                <a:sym typeface="+mn-ea"/>
              </a:rPr>
              <a:t>架设隔离用户的</a:t>
            </a:r>
            <a:r>
              <a:rPr lang="en-US" altLang="zh-CN" dirty="0">
                <a:sym typeface="+mn-ea"/>
              </a:rPr>
              <a:t>FTP</a:t>
            </a:r>
            <a:r>
              <a:rPr lang="zh-CN" altLang="en-US" dirty="0">
                <a:sym typeface="+mn-ea"/>
              </a:rPr>
              <a:t>站点</a:t>
            </a:r>
            <a:endParaRPr lang="zh-CN" altLang="en-US" dirty="0"/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307907" y="115153"/>
            <a:ext cx="49022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4</a:t>
            </a:r>
            <a:endParaRPr lang="en-US" altLang="zh-CN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68400" y="1148715"/>
            <a:ext cx="4999355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在客户机（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Windows XP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系统）上匿名访问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站点。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3200"/>
          </a:p>
        </p:txBody>
      </p:sp>
      <p:grpSp>
        <p:nvGrpSpPr>
          <p:cNvPr id="44" name="组合 43"/>
          <p:cNvGrpSpPr/>
          <p:nvPr/>
        </p:nvGrpSpPr>
        <p:grpSpPr>
          <a:xfrm>
            <a:off x="6659245" y="1701800"/>
            <a:ext cx="4994910" cy="3466465"/>
            <a:chOff x="6096000" y="3678503"/>
            <a:chExt cx="4600047" cy="2402398"/>
          </a:xfrm>
        </p:grpSpPr>
        <p:pic>
          <p:nvPicPr>
            <p:cNvPr id="45" name="Picture 8" descr="匿名访问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678503"/>
              <a:ext cx="4600047" cy="2402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椭圆形标注 38"/>
            <p:cNvSpPr/>
            <p:nvPr/>
          </p:nvSpPr>
          <p:spPr>
            <a:xfrm>
              <a:off x="7964023" y="4077152"/>
              <a:ext cx="864000" cy="720000"/>
            </a:xfrm>
            <a:prstGeom prst="wedgeEllipseCallout">
              <a:avLst>
                <a:gd name="adj1" fmla="val -62800"/>
                <a:gd name="adj2" fmla="val 30848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zh-CN" sz="1600" dirty="0"/>
                <a:t>匿名访问</a:t>
              </a:r>
              <a:endParaRPr lang="zh-CN" altLang="zh-CN" sz="16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006377" y="187463"/>
            <a:ext cx="51612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zh-CN" altLang="en-US" dirty="0">
                <a:sym typeface="+mn-ea"/>
              </a:rPr>
              <a:t>架设隔离用户的</a:t>
            </a:r>
            <a:r>
              <a:rPr lang="en-US" altLang="zh-CN" dirty="0">
                <a:sym typeface="+mn-ea"/>
              </a:rPr>
              <a:t>FTP</a:t>
            </a:r>
            <a:r>
              <a:rPr lang="zh-CN" altLang="en-US" dirty="0">
                <a:sym typeface="+mn-ea"/>
              </a:rPr>
              <a:t>站点</a:t>
            </a:r>
            <a:endParaRPr lang="zh-CN" altLang="en-US" dirty="0"/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307907" y="115153"/>
            <a:ext cx="49022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4</a:t>
            </a:r>
            <a:endParaRPr lang="en-US" altLang="zh-CN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68400" y="1148715"/>
            <a:ext cx="499935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右击窗口空白处，单击“登录”命令，在对话框中输入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Tom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用户账户和密码，单击“登录”，访问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站点。</a:t>
            </a:r>
            <a:endParaRPr lang="zh-CN" altLang="en-US" sz="3200"/>
          </a:p>
        </p:txBody>
      </p:sp>
      <p:grpSp>
        <p:nvGrpSpPr>
          <p:cNvPr id="50" name="组合 49"/>
          <p:cNvGrpSpPr/>
          <p:nvPr/>
        </p:nvGrpSpPr>
        <p:grpSpPr>
          <a:xfrm>
            <a:off x="7458789" y="1148255"/>
            <a:ext cx="3888946" cy="2534369"/>
            <a:chOff x="6523510" y="4209748"/>
            <a:chExt cx="3888946" cy="2534369"/>
          </a:xfrm>
        </p:grpSpPr>
        <p:pic>
          <p:nvPicPr>
            <p:cNvPr id="51" name="Picture 9" descr="Tom用户登录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3510" y="4209748"/>
              <a:ext cx="3888946" cy="2534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椭圆形标注 42"/>
            <p:cNvSpPr/>
            <p:nvPr/>
          </p:nvSpPr>
          <p:spPr>
            <a:xfrm>
              <a:off x="8400384" y="4519702"/>
              <a:ext cx="1152000" cy="720000"/>
            </a:xfrm>
            <a:prstGeom prst="wedgeEllipseCallout">
              <a:avLst>
                <a:gd name="adj1" fmla="val -60044"/>
                <a:gd name="adj2" fmla="val 32171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400" dirty="0"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Tom</a:t>
              </a:r>
              <a:r>
                <a:rPr lang="zh-CN" altLang="zh-CN" sz="1600" dirty="0"/>
                <a:t>用户登录</a:t>
              </a:r>
              <a:endParaRPr lang="zh-CN" altLang="zh-CN" sz="1600" dirty="0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458459" y="4366256"/>
            <a:ext cx="4421797" cy="2309306"/>
            <a:chOff x="6960096" y="4240049"/>
            <a:chExt cx="4421797" cy="2309306"/>
          </a:xfrm>
        </p:grpSpPr>
        <p:pic>
          <p:nvPicPr>
            <p:cNvPr id="54" name="Picture 10" descr="隔离用户目录访问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0096" y="4240049"/>
              <a:ext cx="4421797" cy="2309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椭圆形标注 45"/>
            <p:cNvSpPr/>
            <p:nvPr/>
          </p:nvSpPr>
          <p:spPr>
            <a:xfrm>
              <a:off x="9552384" y="4879702"/>
              <a:ext cx="1224000" cy="864000"/>
            </a:xfrm>
            <a:prstGeom prst="wedgeEllipseCallout">
              <a:avLst>
                <a:gd name="adj1" fmla="val -59558"/>
                <a:gd name="adj2" fmla="val 32171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zh-CN" sz="1600" dirty="0"/>
                <a:t>隔离用户目录访问</a:t>
              </a:r>
              <a:endParaRPr lang="zh-CN" altLang="zh-CN" sz="16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32633" y="2382564"/>
            <a:ext cx="5126734" cy="104643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本节完</a:t>
            </a:r>
            <a:endParaRPr lang="zh-CN" altLang="en-US" sz="6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251053" y="961863"/>
            <a:ext cx="3689894" cy="3689894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/>
          <a:srcRect b="36646"/>
          <a:stretch>
            <a:fillRect/>
          </a:stretch>
        </p:blipFill>
        <p:spPr>
          <a:xfrm>
            <a:off x="-1" y="5753450"/>
            <a:ext cx="12192000" cy="110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167667" y="238263"/>
            <a:ext cx="1885950" cy="11988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defRPr/>
            </a:pPr>
            <a:r>
              <a:rPr lang="en-US" altLang="zh-CN" sz="3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FTP概述</a:t>
            </a:r>
            <a:endParaRPr lang="en-US" altLang="zh-CN" sz="3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307907" y="115153"/>
            <a:ext cx="49022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1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05840" y="1422400"/>
            <a:ext cx="10128885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latinLnBrk="0" hangingPunct="1"/>
            <a:r>
              <a:rPr lang="zh-CN" altLang="en-US" sz="32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32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32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en-US" sz="32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协议</a:t>
            </a:r>
            <a:endParaRPr lang="zh-CN" altLang="en-US" sz="320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latinLnBrk="0" hangingPunct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有两个意思：一个意思是指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服务（文件传输服务），利用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服务提供的交互式命令访问方式，用来在远程主机与本地主机之间或两台远程主机之间传输文件；另一个意思是指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协议（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File </a:t>
            </a:r>
            <a:r>
              <a:rPr lang="en-US" altLang="zh-CN" sz="32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Tansfer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32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Potocol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，文件传输协议），它是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TCP/IP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协议族的重要应用协议之一，采用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C/S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工作模式，用于控制文件在两台主机之间的双向传输。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67765" y="1538605"/>
            <a:ext cx="10516235" cy="4030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32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32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en-US" altLang="zh-CN" sz="3200" dirty="0">
                <a:solidFill>
                  <a:srgbClr val="00B0F0"/>
                </a:solidFill>
                <a:sym typeface="+mn-ea"/>
              </a:rPr>
              <a:t>FTP</a:t>
            </a:r>
            <a:r>
              <a:rPr lang="zh-CN" altLang="zh-CN" sz="3200" dirty="0">
                <a:solidFill>
                  <a:srgbClr val="00B0F0"/>
                </a:solidFill>
                <a:sym typeface="+mn-ea"/>
              </a:rPr>
              <a:t>的工作原理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3200" dirty="0">
                <a:sym typeface="+mn-ea"/>
              </a:rPr>
              <a:t>FTP</a:t>
            </a:r>
            <a:r>
              <a:rPr lang="zh-CN" altLang="zh-CN" sz="3200" dirty="0">
                <a:sym typeface="+mn-ea"/>
              </a:rPr>
              <a:t>工作在客户机</a:t>
            </a:r>
            <a:r>
              <a:rPr lang="en-US" altLang="zh-CN" sz="3200" dirty="0">
                <a:sym typeface="+mn-ea"/>
              </a:rPr>
              <a:t>/</a:t>
            </a:r>
            <a:r>
              <a:rPr lang="zh-CN" altLang="zh-CN" sz="3200" dirty="0">
                <a:sym typeface="+mn-ea"/>
              </a:rPr>
              <a:t>服务器模式下，一个</a:t>
            </a:r>
            <a:r>
              <a:rPr lang="en-US" altLang="zh-CN" sz="3200" dirty="0">
                <a:sym typeface="+mn-ea"/>
              </a:rPr>
              <a:t>FTP</a:t>
            </a:r>
            <a:r>
              <a:rPr lang="zh-CN" altLang="zh-CN" sz="3200" dirty="0">
                <a:sym typeface="+mn-ea"/>
              </a:rPr>
              <a:t>服务器可同时为多个客户提供服务。它要求用户使用客户机软件与服务器建立连接，然后才能从服务器上获取文件，或向服务器发送文件。</a:t>
            </a:r>
            <a:endParaRPr lang="zh-CN" altLang="zh-CN" sz="3200" dirty="0">
              <a:sym typeface="+mn-ea"/>
            </a:endParaRPr>
          </a:p>
          <a:p>
            <a:r>
              <a:rPr lang="zh-CN" altLang="zh-CN" sz="3200" dirty="0">
                <a:sym typeface="+mn-ea"/>
              </a:rPr>
              <a:t>一个完整的</a:t>
            </a:r>
            <a:r>
              <a:rPr lang="en-US" altLang="zh-CN" sz="3200" dirty="0">
                <a:sym typeface="+mn-ea"/>
              </a:rPr>
              <a:t>FTP</a:t>
            </a:r>
            <a:r>
              <a:rPr lang="zh-CN" altLang="zh-CN" sz="3200" dirty="0">
                <a:sym typeface="+mn-ea"/>
              </a:rPr>
              <a:t>文件传输需要建立两种类型的连接，一种为文件传输下命令，称为控制连接，另一种实现真正的文件传输，称为数据连接。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67667" y="238263"/>
            <a:ext cx="1885950" cy="11988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defRPr/>
            </a:pPr>
            <a:r>
              <a:rPr lang="en-US" altLang="zh-CN" sz="3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FTP概述</a:t>
            </a:r>
            <a:endParaRPr lang="en-US" altLang="zh-CN" sz="3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文本框 45"/>
          <p:cNvSpPr>
            <a:spLocks noChangeArrowheads="1"/>
          </p:cNvSpPr>
          <p:nvPr/>
        </p:nvSpPr>
        <p:spPr bwMode="auto">
          <a:xfrm>
            <a:off x="307907" y="115153"/>
            <a:ext cx="49022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1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67765" y="1148715"/>
            <a:ext cx="1051623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32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32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en-US" altLang="zh-CN" sz="3200" dirty="0">
                <a:solidFill>
                  <a:srgbClr val="00B0F0"/>
                </a:solidFill>
                <a:sym typeface="+mn-ea"/>
              </a:rPr>
              <a:t>FTP</a:t>
            </a:r>
            <a:r>
              <a:rPr lang="zh-CN" altLang="zh-CN" sz="3200" dirty="0">
                <a:solidFill>
                  <a:srgbClr val="00B0F0"/>
                </a:solidFill>
                <a:sym typeface="+mn-ea"/>
              </a:rPr>
              <a:t>服务的工作</a:t>
            </a:r>
            <a:r>
              <a:rPr lang="zh-CN" altLang="zh-CN" sz="3200" dirty="0" smtClean="0">
                <a:solidFill>
                  <a:srgbClr val="00B0F0"/>
                </a:solidFill>
                <a:sym typeface="+mn-ea"/>
              </a:rPr>
              <a:t>模式</a:t>
            </a:r>
            <a:endParaRPr lang="en-US" altLang="zh-CN" sz="3200" dirty="0" smtClean="0"/>
          </a:p>
          <a:p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543050" y="2046605"/>
            <a:ext cx="396240" cy="41529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highlight>
                <a:srgbClr val="800000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11705" y="1962150"/>
            <a:ext cx="462343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主动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传输模式（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Active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218" name="Picture 2" descr="FTP服务工作模式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228" y="3762752"/>
            <a:ext cx="5520680" cy="276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2256790" y="2862580"/>
            <a:ext cx="45224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被动传输模式（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Passive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543050" y="2946400"/>
            <a:ext cx="396240" cy="433705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highlight>
                <a:srgbClr val="800000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67667" y="238263"/>
            <a:ext cx="1885950" cy="11988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defRPr/>
            </a:pPr>
            <a:r>
              <a:rPr lang="en-US" altLang="zh-CN" sz="3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FTP概述</a:t>
            </a:r>
            <a:endParaRPr lang="en-US" altLang="zh-CN" sz="3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文本框 45"/>
          <p:cNvSpPr>
            <a:spLocks noChangeArrowheads="1"/>
          </p:cNvSpPr>
          <p:nvPr/>
        </p:nvSpPr>
        <p:spPr bwMode="auto">
          <a:xfrm>
            <a:off x="307907" y="115153"/>
            <a:ext cx="49022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1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25513" y="850265"/>
            <a:ext cx="274701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3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3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3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匿名</a:t>
            </a:r>
            <a:r>
              <a:rPr lang="en-US" altLang="zh-CN" sz="3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FTP</a:t>
            </a:r>
            <a:endParaRPr lang="en-US" altLang="zh-CN" sz="32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81685" y="1680210"/>
            <a:ext cx="9975215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访问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服务器有两种方式，一种是需要用户提供合法的用户名和口令，该方式适用于在主机上有账户和口令的内部用户；另一种是用户使用公开账户和口令登录访问并下载文件，称为匿名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Internet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上有很多匿名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服务站点，可以提供公共文档、免费软件、共享软件以及测试版应用软件等的下载服务。匿名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服务器的域名一般由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开头。</a:t>
            </a:r>
            <a:endParaRPr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1167667" y="238263"/>
            <a:ext cx="1885950" cy="11988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defRPr/>
            </a:pPr>
            <a:r>
              <a:rPr lang="en-US" altLang="zh-CN" sz="3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FTP概述</a:t>
            </a:r>
            <a:endParaRPr lang="en-US" altLang="zh-CN" sz="3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文本框 45"/>
          <p:cNvSpPr>
            <a:spLocks noChangeArrowheads="1"/>
          </p:cNvSpPr>
          <p:nvPr/>
        </p:nvSpPr>
        <p:spPr bwMode="auto">
          <a:xfrm>
            <a:off x="307907" y="115153"/>
            <a:ext cx="49022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1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0510" y="1384300"/>
            <a:ext cx="1154049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3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3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en-US" altLang="zh-CN" sz="3200" b="1" dirty="0">
                <a:solidFill>
                  <a:srgbClr val="00B0F0"/>
                </a:solidFill>
                <a:sym typeface="+mn-ea"/>
              </a:rPr>
              <a:t>FTP</a:t>
            </a:r>
            <a:r>
              <a:rPr lang="zh-CN" altLang="zh-CN" sz="3200" b="1" dirty="0">
                <a:solidFill>
                  <a:srgbClr val="00B0F0"/>
                </a:solidFill>
                <a:sym typeface="+mn-ea"/>
              </a:rPr>
              <a:t>客户端的使用</a:t>
            </a:r>
            <a:endParaRPr lang="zh-CN" altLang="zh-CN" sz="3200" dirty="0">
              <a:solidFill>
                <a:srgbClr val="00B0F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FTP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的客户端软件应具有远程登录、管理本地计算机和远程服务器的文件与目录，以及与远程服务器相互传送文件的功能，并能根据文件类型自动选择正确的传送方式。</a:t>
            </a:r>
            <a:r>
              <a:rPr lang="en-US" altLang="zh-CN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客户程序通常有</a:t>
            </a:r>
            <a:r>
              <a:rPr lang="en-US" altLang="zh-CN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种类型，即传统</a:t>
            </a:r>
            <a:r>
              <a:rPr lang="en-US" altLang="zh-CN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命令行、浏览器和</a:t>
            </a:r>
            <a:r>
              <a:rPr lang="en-US" altLang="zh-CN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下载工具。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67667" y="238263"/>
            <a:ext cx="1885950" cy="11988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defRPr/>
            </a:pPr>
            <a:r>
              <a:rPr lang="en-US" altLang="zh-CN" sz="3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FTP概述</a:t>
            </a:r>
            <a:endParaRPr lang="en-US" altLang="zh-CN" sz="3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文本框 45"/>
          <p:cNvSpPr>
            <a:spLocks noChangeArrowheads="1"/>
          </p:cNvSpPr>
          <p:nvPr/>
        </p:nvSpPr>
        <p:spPr bwMode="auto">
          <a:xfrm>
            <a:off x="307907" y="115153"/>
            <a:ext cx="49022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1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5190" y="1092200"/>
            <a:ext cx="552958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just" eaLnBrk="1" latinLnBrk="0" hangingPunct="1">
              <a:lnSpc>
                <a:spcPct val="100000"/>
              </a:lnSpc>
              <a:spcBef>
                <a:spcPts val="0"/>
              </a:spcBef>
            </a:pPr>
            <a:r>
              <a:rPr lang="en-US" altLang="zh-CN" sz="3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FTP</a:t>
            </a:r>
            <a:r>
              <a:rPr lang="zh-CN" altLang="en-US" sz="3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命令行</a:t>
            </a:r>
            <a:endParaRPr lang="zh-CN" altLang="en-US" sz="3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 eaLnBrk="1" latinLnBrk="0" hangingPunct="1">
              <a:lnSpc>
                <a:spcPct val="100000"/>
              </a:lnSpc>
              <a:spcBef>
                <a:spcPts val="0"/>
              </a:spcBef>
            </a:pPr>
            <a:r>
              <a:rPr lang="en-US" altLang="zh-CN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UNIX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</a:t>
            </a:r>
            <a:r>
              <a:rPr lang="en-US" altLang="zh-CN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Windows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两种操作系统中都有</a:t>
            </a:r>
            <a:r>
              <a:rPr lang="en-US" altLang="zh-CN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命令，并且</a:t>
            </a:r>
            <a:r>
              <a:rPr lang="en-US" altLang="zh-CN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命令行软件的形式和使用方法大致相同。在</a:t>
            </a:r>
            <a:r>
              <a:rPr lang="en-US" altLang="zh-CN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Windows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系统中，需要在</a:t>
            </a:r>
            <a:r>
              <a:rPr lang="en-US" altLang="zh-CN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DOS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提示符下运行</a:t>
            </a:r>
            <a:r>
              <a:rPr lang="en-US" altLang="zh-CN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FTP.EXE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命令文件。</a:t>
            </a:r>
            <a:endParaRPr lang="zh-CN" altLang="en-US" sz="3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 eaLnBrk="1" latinLnBrk="0" hangingPunct="1">
              <a:lnSpc>
                <a:spcPct val="100000"/>
              </a:lnSpc>
              <a:spcBef>
                <a:spcPts val="0"/>
              </a:spcBef>
            </a:pPr>
            <a:r>
              <a: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表中所示为</a:t>
            </a:r>
            <a:r>
              <a:rPr lang="en-US" altLang="zh-CN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Windows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系统下</a:t>
            </a:r>
            <a:r>
              <a:rPr lang="en-US" altLang="zh-CN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FTP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命令的常用子命令。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1167667" y="238263"/>
            <a:ext cx="1885950" cy="11988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defRPr/>
            </a:pPr>
            <a:r>
              <a:rPr lang="en-US" altLang="zh-CN" sz="3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FTP概述</a:t>
            </a:r>
            <a:endParaRPr lang="en-US" altLang="zh-CN" sz="3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文本框 45"/>
          <p:cNvSpPr>
            <a:spLocks noChangeArrowheads="1"/>
          </p:cNvSpPr>
          <p:nvPr/>
        </p:nvSpPr>
        <p:spPr bwMode="auto">
          <a:xfrm>
            <a:off x="307907" y="115153"/>
            <a:ext cx="49022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1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7355" y="1231900"/>
            <a:ext cx="457835" cy="26924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284" name="Picture 20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535" y="1148080"/>
            <a:ext cx="496189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4915.8740157480315,&quot;width&quot;:5391.891338582677}"/>
</p:tagLst>
</file>

<file path=ppt/tags/tag2.xml><?xml version="1.0" encoding="utf-8"?>
<p:tagLst xmlns:p="http://schemas.openxmlformats.org/presentationml/2006/main">
  <p:tag name="COMMONDATA" val="eyJoZGlkIjoiNGU5YTk2NWU3OTRhNTU0YjZlNWE0ODExMjY4YzM0MTgifQ=="/>
</p:tagLst>
</file>

<file path=ppt/theme/theme1.xml><?xml version="1.0" encoding="utf-8"?>
<a:theme xmlns:a="http://schemas.openxmlformats.org/drawingml/2006/main" name="Office 主题">
  <a:themeElements>
    <a:clrScheme name="自定义 8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CB25"/>
      </a:accent1>
      <a:accent2>
        <a:srgbClr val="B8B8B8"/>
      </a:accent2>
      <a:accent3>
        <a:srgbClr val="72AADC"/>
      </a:accent3>
      <a:accent4>
        <a:srgbClr val="F3B285"/>
      </a:accent4>
      <a:accent5>
        <a:srgbClr val="ED7D31"/>
      </a:accent5>
      <a:accent6>
        <a:srgbClr val="FF3300"/>
      </a:accent6>
      <a:hlink>
        <a:srgbClr val="0563C1"/>
      </a:hlink>
      <a:folHlink>
        <a:srgbClr val="954F72"/>
      </a:folHlink>
    </a:clrScheme>
    <a:fontScheme name="自定义 1">
      <a:majorFont>
        <a:latin typeface="Franklin Gothic Medium"/>
        <a:ea typeface="微软雅黑"/>
        <a:cs typeface=""/>
      </a:majorFont>
      <a:minorFont>
        <a:latin typeface="Franklin Gothic Book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3274</Words>
  <Application>WPS 演示</Application>
  <PresentationFormat>宽屏</PresentationFormat>
  <Paragraphs>320</Paragraphs>
  <Slides>34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7" baseType="lpstr">
      <vt:lpstr>Arial</vt:lpstr>
      <vt:lpstr>宋体</vt:lpstr>
      <vt:lpstr>Wingdings</vt:lpstr>
      <vt:lpstr>Calibri Light</vt:lpstr>
      <vt:lpstr>Calibri</vt:lpstr>
      <vt:lpstr>Franklin Gothic Medium</vt:lpstr>
      <vt:lpstr>微软雅黑</vt:lpstr>
      <vt:lpstr>华康雅宋体W9</vt:lpstr>
      <vt:lpstr>Arial</vt:lpstr>
      <vt:lpstr>Arial Unicode MS</vt:lpstr>
      <vt:lpstr>Franklin Gothic Book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TANG</Company>
  <LinksUpToDate>false</LinksUpToDate>
  <SharedDoc>false</SharedDoc>
  <HyperlinksChanged>false</HyperlinksChanged>
  <AppVersion>14.0000</AppVersion>
  <Manager>TH8154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阿唐</dc:creator>
  <dc:subject>信息化教学设计专用PPT</dc:subject>
  <cp:lastModifiedBy>窃听风云</cp:lastModifiedBy>
  <cp:revision>133</cp:revision>
  <dcterms:created xsi:type="dcterms:W3CDTF">2014-03-15T12:55:00Z</dcterms:created>
  <dcterms:modified xsi:type="dcterms:W3CDTF">2022-08-22T16:07:21Z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4CB718542C2448D68643BED9C9365832</vt:lpwstr>
  </property>
</Properties>
</file>