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15" r:id="rId2"/>
    <p:sldId id="473" r:id="rId3"/>
    <p:sldId id="516" r:id="rId4"/>
    <p:sldId id="532" r:id="rId5"/>
    <p:sldId id="539" r:id="rId6"/>
    <p:sldId id="538" r:id="rId7"/>
    <p:sldId id="536" r:id="rId8"/>
    <p:sldId id="537" r:id="rId9"/>
    <p:sldId id="534" r:id="rId10"/>
    <p:sldId id="543" r:id="rId11"/>
    <p:sldId id="530" r:id="rId12"/>
    <p:sldId id="535" r:id="rId13"/>
  </p:sldIdLst>
  <p:sldSz cx="12190413" cy="6858000"/>
  <p:notesSz cx="6858000" cy="9144000"/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7F6"/>
    <a:srgbClr val="993300"/>
    <a:srgbClr val="FF9933"/>
    <a:srgbClr val="FAFFFF"/>
    <a:srgbClr val="504E64"/>
    <a:srgbClr val="FAFAFA"/>
    <a:srgbClr val="0DE8C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60" autoAdjust="0"/>
  </p:normalViewPr>
  <p:slideViewPr>
    <p:cSldViewPr>
      <p:cViewPr>
        <p:scale>
          <a:sx n="70" d="100"/>
          <a:sy n="70" d="100"/>
        </p:scale>
        <p:origin x="-1138" y="-442"/>
      </p:cViewPr>
      <p:guideLst>
        <p:guide orient="horz" pos="1117"/>
        <p:guide pos="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3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077353-EE02-4F54-944F-C75BD23FC783}" type="datetimeFigureOut">
              <a:rPr lang="zh-CN" altLang="en-US"/>
              <a:pPr>
                <a:defRPr/>
              </a:pPr>
              <a:t>2019/12/8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705C79E-35B9-4AD3-A52C-209C3191F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179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4BC5409-FE04-49A8-968F-740FF713DDA9}" type="datetimeFigureOut">
              <a:rPr lang="zh-CN" altLang="en-US"/>
              <a:pPr>
                <a:defRPr/>
              </a:pPr>
              <a:t>2019/12/8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277BA13-FDA9-4E09-B1D3-DE77EDA82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5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C2C9E1-DF63-48EC-8355-66C3E7F35121}" type="slidenum">
              <a:rPr lang="zh-CN" altLang="en-US" smtClean="0"/>
              <a:pPr>
                <a:defRPr/>
              </a:pPr>
              <a:t>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F2CECE-2761-4D88-A32C-F8CC3C96A89A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12475-DCF3-4342-88CD-6DD8B809F71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D30F97-8698-48D1-88AC-E1B66FE3DFFB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4461C-3DE8-459F-AD18-06C083DC8EC5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A9398-2D15-42D6-AD12-CBBD389314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9353A-A46D-4BA6-9874-B6F000ACEB64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5217-E876-479A-A117-1CDC7C5513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F6CB-F2FB-4320-845F-003C21EC3D9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F8D9-6BBE-4787-A285-2A2EC3EAFF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AC64-B205-4604-9ABC-A49B1C4A07D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7FCD-7151-4F18-8C03-98D9A47916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87154-3B74-4E3F-A3AA-BCCA4DC4405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DB86-770D-4D87-A6C1-9C9F82E62D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8AA5-FA6B-4DB4-9B01-CADF224C6B6C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CB7C-6515-4ED9-92A5-7354E87688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E3FF-B34E-41CD-821D-3AF87CC45FB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519BC-8F19-4119-BACC-D13955E32C8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C0BF-74F5-43D7-A1C7-2D75D02E3A7F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4A4BF-E487-4951-B7B5-6DD076B2C3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8E3EBF-A956-4B92-858A-9B5552AF8F8D}" type="datetime1">
              <a:rPr lang="zh-CN" altLang="en-US" smtClean="0"/>
              <a:t>2019/12/8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1B61-B78F-44D8-B31E-E39BB3F4846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9564E-EE05-4A9B-B4B2-4A8BB64E4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40E3-B5ED-484F-BEC0-2508E5C08389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E4BF-9833-4A11-B91B-7719E7056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3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12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12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D23D748-172D-4700-9149-0DAD3CEA968A}" type="datetime1">
              <a:rPr lang="zh-CN" altLang="en-US" smtClean="0"/>
              <a:t>2019/12/8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73E4CB-D398-4D6C-9DE9-52D92DB6DF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60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pull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C:/Documents%20and%20Settings/Administrator/&#26700;&#38754;/&#24314;&#31569;&#35013;&#39280;&#26448;&#26009;/http:/www.kanglistone.com/upfiles/2003918163918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C:/Documents%20and%20Settings/Administrator/&#26700;&#38754;/&#24314;&#31569;&#35013;&#39280;&#26448;&#26009;/http:/www.kanglistone.com/upfiles/2003918164448.jpg" TargetMode="External"/><Relationship Id="rId5" Type="http://schemas.openxmlformats.org/officeDocument/2006/relationships/image" Target="../media/image4.jpeg"/><Relationship Id="rId10" Type="http://schemas.openxmlformats.org/officeDocument/2006/relationships/image" Target="C:/Documents%20and%20Settings/Administrator/&#26700;&#38754;/&#24314;&#31569;&#35013;&#39280;&#26448;&#26009;/http:/www.kanglistone.com/upfiles/2003918163810.jpg" TargetMode="External"/><Relationship Id="rId4" Type="http://schemas.openxmlformats.org/officeDocument/2006/relationships/image" Target="C:/Documents%20and%20Settings/Administrator/&#26700;&#38754;/&#24314;&#31569;&#35013;&#39280;&#26448;&#26009;/http:/www.kanglistone.com/upfiles/2003918163643.jpg" TargetMode="Externa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C:/Documents%20and%20Settings/Administrator/&#26700;&#38754;/&#24314;&#31569;&#35013;&#39280;&#26448;&#26009;/http:/www.kanglistone.com/upfiles/2003918163546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C:/Documents%20and%20Settings/Administrator/&#26700;&#38754;/&#24314;&#31569;&#35013;&#39280;&#26448;&#26009;/http:/www.kanglistone.com/upfiles/2003918154362.jpg" TargetMode="External"/><Relationship Id="rId5" Type="http://schemas.openxmlformats.org/officeDocument/2006/relationships/image" Target="../media/image8.jpeg"/><Relationship Id="rId10" Type="http://schemas.openxmlformats.org/officeDocument/2006/relationships/image" Target="C:/Documents%20and%20Settings/Administrator/&#26700;&#38754;/&#24314;&#31569;&#35013;&#39280;&#26448;&#26009;/http:/www.kanglistone.com/upfiles/2003918164013.jpg" TargetMode="External"/><Relationship Id="rId4" Type="http://schemas.openxmlformats.org/officeDocument/2006/relationships/image" Target="C:/Documents%20and%20Settings/Administrator/&#26700;&#38754;/&#24314;&#31569;&#35013;&#39280;&#26448;&#26009;/http:/www.kanglistone.com/upfiles/2003918161238.jpg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9152" y="2062163"/>
            <a:ext cx="4433146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6383338" y="1557338"/>
            <a:ext cx="4852987" cy="4824412"/>
            <a:chOff x="6383237" y="1556793"/>
            <a:chExt cx="4853065" cy="4824535"/>
          </a:xfrm>
        </p:grpSpPr>
        <p:sp>
          <p:nvSpPr>
            <p:cNvPr id="19" name="矩形 18"/>
            <p:cNvSpPr/>
            <p:nvPr/>
          </p:nvSpPr>
          <p:spPr>
            <a:xfrm>
              <a:off x="6383237" y="3023680"/>
              <a:ext cx="4853065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383237" y="4077807"/>
              <a:ext cx="4853065" cy="444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5400000">
              <a:off x="5423555" y="3910322"/>
              <a:ext cx="4753096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6828518" y="4162741"/>
              <a:ext cx="4248258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 rot="5400000">
              <a:off x="7908829" y="4161947"/>
              <a:ext cx="4392724" cy="4603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11352213" y="2205038"/>
            <a:ext cx="838200" cy="10255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2060575"/>
            <a:ext cx="6527800" cy="30241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0129838" y="4122738"/>
            <a:ext cx="1073150" cy="962025"/>
          </a:xfrm>
          <a:prstGeom prst="rect">
            <a:avLst/>
          </a:prstGeom>
          <a:solidFill>
            <a:schemeClr val="accent2">
              <a:lumMod val="7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748463" y="4122738"/>
            <a:ext cx="1028700" cy="962025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7824788" y="2055813"/>
            <a:ext cx="1104900" cy="962025"/>
          </a:xfrm>
          <a:prstGeom prst="rect">
            <a:avLst/>
          </a:prstGeom>
          <a:solidFill>
            <a:schemeClr val="accent1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1" name="标题 4"/>
          <p:cNvSpPr txBox="1">
            <a:spLocks noChangeArrowheads="1"/>
          </p:cNvSpPr>
          <p:nvPr/>
        </p:nvSpPr>
        <p:spPr bwMode="auto">
          <a:xfrm>
            <a:off x="-96838" y="3881438"/>
            <a:ext cx="551338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en-US" altLang="zh-CN" sz="16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1352213" y="2043113"/>
            <a:ext cx="838200" cy="1025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477838"/>
            <a:ext cx="15843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14686" y="1556792"/>
            <a:ext cx="5192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en-US" altLang="zh-CN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04  </a:t>
            </a:r>
            <a:r>
              <a:rPr lang="zh-CN" altLang="en-US" sz="28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石材墙面工程施工</a:t>
            </a:r>
            <a:endParaRPr lang="en-US" altLang="zh-CN" sz="28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190500" y="1412875"/>
            <a:ext cx="2016125" cy="3170238"/>
            <a:chOff x="-169490" y="1609060"/>
            <a:chExt cx="2016224" cy="3170099"/>
          </a:xfrm>
        </p:grpSpPr>
        <p:sp>
          <p:nvSpPr>
            <p:cNvPr id="3" name="TextBox 2"/>
            <p:cNvSpPr txBox="1"/>
            <p:nvPr/>
          </p:nvSpPr>
          <p:spPr>
            <a:xfrm>
              <a:off x="-169490" y="1609060"/>
              <a:ext cx="1655844" cy="31700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0000" dirty="0">
                <a:solidFill>
                  <a:schemeClr val="bg1">
                    <a:lumMod val="75000"/>
                  </a:schemeClr>
                </a:solidFill>
                <a:latin typeface="Arial Black" pitchFamily="34" charset="0"/>
                <a:ea typeface="方正舒体" pitchFamily="2" charset="-122"/>
                <a:cs typeface="Arial Unicode MS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7924" y="3607635"/>
              <a:ext cx="458810" cy="523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9757" y="2385486"/>
            <a:ext cx="57960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600" dirty="0">
              <a:solidFill>
                <a:schemeClr val="bg1"/>
              </a:solidFill>
              <a:latin typeface="AvantGarde Md BT"/>
              <a:ea typeface="微软雅黑" pitchFamily="34" charset="-122"/>
            </a:endParaRPr>
          </a:p>
          <a:p>
            <a:pPr algn="ctr">
              <a:defRPr/>
            </a:pPr>
            <a:r>
              <a:rPr lang="en-US" altLang="zh-CN" sz="4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0402 </a:t>
            </a:r>
            <a:r>
              <a:rPr lang="zh-CN" altLang="en-US" sz="4400" dirty="0" smtClean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安装石材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62163" y="2079483"/>
            <a:ext cx="4648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建筑装饰工程施工</a:t>
            </a: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</a:p>
        </p:txBody>
      </p:sp>
    </p:spTree>
  </p:cSld>
  <p:clrMapOvr>
    <a:masterClrMapping/>
  </p:clrMapOvr>
  <p:transition advClick="0" advTm="882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3" grpId="0" animBg="1"/>
      <p:bldP spid="35" grpId="0" animBg="1"/>
      <p:bldP spid="81" grpId="0"/>
      <p:bldP spid="24" grpId="0" animBg="1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0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04414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10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9" name="图片 20" descr="File0080 拷贝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40" y="444500"/>
            <a:ext cx="8442773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44173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0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104414" y="6270159"/>
            <a:ext cx="598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11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8" name="图片 6" descr="File008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90" y="444500"/>
            <a:ext cx="450541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980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-1724025" y="630456"/>
            <a:ext cx="13914438" cy="5616575"/>
            <a:chOff x="-1724078" y="765700"/>
            <a:chExt cx="13914491" cy="5615628"/>
          </a:xfrm>
        </p:grpSpPr>
        <p:grpSp>
          <p:nvGrpSpPr>
            <p:cNvPr id="85001" name="组合 1"/>
            <p:cNvGrpSpPr>
              <a:grpSpLocks/>
            </p:cNvGrpSpPr>
            <p:nvPr/>
          </p:nvGrpSpPr>
          <p:grpSpPr bwMode="auto">
            <a:xfrm>
              <a:off x="-1724078" y="765700"/>
              <a:ext cx="13914491" cy="4319063"/>
              <a:chOff x="-1724078" y="765700"/>
              <a:chExt cx="13914491" cy="43190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-46" y="2060882"/>
                <a:ext cx="6527825" cy="302367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/>
              </a:p>
            </p:txBody>
          </p:sp>
          <p:pic>
            <p:nvPicPr>
              <p:cNvPr id="85009" name="图片 5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837136" y="2060575"/>
                <a:ext cx="4232728" cy="3024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5010" name="标题 4"/>
              <p:cNvSpPr txBox="1">
                <a:spLocks noChangeArrowheads="1"/>
              </p:cNvSpPr>
              <p:nvPr/>
            </p:nvSpPr>
            <p:spPr bwMode="auto">
              <a:xfrm>
                <a:off x="-1724078" y="4816476"/>
                <a:ext cx="5513388" cy="268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lvl="1"/>
                <a:endParaRPr lang="en-US" altLang="zh-CN" sz="160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TextBox 59"/>
              <p:cNvSpPr>
                <a:spLocks noChangeArrowheads="1"/>
              </p:cNvSpPr>
              <p:nvPr/>
            </p:nvSpPr>
            <p:spPr bwMode="auto">
              <a:xfrm flipH="1">
                <a:off x="4006819" y="1197427"/>
                <a:ext cx="3119450" cy="3999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defRPr/>
                </a:pPr>
                <a:endParaRPr lang="en-US" altLang="zh-CN" sz="2000" dirty="0">
                  <a:solidFill>
                    <a:schemeClr val="bg1">
                      <a:lumMod val="50000"/>
                    </a:schemeClr>
                  </a:solidFill>
                  <a:latin typeface="华文隶书" pitchFamily="2" charset="-122"/>
                  <a:ea typeface="华文隶书" pitchFamily="2" charset="-122"/>
                  <a:sym typeface="方正兰亭黑_GB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1352210" y="2043423"/>
                <a:ext cx="838203" cy="3041137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pic>
            <p:nvPicPr>
              <p:cNvPr id="85013" name="图片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9263558" y="765700"/>
                <a:ext cx="1224136" cy="1222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5002" name="组合 8"/>
            <p:cNvGrpSpPr>
              <a:grpSpLocks/>
            </p:cNvGrpSpPr>
            <p:nvPr/>
          </p:nvGrpSpPr>
          <p:grpSpPr bwMode="auto">
            <a:xfrm>
              <a:off x="6735764" y="1556916"/>
              <a:ext cx="4500562" cy="4824412"/>
              <a:chOff x="6735668" y="1556793"/>
              <a:chExt cx="4500634" cy="4824535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6735646" y="3022659"/>
                <a:ext cx="4500651" cy="4603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6735646" y="4078196"/>
                <a:ext cx="4500651" cy="444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矩形 20"/>
              <p:cNvSpPr/>
              <p:nvPr/>
            </p:nvSpPr>
            <p:spPr>
              <a:xfrm rot="5400000">
                <a:off x="5423144" y="3909941"/>
                <a:ext cx="4753882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 rot="5400000">
                <a:off x="6828069" y="4162317"/>
                <a:ext cx="4249129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5400000">
                <a:off x="7908396" y="4161523"/>
                <a:ext cx="4393571" cy="4603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487488" y="2792413"/>
            <a:ext cx="53482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C000"/>
                </a:solidFill>
                <a:latin typeface="AvantGarde Md BT"/>
                <a:ea typeface="微软雅黑" pitchFamily="34" charset="-122"/>
              </a:rPr>
              <a:t>   </a:t>
            </a:r>
            <a:endParaRPr lang="en-US" altLang="zh-CN" sz="3600" b="1" dirty="0">
              <a:solidFill>
                <a:srgbClr val="FFC000"/>
              </a:solidFill>
              <a:latin typeface="AvantGarde Md BT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2658" y="2933919"/>
            <a:ext cx="4826000" cy="15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9200" dirty="0">
                <a:solidFill>
                  <a:schemeClr val="bg1">
                    <a:lumMod val="75000"/>
                  </a:schemeClr>
                </a:solidFill>
                <a:latin typeface="Stencil" pitchFamily="82" charset="0"/>
              </a:rPr>
              <a:t>Thanks</a:t>
            </a:r>
            <a:endParaRPr lang="zh-CN" altLang="en-US" sz="9200" dirty="0">
              <a:solidFill>
                <a:schemeClr val="bg1">
                  <a:lumMod val="75000"/>
                </a:schemeClr>
              </a:solidFill>
              <a:latin typeface="Stencil" pitchFamily="8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28250" y="4124325"/>
            <a:ext cx="941388" cy="960438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6" name="矩形 25"/>
          <p:cNvSpPr/>
          <p:nvPr/>
        </p:nvSpPr>
        <p:spPr>
          <a:xfrm>
            <a:off x="8986838" y="2065338"/>
            <a:ext cx="1095375" cy="962025"/>
          </a:xfrm>
          <a:prstGeom prst="rect">
            <a:avLst/>
          </a:prstGeom>
          <a:solidFill>
            <a:schemeClr val="accent6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1790180"/>
      </p:ext>
    </p:extLst>
  </p:cSld>
  <p:clrMapOvr>
    <a:masterClrMapping/>
  </p:clrMapOvr>
  <p:transition advClick="0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23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1290638" y="673100"/>
            <a:ext cx="2355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华文隶书"/>
                <a:ea typeface="华文隶书"/>
                <a:cs typeface="华文隶书"/>
              </a:rPr>
              <a:t>教学目标</a:t>
            </a:r>
          </a:p>
        </p:txBody>
      </p:sp>
      <p:sp>
        <p:nvSpPr>
          <p:cNvPr id="55" name="KSO_Shape"/>
          <p:cNvSpPr>
            <a:spLocks/>
          </p:cNvSpPr>
          <p:nvPr/>
        </p:nvSpPr>
        <p:spPr bwMode="auto">
          <a:xfrm>
            <a:off x="400050" y="582613"/>
            <a:ext cx="671513" cy="6238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07">
              <a:solidFill>
                <a:srgbClr val="1C666E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1563" y="1125538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7350" y="765175"/>
            <a:ext cx="20955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solidFill>
                  <a:schemeClr val="accent3">
                    <a:lumMod val="75000"/>
                  </a:schemeClr>
                </a:solidFill>
              </a:rPr>
              <a:t>Unit teaching goal </a:t>
            </a:r>
            <a:endParaRPr lang="zh-CN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29939" y="1335776"/>
            <a:ext cx="3877248" cy="4528640"/>
            <a:chOff x="735806" y="1328010"/>
            <a:chExt cx="3877248" cy="4528640"/>
          </a:xfrm>
        </p:grpSpPr>
        <p:sp>
          <p:nvSpPr>
            <p:cNvPr id="20" name="矩形 1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511" name="矩形 29"/>
            <p:cNvSpPr>
              <a:spLocks noChangeArrowheads="1"/>
            </p:cNvSpPr>
            <p:nvPr/>
          </p:nvSpPr>
          <p:spPr bwMode="auto">
            <a:xfrm>
              <a:off x="941673" y="1622549"/>
              <a:ext cx="3239889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能够正确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阅读石材墙面工程施工图纸；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能够熟练使用本单元所用装修工具：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无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齿锯、冲击电锤、射钉枪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、水准仪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等</a:t>
              </a:r>
              <a:endParaRPr lang="en-US" altLang="zh-CN" sz="2000" dirty="0" smtClean="0">
                <a:latin typeface="隶书"/>
                <a:ea typeface="隶书"/>
                <a:cs typeface="隶书"/>
              </a:endParaRPr>
            </a:p>
            <a:p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4</a:t>
              </a:r>
              <a:r>
                <a:rPr lang="en-US" altLang="zh-CN" sz="2000" dirty="0">
                  <a:latin typeface="隶书"/>
                  <a:ea typeface="隶书"/>
                  <a:cs typeface="隶书"/>
                </a:rPr>
                <a:t>.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能够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依据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《GB50327-2001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住宅装饰装修工程施工规范</a:t>
              </a:r>
              <a:r>
                <a:rPr lang="en-US" altLang="zh-CN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》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，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完成石材墙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面的安装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" name="上凸带形 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 力 目 标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5708002" y="626679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2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45869" y="1164732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071759" y="1208965"/>
            <a:ext cx="3798887" cy="444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126382" y="1343308"/>
            <a:ext cx="3877248" cy="4528640"/>
            <a:chOff x="735806" y="1328010"/>
            <a:chExt cx="3877248" cy="4528640"/>
          </a:xfrm>
        </p:grpSpPr>
        <p:sp>
          <p:nvSpPr>
            <p:cNvPr id="30" name="矩形 29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29"/>
            <p:cNvSpPr>
              <a:spLocks noChangeArrowheads="1"/>
            </p:cNvSpPr>
            <p:nvPr/>
          </p:nvSpPr>
          <p:spPr bwMode="auto">
            <a:xfrm>
              <a:off x="911102" y="1615017"/>
              <a:ext cx="3239889" cy="3939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严格按规程使用装修工机具；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培养安全意识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严格石材墙面安装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施工工艺，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确保安装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质量；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培养责任意识、质量意识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施工现场材料堆放整齐、工具摆放有序；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3000"/>
                </a:lnSpc>
              </a:pPr>
              <a:r>
                <a:rPr lang="en-US" altLang="zh-CN" sz="2000" dirty="0">
                  <a:latin typeface="隶书"/>
                  <a:ea typeface="隶书"/>
                  <a:cs typeface="隶书"/>
                </a:rPr>
                <a:t>  —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注重维护</a:t>
              </a:r>
              <a:r>
                <a:rPr lang="zh-CN" altLang="en-US" sz="2000" dirty="0" smtClean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公司企业</a:t>
              </a:r>
              <a:r>
                <a:rPr lang="zh-CN" altLang="en-US" sz="2000" dirty="0">
                  <a:solidFill>
                    <a:srgbClr val="C00000"/>
                  </a:solidFill>
                  <a:latin typeface="隶书"/>
                  <a:ea typeface="隶书"/>
                  <a:cs typeface="隶书"/>
                </a:rPr>
                <a:t>形象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3" name="上凸带形 32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素质目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325458" y="1334199"/>
            <a:ext cx="3877248" cy="4528640"/>
            <a:chOff x="735806" y="1328010"/>
            <a:chExt cx="3877248" cy="4528640"/>
          </a:xfrm>
        </p:grpSpPr>
        <p:sp>
          <p:nvSpPr>
            <p:cNvPr id="35" name="矩形 34"/>
            <p:cNvSpPr/>
            <p:nvPr/>
          </p:nvSpPr>
          <p:spPr>
            <a:xfrm>
              <a:off x="812293" y="1587501"/>
              <a:ext cx="3338698" cy="4175125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5806" y="1531590"/>
              <a:ext cx="3516323" cy="432506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9"/>
            <p:cNvSpPr>
              <a:spLocks noChangeArrowheads="1"/>
            </p:cNvSpPr>
            <p:nvPr/>
          </p:nvSpPr>
          <p:spPr bwMode="auto">
            <a:xfrm>
              <a:off x="939487" y="1698633"/>
              <a:ext cx="3239889" cy="195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1.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了解石材墙面及其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配件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的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规格及</a:t>
              </a:r>
              <a:r>
                <a:rPr lang="zh-CN" altLang="zh-CN" sz="2000" dirty="0">
                  <a:latin typeface="隶书"/>
                  <a:ea typeface="隶书"/>
                  <a:cs typeface="隶书"/>
                </a:rPr>
                <a:t>使用特征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2.</a:t>
              </a:r>
              <a:r>
                <a:rPr lang="zh-CN" altLang="zh-CN" sz="2000" dirty="0" smtClean="0">
                  <a:latin typeface="隶书"/>
                  <a:ea typeface="隶书"/>
                  <a:cs typeface="隶书"/>
                </a:rPr>
                <a:t>掌握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石材墙面施工工艺；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  <a:p>
              <a:pPr>
                <a:lnSpc>
                  <a:spcPts val="2900"/>
                </a:lnSpc>
              </a:pPr>
              <a:r>
                <a:rPr lang="en-US" altLang="zh-CN" sz="2000" dirty="0" smtClean="0">
                  <a:latin typeface="隶书"/>
                  <a:ea typeface="隶书"/>
                  <a:cs typeface="隶书"/>
                </a:rPr>
                <a:t>3.</a:t>
              </a:r>
              <a:r>
                <a:rPr lang="zh-CN" altLang="en-US" sz="2000" dirty="0" smtClean="0">
                  <a:latin typeface="隶书"/>
                  <a:ea typeface="隶书"/>
                  <a:cs typeface="隶书"/>
                </a:rPr>
                <a:t>掌握石材墙面施工</a:t>
              </a:r>
              <a:r>
                <a:rPr lang="zh-CN" altLang="en-US" sz="2000" dirty="0">
                  <a:latin typeface="隶书"/>
                  <a:ea typeface="隶书"/>
                  <a:cs typeface="隶书"/>
                </a:rPr>
                <a:t>质量控制要点</a:t>
              </a:r>
              <a:endParaRPr lang="en-US" altLang="zh-CN" sz="2000" dirty="0">
                <a:latin typeface="隶书"/>
                <a:ea typeface="隶书"/>
                <a:cs typeface="隶书"/>
              </a:endParaRPr>
            </a:p>
          </p:txBody>
        </p:sp>
        <p:sp>
          <p:nvSpPr>
            <p:cNvPr id="38" name="上凸带形 37"/>
            <p:cNvSpPr/>
            <p:nvPr/>
          </p:nvSpPr>
          <p:spPr>
            <a:xfrm>
              <a:off x="2278782" y="1328010"/>
              <a:ext cx="2334272" cy="372798"/>
            </a:xfrm>
            <a:prstGeom prst="ribbon2">
              <a:avLst>
                <a:gd name="adj1" fmla="val 16667"/>
                <a:gd name="adj2" fmla="val 69132"/>
              </a:avLst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知识目 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标</a:t>
              </a:r>
            </a:p>
          </p:txBody>
        </p:sp>
      </p:grp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775760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3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sp>
        <p:nvSpPr>
          <p:cNvPr id="34" name="左大括号 9"/>
          <p:cNvSpPr>
            <a:spLocks/>
          </p:cNvSpPr>
          <p:nvPr/>
        </p:nvSpPr>
        <p:spPr bwMode="auto">
          <a:xfrm>
            <a:off x="3286125" y="1500188"/>
            <a:ext cx="214313" cy="2428875"/>
          </a:xfrm>
          <a:prstGeom prst="lef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rgbClr val="EAEAEA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154" y="706085"/>
            <a:ext cx="10854667" cy="5179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ea typeface="黑体" pitchFamily="49" charset="-122"/>
              </a:rPr>
              <a:t>一、概述</a:t>
            </a: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solidFill>
                  <a:srgbClr val="800000"/>
                </a:solidFill>
                <a:ea typeface="黑体" pitchFamily="49" charset="-122"/>
              </a:rPr>
              <a:t>㈠ 分类：</a:t>
            </a:r>
            <a:r>
              <a:rPr lang="zh-CN" altLang="en-US" sz="2800" dirty="0">
                <a:ea typeface="黑体" pitchFamily="49" charset="-122"/>
              </a:rPr>
              <a:t>天然饰面石材（大理石和花岗石）</a:t>
            </a: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ea typeface="黑体" pitchFamily="49" charset="-122"/>
              </a:rPr>
              <a:t>                人造饰面石材</a:t>
            </a:r>
            <a:r>
              <a:rPr lang="en-US" altLang="zh-CN" sz="2800" dirty="0">
                <a:ea typeface="黑体" pitchFamily="49" charset="-122"/>
              </a:rPr>
              <a:t>(</a:t>
            </a:r>
            <a:r>
              <a:rPr lang="zh-CN" altLang="en-US" sz="2800" dirty="0">
                <a:ea typeface="黑体" pitchFamily="49" charset="-122"/>
              </a:rPr>
              <a:t>人造石</a:t>
            </a:r>
            <a:r>
              <a:rPr lang="en-US" altLang="zh-CN" sz="2800" dirty="0">
                <a:ea typeface="黑体" pitchFamily="49" charset="-122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zh-CN" altLang="en-US" sz="2800" dirty="0">
                <a:solidFill>
                  <a:srgbClr val="800000"/>
                </a:solidFill>
                <a:ea typeface="黑体" pitchFamily="49" charset="-122"/>
              </a:rPr>
              <a:t>㈡  特点：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ea typeface="黑体" pitchFamily="49" charset="-122"/>
              </a:rPr>
              <a:t>   天然饰面石材：装饰效果好，耐久性强， 但造价高，多用于公共建筑和装饰等级要求高的工程中。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800" dirty="0">
                <a:ea typeface="黑体" pitchFamily="49" charset="-122"/>
              </a:rPr>
              <a:t>人造饰面石材才具有质量轻、强度高、耐污耐腐、施工便捷、造价低廉、图案丰富等。</a:t>
            </a:r>
          </a:p>
        </p:txBody>
      </p:sp>
    </p:spTree>
    <p:extLst>
      <p:ext uri="{BB962C8B-B14F-4D97-AF65-F5344CB8AC3E}">
        <p14:creationId xmlns:p14="http://schemas.microsoft.com/office/powerpoint/2010/main" val="333657462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6178550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4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8" name="Picture 3" descr="http:/www.kanglistone.com/upfiles/2003918163643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6" y="34290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767312" y="4779169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dirty="0">
                <a:latin typeface="Times New Roman" pitchFamily="18" charset="0"/>
              </a:rPr>
              <a:t>雅士白</a:t>
            </a:r>
            <a:endParaRPr lang="zh-CN" altLang="en-US" sz="2000" dirty="0"/>
          </a:p>
        </p:txBody>
      </p:sp>
      <p:pic>
        <p:nvPicPr>
          <p:cNvPr id="10" name="Picture 6" descr="http:/www.kanglistone.com/upfiles/2003918164448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27" y="514003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799062" y="1912537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Times New Roman" pitchFamily="18" charset="0"/>
              </a:rPr>
              <a:t>紫霞红</a:t>
            </a:r>
            <a:endParaRPr lang="zh-CN" altLang="zh-CN" sz="2000" dirty="0"/>
          </a:p>
        </p:txBody>
      </p:sp>
      <p:pic>
        <p:nvPicPr>
          <p:cNvPr id="12" name="Picture 10" descr="http:/www.kanglistone.com/upfiles/2003918163918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32" y="588562"/>
            <a:ext cx="352901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065284" y="190210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sz="2000" dirty="0">
                <a:latin typeface="Times New Roman" pitchFamily="18" charset="0"/>
              </a:rPr>
              <a:t>银线米黄</a:t>
            </a:r>
            <a:endParaRPr lang="zh-CN" altLang="zh-CN" sz="2000" dirty="0"/>
          </a:p>
        </p:txBody>
      </p:sp>
      <p:pic>
        <p:nvPicPr>
          <p:cNvPr id="14" name="Picture 13" descr="http:/www.kanglistone.com/upfiles/2003918163810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34290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194438" y="4759610"/>
            <a:ext cx="101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zh-CN" sz="2000" dirty="0"/>
              <a:t>伊朗粉 </a:t>
            </a:r>
          </a:p>
        </p:txBody>
      </p:sp>
    </p:spTree>
    <p:extLst>
      <p:ext uri="{BB962C8B-B14F-4D97-AF65-F5344CB8AC3E}">
        <p14:creationId xmlns:p14="http://schemas.microsoft.com/office/powerpoint/2010/main" val="1113613162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5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7" name="Picture 3" descr="http:/www.kanglistone.com/upfiles/2003918161238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6332"/>
            <a:ext cx="3744912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11030" y="1878763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b="1" dirty="0">
                <a:latin typeface="Times New Roman" pitchFamily="18" charset="0"/>
              </a:rPr>
              <a:t>深啡网</a:t>
            </a:r>
            <a:endParaRPr lang="zh-CN" altLang="zh-CN" b="1" dirty="0"/>
          </a:p>
        </p:txBody>
      </p:sp>
      <p:pic>
        <p:nvPicPr>
          <p:cNvPr id="10" name="Picture 6" descr="http:/www.kanglistone.com/upfiles/2003918154362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2" y="421173"/>
            <a:ext cx="37449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221429" y="1826110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b="1">
                <a:latin typeface="Times New Roman" pitchFamily="18" charset="0"/>
              </a:rPr>
              <a:t>爵士白</a:t>
            </a:r>
            <a:endParaRPr lang="zh-CN" altLang="zh-CN" b="1"/>
          </a:p>
        </p:txBody>
      </p:sp>
      <p:pic>
        <p:nvPicPr>
          <p:cNvPr id="12" name="Picture 8" descr="http:/www.kanglistone.com/upfiles/2003918163546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" y="3397330"/>
            <a:ext cx="3673475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511030" y="4699147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b="1" dirty="0">
                <a:latin typeface="Times New Roman" pitchFamily="18" charset="0"/>
                <a:cs typeface="Times New Roman" pitchFamily="18" charset="0"/>
              </a:rPr>
              <a:t>雪花白</a:t>
            </a:r>
            <a:endParaRPr lang="zh-CN" altLang="zh-CN" b="1" dirty="0"/>
          </a:p>
        </p:txBody>
      </p:sp>
      <p:pic>
        <p:nvPicPr>
          <p:cNvPr id="14" name="Picture 10" descr="http:/www.kanglistone.com/upfiles/2003918164013.jpg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630" y="3389925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221429" y="4699148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zh-CN" b="1" dirty="0">
                <a:latin typeface="Times New Roman" pitchFamily="18" charset="0"/>
              </a:rPr>
              <a:t>雨林棕</a:t>
            </a:r>
            <a:endParaRPr lang="zh-CN" altLang="zh-CN" b="1" dirty="0"/>
          </a:p>
        </p:txBody>
      </p:sp>
    </p:spTree>
    <p:extLst>
      <p:ext uri="{BB962C8B-B14F-4D97-AF65-F5344CB8AC3E}">
        <p14:creationId xmlns:p14="http://schemas.microsoft.com/office/powerpoint/2010/main" val="867139884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6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887413"/>
            <a:ext cx="7054850" cy="46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327454" y="5316537"/>
            <a:ext cx="26971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dirty="0"/>
              <a:t>工人正在加工大理石材料</a:t>
            </a:r>
          </a:p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454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7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08" y="450517"/>
            <a:ext cx="39878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42" y="474114"/>
            <a:ext cx="37814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08" y="3416300"/>
            <a:ext cx="3987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8" y="3416300"/>
            <a:ext cx="37814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1888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96838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8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8" name="图片 4" descr="File007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548680"/>
            <a:ext cx="9144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668759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44450"/>
            <a:ext cx="12190413" cy="4000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-96838" y="6178550"/>
            <a:ext cx="15049501" cy="706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-158750" y="6251575"/>
            <a:ext cx="12349163" cy="706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207808" y="6270159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</a:rPr>
              <a:t>9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</a:endParaRPr>
          </a:p>
        </p:txBody>
      </p:sp>
      <p:pic>
        <p:nvPicPr>
          <p:cNvPr id="9" name="图片 5" descr="File007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08" y="464514"/>
            <a:ext cx="6926317" cy="577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4525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信息化教学设计PPT模版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solidFill>
            <a:srgbClr val="FF9933"/>
          </a:solidFill>
        </a:ln>
      </a:spPr>
      <a:bodyPr rtlCol="0" anchor="ctr"/>
      <a:lstStyle>
        <a:defPPr algn="ctr">
          <a:defRPr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10616</TotalTime>
  <Words>302</Words>
  <Application>Microsoft Office PowerPoint</Application>
  <PresentationFormat>自定义</PresentationFormat>
  <Paragraphs>61</Paragraphs>
  <Slides>12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www.33ppt.com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信息化教学设计PPT模版</dc:title>
  <dc:creator>weihai</dc:creator>
  <cp:lastModifiedBy>HP</cp:lastModifiedBy>
  <cp:revision>1518</cp:revision>
  <dcterms:created xsi:type="dcterms:W3CDTF">2016-06-02T10:48:00Z</dcterms:created>
  <dcterms:modified xsi:type="dcterms:W3CDTF">2019-12-08T01:59:50Z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