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256" r:id="rId2"/>
    <p:sldId id="334" r:id="rId3"/>
    <p:sldId id="267" r:id="rId4"/>
    <p:sldId id="259" r:id="rId5"/>
    <p:sldId id="258" r:id="rId6"/>
    <p:sldId id="257" r:id="rId7"/>
    <p:sldId id="304" r:id="rId8"/>
    <p:sldId id="321" r:id="rId9"/>
    <p:sldId id="271" r:id="rId10"/>
    <p:sldId id="305" r:id="rId11"/>
    <p:sldId id="265" r:id="rId12"/>
    <p:sldId id="332" r:id="rId13"/>
    <p:sldId id="322" r:id="rId14"/>
    <p:sldId id="324" r:id="rId15"/>
    <p:sldId id="333" r:id="rId16"/>
    <p:sldId id="329" r:id="rId17"/>
    <p:sldId id="330" r:id="rId18"/>
    <p:sldId id="320" r:id="rId19"/>
  </p:sldIdLst>
  <p:sldSz cx="9140825" cy="5141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2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558ED5"/>
    <a:srgbClr val="1D9A78"/>
    <a:srgbClr val="8BC145"/>
    <a:srgbClr val="53585E"/>
    <a:srgbClr val="EEEFF3"/>
    <a:srgbClr val="F6D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3" autoAdjust="0"/>
    <p:restoredTop sz="93894" autoAdjust="0"/>
  </p:normalViewPr>
  <p:slideViewPr>
    <p:cSldViewPr showGuides="1">
      <p:cViewPr>
        <p:scale>
          <a:sx n="80" d="100"/>
          <a:sy n="80" d="100"/>
        </p:scale>
        <p:origin x="1421" y="254"/>
      </p:cViewPr>
      <p:guideLst>
        <p:guide orient="horz" pos="1684"/>
        <p:guide pos="2930"/>
      </p:guideLst>
    </p:cSldViewPr>
  </p:slideViewPr>
  <p:notesTextViewPr>
    <p:cViewPr>
      <p:scale>
        <a:sx n="1" d="1"/>
        <a:sy n="1" d="1"/>
      </p:scale>
      <p:origin x="0" y="0"/>
    </p:cViewPr>
  </p:notesTextViewPr>
  <p:sorterViewPr>
    <p:cViewPr>
      <p:scale>
        <a:sx n="100" d="100"/>
        <a:sy n="100" d="100"/>
      </p:scale>
      <p:origin x="0" y="210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extLst>
      <p:ext uri="{BB962C8B-B14F-4D97-AF65-F5344CB8AC3E}">
        <p14:creationId xmlns:p14="http://schemas.microsoft.com/office/powerpoint/2010/main" val="322252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2603" y="841513"/>
            <a:ext cx="6855619" cy="1790147"/>
          </a:xfrm>
        </p:spPr>
        <p:txBody>
          <a:bodyPr anchor="b"/>
          <a:lstStyle>
            <a:lvl1pPr algn="ctr">
              <a:defRPr sz="4498"/>
            </a:lvl1pPr>
          </a:lstStyle>
          <a:p>
            <a:r>
              <a:rPr lang="zh-CN" altLang="en-US"/>
              <a:t>单击此处编辑母版标题样式</a:t>
            </a:r>
            <a:endParaRPr lang="en-US" dirty="0"/>
          </a:p>
        </p:txBody>
      </p:sp>
      <p:sp>
        <p:nvSpPr>
          <p:cNvPr id="3" name="Subtitle 2"/>
          <p:cNvSpPr>
            <a:spLocks noGrp="1"/>
          </p:cNvSpPr>
          <p:nvPr>
            <p:ph type="subTitle" idx="1"/>
          </p:nvPr>
        </p:nvSpPr>
        <p:spPr>
          <a:xfrm>
            <a:off x="1142603" y="2700695"/>
            <a:ext cx="6855619" cy="1241438"/>
          </a:xfrm>
        </p:spPr>
        <p:txBody>
          <a:bodyPr/>
          <a:lstStyle>
            <a:lvl1pPr marL="0" indent="0" algn="ctr">
              <a:buNone/>
              <a:defRPr sz="1799"/>
            </a:lvl1pPr>
            <a:lvl2pPr marL="342763" indent="0" algn="ctr">
              <a:buNone/>
              <a:defRPr sz="1499"/>
            </a:lvl2pPr>
            <a:lvl3pPr marL="685526" indent="0" algn="ctr">
              <a:buNone/>
              <a:defRPr sz="1349"/>
            </a:lvl3pPr>
            <a:lvl4pPr marL="1028289" indent="0" algn="ctr">
              <a:buNone/>
              <a:defRPr sz="1200"/>
            </a:lvl4pPr>
            <a:lvl5pPr marL="1371051" indent="0" algn="ctr">
              <a:buNone/>
              <a:defRPr sz="1200"/>
            </a:lvl5pPr>
            <a:lvl6pPr marL="1713814" indent="0" algn="ctr">
              <a:buNone/>
              <a:defRPr sz="1200"/>
            </a:lvl6pPr>
            <a:lvl7pPr marL="2056577" indent="0" algn="ctr">
              <a:buNone/>
              <a:defRPr sz="1200"/>
            </a:lvl7pPr>
            <a:lvl8pPr marL="2399340" indent="0" algn="ctr">
              <a:buNone/>
              <a:defRPr sz="1200"/>
            </a:lvl8pPr>
            <a:lvl9pPr marL="2742103"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80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648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1403" y="273759"/>
            <a:ext cx="1970990" cy="435753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432" y="273759"/>
            <a:ext cx="5798711" cy="43575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054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5621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16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585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869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669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7" name="Rectangle 20"/>
          <p:cNvSpPr>
            <a:spLocks noChangeArrowheads="1"/>
          </p:cNvSpPr>
          <p:nvPr userDrawn="1"/>
        </p:nvSpPr>
        <p:spPr bwMode="auto">
          <a:xfrm>
            <a:off x="6801886" y="4860930"/>
            <a:ext cx="187393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www.yourwebsite.com</a:t>
            </a:r>
            <a:endParaRPr lang="zh-CN" altLang="en-US" sz="800" dirty="0">
              <a:solidFill>
                <a:srgbClr val="53585E"/>
              </a:solidFill>
              <a:latin typeface="Arial" pitchFamily="34" charset="0"/>
              <a:cs typeface="Arial" pitchFamily="34" charset="0"/>
            </a:endParaRPr>
          </a:p>
        </p:txBody>
      </p:sp>
      <p:sp>
        <p:nvSpPr>
          <p:cNvPr id="8" name="菱形 7"/>
          <p:cNvSpPr/>
          <p:nvPr userDrawn="1"/>
        </p:nvSpPr>
        <p:spPr>
          <a:xfrm>
            <a:off x="8706205" y="4800601"/>
            <a:ext cx="238163" cy="238244"/>
          </a:xfrm>
          <a:prstGeom prst="diamond">
            <a:avLst/>
          </a:pr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dirty="0">
              <a:solidFill>
                <a:schemeClr val="tx1"/>
              </a:solidFill>
            </a:endParaRPr>
          </a:p>
        </p:txBody>
      </p:sp>
      <p:sp>
        <p:nvSpPr>
          <p:cNvPr id="10" name="Rectangle 20"/>
          <p:cNvSpPr>
            <a:spLocks noChangeArrowheads="1"/>
          </p:cNvSpPr>
          <p:nvPr userDrawn="1"/>
        </p:nvSpPr>
        <p:spPr bwMode="auto">
          <a:xfrm>
            <a:off x="251432" y="4860930"/>
            <a:ext cx="1754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yourmail@business.com</a:t>
            </a:r>
            <a:endParaRPr lang="zh-CN" altLang="en-US" sz="800" dirty="0">
              <a:solidFill>
                <a:srgbClr val="53585E"/>
              </a:solidFill>
              <a:latin typeface="Arial" pitchFamily="34" charset="0"/>
              <a:cs typeface="Arial" pitchFamily="34" charset="0"/>
            </a:endParaRPr>
          </a:p>
        </p:txBody>
      </p:sp>
      <p:sp>
        <p:nvSpPr>
          <p:cNvPr id="11" name="灯片编号占位符 5"/>
          <p:cNvSpPr txBox="1"/>
          <p:nvPr userDrawn="1"/>
        </p:nvSpPr>
        <p:spPr>
          <a:xfrm>
            <a:off x="8646854" y="4854858"/>
            <a:ext cx="359916" cy="144016"/>
          </a:xfrm>
          <a:prstGeom prst="rect">
            <a:avLst/>
          </a:prstGeom>
        </p:spPr>
        <p:txBody>
          <a:bodyPr t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36567833-4B14-40FE-AE92-49CC326BF8AB}" type="slidenum">
              <a:rPr lang="zh-CN" altLang="en-US" sz="800">
                <a:solidFill>
                  <a:srgbClr val="53585E"/>
                </a:solidFill>
                <a:latin typeface="+mn-lt"/>
                <a:cs typeface="Arial" pitchFamily="34" charset="0"/>
              </a:rPr>
              <a:t>‹#›</a:t>
            </a:fld>
            <a:endParaRPr lang="zh-CN" altLang="en-US" sz="800" dirty="0">
              <a:solidFill>
                <a:srgbClr val="53585E"/>
              </a:solidFill>
              <a:latin typeface="+mn-lt"/>
              <a:cs typeface="Arial" pitchFamily="34" charset="0"/>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7916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671" y="1281908"/>
            <a:ext cx="7883962" cy="2138893"/>
          </a:xfrm>
        </p:spPr>
        <p:txBody>
          <a:bodyPr anchor="b"/>
          <a:lstStyle>
            <a:lvl1pPr>
              <a:defRPr sz="44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671" y="3441036"/>
            <a:ext cx="7883962" cy="1124793"/>
          </a:xfrm>
        </p:spPr>
        <p:txBody>
          <a:bodyPr/>
          <a:lstStyle>
            <a:lvl1pPr marL="0" indent="0">
              <a:buNone/>
              <a:defRPr sz="1799">
                <a:solidFill>
                  <a:schemeClr val="tx1">
                    <a:tint val="75000"/>
                  </a:schemeClr>
                </a:solidFill>
              </a:defRPr>
            </a:lvl1pPr>
            <a:lvl2pPr marL="342763" indent="0">
              <a:buNone/>
              <a:defRPr sz="1499">
                <a:solidFill>
                  <a:schemeClr val="tx1">
                    <a:tint val="75000"/>
                  </a:schemeClr>
                </a:solidFill>
              </a:defRPr>
            </a:lvl2pPr>
            <a:lvl3pPr marL="685526" indent="0">
              <a:buNone/>
              <a:defRPr sz="1349">
                <a:solidFill>
                  <a:schemeClr val="tx1">
                    <a:tint val="75000"/>
                  </a:schemeClr>
                </a:solidFill>
              </a:defRPr>
            </a:lvl3pPr>
            <a:lvl4pPr marL="1028289" indent="0">
              <a:buNone/>
              <a:defRPr sz="1200">
                <a:solidFill>
                  <a:schemeClr val="tx1">
                    <a:tint val="75000"/>
                  </a:schemeClr>
                </a:solidFill>
              </a:defRPr>
            </a:lvl4pPr>
            <a:lvl5pPr marL="1371051" indent="0">
              <a:buNone/>
              <a:defRPr sz="1200">
                <a:solidFill>
                  <a:schemeClr val="tx1">
                    <a:tint val="75000"/>
                  </a:schemeClr>
                </a:solidFill>
              </a:defRPr>
            </a:lvl5pPr>
            <a:lvl6pPr marL="1713814" indent="0">
              <a:buNone/>
              <a:defRPr sz="1200">
                <a:solidFill>
                  <a:schemeClr val="tx1">
                    <a:tint val="75000"/>
                  </a:schemeClr>
                </a:solidFill>
              </a:defRPr>
            </a:lvl6pPr>
            <a:lvl7pPr marL="2056577" indent="0">
              <a:buNone/>
              <a:defRPr sz="1200">
                <a:solidFill>
                  <a:schemeClr val="tx1">
                    <a:tint val="75000"/>
                  </a:schemeClr>
                </a:solidFill>
              </a:defRPr>
            </a:lvl7pPr>
            <a:lvl8pPr marL="2399340" indent="0">
              <a:buNone/>
              <a:defRPr sz="1200">
                <a:solidFill>
                  <a:schemeClr val="tx1">
                    <a:tint val="75000"/>
                  </a:schemeClr>
                </a:solidFill>
              </a:defRPr>
            </a:lvl8pPr>
            <a:lvl9pPr marL="2742103"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900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43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754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164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622" y="273759"/>
            <a:ext cx="7883962" cy="99386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623" y="1260483"/>
            <a:ext cx="3866997"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623" y="1878227"/>
            <a:ext cx="3866997"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7543" y="1260483"/>
            <a:ext cx="3886041"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7543" y="1878227"/>
            <a:ext cx="3886041"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0099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0279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43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6041" y="740341"/>
            <a:ext cx="4627543"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8479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6041" y="740341"/>
            <a:ext cx="4627543" cy="3654091"/>
          </a:xfrm>
        </p:spPr>
        <p:txBody>
          <a:bodyPr anchor="t"/>
          <a:lstStyle>
            <a:lvl1pPr marL="0" indent="0">
              <a:buNone/>
              <a:defRPr sz="2399"/>
            </a:lvl1pPr>
            <a:lvl2pPr marL="342763" indent="0">
              <a:buNone/>
              <a:defRPr sz="2099"/>
            </a:lvl2pPr>
            <a:lvl3pPr marL="685526" indent="0">
              <a:buNone/>
              <a:defRPr sz="1799"/>
            </a:lvl3pPr>
            <a:lvl4pPr marL="1028289" indent="0">
              <a:buNone/>
              <a:defRPr sz="1499"/>
            </a:lvl4pPr>
            <a:lvl5pPr marL="1371051" indent="0">
              <a:buNone/>
              <a:defRPr sz="1499"/>
            </a:lvl5pPr>
            <a:lvl6pPr marL="1713814" indent="0">
              <a:buNone/>
              <a:defRPr sz="1499"/>
            </a:lvl6pPr>
            <a:lvl7pPr marL="2056577" indent="0">
              <a:buNone/>
              <a:defRPr sz="1499"/>
            </a:lvl7pPr>
            <a:lvl8pPr marL="2399340" indent="0">
              <a:buNone/>
              <a:defRPr sz="1499"/>
            </a:lvl8pPr>
            <a:lvl9pPr marL="2742103"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058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432" y="273759"/>
            <a:ext cx="7883962" cy="99386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432" y="1368796"/>
            <a:ext cx="7883962" cy="32624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432" y="4765792"/>
            <a:ext cx="2056686"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3/11/2023</a:t>
            </a:fld>
            <a:endParaRPr lang="en-US" dirty="0"/>
          </a:p>
        </p:txBody>
      </p:sp>
      <p:sp>
        <p:nvSpPr>
          <p:cNvPr id="5" name="Footer Placeholder 4"/>
          <p:cNvSpPr>
            <a:spLocks noGrp="1"/>
          </p:cNvSpPr>
          <p:nvPr>
            <p:ph type="ftr" sz="quarter" idx="3"/>
          </p:nvPr>
        </p:nvSpPr>
        <p:spPr>
          <a:xfrm>
            <a:off x="3027899" y="4765792"/>
            <a:ext cx="3085028"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5707" y="4765792"/>
            <a:ext cx="2056686"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980459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85" r:id="rId13"/>
    <p:sldLayoutId id="2147483686" r:id="rId14"/>
    <p:sldLayoutId id="2147483687" r:id="rId15"/>
    <p:sldLayoutId id="2147483688" r:id="rId16"/>
    <p:sldLayoutId id="2147483650" r:id="rId17"/>
  </p:sldLayoutIdLst>
  <p:txStyles>
    <p:titleStyle>
      <a:lvl1pPr algn="l" defTabSz="685526"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81" indent="-171381" algn="l" defTabSz="685526"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44" indent="-171381" algn="l" defTabSz="685526"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07" indent="-171381" algn="l" defTabSz="685526"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670"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433"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196"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958"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721"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484"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26" rtl="0" eaLnBrk="1" latinLnBrk="0" hangingPunct="1">
        <a:defRPr sz="1349" kern="1200">
          <a:solidFill>
            <a:schemeClr val="tx1"/>
          </a:solidFill>
          <a:latin typeface="+mn-lt"/>
          <a:ea typeface="+mn-ea"/>
          <a:cs typeface="+mn-cs"/>
        </a:defRPr>
      </a:lvl1pPr>
      <a:lvl2pPr marL="342763" algn="l" defTabSz="685526" rtl="0" eaLnBrk="1" latinLnBrk="0" hangingPunct="1">
        <a:defRPr sz="1349" kern="1200">
          <a:solidFill>
            <a:schemeClr val="tx1"/>
          </a:solidFill>
          <a:latin typeface="+mn-lt"/>
          <a:ea typeface="+mn-ea"/>
          <a:cs typeface="+mn-cs"/>
        </a:defRPr>
      </a:lvl2pPr>
      <a:lvl3pPr marL="685526" algn="l" defTabSz="685526" rtl="0" eaLnBrk="1" latinLnBrk="0" hangingPunct="1">
        <a:defRPr sz="1349" kern="1200">
          <a:solidFill>
            <a:schemeClr val="tx1"/>
          </a:solidFill>
          <a:latin typeface="+mn-lt"/>
          <a:ea typeface="+mn-ea"/>
          <a:cs typeface="+mn-cs"/>
        </a:defRPr>
      </a:lvl3pPr>
      <a:lvl4pPr marL="1028289" algn="l" defTabSz="685526" rtl="0" eaLnBrk="1" latinLnBrk="0" hangingPunct="1">
        <a:defRPr sz="1349" kern="1200">
          <a:solidFill>
            <a:schemeClr val="tx1"/>
          </a:solidFill>
          <a:latin typeface="+mn-lt"/>
          <a:ea typeface="+mn-ea"/>
          <a:cs typeface="+mn-cs"/>
        </a:defRPr>
      </a:lvl4pPr>
      <a:lvl5pPr marL="1371051" algn="l" defTabSz="685526" rtl="0" eaLnBrk="1" latinLnBrk="0" hangingPunct="1">
        <a:defRPr sz="1349" kern="1200">
          <a:solidFill>
            <a:schemeClr val="tx1"/>
          </a:solidFill>
          <a:latin typeface="+mn-lt"/>
          <a:ea typeface="+mn-ea"/>
          <a:cs typeface="+mn-cs"/>
        </a:defRPr>
      </a:lvl5pPr>
      <a:lvl6pPr marL="1713814" algn="l" defTabSz="685526" rtl="0" eaLnBrk="1" latinLnBrk="0" hangingPunct="1">
        <a:defRPr sz="1349" kern="1200">
          <a:solidFill>
            <a:schemeClr val="tx1"/>
          </a:solidFill>
          <a:latin typeface="+mn-lt"/>
          <a:ea typeface="+mn-ea"/>
          <a:cs typeface="+mn-cs"/>
        </a:defRPr>
      </a:lvl6pPr>
      <a:lvl7pPr marL="2056577" algn="l" defTabSz="685526" rtl="0" eaLnBrk="1" latinLnBrk="0" hangingPunct="1">
        <a:defRPr sz="1349" kern="1200">
          <a:solidFill>
            <a:schemeClr val="tx1"/>
          </a:solidFill>
          <a:latin typeface="+mn-lt"/>
          <a:ea typeface="+mn-ea"/>
          <a:cs typeface="+mn-cs"/>
        </a:defRPr>
      </a:lvl7pPr>
      <a:lvl8pPr marL="2399340" algn="l" defTabSz="685526" rtl="0" eaLnBrk="1" latinLnBrk="0" hangingPunct="1">
        <a:defRPr sz="1349" kern="1200">
          <a:solidFill>
            <a:schemeClr val="tx1"/>
          </a:solidFill>
          <a:latin typeface="+mn-lt"/>
          <a:ea typeface="+mn-ea"/>
          <a:cs typeface="+mn-cs"/>
        </a:defRPr>
      </a:lvl8pPr>
      <a:lvl9pPr marL="2742103" algn="l" defTabSz="68552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567" y="-8732"/>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2567" y="2132806"/>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68328" y="1562050"/>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24698" y="2089165"/>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054603"/>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dirty="0">
                <a:solidFill>
                  <a:schemeClr val="tx1">
                    <a:lumMod val="75000"/>
                    <a:lumOff val="25000"/>
                  </a:schemeClr>
                </a:solidFill>
                <a:latin typeface="Impact" pitchFamily="34" charset="0"/>
                <a:ea typeface="微软雅黑" pitchFamily="34" charset="-122"/>
                <a:cs typeface="宋体" pitchFamily="2" charset="-122"/>
              </a:rPr>
              <a:t>项目二 </a:t>
            </a:r>
            <a:r>
              <a:rPr lang="zh-CN" altLang="en-US" sz="2800" dirty="0">
                <a:solidFill>
                  <a:schemeClr val="accent2"/>
                </a:solidFill>
                <a:latin typeface="Impact" pitchFamily="34" charset="0"/>
                <a:ea typeface="微软雅黑" pitchFamily="34" charset="-122"/>
                <a:cs typeface="宋体" pitchFamily="2" charset="-122"/>
              </a:rPr>
              <a:t>书籍装帧设计</a:t>
            </a:r>
            <a:endParaRPr lang="en-US" altLang="zh-CN" sz="2800" dirty="0">
              <a:solidFill>
                <a:schemeClr val="tx1">
                  <a:lumMod val="75000"/>
                  <a:lumOff val="25000"/>
                </a:schemeClr>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270998" y="2675012"/>
            <a:ext cx="3399012"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0" name="Rectangle 20"/>
          <p:cNvSpPr>
            <a:spLocks noChangeArrowheads="1"/>
          </p:cNvSpPr>
          <p:nvPr/>
        </p:nvSpPr>
        <p:spPr bwMode="auto">
          <a:xfrm>
            <a:off x="4270998" y="2758833"/>
            <a:ext cx="3539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900" dirty="0">
                <a:solidFill>
                  <a:schemeClr val="accent1"/>
                </a:solidFill>
                <a:latin typeface="微软雅黑" pitchFamily="34" charset="-122"/>
                <a:ea typeface="微软雅黑" pitchFamily="34" charset="-122"/>
                <a:cs typeface="Arial" pitchFamily="34" charset="0"/>
              </a:rPr>
              <a:t>●</a:t>
            </a:r>
            <a:r>
              <a:rPr lang="zh-CN" altLang="en-US" sz="800" b="1" dirty="0">
                <a:solidFill>
                  <a:srgbClr val="8BC145"/>
                </a:solidFill>
                <a:latin typeface="微软雅黑" pitchFamily="34" charset="-122"/>
                <a:ea typeface="微软雅黑" pitchFamily="34" charset="-122"/>
                <a:cs typeface="Arial" pitchFamily="34" charset="0"/>
              </a:rPr>
              <a:t>任务一  设计社科类书籍    </a:t>
            </a:r>
            <a:r>
              <a:rPr lang="zh-CN" altLang="en-US" sz="900" dirty="0">
                <a:solidFill>
                  <a:schemeClr val="accent1"/>
                </a:solidFill>
                <a:latin typeface="微软雅黑" pitchFamily="34" charset="-122"/>
                <a:ea typeface="微软雅黑" pitchFamily="34" charset="-122"/>
                <a:cs typeface="Arial" pitchFamily="34" charset="0"/>
              </a:rPr>
              <a:t>●</a:t>
            </a:r>
            <a:r>
              <a:rPr lang="zh-CN" altLang="en-US" sz="800" dirty="0">
                <a:solidFill>
                  <a:srgbClr val="53585E"/>
                </a:solidFill>
                <a:latin typeface="微软雅黑" pitchFamily="34" charset="-122"/>
                <a:ea typeface="微软雅黑" pitchFamily="34" charset="-122"/>
                <a:cs typeface="Arial" pitchFamily="34" charset="0"/>
              </a:rPr>
              <a:t>任务二  设计艺术类书籍</a:t>
            </a:r>
          </a:p>
        </p:txBody>
      </p:sp>
      <p:sp>
        <p:nvSpPr>
          <p:cNvPr id="11" name="菱形 10"/>
          <p:cNvSpPr/>
          <p:nvPr/>
        </p:nvSpPr>
        <p:spPr>
          <a:xfrm>
            <a:off x="1038215" y="3164739"/>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15688" y="4226346"/>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092661" y="4226346"/>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a:off x="4271410" y="1627371"/>
            <a:ext cx="29110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a:solidFill>
                  <a:schemeClr val="accent1"/>
                </a:solidFill>
                <a:latin typeface="Impact" pitchFamily="34" charset="0"/>
                <a:ea typeface="微软雅黑" pitchFamily="34" charset="-122"/>
                <a:cs typeface="宋体" pitchFamily="2" charset="-122"/>
              </a:rPr>
              <a:t>学习单元三  平面设计制作</a:t>
            </a:r>
            <a:endParaRPr lang="en-US" altLang="zh-CN" sz="2000" b="1" dirty="0">
              <a:solidFill>
                <a:schemeClr val="accent1"/>
              </a:solidFill>
              <a:latin typeface="Impact" pitchFamily="34" charset="0"/>
              <a:ea typeface="微软雅黑" pitchFamily="34" charset="-122"/>
              <a:cs typeface="宋体"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14:presetBounceEnd="60000">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14:bounceEnd="60000">
                                          <p:cBhvr additive="base">
                                            <p:cTn id="52"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898412" y="1202956"/>
            <a:ext cx="3312000" cy="270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）版权页设计。</a:t>
            </a:r>
          </a:p>
          <a:p>
            <a:pPr marL="171438" indent="-171438" algn="just">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版权页设计又称图书版本记录，是每一本书生产过程的记录，版权页的设计以文字为主，包括书籍的名称、编著者名、译者名、出版发行的出版社名称（包括地址、电话）、印刷的公司或工厂名、版次、开本、印张、书号、图书在版编目（</a:t>
            </a:r>
            <a:r>
              <a:rPr lang="en-US" altLang="zh-CN" sz="1200" dirty="0">
                <a:latin typeface="微软雅黑" panose="020B0503020204020204" pitchFamily="34" charset="-122"/>
                <a:ea typeface="微软雅黑" panose="020B0503020204020204" pitchFamily="34" charset="-122"/>
              </a:rPr>
              <a:t>CIP</a:t>
            </a:r>
            <a:r>
              <a:rPr lang="zh-CN" altLang="en-US" sz="1200" dirty="0">
                <a:latin typeface="微软雅黑" panose="020B0503020204020204" pitchFamily="34" charset="-122"/>
                <a:ea typeface="微软雅黑" panose="020B0503020204020204" pitchFamily="34" charset="-122"/>
              </a:rPr>
              <a:t>）数据和定价，版权页是书籍出版的法律依据，所以必须要易识别。版权页的，字体以仿宋体、细黑体为主，字号最大与内文相同。目前增加了律师声明和版权登记号，以及网址和邮箱等信息，便于版权的保护和联络，如图</a:t>
            </a:r>
            <a:r>
              <a:rPr lang="en-US" altLang="zh-CN" sz="1200" dirty="0">
                <a:latin typeface="微软雅黑" panose="020B0503020204020204" pitchFamily="34" charset="-122"/>
                <a:ea typeface="微软雅黑" panose="020B0503020204020204" pitchFamily="34" charset="-122"/>
              </a:rPr>
              <a:t>3-2-23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4930414" y="410956"/>
            <a:ext cx="2978537" cy="4506160"/>
            <a:chOff x="3500206" y="423371"/>
            <a:chExt cx="2978537" cy="4506160"/>
          </a:xfrm>
        </p:grpSpPr>
        <p:sp>
          <p:nvSpPr>
            <p:cNvPr id="3" name="矩形 2"/>
            <p:cNvSpPr/>
            <p:nvPr/>
          </p:nvSpPr>
          <p:spPr>
            <a:xfrm>
              <a:off x="4292206" y="4683310"/>
              <a:ext cx="1406154"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3-2-23 </a:t>
              </a:r>
              <a:r>
                <a:rPr lang="zh-CN" altLang="en-US" sz="1000" dirty="0">
                  <a:latin typeface="微软雅黑" panose="020B0503020204020204" pitchFamily="34" charset="-122"/>
                  <a:ea typeface="微软雅黑" panose="020B0503020204020204" pitchFamily="34" charset="-122"/>
                </a:rPr>
                <a:t>版权页设计</a:t>
              </a:r>
            </a:p>
          </p:txBody>
        </p:sp>
        <p:pic>
          <p:nvPicPr>
            <p:cNvPr id="2" name="图片 1"/>
            <p:cNvPicPr>
              <a:picLocks noChangeAspect="1"/>
            </p:cNvPicPr>
            <p:nvPr/>
          </p:nvPicPr>
          <p:blipFill>
            <a:blip r:embed="rId2"/>
            <a:stretch>
              <a:fillRect/>
            </a:stretch>
          </p:blipFill>
          <p:spPr>
            <a:xfrm>
              <a:off x="3500206" y="423371"/>
              <a:ext cx="2978537" cy="4259939"/>
            </a:xfrm>
            <a:prstGeom prst="rect">
              <a:avLst/>
            </a:prstGeom>
          </p:spPr>
        </p:pic>
      </p:grpSp>
    </p:spTree>
    <p:extLst>
      <p:ext uri="{BB962C8B-B14F-4D97-AF65-F5344CB8AC3E}">
        <p14:creationId xmlns:p14="http://schemas.microsoft.com/office/powerpoint/2010/main" val="370065862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600"/>
                                      </p:stCondLst>
                                      <p:childTnLst>
                                        <p:set>
                                          <p:cBhvr>
                                            <p:cTn id="10" dur="1" fill="hold">
                                              <p:stCondLst>
                                                <p:cond delay="0"/>
                                              </p:stCondLst>
                                            </p:cTn>
                                            <p:tgtEl>
                                              <p:spTgt spid="4"/>
                                            </p:tgtEl>
                                            <p:attrNameLst>
                                              <p:attrName>style.visibility</p:attrName>
                                            </p:attrNameLst>
                                          </p:cBhvr>
                                          <p:to>
                                            <p:strVal val="visible"/>
                                          </p:to>
                                        </p:set>
                                        <p:anim calcmode="lin" valueType="num" p14:bounceEnd="6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4568299" y="1031720"/>
            <a:ext cx="3672000" cy="307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）版心设计。</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书籍的版心大小是由书籍的开本决定的。每幅版式中文字和图形所占的总面积被称为版心。版心减小，版面中的文字数也会随之减少，若版心过大，则会影响整个版面的美观。版心的宽度与高度的具体尺寸，要根据正文中文字的具体字号与文字的行数与列数来决定。书刊的行距主要是指行中心线与行中心线的距离。行与行之间的空白称为行间。一般的教学类书刊和信息量大的书籍，通常采用较大的开本编排版面，在版心设置上也采用大开本形式，版面饱满、信息丰富。</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33" y="1666174"/>
            <a:ext cx="3046100" cy="1809564"/>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14:bounceEnd="60000">
                                          <p:cBhvr additive="base">
                                            <p:cTn id="11"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4649904" y="1476618"/>
            <a:ext cx="3672000" cy="252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）字号选择。</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字号是表示字体规格大小的术语，有初号、一号、二号、三号、四号、五号、六号、七号等。点数制是国际通用的铅字计量单位，每点等于</a:t>
            </a:r>
            <a:r>
              <a:rPr lang="en-US" altLang="zh-CN" sz="1200" dirty="0">
                <a:latin typeface="微软雅黑" panose="020B0503020204020204" pitchFamily="34" charset="-122"/>
                <a:ea typeface="微软雅黑" panose="020B0503020204020204" pitchFamily="34" charset="-122"/>
              </a:rPr>
              <a:t>0.35mm</a:t>
            </a:r>
            <a:r>
              <a:rPr lang="zh-CN" altLang="en-US" sz="1200" dirty="0">
                <a:latin typeface="微软雅黑" panose="020B0503020204020204" pitchFamily="34" charset="-122"/>
                <a:ea typeface="微软雅黑" panose="020B0503020204020204" pitchFamily="34" charset="-122"/>
              </a:rPr>
              <a:t>。点，也称“磅”，通常写为“</a:t>
            </a:r>
            <a:r>
              <a:rPr lang="en-US" altLang="zh-CN" sz="1200" dirty="0">
                <a:latin typeface="微软雅黑" panose="020B0503020204020204" pitchFamily="34" charset="-122"/>
                <a:ea typeface="微软雅黑" panose="020B0503020204020204" pitchFamily="34" charset="-122"/>
              </a:rPr>
              <a:t>P”</a:t>
            </a:r>
            <a:r>
              <a:rPr lang="zh-CN" altLang="en-US" sz="1200" dirty="0">
                <a:latin typeface="微软雅黑" panose="020B0503020204020204" pitchFamily="34" charset="-122"/>
                <a:ea typeface="微软雅黑" panose="020B0503020204020204" pitchFamily="34" charset="-122"/>
              </a:rPr>
              <a:t>，在电脑排版系统中多用点数来计算字号大小。大号字一般用于标题和重点部分，中号字适合正文，常用的是五号字。小号字一般用于注释、说明等。而为了阅读的需要，一般老年读物和儿童启蒙读物用四号字或三号字。</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921" y="1481092"/>
            <a:ext cx="3359999" cy="2520000"/>
          </a:xfrm>
          <a:prstGeom prst="rect">
            <a:avLst/>
          </a:prstGeom>
        </p:spPr>
      </p:pic>
    </p:spTree>
    <p:extLst>
      <p:ext uri="{BB962C8B-B14F-4D97-AF65-F5344CB8AC3E}">
        <p14:creationId xmlns:p14="http://schemas.microsoft.com/office/powerpoint/2010/main" val="37814716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14:bounceEnd="60000">
                                          <p:cBhvr additive="base">
                                            <p:cTn id="11"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826412" y="770956"/>
            <a:ext cx="7560000" cy="113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）页眉页脚和页码设计。</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页眉页脚和页码是在版心上方、下方起装饰作用的图文；页码可根据放大需要放于页眉或页脚位置。在书籍版式中，页眉页脚及页码是小细节，能使整个页面达到精致和完美的视觉感受，成为版式设计中的一大亮点。页眉页脚可以使页面之间更连贯，形成流畅的阅读节奏。</a:t>
            </a:r>
            <a:endParaRPr lang="en-US" altLang="zh-CN" sz="1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7996" t="9551" r="4846" b="9551"/>
          <a:stretch/>
        </p:blipFill>
        <p:spPr>
          <a:xfrm>
            <a:off x="2266412" y="2066956"/>
            <a:ext cx="4608000" cy="2886940"/>
          </a:xfrm>
          <a:prstGeom prst="rect">
            <a:avLst/>
          </a:prstGeom>
        </p:spPr>
      </p:pic>
    </p:spTree>
    <p:extLst>
      <p:ext uri="{BB962C8B-B14F-4D97-AF65-F5344CB8AC3E}">
        <p14:creationId xmlns:p14="http://schemas.microsoft.com/office/powerpoint/2010/main" val="413340150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14:bounceEnd="60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1716" t="154" r="32471" b="1126"/>
          <a:stretch>
            <a:fillRect/>
          </a:stretch>
        </p:blipFill>
        <p:spPr>
          <a:xfrm>
            <a:off x="1316443"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4780157" y="991391"/>
            <a:ext cx="3358959"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）科技类书籍设计时的注意事项。</a:t>
            </a:r>
          </a:p>
        </p:txBody>
      </p:sp>
      <p:sp>
        <p:nvSpPr>
          <p:cNvPr id="120" name="Rectangle 24"/>
          <p:cNvSpPr>
            <a:spLocks noChangeArrowheads="1"/>
          </p:cNvSpPr>
          <p:nvPr/>
        </p:nvSpPr>
        <p:spPr bwMode="auto">
          <a:xfrm>
            <a:off x="4780157" y="1333358"/>
            <a:ext cx="3534255" cy="292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科技类书籍相对于文学类、艺术类等其他类型的书籍，更具有理性的一面，这由图书内容所决定，一本书籍的设计风格要符合这本书籍的内容和载体，科技类书籍的设计形式侧重于理性和简约的风格；从文字标题设计的角度来看，在文字的字体选择上，科技类书籍更偏向于“黑体”，黑体字给人的感觉是笔直、理性；从颜色搭配的角度来看，过多的颜色是不适合体现科技类书籍的特点的，一般情况下，科技类的图书封面设计在颜色的选择上，更侧重于单纯的颜色。</a:t>
            </a: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以上的内容介绍，是在进行科技类书籍封面设计时，笼统的设计风格，在进行设计时，应该具体情况具体分析。</a:t>
            </a: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4" y="1990570"/>
            <a:ext cx="255840"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822886" y="3290132"/>
            <a:ext cx="1108850" cy="49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书籍内页版式设计技能</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96631609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14:bounceEnd="60000">
                                          <p:cBhvr additive="base">
                                            <p:cTn id="71"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0000">
                                      <p:stCondLst>
                                        <p:cond delay="3100"/>
                                      </p:stCondLst>
                                      <p:childTnLst>
                                        <p:set>
                                          <p:cBhvr>
                                            <p:cTn id="74" dur="1" fill="hold">
                                              <p:stCondLst>
                                                <p:cond delay="0"/>
                                              </p:stCondLst>
                                            </p:cTn>
                                            <p:tgtEl>
                                              <p:spTgt spid="120"/>
                                            </p:tgtEl>
                                            <p:attrNameLst>
                                              <p:attrName>style.visibility</p:attrName>
                                            </p:attrNameLst>
                                          </p:cBhvr>
                                          <p:to>
                                            <p:strVal val="visible"/>
                                          </p:to>
                                        </p:set>
                                        <p:anim calcmode="lin" valueType="num" p14:bounceEnd="60000">
                                          <p:cBhvr additive="base">
                                            <p:cTn id="75"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6"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1+#ppt_w/2"/>
                                              </p:val>
                                            </p:tav>
                                            <p:tav tm="100000">
                                              <p:val>
                                                <p:strVal val="#ppt_x"/>
                                              </p:val>
                                            </p:tav>
                                          </p:tavLst>
                                        </p:anim>
                                        <p:anim calcmode="lin" valueType="num">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3100"/>
                                      </p:stCondLst>
                                      <p:childTnLst>
                                        <p:set>
                                          <p:cBhvr>
                                            <p:cTn id="74" dur="1" fill="hold">
                                              <p:stCondLst>
                                                <p:cond delay="0"/>
                                              </p:stCondLst>
                                            </p:cTn>
                                            <p:tgtEl>
                                              <p:spTgt spid="120"/>
                                            </p:tgtEl>
                                            <p:attrNameLst>
                                              <p:attrName>style.visibility</p:attrName>
                                            </p:attrNameLst>
                                          </p:cBhvr>
                                          <p:to>
                                            <p:strVal val="visible"/>
                                          </p:to>
                                        </p:set>
                                        <p:anim calcmode="lin" valueType="num">
                                          <p:cBhvr additive="base">
                                            <p:cTn id="75" dur="500" fill="hold"/>
                                            <p:tgtEl>
                                              <p:spTgt spid="120"/>
                                            </p:tgtEl>
                                            <p:attrNameLst>
                                              <p:attrName>ppt_x</p:attrName>
                                            </p:attrNameLst>
                                          </p:cBhvr>
                                          <p:tavLst>
                                            <p:tav tm="0">
                                              <p:val>
                                                <p:strVal val="1+#ppt_w/2"/>
                                              </p:val>
                                            </p:tav>
                                            <p:tav tm="100000">
                                              <p:val>
                                                <p:strVal val="#ppt_x"/>
                                              </p:val>
                                            </p:tav>
                                          </p:tavLst>
                                        </p:anim>
                                        <p:anim calcmode="lin" valueType="num">
                                          <p:cBhvr additive="base">
                                            <p:cTn id="76"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4373600" y="914956"/>
            <a:ext cx="3960000" cy="361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）图片选择的注意事项。</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① 图片的选择首先应该考虑到的是该图的使用是否存在版权问题，应特别注意人物肖像的使用。如果非要用有版权的图片，需要进行购买、授权，方可使用。</a:t>
            </a:r>
            <a:endParaRPr lang="en-US" altLang="zh-CN" sz="1200" dirty="0">
              <a:latin typeface="微软雅黑" panose="020B0503020204020204" pitchFamily="34" charset="-122"/>
              <a:ea typeface="微软雅黑" panose="020B0503020204020204" pitchFamily="34" charset="-122"/>
            </a:endParaRPr>
          </a:p>
          <a:p>
            <a:pPr marL="171438" indent="-171438">
              <a:lnSpc>
                <a:spcPct val="150000"/>
              </a:lnSpc>
              <a:spcBef>
                <a:spcPts val="500"/>
              </a:spcBef>
              <a:buClr>
                <a:schemeClr val="tx1">
                  <a:lumMod val="75000"/>
                  <a:lumOff val="25000"/>
                </a:schemeClr>
              </a:buClr>
              <a:buFont typeface="Wingdings" pitchFamily="2" charset="2"/>
              <a:buChar char="n"/>
            </a:pPr>
            <a:endParaRPr lang="zh-CN" altLang="en-US" sz="1200" dirty="0">
              <a:latin typeface="微软雅黑" panose="020B0503020204020204" pitchFamily="34" charset="-122"/>
              <a:ea typeface="微软雅黑" panose="020B0503020204020204" pitchFamily="34" charset="-122"/>
            </a:endParaRP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② 其次，图片的使用还应该考虑后期处理中分辨率大小的问题。分辨率太低的图片会影响到后期的印刷效果，从而使书籍装帧效果大打折扣。</a:t>
            </a:r>
            <a:endParaRPr lang="en-US" altLang="zh-CN" sz="1200" dirty="0">
              <a:latin typeface="微软雅黑" panose="020B0503020204020204" pitchFamily="34" charset="-122"/>
              <a:ea typeface="微软雅黑" panose="020B0503020204020204" pitchFamily="34" charset="-122"/>
            </a:endParaRPr>
          </a:p>
          <a:p>
            <a:pPr marL="171438" indent="-171438">
              <a:lnSpc>
                <a:spcPct val="150000"/>
              </a:lnSpc>
              <a:spcBef>
                <a:spcPts val="500"/>
              </a:spcBef>
              <a:buClr>
                <a:schemeClr val="tx1">
                  <a:lumMod val="75000"/>
                  <a:lumOff val="25000"/>
                </a:schemeClr>
              </a:buClr>
              <a:buFont typeface="Wingdings" pitchFamily="2" charset="2"/>
              <a:buChar char="n"/>
            </a:pPr>
            <a:endParaRPr lang="zh-CN" altLang="en-US" sz="1200" dirty="0">
              <a:latin typeface="微软雅黑" panose="020B0503020204020204" pitchFamily="34" charset="-122"/>
              <a:ea typeface="微软雅黑" panose="020B0503020204020204" pitchFamily="34" charset="-122"/>
            </a:endParaRP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③ 图片存储的格式，一定要保留好源文件，给出印刷厂的文件格式需要</a:t>
            </a:r>
            <a:r>
              <a:rPr lang="en-US" altLang="zh-CN" sz="1200" dirty="0">
                <a:latin typeface="微软雅黑" panose="020B0503020204020204" pitchFamily="34" charset="-122"/>
                <a:ea typeface="微软雅黑" panose="020B0503020204020204" pitchFamily="34" charset="-122"/>
              </a:rPr>
              <a:t>300 </a:t>
            </a:r>
            <a:r>
              <a:rPr lang="zh-CN" altLang="en-US" sz="1200" dirty="0">
                <a:latin typeface="微软雅黑" panose="020B0503020204020204" pitchFamily="34" charset="-122"/>
                <a:ea typeface="微软雅黑" panose="020B0503020204020204" pitchFamily="34" charset="-122"/>
              </a:rPr>
              <a:t>分辨率，</a:t>
            </a:r>
            <a:r>
              <a:rPr lang="en-US" altLang="zh-CN" sz="1200" dirty="0">
                <a:latin typeface="微软雅黑" panose="020B0503020204020204" pitchFamily="34" charset="-122"/>
                <a:ea typeface="微软雅黑" panose="020B0503020204020204" pitchFamily="34" charset="-122"/>
              </a:rPr>
              <a:t>CMYK </a:t>
            </a:r>
            <a:r>
              <a:rPr lang="zh-CN" altLang="en-US" sz="1200" dirty="0">
                <a:latin typeface="微软雅黑" panose="020B0503020204020204" pitchFamily="34" charset="-122"/>
                <a:ea typeface="微软雅黑" panose="020B0503020204020204" pitchFamily="34" charset="-122"/>
              </a:rPr>
              <a:t>颜色模式，</a:t>
            </a:r>
            <a:r>
              <a:rPr lang="en-US" altLang="zh-CN" sz="1200" dirty="0">
                <a:latin typeface="微软雅黑" panose="020B0503020204020204" pitchFamily="34" charset="-122"/>
                <a:ea typeface="微软雅黑" panose="020B0503020204020204" pitchFamily="34" charset="-122"/>
              </a:rPr>
              <a:t>“PDF”</a:t>
            </a:r>
            <a:r>
              <a:rPr lang="zh-CN" altLang="en-US" sz="1200" dirty="0">
                <a:latin typeface="微软雅黑" panose="020B0503020204020204" pitchFamily="34" charset="-122"/>
                <a:ea typeface="微软雅黑" panose="020B0503020204020204" pitchFamily="34" charset="-122"/>
              </a:rPr>
              <a:t>或者“</a:t>
            </a:r>
            <a:r>
              <a:rPr lang="en-US" altLang="zh-CN" sz="1200" dirty="0">
                <a:latin typeface="微软雅黑" panose="020B0503020204020204" pitchFamily="34" charset="-122"/>
                <a:ea typeface="微软雅黑" panose="020B0503020204020204" pitchFamily="34" charset="-122"/>
              </a:rPr>
              <a:t>tiff”</a:t>
            </a:r>
            <a:r>
              <a:rPr lang="zh-CN" altLang="en-US" sz="1200" dirty="0">
                <a:latin typeface="微软雅黑" panose="020B0503020204020204" pitchFamily="34" charset="-122"/>
                <a:ea typeface="微软雅黑" panose="020B0503020204020204" pitchFamily="34" charset="-122"/>
              </a:rPr>
              <a:t>格式的文件。</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5694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5682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52049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6" name="矩形 15"/>
          <p:cNvSpPr/>
          <p:nvPr/>
        </p:nvSpPr>
        <p:spPr>
          <a:xfrm>
            <a:off x="826412" y="1778955"/>
            <a:ext cx="3046100" cy="1840837"/>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421641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1716" t="154" r="32471" b="1126"/>
          <a:stretch>
            <a:fillRect/>
          </a:stretch>
        </p:blipFill>
        <p:spPr>
          <a:xfrm>
            <a:off x="917265"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754412"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961903"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4641103" y="1796385"/>
            <a:ext cx="3030256" cy="178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书籍名称：</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地矿领域内三维实体建模及场景可视化算法研究</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内页版式设计。</a:t>
            </a: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书籍规格：</a:t>
            </a:r>
            <a:r>
              <a:rPr lang="en-US" altLang="zh-CN" sz="1200" dirty="0">
                <a:latin typeface="微软雅黑" panose="020B0503020204020204" pitchFamily="34" charset="-122"/>
                <a:ea typeface="微软雅黑" panose="020B0503020204020204" pitchFamily="34" charset="-122"/>
              </a:rPr>
              <a:t>260×185mm</a:t>
            </a:r>
            <a:r>
              <a:rPr lang="zh-CN" altLang="en-US" sz="1200" dirty="0">
                <a:latin typeface="微软雅黑" panose="020B0503020204020204" pitchFamily="34" charset="-122"/>
                <a:ea typeface="微软雅黑" panose="020B0503020204020204" pitchFamily="34" charset="-122"/>
              </a:rPr>
              <a:t>。</a:t>
            </a: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分 辨 率：</a:t>
            </a:r>
            <a:r>
              <a:rPr lang="en-US" altLang="zh-CN" sz="1200" dirty="0">
                <a:latin typeface="微软雅黑" panose="020B0503020204020204" pitchFamily="34" charset="-122"/>
                <a:ea typeface="微软雅黑" panose="020B0503020204020204" pitchFamily="34" charset="-122"/>
              </a:rPr>
              <a:t>300DPI</a:t>
            </a:r>
            <a:r>
              <a:rPr lang="zh-CN" altLang="en-US" sz="1200" dirty="0">
                <a:latin typeface="微软雅黑" panose="020B0503020204020204" pitchFamily="34" charset="-122"/>
                <a:ea typeface="微软雅黑" panose="020B0503020204020204" pitchFamily="34" charset="-122"/>
              </a:rPr>
              <a:t>。</a:t>
            </a: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颜色模式：</a:t>
            </a:r>
            <a:r>
              <a:rPr lang="en-US" altLang="zh-CN" sz="1200" dirty="0">
                <a:latin typeface="微软雅黑" panose="020B0503020204020204" pitchFamily="34" charset="-122"/>
                <a:ea typeface="微软雅黑" panose="020B0503020204020204" pitchFamily="34" charset="-122"/>
              </a:rPr>
              <a:t>CMYK</a:t>
            </a:r>
            <a:r>
              <a:rPr lang="zh-CN" altLang="en-US" sz="1200" dirty="0">
                <a:latin typeface="微软雅黑" panose="020B0503020204020204" pitchFamily="34" charset="-122"/>
                <a:ea typeface="微软雅黑" panose="020B0503020204020204" pitchFamily="34" charset="-122"/>
              </a:rPr>
              <a:t>。</a:t>
            </a: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设计要求：简洁明了，利用点、线、面用立体图形化的形式表现。</a:t>
            </a:r>
          </a:p>
        </p:txBody>
      </p:sp>
      <p:sp>
        <p:nvSpPr>
          <p:cNvPr id="121" name="菱形 120"/>
          <p:cNvSpPr/>
          <p:nvPr/>
        </p:nvSpPr>
        <p:spPr>
          <a:xfrm>
            <a:off x="3533606"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3742945"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073429"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1857982" y="2714956"/>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385112" y="3035922"/>
            <a:ext cx="1202123" cy="112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地矿领域内三维实体建模及场景可视化算法研究</a:t>
            </a:r>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内页版式</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设计</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210327"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642560"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88688193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14:bounceEnd="60000">
                                          <p:cBhvr additive="base">
                                            <p:cTn id="71"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cBhvr additive="base">
                                            <p:cTn id="71" dur="500" fill="hold"/>
                                            <p:tgtEl>
                                              <p:spTgt spid="120"/>
                                            </p:tgtEl>
                                            <p:attrNameLst>
                                              <p:attrName>ppt_x</p:attrName>
                                            </p:attrNameLst>
                                          </p:cBhvr>
                                          <p:tavLst>
                                            <p:tav tm="0">
                                              <p:val>
                                                <p:strVal val="1+#ppt_w/2"/>
                                              </p:val>
                                            </p:tav>
                                            <p:tav tm="100000">
                                              <p:val>
                                                <p:strVal val="#ppt_x"/>
                                              </p:val>
                                            </p:tav>
                                          </p:tavLst>
                                        </p:anim>
                                        <p:anim calcmode="lin" valueType="num">
                                          <p:cBhvr additive="base">
                                            <p:cTn id="72"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1716" t="154" r="32471" b="1126"/>
          <a:stretch>
            <a:fillRect/>
          </a:stretch>
        </p:blipFill>
        <p:spPr>
          <a:xfrm>
            <a:off x="917265"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754412"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961903"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4594768" y="1250825"/>
            <a:ext cx="3628792" cy="267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书籍名称：大学体育、大学生心理健康指导、大学生就业指导、大学物理、大学物理实验、有机化学、无机化学、线性代数、高等数学、大学语文、大学英语、茶文化学、</a:t>
            </a:r>
            <a:r>
              <a:rPr lang="en-US" altLang="zh-CN" sz="1200" dirty="0">
                <a:latin typeface="微软雅黑" panose="020B0503020204020204" pitchFamily="34" charset="-122"/>
                <a:ea typeface="微软雅黑" panose="020B0503020204020204" pitchFamily="34" charset="-122"/>
              </a:rPr>
              <a:t>Visual FoxPro </a:t>
            </a:r>
            <a:r>
              <a:rPr lang="zh-CN" altLang="en-US" sz="1200" dirty="0">
                <a:latin typeface="微软雅黑" panose="020B0503020204020204" pitchFamily="34" charset="-122"/>
                <a:ea typeface="微软雅黑" panose="020B0503020204020204" pitchFamily="34" charset="-122"/>
              </a:rPr>
              <a:t>程序设计、</a:t>
            </a:r>
            <a:r>
              <a:rPr lang="en-US" altLang="zh-CN" sz="1200" dirty="0">
                <a:latin typeface="微软雅黑" panose="020B0503020204020204" pitchFamily="34" charset="-122"/>
                <a:ea typeface="微软雅黑" panose="020B0503020204020204" pitchFamily="34" charset="-122"/>
              </a:rPr>
              <a:t>Visual Basic </a:t>
            </a:r>
            <a:r>
              <a:rPr lang="zh-CN" altLang="en-US" sz="1200" dirty="0">
                <a:latin typeface="微软雅黑" panose="020B0503020204020204" pitchFamily="34" charset="-122"/>
                <a:ea typeface="微软雅黑" panose="020B0503020204020204" pitchFamily="34" charset="-122"/>
              </a:rPr>
              <a:t>程序设计、大学计算机基础。内页版式设计可任选其一。</a:t>
            </a: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书籍规格：</a:t>
            </a:r>
            <a:r>
              <a:rPr lang="en-US" altLang="zh-CN" sz="1200" dirty="0">
                <a:latin typeface="微软雅黑" panose="020B0503020204020204" pitchFamily="34" charset="-122"/>
                <a:ea typeface="微软雅黑" panose="020B0503020204020204" pitchFamily="34" charset="-122"/>
              </a:rPr>
              <a:t>260×185mm</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分 辨 率：</a:t>
            </a:r>
            <a:r>
              <a:rPr lang="en-US" altLang="zh-CN" sz="1200" dirty="0">
                <a:latin typeface="微软雅黑" panose="020B0503020204020204" pitchFamily="34" charset="-122"/>
                <a:ea typeface="微软雅黑" panose="020B0503020204020204" pitchFamily="34" charset="-122"/>
              </a:rPr>
              <a:t>300DPI</a:t>
            </a:r>
            <a:r>
              <a:rPr lang="zh-CN" altLang="en-US" sz="1200" dirty="0">
                <a:latin typeface="微软雅黑" panose="020B0503020204020204" pitchFamily="34" charset="-122"/>
                <a:ea typeface="微软雅黑" panose="020B0503020204020204" pitchFamily="34" charset="-122"/>
              </a:rPr>
              <a:t>。</a:t>
            </a: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颜色模式：</a:t>
            </a:r>
            <a:r>
              <a:rPr lang="en-US" altLang="zh-CN" sz="1200" dirty="0">
                <a:latin typeface="微软雅黑" panose="020B0503020204020204" pitchFamily="34" charset="-122"/>
                <a:ea typeface="微软雅黑" panose="020B0503020204020204" pitchFamily="34" charset="-122"/>
              </a:rPr>
              <a:t>CMYK</a:t>
            </a:r>
            <a:r>
              <a:rPr lang="zh-CN" altLang="en-US" sz="1200" dirty="0">
                <a:latin typeface="微软雅黑" panose="020B0503020204020204" pitchFamily="34" charset="-122"/>
                <a:ea typeface="微软雅黑" panose="020B0503020204020204" pitchFamily="34" charset="-122"/>
              </a:rPr>
              <a:t>。</a:t>
            </a:r>
          </a:p>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设计要求：简洁明了，尽量使用图形，利用点、线、面的几何图形的形式表现。</a:t>
            </a:r>
          </a:p>
        </p:txBody>
      </p:sp>
      <p:sp>
        <p:nvSpPr>
          <p:cNvPr id="121" name="菱形 120"/>
          <p:cNvSpPr/>
          <p:nvPr/>
        </p:nvSpPr>
        <p:spPr>
          <a:xfrm>
            <a:off x="3533606"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3742945"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073429"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1857982" y="304043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385112" y="3444533"/>
            <a:ext cx="1202123" cy="46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系列教材内页</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版式设计</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210327"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642560"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107005969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14:bounceEnd="60000">
                                          <p:cBhvr additive="base">
                                            <p:cTn id="71"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cBhvr additive="base">
                                            <p:cTn id="71" dur="500" fill="hold"/>
                                            <p:tgtEl>
                                              <p:spTgt spid="120"/>
                                            </p:tgtEl>
                                            <p:attrNameLst>
                                              <p:attrName>ppt_x</p:attrName>
                                            </p:attrNameLst>
                                          </p:cBhvr>
                                          <p:tavLst>
                                            <p:tav tm="0">
                                              <p:val>
                                                <p:strVal val="1+#ppt_w/2"/>
                                              </p:val>
                                            </p:tav>
                                            <p:tav tm="100000">
                                              <p:val>
                                                <p:strVal val="#ppt_x"/>
                                              </p:val>
                                            </p:tav>
                                          </p:tavLst>
                                        </p:anim>
                                        <p:anim calcmode="lin" valueType="num">
                                          <p:cBhvr additive="base">
                                            <p:cTn id="72"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3606" y="-7938"/>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13606" y="2133600"/>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79367" y="1562844"/>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35737" y="2089959"/>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101010"/>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b="1" dirty="0">
                <a:solidFill>
                  <a:schemeClr val="accent2"/>
                </a:solidFill>
                <a:latin typeface="Impact" pitchFamily="34" charset="0"/>
                <a:ea typeface="微软雅黑" pitchFamily="34" charset="-122"/>
                <a:cs typeface="宋体" pitchFamily="2" charset="-122"/>
              </a:rPr>
              <a:t>感谢</a:t>
            </a:r>
            <a:r>
              <a:rPr lang="zh-CN" altLang="en-US" sz="2800" b="1" dirty="0">
                <a:solidFill>
                  <a:schemeClr val="tx1">
                    <a:lumMod val="75000"/>
                    <a:lumOff val="25000"/>
                  </a:schemeClr>
                </a:solidFill>
                <a:latin typeface="Impact" pitchFamily="34" charset="0"/>
                <a:ea typeface="微软雅黑" pitchFamily="34" charset="-122"/>
                <a:cs typeface="宋体" pitchFamily="2" charset="-122"/>
              </a:rPr>
              <a:t>各位观看</a:t>
            </a:r>
            <a:endParaRPr lang="en-US" altLang="zh-CN" sz="2800" b="1" dirty="0">
              <a:solidFill>
                <a:schemeClr val="tx1">
                  <a:lumMod val="75000"/>
                  <a:lumOff val="25000"/>
                </a:schemeClr>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270998" y="2675012"/>
            <a:ext cx="2675414"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1" name="菱形 10"/>
          <p:cNvSpPr/>
          <p:nvPr/>
        </p:nvSpPr>
        <p:spPr>
          <a:xfrm>
            <a:off x="1049254" y="3165533"/>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4649" y="4227140"/>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103700" y="4227140"/>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63212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auto">
          <a:xfrm>
            <a:off x="883870" y="2971556"/>
            <a:ext cx="3038542" cy="14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       本项目主要任务是学习书籍装帧设计的基础知识及不同种类的出版物封面和内页设计技巧。学生要努力提高观察能力、想象能力及创造能力，提高实际动手制作的能力。</a:t>
            </a:r>
          </a:p>
          <a:p>
            <a:pPr>
              <a:lnSpc>
                <a:spcPct val="120000"/>
              </a:lnSpc>
            </a:pPr>
            <a:r>
              <a:rPr lang="zh-CN" altLang="en-US" sz="1000" dirty="0">
                <a:latin typeface="微软雅黑" panose="020B0503020204020204" pitchFamily="34" charset="-122"/>
                <a:ea typeface="微软雅黑" panose="020B0503020204020204" pitchFamily="34" charset="-122"/>
              </a:rPr>
              <a:t>       遵循书籍装帧的设计和制作规范，通过社科类书籍、教材封面、画册设计等不同的设计载体，在完成课程目标的要求的同时，亲身体验装帧设计与制作设计要求和工艺特点。</a:t>
            </a:r>
          </a:p>
        </p:txBody>
      </p:sp>
      <p:sp>
        <p:nvSpPr>
          <p:cNvPr id="10" name="Rectangle 20"/>
          <p:cNvSpPr>
            <a:spLocks noChangeArrowheads="1"/>
          </p:cNvSpPr>
          <p:nvPr/>
        </p:nvSpPr>
        <p:spPr bwMode="auto">
          <a:xfrm>
            <a:off x="4869826" y="2833024"/>
            <a:ext cx="3600000" cy="17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800" b="1" dirty="0">
                <a:latin typeface="微软雅黑" panose="020B0503020204020204" pitchFamily="34" charset="-122"/>
                <a:ea typeface="微软雅黑" panose="020B0503020204020204" pitchFamily="34" charset="-122"/>
              </a:rPr>
              <a:t>任务一：</a:t>
            </a:r>
            <a:r>
              <a:rPr lang="zh-CN" altLang="en-US" sz="800" dirty="0">
                <a:latin typeface="微软雅黑" panose="020B0503020204020204" pitchFamily="34" charset="-122"/>
                <a:ea typeface="微软雅黑" panose="020B0503020204020204" pitchFamily="34" charset="-122"/>
              </a:rPr>
              <a:t>社科类书籍设计。初步了解发稿单，了解纸张和开本，了解社科类书籍封面的特点，尝试完成封面设计和内页版式设计。</a:t>
            </a:r>
          </a:p>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800" b="1" dirty="0">
                <a:latin typeface="微软雅黑" panose="020B0503020204020204" pitchFamily="34" charset="-122"/>
                <a:ea typeface="微软雅黑" panose="020B0503020204020204" pitchFamily="34" charset="-122"/>
              </a:rPr>
              <a:t>任务二：</a:t>
            </a:r>
            <a:r>
              <a:rPr lang="zh-CN" altLang="en-US" sz="800" dirty="0">
                <a:latin typeface="微软雅黑" panose="020B0503020204020204" pitchFamily="34" charset="-122"/>
                <a:ea typeface="微软雅黑" panose="020B0503020204020204" pitchFamily="34" charset="-122"/>
              </a:rPr>
              <a:t>艺术类书籍设计。初步了解素材收集的知识，进一步了解书籍结构和装帧流程，尝试完成艺术类图书的封面设计和内页版式设计，尝试运用不同种类的材料进行艺术类书籍的装帧设计。</a:t>
            </a:r>
          </a:p>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800" dirty="0">
                <a:latin typeface="微软雅黑" panose="020B0503020204020204" pitchFamily="34" charset="-122"/>
                <a:ea typeface="微软雅黑" panose="020B0503020204020204" pitchFamily="34" charset="-122"/>
              </a:rPr>
              <a:t>本课程的所有教学基本覆盖了书籍装帧全部内容，包括装帧设计流程和工艺、封面设计、出版物版式设计等。本项目以技能训练、审美素养训练、创新意识培养为基本要求，重点突出对基础知识与造型基础能力的训练，学生应注重挖掘个性思维，提升创造能力，提高视觉表达方法和手段，调动学习的积极性，为平面设计的学习奠定基础。</a:t>
            </a:r>
          </a:p>
        </p:txBody>
      </p:sp>
      <p:sp>
        <p:nvSpPr>
          <p:cNvPr id="13" name="Freeform 7"/>
          <p:cNvSpPr>
            <a:spLocks noEditPoints="1"/>
          </p:cNvSpPr>
          <p:nvPr/>
        </p:nvSpPr>
        <p:spPr bwMode="auto">
          <a:xfrm>
            <a:off x="523052" y="2480892"/>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Freeform 7"/>
          <p:cNvSpPr>
            <a:spLocks noEditPoints="1"/>
          </p:cNvSpPr>
          <p:nvPr/>
        </p:nvSpPr>
        <p:spPr bwMode="auto">
          <a:xfrm rot="10800000">
            <a:off x="3937625" y="4433238"/>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7" name="组合 6">
            <a:extLst>
              <a:ext uri="{FF2B5EF4-FFF2-40B4-BE49-F238E27FC236}">
                <a16:creationId xmlns:a16="http://schemas.microsoft.com/office/drawing/2014/main" id="{59B1DF0E-4ACB-97B8-D816-0653933FFDEC}"/>
              </a:ext>
            </a:extLst>
          </p:cNvPr>
          <p:cNvGrpSpPr/>
          <p:nvPr/>
        </p:nvGrpSpPr>
        <p:grpSpPr>
          <a:xfrm>
            <a:off x="0" y="-69958"/>
            <a:ext cx="9140825" cy="2478724"/>
            <a:chOff x="0" y="-29359"/>
            <a:chExt cx="9140825" cy="2478724"/>
          </a:xfrm>
        </p:grpSpPr>
        <p:pic>
          <p:nvPicPr>
            <p:cNvPr id="8" name="图片 7">
              <a:extLst>
                <a:ext uri="{FF2B5EF4-FFF2-40B4-BE49-F238E27FC236}">
                  <a16:creationId xmlns:a16="http://schemas.microsoft.com/office/drawing/2014/main" id="{9E9B1644-7928-0158-CAEB-B99A713B0B8C}"/>
                </a:ext>
              </a:extLst>
            </p:cNvPr>
            <p:cNvPicPr>
              <a:picLocks noChangeAspect="1"/>
            </p:cNvPicPr>
            <p:nvPr/>
          </p:nvPicPr>
          <p:blipFill rotWithShape="1">
            <a:blip r:embed="rId2">
              <a:extLst>
                <a:ext uri="{28A0092B-C50C-407E-A947-70E740481C1C}">
                  <a14:useLocalDpi xmlns:a14="http://schemas.microsoft.com/office/drawing/2010/main" val="0"/>
                </a:ext>
              </a:extLst>
            </a:blip>
            <a:srcRect t="16805" b="41892"/>
            <a:stretch/>
          </p:blipFill>
          <p:spPr>
            <a:xfrm>
              <a:off x="1142207" y="-1435"/>
              <a:ext cx="6856413" cy="2212391"/>
            </a:xfrm>
            <a:prstGeom prst="rect">
              <a:avLst/>
            </a:prstGeom>
          </p:spPr>
        </p:pic>
        <p:sp>
          <p:nvSpPr>
            <p:cNvPr id="12" name="矩形 11">
              <a:extLst>
                <a:ext uri="{FF2B5EF4-FFF2-40B4-BE49-F238E27FC236}">
                  <a16:creationId xmlns:a16="http://schemas.microsoft.com/office/drawing/2014/main" id="{B86A90C9-5EAF-8E4E-5459-7512BB5C0C4F}"/>
                </a:ext>
              </a:extLst>
            </p:cNvPr>
            <p:cNvSpPr/>
            <p:nvPr/>
          </p:nvSpPr>
          <p:spPr>
            <a:xfrm>
              <a:off x="1" y="0"/>
              <a:ext cx="9140824" cy="2210916"/>
            </a:xfrm>
            <a:prstGeom prst="rect">
              <a:avLst/>
            </a:prstGeom>
            <a:blipFill dpi="0" rotWithShape="1">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8">
              <a:extLst>
                <a:ext uri="{FF2B5EF4-FFF2-40B4-BE49-F238E27FC236}">
                  <a16:creationId xmlns:a16="http://schemas.microsoft.com/office/drawing/2014/main" id="{013C6FF2-534F-7226-32A9-2F82763454EF}"/>
                </a:ext>
              </a:extLst>
            </p:cNvPr>
            <p:cNvSpPr/>
            <p:nvPr/>
          </p:nvSpPr>
          <p:spPr bwMode="auto">
            <a:xfrm>
              <a:off x="0" y="-29359"/>
              <a:ext cx="1191451" cy="237874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Freeform 9">
              <a:extLst>
                <a:ext uri="{FF2B5EF4-FFF2-40B4-BE49-F238E27FC236}">
                  <a16:creationId xmlns:a16="http://schemas.microsoft.com/office/drawing/2014/main" id="{CCEEE1AB-5869-E415-98D5-FC9891FC95E9}"/>
                </a:ext>
              </a:extLst>
            </p:cNvPr>
            <p:cNvSpPr/>
            <p:nvPr/>
          </p:nvSpPr>
          <p:spPr bwMode="auto">
            <a:xfrm>
              <a:off x="351931" y="1514461"/>
              <a:ext cx="466611" cy="934904"/>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a:extLst>
                <a:ext uri="{FF2B5EF4-FFF2-40B4-BE49-F238E27FC236}">
                  <a16:creationId xmlns:a16="http://schemas.microsoft.com/office/drawing/2014/main" id="{05951102-2760-453B-C563-CA8BA6C2327A}"/>
                </a:ext>
              </a:extLst>
            </p:cNvPr>
            <p:cNvSpPr>
              <a:spLocks noChangeArrowheads="1"/>
            </p:cNvSpPr>
            <p:nvPr/>
          </p:nvSpPr>
          <p:spPr bwMode="auto">
            <a:xfrm>
              <a:off x="1492453" y="97534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项目分析</a:t>
              </a:r>
              <a:endParaRPr lang="en-US" altLang="zh-CN" sz="2400" b="1" dirty="0">
                <a:solidFill>
                  <a:schemeClr val="accent1"/>
                </a:solidFill>
                <a:latin typeface="Impact" pitchFamily="34" charset="0"/>
                <a:ea typeface="微软雅黑" pitchFamily="34" charset="-122"/>
                <a:cs typeface="宋体" pitchFamily="2" charset="-122"/>
              </a:endParaRPr>
            </a:p>
          </p:txBody>
        </p:sp>
      </p:grpSp>
    </p:spTree>
    <p:extLst>
      <p:ext uri="{BB962C8B-B14F-4D97-AF65-F5344CB8AC3E}">
        <p14:creationId xmlns:p14="http://schemas.microsoft.com/office/powerpoint/2010/main" val="1558633970"/>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14:presetBounceEnd="60000">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1035" y="-1"/>
            <a:ext cx="4859790"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8"/>
          <p:cNvSpPr>
            <a:spLocks noChangeArrowheads="1"/>
          </p:cNvSpPr>
          <p:nvPr/>
        </p:nvSpPr>
        <p:spPr bwMode="auto">
          <a:xfrm>
            <a:off x="392008" y="351431"/>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项目工作单</a:t>
            </a:r>
            <a:endParaRPr lang="en-US" altLang="zh-CN" sz="2000" b="1" dirty="0">
              <a:solidFill>
                <a:schemeClr val="accent1"/>
              </a:solidFill>
              <a:latin typeface="Impact" pitchFamily="34" charset="0"/>
              <a:ea typeface="微软雅黑" pitchFamily="34" charset="-122"/>
              <a:cs typeface="宋体" pitchFamily="2" charset="-122"/>
            </a:endParaRPr>
          </a:p>
        </p:txBody>
      </p:sp>
      <p:sp>
        <p:nvSpPr>
          <p:cNvPr id="9" name="Freeform 9"/>
          <p:cNvSpPr/>
          <p:nvPr/>
        </p:nvSpPr>
        <p:spPr bwMode="auto">
          <a:xfrm>
            <a:off x="8059831" y="407524"/>
            <a:ext cx="434361" cy="87028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8880223" y="2314571"/>
            <a:ext cx="256830" cy="51276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2"/>
          <a:stretch>
            <a:fillRect/>
          </a:stretch>
        </p:blipFill>
        <p:spPr>
          <a:xfrm>
            <a:off x="1153313" y="1066733"/>
            <a:ext cx="6834198" cy="33405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35" presetClass="emph" presetSubtype="0" repeatCount="3000" fill="hold" grpId="1" nodeType="withEffect">
                                  <p:stCondLst>
                                    <p:cond delay="700"/>
                                  </p:stCondLst>
                                  <p:childTnLst>
                                    <p:anim calcmode="discrete" valueType="str">
                                      <p:cBhvr>
                                        <p:cTn id="15" dur="100" fill="hold"/>
                                        <p:tgtEl>
                                          <p:spTgt spid="9"/>
                                        </p:tgtEl>
                                        <p:attrNameLst>
                                          <p:attrName>style.visibility</p:attrName>
                                        </p:attrNameLst>
                                      </p:cBhvr>
                                      <p:tavLst>
                                        <p:tav tm="0">
                                          <p:val>
                                            <p:strVal val="hidden"/>
                                          </p:val>
                                        </p:tav>
                                        <p:tav tm="50000">
                                          <p:val>
                                            <p:strVal val="visible"/>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35" presetClass="emph" presetSubtype="0" repeatCount="3000" fill="hold" grpId="1" nodeType="withEffect">
                                  <p:stCondLst>
                                    <p:cond delay="1100"/>
                                  </p:stCondLst>
                                  <p:childTnLst>
                                    <p:anim calcmode="discrete" valueType="str">
                                      <p:cBhvr>
                                        <p:cTn id="21" dur="100" fill="hold"/>
                                        <p:tgtEl>
                                          <p:spTgt spid="12"/>
                                        </p:tgtEl>
                                        <p:attrNameLst>
                                          <p:attrName>style.visibility</p:attrName>
                                        </p:attrNameLst>
                                      </p:cBhvr>
                                      <p:tavLst>
                                        <p:tav tm="0">
                                          <p:val>
                                            <p:strVal val="hidden"/>
                                          </p:val>
                                        </p:tav>
                                        <p:tav tm="50000">
                                          <p:val>
                                            <p:strVal val="visible"/>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par>
                                <p:cTn id="25" presetID="53" presetClass="entr" presetSubtype="16" fill="hold" nodeType="withEffect">
                                  <p:stCondLst>
                                    <p:cond delay="160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9"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15789" b="5284"/>
          <a:stretch/>
        </p:blipFill>
        <p:spPr>
          <a:xfrm>
            <a:off x="1114412" y="330"/>
            <a:ext cx="6912000" cy="5162626"/>
          </a:xfrm>
          <a:prstGeom prst="rect">
            <a:avLst/>
          </a:prstGeom>
        </p:spPr>
      </p:pic>
      <p:sp>
        <p:nvSpPr>
          <p:cNvPr id="2" name="矩形 1"/>
          <p:cNvSpPr/>
          <p:nvPr/>
        </p:nvSpPr>
        <p:spPr>
          <a:xfrm>
            <a:off x="1142207" y="-1"/>
            <a:ext cx="6884207" cy="514191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18"/>
          <p:cNvSpPr>
            <a:spLocks noChangeArrowheads="1"/>
          </p:cNvSpPr>
          <p:nvPr/>
        </p:nvSpPr>
        <p:spPr bwMode="auto">
          <a:xfrm>
            <a:off x="2190420" y="3722957"/>
            <a:ext cx="2718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dirty="0">
                <a:solidFill>
                  <a:schemeClr val="bg1"/>
                </a:solidFill>
                <a:latin typeface="微软雅黑" pitchFamily="34" charset="-122"/>
                <a:ea typeface="微软雅黑" pitchFamily="34" charset="-122"/>
                <a:cs typeface="Arial" pitchFamily="34" charset="0"/>
              </a:rPr>
              <a:t>任务一  设计社科类书籍</a:t>
            </a:r>
          </a:p>
        </p:txBody>
      </p:sp>
      <p:sp>
        <p:nvSpPr>
          <p:cNvPr id="6" name="Freeform 9"/>
          <p:cNvSpPr/>
          <p:nvPr/>
        </p:nvSpPr>
        <p:spPr bwMode="auto">
          <a:xfrm>
            <a:off x="5005434" y="3816686"/>
            <a:ext cx="68979" cy="13820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10" name="直接连接符 9"/>
          <p:cNvCxnSpPr/>
          <p:nvPr/>
        </p:nvCxnSpPr>
        <p:spPr>
          <a:xfrm>
            <a:off x="2046402" y="3674892"/>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491689" y="3731420"/>
            <a:ext cx="396306" cy="319798"/>
            <a:chOff x="-3743325" y="2247900"/>
            <a:chExt cx="822326" cy="663576"/>
          </a:xfrm>
          <a:solidFill>
            <a:schemeClr val="bg1"/>
          </a:solidFill>
        </p:grpSpPr>
        <p:sp>
          <p:nvSpPr>
            <p:cNvPr id="15"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54412" y="1058956"/>
            <a:ext cx="4103995" cy="3456184"/>
          </a:xfrm>
          <a:prstGeom prst="rect">
            <a:avLst/>
          </a:prstGeom>
          <a:blipFill rotWithShape="1">
            <a:blip r:embed="rId2" cstate="screen">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5" name="Rectangle 20"/>
          <p:cNvSpPr>
            <a:spLocks noChangeArrowheads="1"/>
          </p:cNvSpPr>
          <p:nvPr/>
        </p:nvSpPr>
        <p:spPr bwMode="auto">
          <a:xfrm>
            <a:off x="1010921" y="1878458"/>
            <a:ext cx="3055491" cy="162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       社科类书籍是书籍装帧中多种类之中的一种，有着独特的设计风格和设计要求，在本章中我们将学习社科类书籍设计的设计方法，同时穿插书籍设计的纸张开本等设计知识。为日后进一步深造和创作奠定必备的设计基本功和良好的艺术感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1" presetClass="entr" presetSubtype="1" fill="hold" grpId="0" nodeType="withEffect">
                                  <p:stCondLst>
                                    <p:cond delay="220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animBg="1"/>
      <p:bldP spid="10" grpId="1" animBg="1"/>
      <p:bldP spid="11" grpId="0" animBg="1"/>
      <p:bldP spid="11" grpId="1"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1" y="194695"/>
            <a:ext cx="3646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活动</a:t>
            </a:r>
            <a:r>
              <a:rPr lang="en-US" altLang="zh-CN" sz="2000" b="1" dirty="0">
                <a:solidFill>
                  <a:schemeClr val="accent1"/>
                </a:solidFill>
                <a:latin typeface="微软雅黑" panose="020B0503020204020204" pitchFamily="34" charset="-122"/>
                <a:ea typeface="微软雅黑" panose="020B0503020204020204" pitchFamily="34" charset="-122"/>
                <a:cs typeface="宋体" pitchFamily="2" charset="-122"/>
              </a:rPr>
              <a:t>2  </a:t>
            </a: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设计</a:t>
            </a:r>
            <a:r>
              <a:rPr lang="zh-CN" altLang="en-US" sz="2000" b="1" dirty="0">
                <a:solidFill>
                  <a:schemeClr val="accent2"/>
                </a:solidFill>
                <a:latin typeface="Impact" pitchFamily="34" charset="0"/>
                <a:ea typeface="微软雅黑" pitchFamily="34" charset="-122"/>
                <a:cs typeface="宋体" pitchFamily="2" charset="-122"/>
              </a:rPr>
              <a:t>社科类书籍内页版式</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6" name="菱形 15"/>
          <p:cNvSpPr/>
          <p:nvPr/>
        </p:nvSpPr>
        <p:spPr>
          <a:xfrm>
            <a:off x="1142206" y="1318492"/>
            <a:ext cx="3224066" cy="3224066"/>
          </a:xfrm>
          <a:prstGeom prst="diamond">
            <a:avLst/>
          </a:prstGeom>
          <a:blipFill dpi="0" rotWithShape="1">
            <a:blip r:embed="rId2" cstate="print"/>
            <a:srcRect/>
            <a:stretch>
              <a:fillRect/>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Freeform 9"/>
          <p:cNvSpPr/>
          <p:nvPr/>
        </p:nvSpPr>
        <p:spPr bwMode="auto">
          <a:xfrm>
            <a:off x="3978376" y="2374179"/>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sz="1200"/>
          </a:p>
        </p:txBody>
      </p:sp>
      <p:sp>
        <p:nvSpPr>
          <p:cNvPr id="18" name="Freeform 9"/>
          <p:cNvSpPr/>
          <p:nvPr/>
        </p:nvSpPr>
        <p:spPr bwMode="auto">
          <a:xfrm>
            <a:off x="2295857" y="3939112"/>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29" name="直接连接符 28"/>
          <p:cNvCxnSpPr/>
          <p:nvPr/>
        </p:nvCxnSpPr>
        <p:spPr>
          <a:xfrm>
            <a:off x="3362292" y="1162785"/>
            <a:ext cx="3979132" cy="397913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790036" y="1581288"/>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Rectangle 20"/>
          <p:cNvSpPr>
            <a:spLocks noChangeArrowheads="1"/>
          </p:cNvSpPr>
          <p:nvPr/>
        </p:nvSpPr>
        <p:spPr bwMode="auto">
          <a:xfrm>
            <a:off x="4069831" y="1510708"/>
            <a:ext cx="756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活动描述</a:t>
            </a:r>
          </a:p>
        </p:txBody>
      </p:sp>
      <p:sp>
        <p:nvSpPr>
          <p:cNvPr id="30" name="椭圆 29"/>
          <p:cNvSpPr/>
          <p:nvPr/>
        </p:nvSpPr>
        <p:spPr>
          <a:xfrm>
            <a:off x="4501880" y="2294807"/>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Rectangle 20"/>
          <p:cNvSpPr>
            <a:spLocks noChangeArrowheads="1"/>
          </p:cNvSpPr>
          <p:nvPr/>
        </p:nvSpPr>
        <p:spPr bwMode="auto">
          <a:xfrm>
            <a:off x="4781670" y="2232684"/>
            <a:ext cx="1088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工作环境</a:t>
            </a:r>
          </a:p>
        </p:txBody>
      </p:sp>
      <p:sp>
        <p:nvSpPr>
          <p:cNvPr id="35" name="椭圆 34"/>
          <p:cNvSpPr/>
          <p:nvPr/>
        </p:nvSpPr>
        <p:spPr>
          <a:xfrm>
            <a:off x="5221390" y="3011932"/>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Rectangle 20"/>
          <p:cNvSpPr>
            <a:spLocks noChangeArrowheads="1"/>
          </p:cNvSpPr>
          <p:nvPr/>
        </p:nvSpPr>
        <p:spPr bwMode="auto">
          <a:xfrm>
            <a:off x="5501185" y="2962740"/>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相关知识</a:t>
            </a:r>
          </a:p>
        </p:txBody>
      </p:sp>
      <p:sp>
        <p:nvSpPr>
          <p:cNvPr id="39" name="椭圆 38"/>
          <p:cNvSpPr/>
          <p:nvPr/>
        </p:nvSpPr>
        <p:spPr>
          <a:xfrm>
            <a:off x="5938158" y="3729623"/>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1" name="Rectangle 20"/>
          <p:cNvSpPr>
            <a:spLocks noChangeArrowheads="1"/>
          </p:cNvSpPr>
          <p:nvPr/>
        </p:nvSpPr>
        <p:spPr bwMode="auto">
          <a:xfrm>
            <a:off x="6217952" y="3680432"/>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活动实施</a:t>
            </a:r>
          </a:p>
        </p:txBody>
      </p:sp>
      <p:sp>
        <p:nvSpPr>
          <p:cNvPr id="25" name="Freeform 7"/>
          <p:cNvSpPr/>
          <p:nvPr/>
        </p:nvSpPr>
        <p:spPr bwMode="auto">
          <a:xfrm>
            <a:off x="1505620" y="2572938"/>
            <a:ext cx="358230" cy="715174"/>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par>
                                <p:cTn id="25" presetID="2" presetClass="entr" presetSubtype="8" fill="hold" grpId="0" nodeType="withEffect">
                                  <p:stCondLst>
                                    <p:cond delay="1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35" presetClass="emph" presetSubtype="0" repeatCount="3000" fill="hold" grpId="1" nodeType="withEffect">
                                  <p:stCondLst>
                                    <p:cond delay="1500"/>
                                  </p:stCondLst>
                                  <p:childTnLst>
                                    <p:anim calcmode="discrete" valueType="str">
                                      <p:cBhvr>
                                        <p:cTn id="30" dur="100" fill="hold"/>
                                        <p:tgtEl>
                                          <p:spTgt spid="17"/>
                                        </p:tgtEl>
                                        <p:attrNameLst>
                                          <p:attrName>style.visibility</p:attrName>
                                        </p:attrNameLst>
                                      </p:cBhvr>
                                      <p:tavLst>
                                        <p:tav tm="0">
                                          <p:val>
                                            <p:strVal val="hidden"/>
                                          </p:val>
                                        </p:tav>
                                        <p:tav tm="50000">
                                          <p:val>
                                            <p:strVal val="visible"/>
                                          </p:val>
                                        </p:tav>
                                      </p:tavLst>
                                    </p:anim>
                                  </p:childTnLst>
                                </p:cTn>
                              </p:par>
                              <p:par>
                                <p:cTn id="31" presetID="2" presetClass="entr" presetSubtype="8" fill="hold" grpId="0" nodeType="withEffect">
                                  <p:stCondLst>
                                    <p:cond delay="1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25"/>
                                        </p:tgtEl>
                                        <p:attrNameLst>
                                          <p:attrName>style.visibility</p:attrName>
                                        </p:attrNameLst>
                                      </p:cBhvr>
                                      <p:tavLst>
                                        <p:tav tm="0">
                                          <p:val>
                                            <p:strVal val="hidden"/>
                                          </p:val>
                                        </p:tav>
                                        <p:tav tm="50000">
                                          <p:val>
                                            <p:strVal val="visible"/>
                                          </p:val>
                                        </p:tav>
                                      </p:tavLst>
                                    </p:anim>
                                  </p:childTnLst>
                                </p:cTn>
                              </p:par>
                              <p:par>
                                <p:cTn id="37" presetID="2" presetClass="entr" presetSubtype="8" fill="hold" grpId="0" nodeType="withEffect">
                                  <p:stCondLst>
                                    <p:cond delay="13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18"/>
                                        </p:tgtEl>
                                        <p:attrNameLst>
                                          <p:attrName>style.visibility</p:attrName>
                                        </p:attrNameLst>
                                      </p:cBhvr>
                                      <p:tavLst>
                                        <p:tav tm="0">
                                          <p:val>
                                            <p:strVal val="hidden"/>
                                          </p:val>
                                        </p:tav>
                                        <p:tav tm="50000">
                                          <p:val>
                                            <p:strVal val="visible"/>
                                          </p:val>
                                        </p:tav>
                                      </p:tavLst>
                                    </p:anim>
                                  </p:childTnLst>
                                </p:cTn>
                              </p:par>
                              <p:par>
                                <p:cTn id="43" presetID="22" presetClass="entr" presetSubtype="1" fill="hold" nodeType="withEffect">
                                  <p:stCondLst>
                                    <p:cond delay="200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15" presetClass="entr" presetSubtype="0" fill="hold" grpId="0" nodeType="withEffect">
                                  <p:stCondLst>
                                    <p:cond delay="25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4"/>
                                        </p:tgtEl>
                                        <p:attrNameLst>
                                          <p:attrName>ppt_y</p:attrName>
                                        </p:attrNameLst>
                                      </p:cBhvr>
                                      <p:tavLst>
                                        <p:tav tm="0" fmla="#ppt_y+(sin(-2*pi*(1-$))*-#ppt_x+cos(-2*pi*(1-$))*(1-#ppt_y))*(1-$)">
                                          <p:val>
                                            <p:fltVal val="0"/>
                                          </p:val>
                                        </p:tav>
                                        <p:tav tm="100000">
                                          <p:val>
                                            <p:fltVal val="1"/>
                                          </p:val>
                                        </p:tav>
                                      </p:tavLst>
                                    </p:anim>
                                  </p:childTnLst>
                                </p:cTn>
                              </p:par>
                              <p:par>
                                <p:cTn id="57" presetID="53" presetClass="entr" presetSubtype="16" fill="hold" grpId="0" nodeType="withEffect">
                                  <p:stCondLst>
                                    <p:cond delay="3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5" presetClass="entr" presetSubtype="0" fill="hold" grpId="0" nodeType="withEffect">
                                  <p:stCondLst>
                                    <p:cond delay="35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32"/>
                                        </p:tgtEl>
                                        <p:attrNameLst>
                                          <p:attrName>ppt_y</p:attrName>
                                        </p:attrNameLst>
                                      </p:cBhvr>
                                      <p:tavLst>
                                        <p:tav tm="0" fmla="#ppt_y+(sin(-2*pi*(1-$))*-#ppt_x+cos(-2*pi*(1-$))*(1-#ppt_y))*(1-$)">
                                          <p:val>
                                            <p:fltVal val="0"/>
                                          </p:val>
                                        </p:tav>
                                        <p:tav tm="100000">
                                          <p:val>
                                            <p:fltVal val="1"/>
                                          </p:val>
                                        </p:tav>
                                      </p:tavLst>
                                    </p:anim>
                                  </p:childTnLst>
                                </p:cTn>
                              </p:par>
                              <p:par>
                                <p:cTn id="68" presetID="53" presetClass="entr" presetSubtype="16" fill="hold" grpId="0" nodeType="withEffect">
                                  <p:stCondLst>
                                    <p:cond delay="45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15" presetClass="entr" presetSubtype="0" fill="hold" grpId="0" nodeType="withEffect">
                                  <p:stCondLst>
                                    <p:cond delay="450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fltVal val="0"/>
                                          </p:val>
                                        </p:tav>
                                        <p:tav tm="100000">
                                          <p:val>
                                            <p:strVal val="#ppt_w"/>
                                          </p:val>
                                        </p:tav>
                                      </p:tavLst>
                                    </p:anim>
                                    <p:anim calcmode="lin" valueType="num">
                                      <p:cBhvr>
                                        <p:cTn id="76" dur="1000" fill="hold"/>
                                        <p:tgtEl>
                                          <p:spTgt spid="37"/>
                                        </p:tgtEl>
                                        <p:attrNameLst>
                                          <p:attrName>ppt_h</p:attrName>
                                        </p:attrNameLst>
                                      </p:cBhvr>
                                      <p:tavLst>
                                        <p:tav tm="0">
                                          <p:val>
                                            <p:fltVal val="0"/>
                                          </p:val>
                                        </p:tav>
                                        <p:tav tm="100000">
                                          <p:val>
                                            <p:strVal val="#ppt_h"/>
                                          </p:val>
                                        </p:tav>
                                      </p:tavLst>
                                    </p:anim>
                                    <p:anim calcmode="lin" valueType="num">
                                      <p:cBhvr>
                                        <p:cTn id="7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7"/>
                                        </p:tgtEl>
                                        <p:attrNameLst>
                                          <p:attrName>ppt_y</p:attrName>
                                        </p:attrNameLst>
                                      </p:cBhvr>
                                      <p:tavLst>
                                        <p:tav tm="0" fmla="#ppt_y+(sin(-2*pi*(1-$))*-#ppt_x+cos(-2*pi*(1-$))*(1-#ppt_y))*(1-$)">
                                          <p:val>
                                            <p:fltVal val="0"/>
                                          </p:val>
                                        </p:tav>
                                        <p:tav tm="100000">
                                          <p:val>
                                            <p:fltVal val="1"/>
                                          </p:val>
                                        </p:tav>
                                      </p:tavLst>
                                    </p:anim>
                                  </p:childTnLst>
                                </p:cTn>
                              </p:par>
                              <p:par>
                                <p:cTn id="79" presetID="53" presetClass="entr" presetSubtype="16" fill="hold" grpId="0" nodeType="withEffect">
                                  <p:stCondLst>
                                    <p:cond delay="550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15" presetClass="entr" presetSubtype="0" fill="hold" grpId="0" nodeType="withEffect">
                                  <p:stCondLst>
                                    <p:cond delay="5500"/>
                                  </p:stCondLst>
                                  <p:childTnLst>
                                    <p:set>
                                      <p:cBhvr>
                                        <p:cTn id="85" dur="1" fill="hold">
                                          <p:stCondLst>
                                            <p:cond delay="0"/>
                                          </p:stCondLst>
                                        </p:cTn>
                                        <p:tgtEl>
                                          <p:spTgt spid="41"/>
                                        </p:tgtEl>
                                        <p:attrNameLst>
                                          <p:attrName>style.visibility</p:attrName>
                                        </p:attrNameLst>
                                      </p:cBhvr>
                                      <p:to>
                                        <p:strVal val="visible"/>
                                      </p:to>
                                    </p:set>
                                    <p:anim calcmode="lin" valueType="num">
                                      <p:cBhvr>
                                        <p:cTn id="86" dur="1000" fill="hold"/>
                                        <p:tgtEl>
                                          <p:spTgt spid="41"/>
                                        </p:tgtEl>
                                        <p:attrNameLst>
                                          <p:attrName>ppt_w</p:attrName>
                                        </p:attrNameLst>
                                      </p:cBhvr>
                                      <p:tavLst>
                                        <p:tav tm="0">
                                          <p:val>
                                            <p:fltVal val="0"/>
                                          </p:val>
                                        </p:tav>
                                        <p:tav tm="100000">
                                          <p:val>
                                            <p:strVal val="#ppt_w"/>
                                          </p:val>
                                        </p:tav>
                                      </p:tavLst>
                                    </p:anim>
                                    <p:anim calcmode="lin" valueType="num">
                                      <p:cBhvr>
                                        <p:cTn id="87" dur="1000" fill="hold"/>
                                        <p:tgtEl>
                                          <p:spTgt spid="41"/>
                                        </p:tgtEl>
                                        <p:attrNameLst>
                                          <p:attrName>ppt_h</p:attrName>
                                        </p:attrNameLst>
                                      </p:cBhvr>
                                      <p:tavLst>
                                        <p:tav tm="0">
                                          <p:val>
                                            <p:fltVal val="0"/>
                                          </p:val>
                                        </p:tav>
                                        <p:tav tm="100000">
                                          <p:val>
                                            <p:strVal val="#ppt_h"/>
                                          </p:val>
                                        </p:tav>
                                      </p:tavLst>
                                    </p:anim>
                                    <p:anim calcmode="lin" valueType="num">
                                      <p:cBhvr>
                                        <p:cTn id="88"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16" grpId="0" animBg="1"/>
      <p:bldP spid="17" grpId="0" animBg="1"/>
      <p:bldP spid="17" grpId="1" animBg="1"/>
      <p:bldP spid="18" grpId="0" animBg="1"/>
      <p:bldP spid="18" grpId="1" animBg="1"/>
      <p:bldP spid="22" grpId="0" animBg="1"/>
      <p:bldP spid="24" grpId="0"/>
      <p:bldP spid="30" grpId="0" animBg="1"/>
      <p:bldP spid="32" grpId="0"/>
      <p:bldP spid="35" grpId="0" animBg="1"/>
      <p:bldP spid="37" grpId="0"/>
      <p:bldP spid="39" grpId="0" animBg="1"/>
      <p:bldP spid="41"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1"/>
          <p:cNvSpPr/>
          <p:nvPr/>
        </p:nvSpPr>
        <p:spPr>
          <a:xfrm>
            <a:off x="4402157" y="332208"/>
            <a:ext cx="4738668" cy="4809705"/>
          </a:xfrm>
          <a:custGeom>
            <a:avLst/>
            <a:gdLst/>
            <a:ahLst/>
            <a:cxnLst/>
            <a:rect l="l" t="t" r="r" b="b"/>
            <a:pathLst>
              <a:path w="4738667" h="4809705">
                <a:moveTo>
                  <a:pt x="4738667" y="0"/>
                </a:moveTo>
                <a:lnTo>
                  <a:pt x="4738667" y="1029020"/>
                </a:lnTo>
                <a:lnTo>
                  <a:pt x="1013823" y="4809705"/>
                </a:lnTo>
                <a:lnTo>
                  <a:pt x="0" y="4809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3" name="组合 1032"/>
          <p:cNvGrpSpPr/>
          <p:nvPr/>
        </p:nvGrpSpPr>
        <p:grpSpPr>
          <a:xfrm>
            <a:off x="6471648" y="1567777"/>
            <a:ext cx="2151378" cy="1825267"/>
            <a:chOff x="917575" y="1467648"/>
            <a:chExt cx="2859088" cy="2425700"/>
          </a:xfrm>
        </p:grpSpPr>
        <p:grpSp>
          <p:nvGrpSpPr>
            <p:cNvPr id="1028" name="组合 1027"/>
            <p:cNvGrpSpPr/>
            <p:nvPr/>
          </p:nvGrpSpPr>
          <p:grpSpPr>
            <a:xfrm>
              <a:off x="1563688" y="1586710"/>
              <a:ext cx="1566863" cy="2306638"/>
              <a:chOff x="1563688" y="1971675"/>
              <a:chExt cx="1566863" cy="2306638"/>
            </a:xfrm>
            <a:solidFill>
              <a:schemeClr val="tx2">
                <a:lumMod val="60000"/>
                <a:lumOff val="40000"/>
              </a:schemeClr>
            </a:solidFill>
          </p:grpSpPr>
          <p:sp>
            <p:nvSpPr>
              <p:cNvPr id="24" name="Oval 23"/>
              <p:cNvSpPr>
                <a:spLocks noChangeArrowheads="1"/>
              </p:cNvSpPr>
              <p:nvPr/>
            </p:nvSpPr>
            <p:spPr bwMode="auto">
              <a:xfrm>
                <a:off x="2198688" y="1971675"/>
                <a:ext cx="296863" cy="296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563688" y="2301875"/>
                <a:ext cx="1566863" cy="1976438"/>
              </a:xfrm>
              <a:custGeom>
                <a:avLst/>
                <a:gdLst>
                  <a:gd name="T0" fmla="*/ 896 w 930"/>
                  <a:gd name="T1" fmla="*/ 538 h 1173"/>
                  <a:gd name="T2" fmla="*/ 674 w 930"/>
                  <a:gd name="T3" fmla="*/ 538 h 1173"/>
                  <a:gd name="T4" fmla="*/ 581 w 930"/>
                  <a:gd name="T5" fmla="*/ 538 h 1173"/>
                  <a:gd name="T6" fmla="*/ 581 w 930"/>
                  <a:gd name="T7" fmla="*/ 147 h 1173"/>
                  <a:gd name="T8" fmla="*/ 622 w 930"/>
                  <a:gd name="T9" fmla="*/ 147 h 1173"/>
                  <a:gd name="T10" fmla="*/ 622 w 930"/>
                  <a:gd name="T11" fmla="*/ 408 h 1173"/>
                  <a:gd name="T12" fmla="*/ 622 w 930"/>
                  <a:gd name="T13" fmla="*/ 408 h 1173"/>
                  <a:gd name="T14" fmla="*/ 657 w 930"/>
                  <a:gd name="T15" fmla="*/ 444 h 1173"/>
                  <a:gd name="T16" fmla="*/ 692 w 930"/>
                  <a:gd name="T17" fmla="*/ 408 h 1173"/>
                  <a:gd name="T18" fmla="*/ 692 w 930"/>
                  <a:gd name="T19" fmla="*/ 408 h 1173"/>
                  <a:gd name="T20" fmla="*/ 692 w 930"/>
                  <a:gd name="T21" fmla="*/ 61 h 1173"/>
                  <a:gd name="T22" fmla="*/ 631 w 930"/>
                  <a:gd name="T23" fmla="*/ 0 h 1173"/>
                  <a:gd name="T24" fmla="*/ 528 w 930"/>
                  <a:gd name="T25" fmla="*/ 0 h 1173"/>
                  <a:gd name="T26" fmla="*/ 499 w 930"/>
                  <a:gd name="T27" fmla="*/ 138 h 1173"/>
                  <a:gd name="T28" fmla="*/ 495 w 930"/>
                  <a:gd name="T29" fmla="*/ 138 h 1173"/>
                  <a:gd name="T30" fmla="*/ 467 w 930"/>
                  <a:gd name="T31" fmla="*/ 60 h 1173"/>
                  <a:gd name="T32" fmla="*/ 484 w 930"/>
                  <a:gd name="T33" fmla="*/ 43 h 1173"/>
                  <a:gd name="T34" fmla="*/ 462 w 930"/>
                  <a:gd name="T35" fmla="*/ 21 h 1173"/>
                  <a:gd name="T36" fmla="*/ 439 w 930"/>
                  <a:gd name="T37" fmla="*/ 43 h 1173"/>
                  <a:gd name="T38" fmla="*/ 457 w 930"/>
                  <a:gd name="T39" fmla="*/ 60 h 1173"/>
                  <a:gd name="T40" fmla="*/ 433 w 930"/>
                  <a:gd name="T41" fmla="*/ 138 h 1173"/>
                  <a:gd name="T42" fmla="*/ 428 w 930"/>
                  <a:gd name="T43" fmla="*/ 138 h 1173"/>
                  <a:gd name="T44" fmla="*/ 392 w 930"/>
                  <a:gd name="T45" fmla="*/ 0 h 1173"/>
                  <a:gd name="T46" fmla="*/ 298 w 930"/>
                  <a:gd name="T47" fmla="*/ 0 h 1173"/>
                  <a:gd name="T48" fmla="*/ 237 w 930"/>
                  <a:gd name="T49" fmla="*/ 61 h 1173"/>
                  <a:gd name="T50" fmla="*/ 237 w 930"/>
                  <a:gd name="T51" fmla="*/ 408 h 1173"/>
                  <a:gd name="T52" fmla="*/ 237 w 930"/>
                  <a:gd name="T53" fmla="*/ 408 h 1173"/>
                  <a:gd name="T54" fmla="*/ 272 w 930"/>
                  <a:gd name="T55" fmla="*/ 444 h 1173"/>
                  <a:gd name="T56" fmla="*/ 308 w 930"/>
                  <a:gd name="T57" fmla="*/ 408 h 1173"/>
                  <a:gd name="T58" fmla="*/ 308 w 930"/>
                  <a:gd name="T59" fmla="*/ 408 h 1173"/>
                  <a:gd name="T60" fmla="*/ 308 w 930"/>
                  <a:gd name="T61" fmla="*/ 147 h 1173"/>
                  <a:gd name="T62" fmla="*/ 348 w 930"/>
                  <a:gd name="T63" fmla="*/ 147 h 1173"/>
                  <a:gd name="T64" fmla="*/ 348 w 930"/>
                  <a:gd name="T65" fmla="*/ 538 h 1173"/>
                  <a:gd name="T66" fmla="*/ 255 w 930"/>
                  <a:gd name="T67" fmla="*/ 538 h 1173"/>
                  <a:gd name="T68" fmla="*/ 34 w 930"/>
                  <a:gd name="T69" fmla="*/ 538 h 1173"/>
                  <a:gd name="T70" fmla="*/ 0 w 930"/>
                  <a:gd name="T71" fmla="*/ 572 h 1173"/>
                  <a:gd name="T72" fmla="*/ 34 w 930"/>
                  <a:gd name="T73" fmla="*/ 606 h 1173"/>
                  <a:gd name="T74" fmla="*/ 255 w 930"/>
                  <a:gd name="T75" fmla="*/ 606 h 1173"/>
                  <a:gd name="T76" fmla="*/ 255 w 930"/>
                  <a:gd name="T77" fmla="*/ 1121 h 1173"/>
                  <a:gd name="T78" fmla="*/ 207 w 930"/>
                  <a:gd name="T79" fmla="*/ 1121 h 1173"/>
                  <a:gd name="T80" fmla="*/ 181 w 930"/>
                  <a:gd name="T81" fmla="*/ 1147 h 1173"/>
                  <a:gd name="T82" fmla="*/ 207 w 930"/>
                  <a:gd name="T83" fmla="*/ 1173 h 1173"/>
                  <a:gd name="T84" fmla="*/ 255 w 930"/>
                  <a:gd name="T85" fmla="*/ 1173 h 1173"/>
                  <a:gd name="T86" fmla="*/ 666 w 930"/>
                  <a:gd name="T87" fmla="*/ 1173 h 1173"/>
                  <a:gd name="T88" fmla="*/ 674 w 930"/>
                  <a:gd name="T89" fmla="*/ 1173 h 1173"/>
                  <a:gd name="T90" fmla="*/ 722 w 930"/>
                  <a:gd name="T91" fmla="*/ 1173 h 1173"/>
                  <a:gd name="T92" fmla="*/ 748 w 930"/>
                  <a:gd name="T93" fmla="*/ 1147 h 1173"/>
                  <a:gd name="T94" fmla="*/ 722 w 930"/>
                  <a:gd name="T95" fmla="*/ 1121 h 1173"/>
                  <a:gd name="T96" fmla="*/ 674 w 930"/>
                  <a:gd name="T97" fmla="*/ 1121 h 1173"/>
                  <a:gd name="T98" fmla="*/ 674 w 930"/>
                  <a:gd name="T99" fmla="*/ 606 h 1173"/>
                  <a:gd name="T100" fmla="*/ 896 w 930"/>
                  <a:gd name="T101" fmla="*/ 606 h 1173"/>
                  <a:gd name="T102" fmla="*/ 930 w 930"/>
                  <a:gd name="T103" fmla="*/ 572 h 1173"/>
                  <a:gd name="T104" fmla="*/ 896 w 930"/>
                  <a:gd name="T105" fmla="*/ 538 h 1173"/>
                  <a:gd name="T106" fmla="*/ 484 w 930"/>
                  <a:gd name="T107" fmla="*/ 538 h 1173"/>
                  <a:gd name="T108" fmla="*/ 445 w 930"/>
                  <a:gd name="T109" fmla="*/ 538 h 1173"/>
                  <a:gd name="T110" fmla="*/ 445 w 930"/>
                  <a:gd name="T111" fmla="*/ 456 h 1173"/>
                  <a:gd name="T112" fmla="*/ 484 w 930"/>
                  <a:gd name="T113" fmla="*/ 456 h 1173"/>
                  <a:gd name="T114" fmla="*/ 484 w 930"/>
                  <a:gd name="T115" fmla="*/ 53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0" h="1173">
                    <a:moveTo>
                      <a:pt x="896" y="538"/>
                    </a:moveTo>
                    <a:cubicBezTo>
                      <a:pt x="674" y="538"/>
                      <a:pt x="674" y="538"/>
                      <a:pt x="674" y="538"/>
                    </a:cubicBezTo>
                    <a:cubicBezTo>
                      <a:pt x="581" y="538"/>
                      <a:pt x="581" y="538"/>
                      <a:pt x="581" y="538"/>
                    </a:cubicBezTo>
                    <a:cubicBezTo>
                      <a:pt x="581" y="147"/>
                      <a:pt x="581" y="147"/>
                      <a:pt x="581" y="147"/>
                    </a:cubicBezTo>
                    <a:cubicBezTo>
                      <a:pt x="622" y="147"/>
                      <a:pt x="622" y="147"/>
                      <a:pt x="622" y="147"/>
                    </a:cubicBezTo>
                    <a:cubicBezTo>
                      <a:pt x="622" y="408"/>
                      <a:pt x="622" y="408"/>
                      <a:pt x="622" y="408"/>
                    </a:cubicBezTo>
                    <a:cubicBezTo>
                      <a:pt x="622" y="408"/>
                      <a:pt x="622" y="408"/>
                      <a:pt x="622" y="408"/>
                    </a:cubicBezTo>
                    <a:cubicBezTo>
                      <a:pt x="622" y="428"/>
                      <a:pt x="638" y="444"/>
                      <a:pt x="657" y="444"/>
                    </a:cubicBezTo>
                    <a:cubicBezTo>
                      <a:pt x="677" y="444"/>
                      <a:pt x="692" y="428"/>
                      <a:pt x="692" y="408"/>
                    </a:cubicBezTo>
                    <a:cubicBezTo>
                      <a:pt x="692" y="408"/>
                      <a:pt x="692" y="408"/>
                      <a:pt x="692" y="408"/>
                    </a:cubicBezTo>
                    <a:cubicBezTo>
                      <a:pt x="692" y="61"/>
                      <a:pt x="692" y="61"/>
                      <a:pt x="692" y="61"/>
                    </a:cubicBezTo>
                    <a:cubicBezTo>
                      <a:pt x="692" y="27"/>
                      <a:pt x="665" y="0"/>
                      <a:pt x="631" y="0"/>
                    </a:cubicBezTo>
                    <a:cubicBezTo>
                      <a:pt x="528" y="0"/>
                      <a:pt x="528" y="0"/>
                      <a:pt x="528" y="0"/>
                    </a:cubicBezTo>
                    <a:cubicBezTo>
                      <a:pt x="499" y="138"/>
                      <a:pt x="499" y="138"/>
                      <a:pt x="499" y="138"/>
                    </a:cubicBezTo>
                    <a:cubicBezTo>
                      <a:pt x="495" y="138"/>
                      <a:pt x="495" y="138"/>
                      <a:pt x="495" y="138"/>
                    </a:cubicBezTo>
                    <a:cubicBezTo>
                      <a:pt x="467" y="60"/>
                      <a:pt x="467" y="60"/>
                      <a:pt x="467" y="60"/>
                    </a:cubicBezTo>
                    <a:cubicBezTo>
                      <a:pt x="484" y="43"/>
                      <a:pt x="484" y="43"/>
                      <a:pt x="484" y="43"/>
                    </a:cubicBezTo>
                    <a:cubicBezTo>
                      <a:pt x="462" y="21"/>
                      <a:pt x="462" y="21"/>
                      <a:pt x="462" y="21"/>
                    </a:cubicBezTo>
                    <a:cubicBezTo>
                      <a:pt x="439" y="43"/>
                      <a:pt x="439" y="43"/>
                      <a:pt x="439" y="43"/>
                    </a:cubicBezTo>
                    <a:cubicBezTo>
                      <a:pt x="457" y="60"/>
                      <a:pt x="457" y="60"/>
                      <a:pt x="457" y="60"/>
                    </a:cubicBezTo>
                    <a:cubicBezTo>
                      <a:pt x="433" y="138"/>
                      <a:pt x="433" y="138"/>
                      <a:pt x="433" y="138"/>
                    </a:cubicBezTo>
                    <a:cubicBezTo>
                      <a:pt x="428" y="138"/>
                      <a:pt x="428" y="138"/>
                      <a:pt x="428" y="138"/>
                    </a:cubicBezTo>
                    <a:cubicBezTo>
                      <a:pt x="392" y="0"/>
                      <a:pt x="392" y="0"/>
                      <a:pt x="392" y="0"/>
                    </a:cubicBezTo>
                    <a:cubicBezTo>
                      <a:pt x="298" y="0"/>
                      <a:pt x="298" y="0"/>
                      <a:pt x="298" y="0"/>
                    </a:cubicBezTo>
                    <a:cubicBezTo>
                      <a:pt x="264" y="0"/>
                      <a:pt x="237" y="27"/>
                      <a:pt x="237" y="61"/>
                    </a:cubicBezTo>
                    <a:cubicBezTo>
                      <a:pt x="237" y="408"/>
                      <a:pt x="237" y="408"/>
                      <a:pt x="237" y="408"/>
                    </a:cubicBezTo>
                    <a:cubicBezTo>
                      <a:pt x="237" y="408"/>
                      <a:pt x="237" y="408"/>
                      <a:pt x="237" y="408"/>
                    </a:cubicBezTo>
                    <a:cubicBezTo>
                      <a:pt x="237" y="428"/>
                      <a:pt x="253" y="444"/>
                      <a:pt x="272" y="444"/>
                    </a:cubicBezTo>
                    <a:cubicBezTo>
                      <a:pt x="292" y="444"/>
                      <a:pt x="308" y="428"/>
                      <a:pt x="308" y="408"/>
                    </a:cubicBezTo>
                    <a:cubicBezTo>
                      <a:pt x="308" y="408"/>
                      <a:pt x="308" y="408"/>
                      <a:pt x="308" y="408"/>
                    </a:cubicBezTo>
                    <a:cubicBezTo>
                      <a:pt x="308" y="147"/>
                      <a:pt x="308" y="147"/>
                      <a:pt x="308" y="147"/>
                    </a:cubicBezTo>
                    <a:cubicBezTo>
                      <a:pt x="348" y="147"/>
                      <a:pt x="348" y="147"/>
                      <a:pt x="348" y="147"/>
                    </a:cubicBezTo>
                    <a:cubicBezTo>
                      <a:pt x="348" y="538"/>
                      <a:pt x="348" y="538"/>
                      <a:pt x="348" y="538"/>
                    </a:cubicBezTo>
                    <a:cubicBezTo>
                      <a:pt x="255" y="538"/>
                      <a:pt x="255" y="538"/>
                      <a:pt x="255" y="538"/>
                    </a:cubicBezTo>
                    <a:cubicBezTo>
                      <a:pt x="34" y="538"/>
                      <a:pt x="34" y="538"/>
                      <a:pt x="34" y="538"/>
                    </a:cubicBezTo>
                    <a:cubicBezTo>
                      <a:pt x="15" y="538"/>
                      <a:pt x="0" y="553"/>
                      <a:pt x="0" y="572"/>
                    </a:cubicBezTo>
                    <a:cubicBezTo>
                      <a:pt x="0" y="591"/>
                      <a:pt x="15" y="606"/>
                      <a:pt x="34" y="606"/>
                    </a:cubicBezTo>
                    <a:cubicBezTo>
                      <a:pt x="255" y="606"/>
                      <a:pt x="255" y="606"/>
                      <a:pt x="255" y="606"/>
                    </a:cubicBezTo>
                    <a:cubicBezTo>
                      <a:pt x="255" y="1121"/>
                      <a:pt x="255" y="1121"/>
                      <a:pt x="255" y="1121"/>
                    </a:cubicBezTo>
                    <a:cubicBezTo>
                      <a:pt x="207" y="1121"/>
                      <a:pt x="207" y="1121"/>
                      <a:pt x="207" y="1121"/>
                    </a:cubicBezTo>
                    <a:cubicBezTo>
                      <a:pt x="193" y="1121"/>
                      <a:pt x="181" y="1133"/>
                      <a:pt x="181" y="1147"/>
                    </a:cubicBezTo>
                    <a:cubicBezTo>
                      <a:pt x="181" y="1161"/>
                      <a:pt x="193" y="1173"/>
                      <a:pt x="207" y="1173"/>
                    </a:cubicBezTo>
                    <a:cubicBezTo>
                      <a:pt x="255" y="1173"/>
                      <a:pt x="255" y="1173"/>
                      <a:pt x="255" y="1173"/>
                    </a:cubicBezTo>
                    <a:cubicBezTo>
                      <a:pt x="666" y="1173"/>
                      <a:pt x="666" y="1173"/>
                      <a:pt x="666" y="1173"/>
                    </a:cubicBezTo>
                    <a:cubicBezTo>
                      <a:pt x="674" y="1173"/>
                      <a:pt x="674" y="1173"/>
                      <a:pt x="674" y="1173"/>
                    </a:cubicBezTo>
                    <a:cubicBezTo>
                      <a:pt x="722" y="1173"/>
                      <a:pt x="722" y="1173"/>
                      <a:pt x="722" y="1173"/>
                    </a:cubicBezTo>
                    <a:cubicBezTo>
                      <a:pt x="737" y="1173"/>
                      <a:pt x="748" y="1161"/>
                      <a:pt x="748" y="1147"/>
                    </a:cubicBezTo>
                    <a:cubicBezTo>
                      <a:pt x="748" y="1133"/>
                      <a:pt x="737" y="1121"/>
                      <a:pt x="722" y="1121"/>
                    </a:cubicBezTo>
                    <a:cubicBezTo>
                      <a:pt x="674" y="1121"/>
                      <a:pt x="674" y="1121"/>
                      <a:pt x="674" y="1121"/>
                    </a:cubicBezTo>
                    <a:cubicBezTo>
                      <a:pt x="674" y="606"/>
                      <a:pt x="674" y="606"/>
                      <a:pt x="674" y="606"/>
                    </a:cubicBezTo>
                    <a:cubicBezTo>
                      <a:pt x="896" y="606"/>
                      <a:pt x="896" y="606"/>
                      <a:pt x="896" y="606"/>
                    </a:cubicBezTo>
                    <a:cubicBezTo>
                      <a:pt x="915" y="606"/>
                      <a:pt x="930" y="591"/>
                      <a:pt x="930" y="572"/>
                    </a:cubicBezTo>
                    <a:cubicBezTo>
                      <a:pt x="930" y="553"/>
                      <a:pt x="915" y="538"/>
                      <a:pt x="896" y="538"/>
                    </a:cubicBezTo>
                    <a:close/>
                    <a:moveTo>
                      <a:pt x="484" y="538"/>
                    </a:moveTo>
                    <a:cubicBezTo>
                      <a:pt x="445" y="538"/>
                      <a:pt x="445" y="538"/>
                      <a:pt x="445" y="538"/>
                    </a:cubicBezTo>
                    <a:cubicBezTo>
                      <a:pt x="445" y="456"/>
                      <a:pt x="445" y="456"/>
                      <a:pt x="445" y="456"/>
                    </a:cubicBezTo>
                    <a:cubicBezTo>
                      <a:pt x="484" y="456"/>
                      <a:pt x="484" y="456"/>
                      <a:pt x="484" y="456"/>
                    </a:cubicBezTo>
                    <a:lnTo>
                      <a:pt x="484" y="5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0" name="组合 1029"/>
            <p:cNvGrpSpPr/>
            <p:nvPr/>
          </p:nvGrpSpPr>
          <p:grpSpPr>
            <a:xfrm>
              <a:off x="2817813" y="2078835"/>
              <a:ext cx="958850" cy="1814513"/>
              <a:chOff x="2817813" y="2463800"/>
              <a:chExt cx="958850" cy="1814513"/>
            </a:xfrm>
            <a:solidFill>
              <a:schemeClr val="tx1">
                <a:lumMod val="75000"/>
                <a:lumOff val="25000"/>
              </a:schemeClr>
            </a:solidFill>
          </p:grpSpPr>
          <p:sp>
            <p:nvSpPr>
              <p:cNvPr id="26" name="Freeform 25"/>
              <p:cNvSpPr/>
              <p:nvPr/>
            </p:nvSpPr>
            <p:spPr bwMode="auto">
              <a:xfrm>
                <a:off x="3005138" y="2941638"/>
                <a:ext cx="771525" cy="1336675"/>
              </a:xfrm>
              <a:custGeom>
                <a:avLst/>
                <a:gdLst>
                  <a:gd name="T0" fmla="*/ 408 w 458"/>
                  <a:gd name="T1" fmla="*/ 0 h 794"/>
                  <a:gd name="T2" fmla="*/ 358 w 458"/>
                  <a:gd name="T3" fmla="*/ 50 h 794"/>
                  <a:gd name="T4" fmla="*/ 358 w 458"/>
                  <a:gd name="T5" fmla="*/ 387 h 794"/>
                  <a:gd name="T6" fmla="*/ 50 w 458"/>
                  <a:gd name="T7" fmla="*/ 387 h 794"/>
                  <a:gd name="T8" fmla="*/ 0 w 458"/>
                  <a:gd name="T9" fmla="*/ 437 h 794"/>
                  <a:gd name="T10" fmla="*/ 50 w 458"/>
                  <a:gd name="T11" fmla="*/ 487 h 794"/>
                  <a:gd name="T12" fmla="*/ 216 w 458"/>
                  <a:gd name="T13" fmla="*/ 487 h 794"/>
                  <a:gd name="T14" fmla="*/ 216 w 458"/>
                  <a:gd name="T15" fmla="*/ 749 h 794"/>
                  <a:gd name="T16" fmla="*/ 99 w 458"/>
                  <a:gd name="T17" fmla="*/ 749 h 794"/>
                  <a:gd name="T18" fmla="*/ 99 w 458"/>
                  <a:gd name="T19" fmla="*/ 749 h 794"/>
                  <a:gd name="T20" fmla="*/ 99 w 458"/>
                  <a:gd name="T21" fmla="*/ 749 h 794"/>
                  <a:gd name="T22" fmla="*/ 77 w 458"/>
                  <a:gd name="T23" fmla="*/ 771 h 794"/>
                  <a:gd name="T24" fmla="*/ 99 w 458"/>
                  <a:gd name="T25" fmla="*/ 794 h 794"/>
                  <a:gd name="T26" fmla="*/ 99 w 458"/>
                  <a:gd name="T27" fmla="*/ 794 h 794"/>
                  <a:gd name="T28" fmla="*/ 99 w 458"/>
                  <a:gd name="T29" fmla="*/ 794 h 794"/>
                  <a:gd name="T30" fmla="*/ 343 w 458"/>
                  <a:gd name="T31" fmla="*/ 794 h 794"/>
                  <a:gd name="T32" fmla="*/ 343 w 458"/>
                  <a:gd name="T33" fmla="*/ 794 h 794"/>
                  <a:gd name="T34" fmla="*/ 366 w 458"/>
                  <a:gd name="T35" fmla="*/ 771 h 794"/>
                  <a:gd name="T36" fmla="*/ 343 w 458"/>
                  <a:gd name="T37" fmla="*/ 749 h 794"/>
                  <a:gd name="T38" fmla="*/ 343 w 458"/>
                  <a:gd name="T39" fmla="*/ 749 h 794"/>
                  <a:gd name="T40" fmla="*/ 244 w 458"/>
                  <a:gd name="T41" fmla="*/ 749 h 794"/>
                  <a:gd name="T42" fmla="*/ 244 w 458"/>
                  <a:gd name="T43" fmla="*/ 487 h 794"/>
                  <a:gd name="T44" fmla="*/ 410 w 458"/>
                  <a:gd name="T45" fmla="*/ 487 h 794"/>
                  <a:gd name="T46" fmla="*/ 410 w 458"/>
                  <a:gd name="T47" fmla="*/ 487 h 794"/>
                  <a:gd name="T48" fmla="*/ 458 w 458"/>
                  <a:gd name="T49" fmla="*/ 437 h 794"/>
                  <a:gd name="T50" fmla="*/ 458 w 458"/>
                  <a:gd name="T51" fmla="*/ 50 h 794"/>
                  <a:gd name="T52" fmla="*/ 408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408" y="0"/>
                    </a:moveTo>
                    <a:cubicBezTo>
                      <a:pt x="380" y="0"/>
                      <a:pt x="358" y="22"/>
                      <a:pt x="358" y="50"/>
                    </a:cubicBezTo>
                    <a:cubicBezTo>
                      <a:pt x="358" y="387"/>
                      <a:pt x="358" y="387"/>
                      <a:pt x="358" y="387"/>
                    </a:cubicBezTo>
                    <a:cubicBezTo>
                      <a:pt x="50" y="387"/>
                      <a:pt x="50" y="387"/>
                      <a:pt x="50" y="387"/>
                    </a:cubicBezTo>
                    <a:cubicBezTo>
                      <a:pt x="22" y="387"/>
                      <a:pt x="0" y="409"/>
                      <a:pt x="0" y="437"/>
                    </a:cubicBezTo>
                    <a:cubicBezTo>
                      <a:pt x="0" y="464"/>
                      <a:pt x="22" y="487"/>
                      <a:pt x="50" y="487"/>
                    </a:cubicBezTo>
                    <a:cubicBezTo>
                      <a:pt x="216" y="487"/>
                      <a:pt x="216" y="487"/>
                      <a:pt x="216" y="487"/>
                    </a:cubicBezTo>
                    <a:cubicBezTo>
                      <a:pt x="216" y="749"/>
                      <a:pt x="216" y="749"/>
                      <a:pt x="216" y="749"/>
                    </a:cubicBezTo>
                    <a:cubicBezTo>
                      <a:pt x="99" y="749"/>
                      <a:pt x="99" y="749"/>
                      <a:pt x="99" y="749"/>
                    </a:cubicBezTo>
                    <a:cubicBezTo>
                      <a:pt x="99" y="749"/>
                      <a:pt x="99" y="749"/>
                      <a:pt x="99" y="749"/>
                    </a:cubicBezTo>
                    <a:cubicBezTo>
                      <a:pt x="99" y="749"/>
                      <a:pt x="99" y="749"/>
                      <a:pt x="99" y="749"/>
                    </a:cubicBezTo>
                    <a:cubicBezTo>
                      <a:pt x="87" y="749"/>
                      <a:pt x="77" y="759"/>
                      <a:pt x="77" y="771"/>
                    </a:cubicBezTo>
                    <a:cubicBezTo>
                      <a:pt x="77" y="784"/>
                      <a:pt x="87" y="794"/>
                      <a:pt x="99" y="794"/>
                    </a:cubicBezTo>
                    <a:cubicBezTo>
                      <a:pt x="99" y="794"/>
                      <a:pt x="99" y="794"/>
                      <a:pt x="99" y="794"/>
                    </a:cubicBezTo>
                    <a:cubicBezTo>
                      <a:pt x="99" y="794"/>
                      <a:pt x="99" y="794"/>
                      <a:pt x="99" y="794"/>
                    </a:cubicBezTo>
                    <a:cubicBezTo>
                      <a:pt x="343" y="794"/>
                      <a:pt x="343" y="794"/>
                      <a:pt x="343" y="794"/>
                    </a:cubicBezTo>
                    <a:cubicBezTo>
                      <a:pt x="343" y="794"/>
                      <a:pt x="343" y="794"/>
                      <a:pt x="343" y="794"/>
                    </a:cubicBezTo>
                    <a:cubicBezTo>
                      <a:pt x="356" y="794"/>
                      <a:pt x="366" y="784"/>
                      <a:pt x="366" y="771"/>
                    </a:cubicBezTo>
                    <a:cubicBezTo>
                      <a:pt x="366" y="759"/>
                      <a:pt x="356" y="749"/>
                      <a:pt x="343" y="749"/>
                    </a:cubicBezTo>
                    <a:cubicBezTo>
                      <a:pt x="343" y="749"/>
                      <a:pt x="343" y="749"/>
                      <a:pt x="343" y="749"/>
                    </a:cubicBezTo>
                    <a:cubicBezTo>
                      <a:pt x="244" y="749"/>
                      <a:pt x="244" y="749"/>
                      <a:pt x="244" y="749"/>
                    </a:cubicBezTo>
                    <a:cubicBezTo>
                      <a:pt x="244" y="487"/>
                      <a:pt x="244" y="487"/>
                      <a:pt x="244" y="487"/>
                    </a:cubicBezTo>
                    <a:cubicBezTo>
                      <a:pt x="410" y="487"/>
                      <a:pt x="410" y="487"/>
                      <a:pt x="410" y="487"/>
                    </a:cubicBezTo>
                    <a:cubicBezTo>
                      <a:pt x="410" y="487"/>
                      <a:pt x="410" y="487"/>
                      <a:pt x="410" y="487"/>
                    </a:cubicBezTo>
                    <a:cubicBezTo>
                      <a:pt x="437" y="485"/>
                      <a:pt x="458" y="464"/>
                      <a:pt x="458" y="437"/>
                    </a:cubicBezTo>
                    <a:cubicBezTo>
                      <a:pt x="458" y="50"/>
                      <a:pt x="458" y="50"/>
                      <a:pt x="458" y="50"/>
                    </a:cubicBezTo>
                    <a:cubicBezTo>
                      <a:pt x="458" y="22"/>
                      <a:pt x="435" y="0"/>
                      <a:pt x="40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6"/>
              <p:cNvSpPr>
                <a:spLocks noChangeArrowheads="1"/>
              </p:cNvSpPr>
              <p:nvPr/>
            </p:nvSpPr>
            <p:spPr bwMode="auto">
              <a:xfrm>
                <a:off x="3259138"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2817813" y="2817813"/>
                <a:ext cx="749300" cy="1341438"/>
              </a:xfrm>
              <a:custGeom>
                <a:avLst/>
                <a:gdLst>
                  <a:gd name="T0" fmla="*/ 354 w 445"/>
                  <a:gd name="T1" fmla="*/ 0 h 796"/>
                  <a:gd name="T2" fmla="*/ 292 w 445"/>
                  <a:gd name="T3" fmla="*/ 24 h 796"/>
                  <a:gd name="T4" fmla="*/ 292 w 445"/>
                  <a:gd name="T5" fmla="*/ 24 h 796"/>
                  <a:gd name="T6" fmla="*/ 292 w 445"/>
                  <a:gd name="T7" fmla="*/ 24 h 796"/>
                  <a:gd name="T8" fmla="*/ 284 w 445"/>
                  <a:gd name="T9" fmla="*/ 32 h 796"/>
                  <a:gd name="T10" fmla="*/ 171 w 445"/>
                  <a:gd name="T11" fmla="*/ 148 h 796"/>
                  <a:gd name="T12" fmla="*/ 30 w 445"/>
                  <a:gd name="T13" fmla="*/ 148 h 796"/>
                  <a:gd name="T14" fmla="*/ 0 w 445"/>
                  <a:gd name="T15" fmla="*/ 178 h 796"/>
                  <a:gd name="T16" fmla="*/ 30 w 445"/>
                  <a:gd name="T17" fmla="*/ 208 h 796"/>
                  <a:gd name="T18" fmla="*/ 190 w 445"/>
                  <a:gd name="T19" fmla="*/ 208 h 796"/>
                  <a:gd name="T20" fmla="*/ 262 w 445"/>
                  <a:gd name="T21" fmla="*/ 135 h 796"/>
                  <a:gd name="T22" fmla="*/ 262 w 445"/>
                  <a:gd name="T23" fmla="*/ 348 h 796"/>
                  <a:gd name="T24" fmla="*/ 30 w 445"/>
                  <a:gd name="T25" fmla="*/ 348 h 796"/>
                  <a:gd name="T26" fmla="*/ 30 w 445"/>
                  <a:gd name="T27" fmla="*/ 348 h 796"/>
                  <a:gd name="T28" fmla="*/ 1 w 445"/>
                  <a:gd name="T29" fmla="*/ 377 h 796"/>
                  <a:gd name="T30" fmla="*/ 1 w 445"/>
                  <a:gd name="T31" fmla="*/ 378 h 796"/>
                  <a:gd name="T32" fmla="*/ 1 w 445"/>
                  <a:gd name="T33" fmla="*/ 378 h 796"/>
                  <a:gd name="T34" fmla="*/ 1 w 445"/>
                  <a:gd name="T35" fmla="*/ 747 h 796"/>
                  <a:gd name="T36" fmla="*/ 50 w 445"/>
                  <a:gd name="T37" fmla="*/ 796 h 796"/>
                  <a:gd name="T38" fmla="*/ 99 w 445"/>
                  <a:gd name="T39" fmla="*/ 747 h 796"/>
                  <a:gd name="T40" fmla="*/ 99 w 445"/>
                  <a:gd name="T41" fmla="*/ 456 h 796"/>
                  <a:gd name="T42" fmla="*/ 354 w 445"/>
                  <a:gd name="T43" fmla="*/ 456 h 796"/>
                  <a:gd name="T44" fmla="*/ 445 w 445"/>
                  <a:gd name="T45" fmla="*/ 364 h 796"/>
                  <a:gd name="T46" fmla="*/ 445 w 445"/>
                  <a:gd name="T47" fmla="*/ 92 h 796"/>
                  <a:gd name="T48" fmla="*/ 354 w 445"/>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796">
                    <a:moveTo>
                      <a:pt x="354" y="0"/>
                    </a:moveTo>
                    <a:cubicBezTo>
                      <a:pt x="330" y="0"/>
                      <a:pt x="309" y="9"/>
                      <a:pt x="292" y="24"/>
                    </a:cubicBezTo>
                    <a:cubicBezTo>
                      <a:pt x="292" y="24"/>
                      <a:pt x="292" y="24"/>
                      <a:pt x="292" y="24"/>
                    </a:cubicBezTo>
                    <a:cubicBezTo>
                      <a:pt x="292" y="24"/>
                      <a:pt x="292" y="24"/>
                      <a:pt x="292" y="24"/>
                    </a:cubicBezTo>
                    <a:cubicBezTo>
                      <a:pt x="289" y="26"/>
                      <a:pt x="287" y="29"/>
                      <a:pt x="284" y="32"/>
                    </a:cubicBezTo>
                    <a:cubicBezTo>
                      <a:pt x="171" y="148"/>
                      <a:pt x="171" y="148"/>
                      <a:pt x="171" y="148"/>
                    </a:cubicBezTo>
                    <a:cubicBezTo>
                      <a:pt x="30" y="148"/>
                      <a:pt x="30" y="148"/>
                      <a:pt x="30" y="148"/>
                    </a:cubicBezTo>
                    <a:cubicBezTo>
                      <a:pt x="13" y="148"/>
                      <a:pt x="0" y="161"/>
                      <a:pt x="0" y="178"/>
                    </a:cubicBezTo>
                    <a:cubicBezTo>
                      <a:pt x="0" y="195"/>
                      <a:pt x="13" y="208"/>
                      <a:pt x="30" y="208"/>
                    </a:cubicBezTo>
                    <a:cubicBezTo>
                      <a:pt x="190" y="208"/>
                      <a:pt x="190" y="208"/>
                      <a:pt x="190" y="208"/>
                    </a:cubicBezTo>
                    <a:cubicBezTo>
                      <a:pt x="262" y="135"/>
                      <a:pt x="262" y="135"/>
                      <a:pt x="262" y="135"/>
                    </a:cubicBezTo>
                    <a:cubicBezTo>
                      <a:pt x="262" y="348"/>
                      <a:pt x="262" y="348"/>
                      <a:pt x="262" y="348"/>
                    </a:cubicBezTo>
                    <a:cubicBezTo>
                      <a:pt x="30" y="348"/>
                      <a:pt x="30" y="348"/>
                      <a:pt x="30" y="348"/>
                    </a:cubicBezTo>
                    <a:cubicBezTo>
                      <a:pt x="30" y="348"/>
                      <a:pt x="30" y="348"/>
                      <a:pt x="30" y="348"/>
                    </a:cubicBezTo>
                    <a:cubicBezTo>
                      <a:pt x="14" y="348"/>
                      <a:pt x="1" y="361"/>
                      <a:pt x="1" y="377"/>
                    </a:cubicBezTo>
                    <a:cubicBezTo>
                      <a:pt x="1" y="378"/>
                      <a:pt x="1" y="378"/>
                      <a:pt x="1" y="378"/>
                    </a:cubicBezTo>
                    <a:cubicBezTo>
                      <a:pt x="1" y="378"/>
                      <a:pt x="1" y="378"/>
                      <a:pt x="1" y="378"/>
                    </a:cubicBezTo>
                    <a:cubicBezTo>
                      <a:pt x="1" y="747"/>
                      <a:pt x="1" y="747"/>
                      <a:pt x="1" y="747"/>
                    </a:cubicBezTo>
                    <a:cubicBezTo>
                      <a:pt x="1" y="774"/>
                      <a:pt x="23" y="796"/>
                      <a:pt x="50" y="796"/>
                    </a:cubicBezTo>
                    <a:cubicBezTo>
                      <a:pt x="77" y="796"/>
                      <a:pt x="99" y="774"/>
                      <a:pt x="99" y="747"/>
                    </a:cubicBezTo>
                    <a:cubicBezTo>
                      <a:pt x="99" y="456"/>
                      <a:pt x="99" y="456"/>
                      <a:pt x="99" y="456"/>
                    </a:cubicBezTo>
                    <a:cubicBezTo>
                      <a:pt x="354" y="456"/>
                      <a:pt x="354" y="456"/>
                      <a:pt x="354" y="456"/>
                    </a:cubicBezTo>
                    <a:cubicBezTo>
                      <a:pt x="404" y="456"/>
                      <a:pt x="445" y="415"/>
                      <a:pt x="445" y="364"/>
                    </a:cubicBezTo>
                    <a:cubicBezTo>
                      <a:pt x="445" y="92"/>
                      <a:pt x="445" y="92"/>
                      <a:pt x="445" y="92"/>
                    </a:cubicBezTo>
                    <a:cubicBezTo>
                      <a:pt x="445" y="41"/>
                      <a:pt x="404" y="0"/>
                      <a:pt x="3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9" name="组合 1028"/>
            <p:cNvGrpSpPr/>
            <p:nvPr/>
          </p:nvGrpSpPr>
          <p:grpSpPr>
            <a:xfrm>
              <a:off x="917575" y="2078835"/>
              <a:ext cx="958850" cy="1814513"/>
              <a:chOff x="917575" y="2463800"/>
              <a:chExt cx="958850" cy="1814513"/>
            </a:xfrm>
            <a:solidFill>
              <a:schemeClr val="tx1">
                <a:lumMod val="75000"/>
                <a:lumOff val="25000"/>
              </a:schemeClr>
            </a:solidFill>
          </p:grpSpPr>
          <p:sp>
            <p:nvSpPr>
              <p:cNvPr id="29" name="Freeform 28"/>
              <p:cNvSpPr/>
              <p:nvPr/>
            </p:nvSpPr>
            <p:spPr bwMode="auto">
              <a:xfrm>
                <a:off x="917575" y="2941638"/>
                <a:ext cx="771525" cy="1336675"/>
              </a:xfrm>
              <a:custGeom>
                <a:avLst/>
                <a:gdLst>
                  <a:gd name="T0" fmla="*/ 50 w 458"/>
                  <a:gd name="T1" fmla="*/ 0 h 794"/>
                  <a:gd name="T2" fmla="*/ 100 w 458"/>
                  <a:gd name="T3" fmla="*/ 50 h 794"/>
                  <a:gd name="T4" fmla="*/ 100 w 458"/>
                  <a:gd name="T5" fmla="*/ 387 h 794"/>
                  <a:gd name="T6" fmla="*/ 408 w 458"/>
                  <a:gd name="T7" fmla="*/ 387 h 794"/>
                  <a:gd name="T8" fmla="*/ 458 w 458"/>
                  <a:gd name="T9" fmla="*/ 437 h 794"/>
                  <a:gd name="T10" fmla="*/ 408 w 458"/>
                  <a:gd name="T11" fmla="*/ 487 h 794"/>
                  <a:gd name="T12" fmla="*/ 241 w 458"/>
                  <a:gd name="T13" fmla="*/ 487 h 794"/>
                  <a:gd name="T14" fmla="*/ 241 w 458"/>
                  <a:gd name="T15" fmla="*/ 749 h 794"/>
                  <a:gd name="T16" fmla="*/ 358 w 458"/>
                  <a:gd name="T17" fmla="*/ 749 h 794"/>
                  <a:gd name="T18" fmla="*/ 358 w 458"/>
                  <a:gd name="T19" fmla="*/ 749 h 794"/>
                  <a:gd name="T20" fmla="*/ 358 w 458"/>
                  <a:gd name="T21" fmla="*/ 749 h 794"/>
                  <a:gd name="T22" fmla="*/ 381 w 458"/>
                  <a:gd name="T23" fmla="*/ 771 h 794"/>
                  <a:gd name="T24" fmla="*/ 358 w 458"/>
                  <a:gd name="T25" fmla="*/ 794 h 794"/>
                  <a:gd name="T26" fmla="*/ 358 w 458"/>
                  <a:gd name="T27" fmla="*/ 794 h 794"/>
                  <a:gd name="T28" fmla="*/ 358 w 458"/>
                  <a:gd name="T29" fmla="*/ 794 h 794"/>
                  <a:gd name="T30" fmla="*/ 114 w 458"/>
                  <a:gd name="T31" fmla="*/ 794 h 794"/>
                  <a:gd name="T32" fmla="*/ 114 w 458"/>
                  <a:gd name="T33" fmla="*/ 794 h 794"/>
                  <a:gd name="T34" fmla="*/ 92 w 458"/>
                  <a:gd name="T35" fmla="*/ 771 h 794"/>
                  <a:gd name="T36" fmla="*/ 114 w 458"/>
                  <a:gd name="T37" fmla="*/ 749 h 794"/>
                  <a:gd name="T38" fmla="*/ 114 w 458"/>
                  <a:gd name="T39" fmla="*/ 749 h 794"/>
                  <a:gd name="T40" fmla="*/ 214 w 458"/>
                  <a:gd name="T41" fmla="*/ 749 h 794"/>
                  <a:gd name="T42" fmla="*/ 214 w 458"/>
                  <a:gd name="T43" fmla="*/ 487 h 794"/>
                  <a:gd name="T44" fmla="*/ 47 w 458"/>
                  <a:gd name="T45" fmla="*/ 487 h 794"/>
                  <a:gd name="T46" fmla="*/ 47 w 458"/>
                  <a:gd name="T47" fmla="*/ 487 h 794"/>
                  <a:gd name="T48" fmla="*/ 0 w 458"/>
                  <a:gd name="T49" fmla="*/ 437 h 794"/>
                  <a:gd name="T50" fmla="*/ 0 w 458"/>
                  <a:gd name="T51" fmla="*/ 50 h 794"/>
                  <a:gd name="T52" fmla="*/ 50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50" y="0"/>
                    </a:moveTo>
                    <a:cubicBezTo>
                      <a:pt x="77" y="0"/>
                      <a:pt x="100" y="22"/>
                      <a:pt x="100" y="50"/>
                    </a:cubicBezTo>
                    <a:cubicBezTo>
                      <a:pt x="100" y="387"/>
                      <a:pt x="100" y="387"/>
                      <a:pt x="100" y="387"/>
                    </a:cubicBezTo>
                    <a:cubicBezTo>
                      <a:pt x="408" y="387"/>
                      <a:pt x="408" y="387"/>
                      <a:pt x="408" y="387"/>
                    </a:cubicBezTo>
                    <a:cubicBezTo>
                      <a:pt x="435" y="387"/>
                      <a:pt x="458" y="409"/>
                      <a:pt x="458" y="437"/>
                    </a:cubicBezTo>
                    <a:cubicBezTo>
                      <a:pt x="458" y="464"/>
                      <a:pt x="435" y="487"/>
                      <a:pt x="408" y="487"/>
                    </a:cubicBezTo>
                    <a:cubicBezTo>
                      <a:pt x="241" y="487"/>
                      <a:pt x="241" y="487"/>
                      <a:pt x="241" y="487"/>
                    </a:cubicBezTo>
                    <a:cubicBezTo>
                      <a:pt x="241" y="749"/>
                      <a:pt x="241" y="749"/>
                      <a:pt x="241" y="749"/>
                    </a:cubicBezTo>
                    <a:cubicBezTo>
                      <a:pt x="358" y="749"/>
                      <a:pt x="358" y="749"/>
                      <a:pt x="358" y="749"/>
                    </a:cubicBezTo>
                    <a:cubicBezTo>
                      <a:pt x="358" y="749"/>
                      <a:pt x="358" y="749"/>
                      <a:pt x="358" y="749"/>
                    </a:cubicBezTo>
                    <a:cubicBezTo>
                      <a:pt x="358" y="749"/>
                      <a:pt x="358" y="749"/>
                      <a:pt x="358" y="749"/>
                    </a:cubicBezTo>
                    <a:cubicBezTo>
                      <a:pt x="371" y="749"/>
                      <a:pt x="381" y="759"/>
                      <a:pt x="381" y="771"/>
                    </a:cubicBezTo>
                    <a:cubicBezTo>
                      <a:pt x="381" y="784"/>
                      <a:pt x="371" y="794"/>
                      <a:pt x="358" y="794"/>
                    </a:cubicBezTo>
                    <a:cubicBezTo>
                      <a:pt x="358" y="794"/>
                      <a:pt x="358" y="794"/>
                      <a:pt x="358" y="794"/>
                    </a:cubicBezTo>
                    <a:cubicBezTo>
                      <a:pt x="358" y="794"/>
                      <a:pt x="358" y="794"/>
                      <a:pt x="358" y="794"/>
                    </a:cubicBezTo>
                    <a:cubicBezTo>
                      <a:pt x="114" y="794"/>
                      <a:pt x="114" y="794"/>
                      <a:pt x="114" y="794"/>
                    </a:cubicBezTo>
                    <a:cubicBezTo>
                      <a:pt x="114" y="794"/>
                      <a:pt x="114" y="794"/>
                      <a:pt x="114" y="794"/>
                    </a:cubicBezTo>
                    <a:cubicBezTo>
                      <a:pt x="102" y="794"/>
                      <a:pt x="92" y="784"/>
                      <a:pt x="92" y="771"/>
                    </a:cubicBezTo>
                    <a:cubicBezTo>
                      <a:pt x="92" y="759"/>
                      <a:pt x="102" y="749"/>
                      <a:pt x="114" y="749"/>
                    </a:cubicBezTo>
                    <a:cubicBezTo>
                      <a:pt x="114" y="749"/>
                      <a:pt x="114" y="749"/>
                      <a:pt x="114" y="749"/>
                    </a:cubicBezTo>
                    <a:cubicBezTo>
                      <a:pt x="214" y="749"/>
                      <a:pt x="214" y="749"/>
                      <a:pt x="214" y="749"/>
                    </a:cubicBezTo>
                    <a:cubicBezTo>
                      <a:pt x="214" y="487"/>
                      <a:pt x="214" y="487"/>
                      <a:pt x="214" y="487"/>
                    </a:cubicBezTo>
                    <a:cubicBezTo>
                      <a:pt x="47" y="487"/>
                      <a:pt x="47" y="487"/>
                      <a:pt x="47" y="487"/>
                    </a:cubicBezTo>
                    <a:cubicBezTo>
                      <a:pt x="47" y="487"/>
                      <a:pt x="47" y="487"/>
                      <a:pt x="47" y="487"/>
                    </a:cubicBezTo>
                    <a:cubicBezTo>
                      <a:pt x="21" y="485"/>
                      <a:pt x="0" y="464"/>
                      <a:pt x="0" y="437"/>
                    </a:cubicBezTo>
                    <a:cubicBezTo>
                      <a:pt x="0" y="50"/>
                      <a:pt x="0" y="50"/>
                      <a:pt x="0" y="50"/>
                    </a:cubicBezTo>
                    <a:cubicBezTo>
                      <a:pt x="0" y="22"/>
                      <a:pt x="22" y="0"/>
                      <a:pt x="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1133475"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123950" y="2817813"/>
                <a:ext cx="752475" cy="1341438"/>
              </a:xfrm>
              <a:custGeom>
                <a:avLst/>
                <a:gdLst>
                  <a:gd name="T0" fmla="*/ 92 w 446"/>
                  <a:gd name="T1" fmla="*/ 0 h 796"/>
                  <a:gd name="T2" fmla="*/ 153 w 446"/>
                  <a:gd name="T3" fmla="*/ 24 h 796"/>
                  <a:gd name="T4" fmla="*/ 153 w 446"/>
                  <a:gd name="T5" fmla="*/ 24 h 796"/>
                  <a:gd name="T6" fmla="*/ 153 w 446"/>
                  <a:gd name="T7" fmla="*/ 24 h 796"/>
                  <a:gd name="T8" fmla="*/ 161 w 446"/>
                  <a:gd name="T9" fmla="*/ 32 h 796"/>
                  <a:gd name="T10" fmla="*/ 274 w 446"/>
                  <a:gd name="T11" fmla="*/ 148 h 796"/>
                  <a:gd name="T12" fmla="*/ 416 w 446"/>
                  <a:gd name="T13" fmla="*/ 148 h 796"/>
                  <a:gd name="T14" fmla="*/ 446 w 446"/>
                  <a:gd name="T15" fmla="*/ 178 h 796"/>
                  <a:gd name="T16" fmla="*/ 416 w 446"/>
                  <a:gd name="T17" fmla="*/ 208 h 796"/>
                  <a:gd name="T18" fmla="*/ 256 w 446"/>
                  <a:gd name="T19" fmla="*/ 208 h 796"/>
                  <a:gd name="T20" fmla="*/ 183 w 446"/>
                  <a:gd name="T21" fmla="*/ 135 h 796"/>
                  <a:gd name="T22" fmla="*/ 183 w 446"/>
                  <a:gd name="T23" fmla="*/ 348 h 796"/>
                  <a:gd name="T24" fmla="*/ 416 w 446"/>
                  <a:gd name="T25" fmla="*/ 348 h 796"/>
                  <a:gd name="T26" fmla="*/ 416 w 446"/>
                  <a:gd name="T27" fmla="*/ 348 h 796"/>
                  <a:gd name="T28" fmla="*/ 445 w 446"/>
                  <a:gd name="T29" fmla="*/ 377 h 796"/>
                  <a:gd name="T30" fmla="*/ 445 w 446"/>
                  <a:gd name="T31" fmla="*/ 378 h 796"/>
                  <a:gd name="T32" fmla="*/ 445 w 446"/>
                  <a:gd name="T33" fmla="*/ 378 h 796"/>
                  <a:gd name="T34" fmla="*/ 445 w 446"/>
                  <a:gd name="T35" fmla="*/ 747 h 796"/>
                  <a:gd name="T36" fmla="*/ 395 w 446"/>
                  <a:gd name="T37" fmla="*/ 796 h 796"/>
                  <a:gd name="T38" fmla="*/ 346 w 446"/>
                  <a:gd name="T39" fmla="*/ 747 h 796"/>
                  <a:gd name="T40" fmla="*/ 346 w 446"/>
                  <a:gd name="T41" fmla="*/ 456 h 796"/>
                  <a:gd name="T42" fmla="*/ 92 w 446"/>
                  <a:gd name="T43" fmla="*/ 456 h 796"/>
                  <a:gd name="T44" fmla="*/ 0 w 446"/>
                  <a:gd name="T45" fmla="*/ 364 h 796"/>
                  <a:gd name="T46" fmla="*/ 0 w 446"/>
                  <a:gd name="T47" fmla="*/ 92 h 796"/>
                  <a:gd name="T48" fmla="*/ 92 w 446"/>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796">
                    <a:moveTo>
                      <a:pt x="92" y="0"/>
                    </a:moveTo>
                    <a:cubicBezTo>
                      <a:pt x="115" y="0"/>
                      <a:pt x="137" y="9"/>
                      <a:pt x="153" y="24"/>
                    </a:cubicBezTo>
                    <a:cubicBezTo>
                      <a:pt x="153" y="24"/>
                      <a:pt x="153" y="24"/>
                      <a:pt x="153" y="24"/>
                    </a:cubicBezTo>
                    <a:cubicBezTo>
                      <a:pt x="153" y="24"/>
                      <a:pt x="153" y="24"/>
                      <a:pt x="153" y="24"/>
                    </a:cubicBezTo>
                    <a:cubicBezTo>
                      <a:pt x="156" y="26"/>
                      <a:pt x="159" y="29"/>
                      <a:pt x="161" y="32"/>
                    </a:cubicBezTo>
                    <a:cubicBezTo>
                      <a:pt x="274" y="148"/>
                      <a:pt x="274" y="148"/>
                      <a:pt x="274" y="148"/>
                    </a:cubicBezTo>
                    <a:cubicBezTo>
                      <a:pt x="416" y="148"/>
                      <a:pt x="416" y="148"/>
                      <a:pt x="416" y="148"/>
                    </a:cubicBezTo>
                    <a:cubicBezTo>
                      <a:pt x="432" y="148"/>
                      <a:pt x="446" y="161"/>
                      <a:pt x="446" y="178"/>
                    </a:cubicBezTo>
                    <a:cubicBezTo>
                      <a:pt x="446" y="195"/>
                      <a:pt x="432" y="208"/>
                      <a:pt x="416" y="208"/>
                    </a:cubicBezTo>
                    <a:cubicBezTo>
                      <a:pt x="256" y="208"/>
                      <a:pt x="256" y="208"/>
                      <a:pt x="256" y="208"/>
                    </a:cubicBezTo>
                    <a:cubicBezTo>
                      <a:pt x="183" y="135"/>
                      <a:pt x="183" y="135"/>
                      <a:pt x="183" y="135"/>
                    </a:cubicBezTo>
                    <a:cubicBezTo>
                      <a:pt x="183" y="348"/>
                      <a:pt x="183" y="348"/>
                      <a:pt x="183" y="348"/>
                    </a:cubicBezTo>
                    <a:cubicBezTo>
                      <a:pt x="416" y="348"/>
                      <a:pt x="416" y="348"/>
                      <a:pt x="416" y="348"/>
                    </a:cubicBezTo>
                    <a:cubicBezTo>
                      <a:pt x="416" y="348"/>
                      <a:pt x="416" y="348"/>
                      <a:pt x="416" y="348"/>
                    </a:cubicBezTo>
                    <a:cubicBezTo>
                      <a:pt x="432" y="348"/>
                      <a:pt x="445" y="361"/>
                      <a:pt x="445" y="377"/>
                    </a:cubicBezTo>
                    <a:cubicBezTo>
                      <a:pt x="445" y="378"/>
                      <a:pt x="445" y="378"/>
                      <a:pt x="445" y="378"/>
                    </a:cubicBezTo>
                    <a:cubicBezTo>
                      <a:pt x="445" y="378"/>
                      <a:pt x="445" y="378"/>
                      <a:pt x="445" y="378"/>
                    </a:cubicBezTo>
                    <a:cubicBezTo>
                      <a:pt x="445" y="747"/>
                      <a:pt x="445" y="747"/>
                      <a:pt x="445" y="747"/>
                    </a:cubicBezTo>
                    <a:cubicBezTo>
                      <a:pt x="445" y="774"/>
                      <a:pt x="423" y="796"/>
                      <a:pt x="395" y="796"/>
                    </a:cubicBezTo>
                    <a:cubicBezTo>
                      <a:pt x="368" y="796"/>
                      <a:pt x="346" y="774"/>
                      <a:pt x="346" y="747"/>
                    </a:cubicBezTo>
                    <a:cubicBezTo>
                      <a:pt x="346" y="456"/>
                      <a:pt x="346" y="456"/>
                      <a:pt x="346" y="456"/>
                    </a:cubicBezTo>
                    <a:cubicBezTo>
                      <a:pt x="92" y="456"/>
                      <a:pt x="92" y="456"/>
                      <a:pt x="92" y="456"/>
                    </a:cubicBezTo>
                    <a:cubicBezTo>
                      <a:pt x="41" y="456"/>
                      <a:pt x="0" y="415"/>
                      <a:pt x="0" y="364"/>
                    </a:cubicBezTo>
                    <a:cubicBezTo>
                      <a:pt x="0" y="92"/>
                      <a:pt x="0" y="92"/>
                      <a:pt x="0" y="92"/>
                    </a:cubicBezTo>
                    <a:cubicBezTo>
                      <a:pt x="0" y="41"/>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4" name="Freeform 31"/>
            <p:cNvSpPr/>
            <p:nvPr/>
          </p:nvSpPr>
          <p:spPr bwMode="auto">
            <a:xfrm>
              <a:off x="952500" y="1467648"/>
              <a:ext cx="544513" cy="536575"/>
            </a:xfrm>
            <a:custGeom>
              <a:avLst/>
              <a:gdLst>
                <a:gd name="T0" fmla="*/ 323 w 323"/>
                <a:gd name="T1" fmla="*/ 130 h 318"/>
                <a:gd name="T2" fmla="*/ 161 w 323"/>
                <a:gd name="T3" fmla="*/ 0 h 318"/>
                <a:gd name="T4" fmla="*/ 0 w 323"/>
                <a:gd name="T5" fmla="*/ 130 h 318"/>
                <a:gd name="T6" fmla="*/ 161 w 323"/>
                <a:gd name="T7" fmla="*/ 261 h 318"/>
                <a:gd name="T8" fmla="*/ 179 w 323"/>
                <a:gd name="T9" fmla="*/ 260 h 318"/>
                <a:gd name="T10" fmla="*/ 244 w 323"/>
                <a:gd name="T11" fmla="*/ 318 h 318"/>
                <a:gd name="T12" fmla="*/ 244 w 323"/>
                <a:gd name="T13" fmla="*/ 242 h 318"/>
                <a:gd name="T14" fmla="*/ 323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323" y="130"/>
                  </a:moveTo>
                  <a:cubicBezTo>
                    <a:pt x="323" y="58"/>
                    <a:pt x="250" y="0"/>
                    <a:pt x="161" y="0"/>
                  </a:cubicBezTo>
                  <a:cubicBezTo>
                    <a:pt x="72" y="0"/>
                    <a:pt x="0" y="58"/>
                    <a:pt x="0" y="130"/>
                  </a:cubicBezTo>
                  <a:cubicBezTo>
                    <a:pt x="0" y="203"/>
                    <a:pt x="72" y="261"/>
                    <a:pt x="161" y="261"/>
                  </a:cubicBezTo>
                  <a:cubicBezTo>
                    <a:pt x="167" y="261"/>
                    <a:pt x="173" y="261"/>
                    <a:pt x="179" y="260"/>
                  </a:cubicBezTo>
                  <a:cubicBezTo>
                    <a:pt x="244" y="318"/>
                    <a:pt x="244" y="318"/>
                    <a:pt x="244" y="318"/>
                  </a:cubicBezTo>
                  <a:cubicBezTo>
                    <a:pt x="244" y="242"/>
                    <a:pt x="244" y="242"/>
                    <a:pt x="244" y="242"/>
                  </a:cubicBezTo>
                  <a:cubicBezTo>
                    <a:pt x="291" y="220"/>
                    <a:pt x="323" y="178"/>
                    <a:pt x="323"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5" name="Freeform 32"/>
            <p:cNvSpPr/>
            <p:nvPr/>
          </p:nvSpPr>
          <p:spPr bwMode="auto">
            <a:xfrm>
              <a:off x="3197225" y="1467648"/>
              <a:ext cx="544513" cy="536575"/>
            </a:xfrm>
            <a:custGeom>
              <a:avLst/>
              <a:gdLst>
                <a:gd name="T0" fmla="*/ 0 w 323"/>
                <a:gd name="T1" fmla="*/ 130 h 318"/>
                <a:gd name="T2" fmla="*/ 161 w 323"/>
                <a:gd name="T3" fmla="*/ 0 h 318"/>
                <a:gd name="T4" fmla="*/ 323 w 323"/>
                <a:gd name="T5" fmla="*/ 130 h 318"/>
                <a:gd name="T6" fmla="*/ 161 w 323"/>
                <a:gd name="T7" fmla="*/ 261 h 318"/>
                <a:gd name="T8" fmla="*/ 143 w 323"/>
                <a:gd name="T9" fmla="*/ 260 h 318"/>
                <a:gd name="T10" fmla="*/ 78 w 323"/>
                <a:gd name="T11" fmla="*/ 318 h 318"/>
                <a:gd name="T12" fmla="*/ 78 w 323"/>
                <a:gd name="T13" fmla="*/ 242 h 318"/>
                <a:gd name="T14" fmla="*/ 0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0" y="130"/>
                  </a:moveTo>
                  <a:cubicBezTo>
                    <a:pt x="0" y="58"/>
                    <a:pt x="72" y="0"/>
                    <a:pt x="161" y="0"/>
                  </a:cubicBezTo>
                  <a:cubicBezTo>
                    <a:pt x="250" y="0"/>
                    <a:pt x="323" y="58"/>
                    <a:pt x="323" y="130"/>
                  </a:cubicBezTo>
                  <a:cubicBezTo>
                    <a:pt x="323" y="203"/>
                    <a:pt x="250" y="261"/>
                    <a:pt x="161" y="261"/>
                  </a:cubicBezTo>
                  <a:cubicBezTo>
                    <a:pt x="155" y="261"/>
                    <a:pt x="149" y="261"/>
                    <a:pt x="143" y="260"/>
                  </a:cubicBezTo>
                  <a:cubicBezTo>
                    <a:pt x="78" y="318"/>
                    <a:pt x="78" y="318"/>
                    <a:pt x="78" y="318"/>
                  </a:cubicBezTo>
                  <a:cubicBezTo>
                    <a:pt x="78" y="242"/>
                    <a:pt x="78" y="242"/>
                    <a:pt x="78" y="242"/>
                  </a:cubicBezTo>
                  <a:cubicBezTo>
                    <a:pt x="31" y="220"/>
                    <a:pt x="0" y="178"/>
                    <a:pt x="0"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6" name="Freeform 33"/>
            <p:cNvSpPr>
              <a:spLocks noEditPoints="1"/>
            </p:cNvSpPr>
            <p:nvPr/>
          </p:nvSpPr>
          <p:spPr bwMode="auto">
            <a:xfrm>
              <a:off x="3394075" y="1597823"/>
              <a:ext cx="149225" cy="188913"/>
            </a:xfrm>
            <a:custGeom>
              <a:avLst/>
              <a:gdLst>
                <a:gd name="T0" fmla="*/ 5 w 88"/>
                <a:gd name="T1" fmla="*/ 0 h 112"/>
                <a:gd name="T2" fmla="*/ 84 w 88"/>
                <a:gd name="T3" fmla="*/ 9 h 112"/>
                <a:gd name="T4" fmla="*/ 72 w 88"/>
                <a:gd name="T5" fmla="*/ 41 h 112"/>
                <a:gd name="T6" fmla="*/ 72 w 88"/>
                <a:gd name="T7" fmla="*/ 73 h 112"/>
                <a:gd name="T8" fmla="*/ 88 w 88"/>
                <a:gd name="T9" fmla="*/ 108 h 112"/>
                <a:gd name="T10" fmla="*/ 0 w 88"/>
                <a:gd name="T11" fmla="*/ 108 h 112"/>
                <a:gd name="T12" fmla="*/ 16 w 88"/>
                <a:gd name="T13" fmla="*/ 73 h 112"/>
                <a:gd name="T14" fmla="*/ 16 w 88"/>
                <a:gd name="T15" fmla="*/ 41 h 112"/>
                <a:gd name="T16" fmla="*/ 5 w 88"/>
                <a:gd name="T17" fmla="*/ 9 h 112"/>
                <a:gd name="T18" fmla="*/ 60 w 88"/>
                <a:gd name="T19" fmla="*/ 84 h 112"/>
                <a:gd name="T20" fmla="*/ 14 w 88"/>
                <a:gd name="T21" fmla="*/ 103 h 112"/>
                <a:gd name="T22" fmla="*/ 16 w 88"/>
                <a:gd name="T23" fmla="*/ 89 h 112"/>
                <a:gd name="T24" fmla="*/ 62 w 88"/>
                <a:gd name="T25" fmla="*/ 80 h 112"/>
                <a:gd name="T26" fmla="*/ 68 w 88"/>
                <a:gd name="T27" fmla="*/ 75 h 112"/>
                <a:gd name="T28" fmla="*/ 47 w 88"/>
                <a:gd name="T29" fmla="*/ 59 h 112"/>
                <a:gd name="T30" fmla="*/ 47 w 88"/>
                <a:gd name="T31" fmla="*/ 59 h 112"/>
                <a:gd name="T32" fmla="*/ 46 w 88"/>
                <a:gd name="T33" fmla="*/ 59 h 112"/>
                <a:gd name="T34" fmla="*/ 46 w 88"/>
                <a:gd name="T35" fmla="*/ 57 h 112"/>
                <a:gd name="T36" fmla="*/ 46 w 88"/>
                <a:gd name="T37" fmla="*/ 57 h 112"/>
                <a:gd name="T38" fmla="*/ 46 w 88"/>
                <a:gd name="T39" fmla="*/ 57 h 112"/>
                <a:gd name="T40" fmla="*/ 46 w 88"/>
                <a:gd name="T41" fmla="*/ 56 h 112"/>
                <a:gd name="T42" fmla="*/ 46 w 88"/>
                <a:gd name="T43" fmla="*/ 55 h 112"/>
                <a:gd name="T44" fmla="*/ 47 w 88"/>
                <a:gd name="T45" fmla="*/ 55 h 112"/>
                <a:gd name="T46" fmla="*/ 48 w 88"/>
                <a:gd name="T47" fmla="*/ 55 h 112"/>
                <a:gd name="T48" fmla="*/ 75 w 88"/>
                <a:gd name="T49" fmla="*/ 9 h 112"/>
                <a:gd name="T50" fmla="*/ 21 w 88"/>
                <a:gd name="T51" fmla="*/ 39 h 112"/>
                <a:gd name="T52" fmla="*/ 41 w 88"/>
                <a:gd name="T53" fmla="*/ 55 h 112"/>
                <a:gd name="T54" fmla="*/ 42 w 88"/>
                <a:gd name="T55" fmla="*/ 55 h 112"/>
                <a:gd name="T56" fmla="*/ 42 w 88"/>
                <a:gd name="T57" fmla="*/ 55 h 112"/>
                <a:gd name="T58" fmla="*/ 43 w 88"/>
                <a:gd name="T59" fmla="*/ 57 h 112"/>
                <a:gd name="T60" fmla="*/ 43 w 88"/>
                <a:gd name="T61" fmla="*/ 57 h 112"/>
                <a:gd name="T62" fmla="*/ 43 w 88"/>
                <a:gd name="T63" fmla="*/ 57 h 112"/>
                <a:gd name="T64" fmla="*/ 42 w 88"/>
                <a:gd name="T65" fmla="*/ 58 h 112"/>
                <a:gd name="T66" fmla="*/ 42 w 88"/>
                <a:gd name="T67" fmla="*/ 59 h 112"/>
                <a:gd name="T68" fmla="*/ 42 w 88"/>
                <a:gd name="T69" fmla="*/ 59 h 112"/>
                <a:gd name="T70" fmla="*/ 41 w 88"/>
                <a:gd name="T71" fmla="*/ 59 h 112"/>
                <a:gd name="T72" fmla="*/ 16 w 88"/>
                <a:gd name="T73" fmla="*/ 89 h 112"/>
                <a:gd name="T74" fmla="*/ 30 w 88"/>
                <a:gd name="T75" fmla="*/ 43 h 112"/>
                <a:gd name="T76" fmla="*/ 42 w 88"/>
                <a:gd name="T77" fmla="*/ 50 h 112"/>
                <a:gd name="T78" fmla="*/ 43 w 88"/>
                <a:gd name="T79" fmla="*/ 51 h 112"/>
                <a:gd name="T80" fmla="*/ 45 w 88"/>
                <a:gd name="T81" fmla="*/ 51 h 112"/>
                <a:gd name="T82" fmla="*/ 46 w 88"/>
                <a:gd name="T83" fmla="*/ 50 h 112"/>
                <a:gd name="T84" fmla="*/ 67 w 88"/>
                <a:gd name="T85" fmla="*/ 31 h 112"/>
                <a:gd name="T86" fmla="*/ 55 w 88"/>
                <a:gd name="T87" fmla="*/ 40 h 112"/>
                <a:gd name="T88" fmla="*/ 45 w 88"/>
                <a:gd name="T89" fmla="*/ 46 h 112"/>
                <a:gd name="T90" fmla="*/ 44 w 88"/>
                <a:gd name="T91" fmla="*/ 46 h 112"/>
                <a:gd name="T92" fmla="*/ 33 w 88"/>
                <a:gd name="T93" fmla="*/ 40 h 112"/>
                <a:gd name="T94" fmla="*/ 22 w 88"/>
                <a:gd name="T95" fmla="*/ 31 h 112"/>
                <a:gd name="T96" fmla="*/ 45 w 88"/>
                <a:gd name="T9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2">
                  <a:moveTo>
                    <a:pt x="5" y="9"/>
                  </a:moveTo>
                  <a:cubicBezTo>
                    <a:pt x="2" y="9"/>
                    <a:pt x="0" y="7"/>
                    <a:pt x="0" y="5"/>
                  </a:cubicBezTo>
                  <a:cubicBezTo>
                    <a:pt x="0" y="2"/>
                    <a:pt x="2" y="0"/>
                    <a:pt x="5" y="0"/>
                  </a:cubicBezTo>
                  <a:cubicBezTo>
                    <a:pt x="84" y="0"/>
                    <a:pt x="84" y="0"/>
                    <a:pt x="84" y="0"/>
                  </a:cubicBezTo>
                  <a:cubicBezTo>
                    <a:pt x="86" y="0"/>
                    <a:pt x="88" y="2"/>
                    <a:pt x="88" y="5"/>
                  </a:cubicBezTo>
                  <a:cubicBezTo>
                    <a:pt x="88" y="7"/>
                    <a:pt x="86" y="9"/>
                    <a:pt x="84" y="9"/>
                  </a:cubicBezTo>
                  <a:cubicBezTo>
                    <a:pt x="80" y="9"/>
                    <a:pt x="80" y="9"/>
                    <a:pt x="80" y="9"/>
                  </a:cubicBezTo>
                  <a:cubicBezTo>
                    <a:pt x="79" y="23"/>
                    <a:pt x="77" y="33"/>
                    <a:pt x="72" y="41"/>
                  </a:cubicBezTo>
                  <a:cubicBezTo>
                    <a:pt x="72" y="41"/>
                    <a:pt x="72" y="41"/>
                    <a:pt x="72" y="41"/>
                  </a:cubicBezTo>
                  <a:cubicBezTo>
                    <a:pt x="67" y="49"/>
                    <a:pt x="62" y="54"/>
                    <a:pt x="55" y="57"/>
                  </a:cubicBezTo>
                  <a:cubicBezTo>
                    <a:pt x="62" y="60"/>
                    <a:pt x="67" y="65"/>
                    <a:pt x="72" y="73"/>
                  </a:cubicBezTo>
                  <a:cubicBezTo>
                    <a:pt x="72" y="73"/>
                    <a:pt x="72" y="73"/>
                    <a:pt x="72" y="73"/>
                  </a:cubicBezTo>
                  <a:cubicBezTo>
                    <a:pt x="76" y="80"/>
                    <a:pt x="79" y="90"/>
                    <a:pt x="80" y="103"/>
                  </a:cubicBezTo>
                  <a:cubicBezTo>
                    <a:pt x="84" y="103"/>
                    <a:pt x="84" y="103"/>
                    <a:pt x="84" y="103"/>
                  </a:cubicBezTo>
                  <a:cubicBezTo>
                    <a:pt x="86" y="103"/>
                    <a:pt x="88" y="105"/>
                    <a:pt x="88" y="108"/>
                  </a:cubicBezTo>
                  <a:cubicBezTo>
                    <a:pt x="88" y="110"/>
                    <a:pt x="86" y="112"/>
                    <a:pt x="84" y="112"/>
                  </a:cubicBezTo>
                  <a:cubicBezTo>
                    <a:pt x="5" y="112"/>
                    <a:pt x="5" y="112"/>
                    <a:pt x="5" y="112"/>
                  </a:cubicBezTo>
                  <a:cubicBezTo>
                    <a:pt x="2" y="112"/>
                    <a:pt x="0" y="110"/>
                    <a:pt x="0" y="108"/>
                  </a:cubicBezTo>
                  <a:cubicBezTo>
                    <a:pt x="0" y="105"/>
                    <a:pt x="2" y="103"/>
                    <a:pt x="5" y="103"/>
                  </a:cubicBezTo>
                  <a:cubicBezTo>
                    <a:pt x="8" y="103"/>
                    <a:pt x="8" y="103"/>
                    <a:pt x="8" y="103"/>
                  </a:cubicBezTo>
                  <a:cubicBezTo>
                    <a:pt x="9" y="90"/>
                    <a:pt x="12" y="80"/>
                    <a:pt x="16" y="73"/>
                  </a:cubicBezTo>
                  <a:cubicBezTo>
                    <a:pt x="16" y="73"/>
                    <a:pt x="16" y="73"/>
                    <a:pt x="16" y="73"/>
                  </a:cubicBezTo>
                  <a:cubicBezTo>
                    <a:pt x="21" y="65"/>
                    <a:pt x="27" y="60"/>
                    <a:pt x="33" y="57"/>
                  </a:cubicBezTo>
                  <a:cubicBezTo>
                    <a:pt x="27" y="54"/>
                    <a:pt x="21" y="49"/>
                    <a:pt x="16" y="41"/>
                  </a:cubicBezTo>
                  <a:cubicBezTo>
                    <a:pt x="16" y="41"/>
                    <a:pt x="16" y="41"/>
                    <a:pt x="16" y="41"/>
                  </a:cubicBezTo>
                  <a:cubicBezTo>
                    <a:pt x="12" y="33"/>
                    <a:pt x="9" y="23"/>
                    <a:pt x="8" y="9"/>
                  </a:cubicBezTo>
                  <a:cubicBezTo>
                    <a:pt x="5" y="9"/>
                    <a:pt x="5" y="9"/>
                    <a:pt x="5" y="9"/>
                  </a:cubicBezTo>
                  <a:close/>
                  <a:moveTo>
                    <a:pt x="74" y="103"/>
                  </a:moveTo>
                  <a:cubicBezTo>
                    <a:pt x="74" y="103"/>
                    <a:pt x="74" y="103"/>
                    <a:pt x="74" y="103"/>
                  </a:cubicBezTo>
                  <a:cubicBezTo>
                    <a:pt x="72" y="94"/>
                    <a:pt x="66" y="88"/>
                    <a:pt x="60" y="84"/>
                  </a:cubicBezTo>
                  <a:cubicBezTo>
                    <a:pt x="55" y="81"/>
                    <a:pt x="50" y="80"/>
                    <a:pt x="44" y="80"/>
                  </a:cubicBezTo>
                  <a:cubicBezTo>
                    <a:pt x="39" y="80"/>
                    <a:pt x="33" y="81"/>
                    <a:pt x="28" y="84"/>
                  </a:cubicBezTo>
                  <a:cubicBezTo>
                    <a:pt x="22" y="88"/>
                    <a:pt x="17" y="94"/>
                    <a:pt x="14" y="103"/>
                  </a:cubicBezTo>
                  <a:cubicBezTo>
                    <a:pt x="74" y="103"/>
                    <a:pt x="74" y="103"/>
                    <a:pt x="74" y="103"/>
                  </a:cubicBezTo>
                  <a:close/>
                  <a:moveTo>
                    <a:pt x="16" y="89"/>
                  </a:moveTo>
                  <a:cubicBezTo>
                    <a:pt x="16" y="89"/>
                    <a:pt x="16" y="89"/>
                    <a:pt x="16" y="89"/>
                  </a:cubicBezTo>
                  <a:cubicBezTo>
                    <a:pt x="18" y="85"/>
                    <a:pt x="22" y="82"/>
                    <a:pt x="26" y="80"/>
                  </a:cubicBezTo>
                  <a:cubicBezTo>
                    <a:pt x="31" y="76"/>
                    <a:pt x="38" y="75"/>
                    <a:pt x="44" y="75"/>
                  </a:cubicBezTo>
                  <a:cubicBezTo>
                    <a:pt x="50" y="75"/>
                    <a:pt x="57" y="76"/>
                    <a:pt x="62" y="80"/>
                  </a:cubicBezTo>
                  <a:cubicBezTo>
                    <a:pt x="66" y="82"/>
                    <a:pt x="70" y="85"/>
                    <a:pt x="73" y="89"/>
                  </a:cubicBezTo>
                  <a:cubicBezTo>
                    <a:pt x="72" y="84"/>
                    <a:pt x="70" y="79"/>
                    <a:pt x="68" y="76"/>
                  </a:cubicBezTo>
                  <a:cubicBezTo>
                    <a:pt x="68" y="75"/>
                    <a:pt x="68" y="75"/>
                    <a:pt x="68" y="75"/>
                  </a:cubicBezTo>
                  <a:cubicBezTo>
                    <a:pt x="62" y="67"/>
                    <a:pt x="55" y="62"/>
                    <a:pt x="48"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6" y="59"/>
                    <a:pt x="46" y="59"/>
                    <a:pt x="46" y="59"/>
                  </a:cubicBezTo>
                  <a:cubicBezTo>
                    <a:pt x="46" y="59"/>
                    <a:pt x="46" y="59"/>
                    <a:pt x="46" y="59"/>
                  </a:cubicBezTo>
                  <a:cubicBezTo>
                    <a:pt x="46" y="59"/>
                    <a:pt x="46" y="59"/>
                    <a:pt x="46" y="59"/>
                  </a:cubicBezTo>
                  <a:cubicBezTo>
                    <a:pt x="46" y="58"/>
                    <a:pt x="46" y="58"/>
                    <a:pt x="46" y="58"/>
                  </a:cubicBezTo>
                  <a:cubicBezTo>
                    <a:pt x="46" y="58"/>
                    <a:pt x="46" y="58"/>
                    <a:pt x="46" y="58"/>
                  </a:cubicBezTo>
                  <a:cubicBezTo>
                    <a:pt x="46" y="58"/>
                    <a:pt x="46" y="58"/>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6"/>
                    <a:pt x="46" y="56"/>
                    <a:pt x="46" y="56"/>
                  </a:cubicBezTo>
                  <a:cubicBezTo>
                    <a:pt x="46" y="56"/>
                    <a:pt x="46" y="56"/>
                    <a:pt x="46" y="56"/>
                  </a:cubicBezTo>
                  <a:cubicBezTo>
                    <a:pt x="46" y="56"/>
                    <a:pt x="46" y="56"/>
                    <a:pt x="46" y="55"/>
                  </a:cubicBezTo>
                  <a:cubicBezTo>
                    <a:pt x="46" y="55"/>
                    <a:pt x="46" y="55"/>
                    <a:pt x="46" y="55"/>
                  </a:cubicBezTo>
                  <a:cubicBezTo>
                    <a:pt x="46" y="55"/>
                    <a:pt x="46" y="55"/>
                    <a:pt x="46" y="55"/>
                  </a:cubicBezTo>
                  <a:cubicBezTo>
                    <a:pt x="47" y="55"/>
                    <a:pt x="47" y="55"/>
                    <a:pt x="47" y="55"/>
                  </a:cubicBezTo>
                  <a:cubicBezTo>
                    <a:pt x="47" y="55"/>
                    <a:pt x="47" y="55"/>
                    <a:pt x="47" y="55"/>
                  </a:cubicBezTo>
                  <a:cubicBezTo>
                    <a:pt x="47" y="55"/>
                    <a:pt x="47" y="55"/>
                    <a:pt x="47" y="55"/>
                  </a:cubicBezTo>
                  <a:cubicBezTo>
                    <a:pt x="47" y="55"/>
                    <a:pt x="47" y="55"/>
                    <a:pt x="47" y="55"/>
                  </a:cubicBezTo>
                  <a:cubicBezTo>
                    <a:pt x="47" y="55"/>
                    <a:pt x="47" y="55"/>
                    <a:pt x="47" y="55"/>
                  </a:cubicBezTo>
                  <a:cubicBezTo>
                    <a:pt x="48" y="55"/>
                    <a:pt x="48" y="55"/>
                    <a:pt x="48" y="55"/>
                  </a:cubicBezTo>
                  <a:cubicBezTo>
                    <a:pt x="55" y="52"/>
                    <a:pt x="62" y="47"/>
                    <a:pt x="68" y="39"/>
                  </a:cubicBezTo>
                  <a:cubicBezTo>
                    <a:pt x="68" y="38"/>
                    <a:pt x="68" y="38"/>
                    <a:pt x="68" y="38"/>
                  </a:cubicBezTo>
                  <a:cubicBezTo>
                    <a:pt x="72" y="31"/>
                    <a:pt x="74" y="22"/>
                    <a:pt x="75" y="9"/>
                  </a:cubicBezTo>
                  <a:cubicBezTo>
                    <a:pt x="13" y="9"/>
                    <a:pt x="13" y="9"/>
                    <a:pt x="13" y="9"/>
                  </a:cubicBezTo>
                  <a:cubicBezTo>
                    <a:pt x="14" y="22"/>
                    <a:pt x="17" y="31"/>
                    <a:pt x="21" y="38"/>
                  </a:cubicBezTo>
                  <a:cubicBezTo>
                    <a:pt x="21" y="39"/>
                    <a:pt x="21" y="39"/>
                    <a:pt x="21" y="39"/>
                  </a:cubicBezTo>
                  <a:cubicBezTo>
                    <a:pt x="26" y="47"/>
                    <a:pt x="33" y="52"/>
                    <a:pt x="41" y="55"/>
                  </a:cubicBezTo>
                  <a:cubicBezTo>
                    <a:pt x="41" y="55"/>
                    <a:pt x="41" y="55"/>
                    <a:pt x="41" y="55"/>
                  </a:cubicBezTo>
                  <a:cubicBezTo>
                    <a:pt x="41" y="55"/>
                    <a:pt x="41" y="55"/>
                    <a:pt x="41" y="55"/>
                  </a:cubicBezTo>
                  <a:cubicBezTo>
                    <a:pt x="41" y="55"/>
                    <a:pt x="41"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6"/>
                    <a:pt x="42" y="56"/>
                    <a:pt x="42" y="56"/>
                  </a:cubicBezTo>
                  <a:cubicBezTo>
                    <a:pt x="42" y="56"/>
                    <a:pt x="42" y="56"/>
                    <a:pt x="42" y="56"/>
                  </a:cubicBezTo>
                  <a:cubicBezTo>
                    <a:pt x="42" y="56"/>
                    <a:pt x="42" y="56"/>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8"/>
                    <a:pt x="42" y="58"/>
                    <a:pt x="42" y="58"/>
                  </a:cubicBezTo>
                  <a:cubicBezTo>
                    <a:pt x="42" y="58"/>
                    <a:pt x="42" y="58"/>
                    <a:pt x="42" y="58"/>
                  </a:cubicBezTo>
                  <a:cubicBezTo>
                    <a:pt x="42" y="58"/>
                    <a:pt x="42" y="58"/>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59"/>
                    <a:pt x="41" y="59"/>
                    <a:pt x="41" y="59"/>
                  </a:cubicBezTo>
                  <a:cubicBezTo>
                    <a:pt x="41" y="59"/>
                    <a:pt x="41" y="59"/>
                    <a:pt x="41" y="59"/>
                  </a:cubicBezTo>
                  <a:cubicBezTo>
                    <a:pt x="41" y="59"/>
                    <a:pt x="41" y="59"/>
                    <a:pt x="41" y="59"/>
                  </a:cubicBezTo>
                  <a:cubicBezTo>
                    <a:pt x="33" y="62"/>
                    <a:pt x="26" y="67"/>
                    <a:pt x="21" y="75"/>
                  </a:cubicBezTo>
                  <a:cubicBezTo>
                    <a:pt x="21" y="76"/>
                    <a:pt x="21" y="76"/>
                    <a:pt x="21" y="76"/>
                  </a:cubicBezTo>
                  <a:cubicBezTo>
                    <a:pt x="19" y="79"/>
                    <a:pt x="17" y="84"/>
                    <a:pt x="16" y="89"/>
                  </a:cubicBezTo>
                  <a:close/>
                  <a:moveTo>
                    <a:pt x="22" y="31"/>
                  </a:moveTo>
                  <a:cubicBezTo>
                    <a:pt x="22" y="31"/>
                    <a:pt x="22" y="31"/>
                    <a:pt x="22" y="31"/>
                  </a:cubicBezTo>
                  <a:cubicBezTo>
                    <a:pt x="24" y="35"/>
                    <a:pt x="26" y="40"/>
                    <a:pt x="30" y="43"/>
                  </a:cubicBezTo>
                  <a:cubicBezTo>
                    <a:pt x="33" y="46"/>
                    <a:pt x="37" y="49"/>
                    <a:pt x="42" y="50"/>
                  </a:cubicBezTo>
                  <a:cubicBezTo>
                    <a:pt x="42" y="50"/>
                    <a:pt x="42" y="50"/>
                    <a:pt x="42" y="50"/>
                  </a:cubicBezTo>
                  <a:cubicBezTo>
                    <a:pt x="42" y="50"/>
                    <a:pt x="42" y="50"/>
                    <a:pt x="42" y="50"/>
                  </a:cubicBezTo>
                  <a:cubicBezTo>
                    <a:pt x="43" y="51"/>
                    <a:pt x="43" y="51"/>
                    <a:pt x="43" y="51"/>
                  </a:cubicBezTo>
                  <a:cubicBezTo>
                    <a:pt x="43" y="51"/>
                    <a:pt x="43" y="51"/>
                    <a:pt x="43" y="51"/>
                  </a:cubicBezTo>
                  <a:cubicBezTo>
                    <a:pt x="43" y="51"/>
                    <a:pt x="43" y="51"/>
                    <a:pt x="43" y="51"/>
                  </a:cubicBezTo>
                  <a:cubicBezTo>
                    <a:pt x="44" y="51"/>
                    <a:pt x="44" y="51"/>
                    <a:pt x="44" y="51"/>
                  </a:cubicBezTo>
                  <a:cubicBezTo>
                    <a:pt x="44" y="51"/>
                    <a:pt x="45" y="51"/>
                    <a:pt x="45" y="51"/>
                  </a:cubicBezTo>
                  <a:cubicBezTo>
                    <a:pt x="45" y="51"/>
                    <a:pt x="45" y="51"/>
                    <a:pt x="45" y="51"/>
                  </a:cubicBezTo>
                  <a:cubicBezTo>
                    <a:pt x="46" y="50"/>
                    <a:pt x="46" y="50"/>
                    <a:pt x="46" y="50"/>
                  </a:cubicBezTo>
                  <a:cubicBezTo>
                    <a:pt x="46" y="50"/>
                    <a:pt x="46" y="50"/>
                    <a:pt x="46" y="50"/>
                  </a:cubicBezTo>
                  <a:cubicBezTo>
                    <a:pt x="46" y="50"/>
                    <a:pt x="46" y="50"/>
                    <a:pt x="46" y="50"/>
                  </a:cubicBezTo>
                  <a:cubicBezTo>
                    <a:pt x="51" y="49"/>
                    <a:pt x="55" y="46"/>
                    <a:pt x="59" y="43"/>
                  </a:cubicBezTo>
                  <a:cubicBezTo>
                    <a:pt x="59" y="43"/>
                    <a:pt x="59" y="43"/>
                    <a:pt x="59" y="43"/>
                  </a:cubicBezTo>
                  <a:cubicBezTo>
                    <a:pt x="62" y="40"/>
                    <a:pt x="65" y="35"/>
                    <a:pt x="67" y="31"/>
                  </a:cubicBezTo>
                  <a:cubicBezTo>
                    <a:pt x="67" y="29"/>
                    <a:pt x="66" y="28"/>
                    <a:pt x="65" y="27"/>
                  </a:cubicBezTo>
                  <a:cubicBezTo>
                    <a:pt x="64" y="27"/>
                    <a:pt x="62" y="27"/>
                    <a:pt x="62" y="29"/>
                  </a:cubicBezTo>
                  <a:cubicBezTo>
                    <a:pt x="60" y="33"/>
                    <a:pt x="58" y="37"/>
                    <a:pt x="55" y="40"/>
                  </a:cubicBezTo>
                  <a:cubicBezTo>
                    <a:pt x="52" y="42"/>
                    <a:pt x="49" y="44"/>
                    <a:pt x="45" y="46"/>
                  </a:cubicBezTo>
                  <a:cubicBezTo>
                    <a:pt x="45" y="46"/>
                    <a:pt x="45" y="46"/>
                    <a:pt x="45" y="46"/>
                  </a:cubicBezTo>
                  <a:cubicBezTo>
                    <a:pt x="45" y="46"/>
                    <a:pt x="45" y="46"/>
                    <a:pt x="45"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39" y="44"/>
                    <a:pt x="36" y="42"/>
                    <a:pt x="33" y="40"/>
                  </a:cubicBezTo>
                  <a:cubicBezTo>
                    <a:pt x="30" y="37"/>
                    <a:pt x="28" y="33"/>
                    <a:pt x="27" y="29"/>
                  </a:cubicBezTo>
                  <a:cubicBezTo>
                    <a:pt x="26" y="27"/>
                    <a:pt x="25" y="27"/>
                    <a:pt x="23" y="27"/>
                  </a:cubicBezTo>
                  <a:cubicBezTo>
                    <a:pt x="22" y="28"/>
                    <a:pt x="21" y="29"/>
                    <a:pt x="22" y="31"/>
                  </a:cubicBezTo>
                  <a:close/>
                  <a:moveTo>
                    <a:pt x="45" y="46"/>
                  </a:moveTo>
                  <a:cubicBezTo>
                    <a:pt x="45" y="46"/>
                    <a:pt x="45" y="46"/>
                    <a:pt x="45" y="46"/>
                  </a:cubicBezTo>
                  <a:cubicBezTo>
                    <a:pt x="45" y="46"/>
                    <a:pt x="45" y="46"/>
                    <a:pt x="45" y="46"/>
                  </a:cubicBezTo>
                  <a:cubicBezTo>
                    <a:pt x="45" y="46"/>
                    <a:pt x="45" y="46"/>
                    <a:pt x="45" y="4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34"/>
            <p:cNvSpPr>
              <a:spLocks noEditPoints="1"/>
            </p:cNvSpPr>
            <p:nvPr/>
          </p:nvSpPr>
          <p:spPr bwMode="auto">
            <a:xfrm>
              <a:off x="1130300" y="1604173"/>
              <a:ext cx="187325" cy="176213"/>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1D9A78"/>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描述</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35" name="Rectangle 20"/>
          <p:cNvSpPr>
            <a:spLocks noChangeArrowheads="1"/>
          </p:cNvSpPr>
          <p:nvPr/>
        </p:nvSpPr>
        <p:spPr bwMode="auto">
          <a:xfrm>
            <a:off x="1150284" y="1943803"/>
            <a:ext cx="2964657" cy="68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20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       通过科技类书籍内页和封面的设计，进一步了解出版物的行业设计要求与规定。</a:t>
            </a:r>
          </a:p>
        </p:txBody>
      </p:sp>
    </p:spTree>
    <p:extLst>
      <p:ext uri="{BB962C8B-B14F-4D97-AF65-F5344CB8AC3E}">
        <p14:creationId xmlns:p14="http://schemas.microsoft.com/office/powerpoint/2010/main" val="2760416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anim calcmode="lin" valueType="num">
                                      <p:cBhvr>
                                        <p:cTn id="25" dur="500" fill="hold"/>
                                        <p:tgtEl>
                                          <p:spTgt spid="35"/>
                                        </p:tgtEl>
                                        <p:attrNameLst>
                                          <p:attrName>ppt_x</p:attrName>
                                        </p:attrNameLst>
                                      </p:cBhvr>
                                      <p:tavLst>
                                        <p:tav tm="0">
                                          <p:val>
                                            <p:strVal val="#ppt_x"/>
                                          </p:val>
                                        </p:tav>
                                        <p:tav tm="100000">
                                          <p:val>
                                            <p:strVal val="#ppt_x"/>
                                          </p:val>
                                        </p:tav>
                                      </p:tavLst>
                                    </p:anim>
                                    <p:anim calcmode="lin" valueType="num">
                                      <p:cBhvr>
                                        <p:cTn id="26" dur="500" fill="hold"/>
                                        <p:tgtEl>
                                          <p:spTgt spid="3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3000"/>
                                  </p:stCondLst>
                                  <p:childTnLst>
                                    <p:set>
                                      <p:cBhvr>
                                        <p:cTn id="28" dur="1" fill="hold">
                                          <p:stCondLst>
                                            <p:cond delay="0"/>
                                          </p:stCondLst>
                                        </p:cTn>
                                        <p:tgtEl>
                                          <p:spTgt spid="1033"/>
                                        </p:tgtEl>
                                        <p:attrNameLst>
                                          <p:attrName>style.visibility</p:attrName>
                                        </p:attrNameLst>
                                      </p:cBhvr>
                                      <p:to>
                                        <p:strVal val="visible"/>
                                      </p:to>
                                    </p:set>
                                    <p:animEffect transition="in" filter="fade">
                                      <p:cBhvr>
                                        <p:cTn id="29" dur="500"/>
                                        <p:tgtEl>
                                          <p:spTgt spid="1033"/>
                                        </p:tgtEl>
                                      </p:cBhvr>
                                    </p:animEffect>
                                    <p:anim calcmode="lin" valueType="num">
                                      <p:cBhvr>
                                        <p:cTn id="30" dur="500" fill="hold"/>
                                        <p:tgtEl>
                                          <p:spTgt spid="1033"/>
                                        </p:tgtEl>
                                        <p:attrNameLst>
                                          <p:attrName>ppt_x</p:attrName>
                                        </p:attrNameLst>
                                      </p:cBhvr>
                                      <p:tavLst>
                                        <p:tav tm="0">
                                          <p:val>
                                            <p:strVal val="#ppt_x"/>
                                          </p:val>
                                        </p:tav>
                                        <p:tav tm="100000">
                                          <p:val>
                                            <p:strVal val="#ppt_x"/>
                                          </p:val>
                                        </p:tav>
                                      </p:tavLst>
                                    </p:anim>
                                    <p:anim calcmode="lin" valueType="num">
                                      <p:cBhvr>
                                        <p:cTn id="31" dur="500" fill="hold"/>
                                        <p:tgtEl>
                                          <p:spTgt spid="1033"/>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31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0" grpId="0" animBg="1"/>
      <p:bldP spid="40" grpId="1" animBg="1"/>
      <p:bldP spid="41" grpId="0" animBg="1"/>
      <p:bldP spid="41" grpId="1" animBg="1"/>
      <p:bldP spid="4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工作</a:t>
            </a:r>
            <a:r>
              <a:rPr lang="zh-CN" altLang="en-US" sz="2000" b="1" dirty="0">
                <a:solidFill>
                  <a:schemeClr val="accent2"/>
                </a:solidFill>
                <a:latin typeface="Impact" pitchFamily="34" charset="0"/>
                <a:ea typeface="微软雅黑" pitchFamily="34" charset="-122"/>
                <a:cs typeface="宋体" pitchFamily="2" charset="-122"/>
              </a:rPr>
              <a:t>环境</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6" name="菱形 5"/>
          <p:cNvSpPr/>
          <p:nvPr/>
        </p:nvSpPr>
        <p:spPr>
          <a:xfrm>
            <a:off x="4210373" y="1202805"/>
            <a:ext cx="720080" cy="7200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8" name="直接连接符 7"/>
          <p:cNvCxnSpPr>
            <a:stCxn id="6" idx="2"/>
            <a:endCxn id="23" idx="0"/>
          </p:cNvCxnSpPr>
          <p:nvPr/>
        </p:nvCxnSpPr>
        <p:spPr>
          <a:xfrm>
            <a:off x="4570412" y="1922889"/>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1"/>
          </p:cNvCxnSpPr>
          <p:nvPr/>
        </p:nvCxnSpPr>
        <p:spPr>
          <a:xfrm flipH="1">
            <a:off x="3922341"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2065" y="1074449"/>
            <a:ext cx="2376263" cy="2805779"/>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直接连接符 12"/>
          <p:cNvCxnSpPr/>
          <p:nvPr/>
        </p:nvCxnSpPr>
        <p:spPr>
          <a:xfrm>
            <a:off x="1487885"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87884" y="1301150"/>
            <a:ext cx="142634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环境要求</a:t>
            </a:r>
          </a:p>
        </p:txBody>
      </p:sp>
      <p:sp>
        <p:nvSpPr>
          <p:cNvPr id="15" name="Rectangle 20"/>
          <p:cNvSpPr>
            <a:spLocks noChangeArrowheads="1"/>
          </p:cNvSpPr>
          <p:nvPr/>
        </p:nvSpPr>
        <p:spPr bwMode="auto">
          <a:xfrm>
            <a:off x="1487885" y="1636429"/>
            <a:ext cx="2218432"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教室、多媒体机房、实物投影仪等。</a:t>
            </a:r>
          </a:p>
        </p:txBody>
      </p:sp>
      <p:sp>
        <p:nvSpPr>
          <p:cNvPr id="23" name="菱形 22"/>
          <p:cNvSpPr/>
          <p:nvPr/>
        </p:nvSpPr>
        <p:spPr>
          <a:xfrm>
            <a:off x="4210373" y="3582340"/>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24" name="直接连接符 23"/>
          <p:cNvCxnSpPr/>
          <p:nvPr/>
        </p:nvCxnSpPr>
        <p:spPr>
          <a:xfrm flipH="1">
            <a:off x="4930451"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6846" y="1922886"/>
            <a:ext cx="2376263" cy="2670945"/>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26" name="矩形 25"/>
          <p:cNvSpPr/>
          <p:nvPr/>
        </p:nvSpPr>
        <p:spPr>
          <a:xfrm>
            <a:off x="5426524" y="2092237"/>
            <a:ext cx="2234572" cy="1349464"/>
          </a:xfrm>
          <a:prstGeom prst="rect">
            <a:avLst/>
          </a:prstGeom>
          <a:blipFill>
            <a:blip r:embed="rId2" cstate="prin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直接连接符 26"/>
          <p:cNvCxnSpPr/>
          <p:nvPr/>
        </p:nvCxnSpPr>
        <p:spPr>
          <a:xfrm>
            <a:off x="5442664"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2664" y="3680685"/>
            <a:ext cx="1426344" cy="1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所需工具</a:t>
            </a:r>
          </a:p>
        </p:txBody>
      </p:sp>
      <p:sp>
        <p:nvSpPr>
          <p:cNvPr id="29" name="Rectangle 20"/>
          <p:cNvSpPr>
            <a:spLocks noChangeArrowheads="1"/>
          </p:cNvSpPr>
          <p:nvPr/>
        </p:nvSpPr>
        <p:spPr bwMode="auto">
          <a:xfrm>
            <a:off x="5442664" y="4010956"/>
            <a:ext cx="2218432" cy="41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铅笔、橡皮、相关图形图像制作软件等。</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540" y="2060820"/>
            <a:ext cx="2217311" cy="1662137"/>
          </a:xfrm>
          <a:prstGeom prst="rect">
            <a:avLst/>
          </a:prstGeom>
        </p:spPr>
      </p:pic>
    </p:spTree>
    <p:extLst>
      <p:ext uri="{BB962C8B-B14F-4D97-AF65-F5344CB8AC3E}">
        <p14:creationId xmlns:p14="http://schemas.microsoft.com/office/powerpoint/2010/main" val="2088240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2" presetClass="entr" presetSubtype="2" fill="hold" nodeType="withEffect">
                                  <p:stCondLst>
                                    <p:cond delay="150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0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20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0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20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250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par>
                                <p:cTn id="53" presetID="53" presetClass="entr" presetSubtype="16" fill="hold" grpId="0" nodeType="withEffect">
                                  <p:stCondLst>
                                    <p:cond delay="3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22" presetClass="entr" presetSubtype="8" fill="hold" nodeType="withEffect">
                                  <p:stCondLst>
                                    <p:cond delay="3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par>
                                <p:cTn id="61" presetID="2" presetClass="entr" presetSubtype="2" fill="hold" grpId="0" nodeType="withEffect">
                                  <p:stCondLst>
                                    <p:cond delay="400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1+#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400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1+#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400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1+#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400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400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animBg="1"/>
      <p:bldP spid="9" grpId="0" animBg="1"/>
      <p:bldP spid="14" grpId="0"/>
      <p:bldP spid="15" grpId="0"/>
      <p:bldP spid="23" grpId="0" animBg="1"/>
      <p:bldP spid="25" grpId="0" animBg="1"/>
      <p:bldP spid="26"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1716" t="154" r="32471" b="1126"/>
          <a:stretch>
            <a:fillRect/>
          </a:stretch>
        </p:blipFill>
        <p:spPr>
          <a:xfrm>
            <a:off x="1316443"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4909163" y="914957"/>
            <a:ext cx="3410484"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）内页版式设计。</a:t>
            </a:r>
          </a:p>
        </p:txBody>
      </p:sp>
      <p:sp>
        <p:nvSpPr>
          <p:cNvPr id="120" name="Rectangle 24"/>
          <p:cNvSpPr>
            <a:spLocks noChangeArrowheads="1"/>
          </p:cNvSpPr>
          <p:nvPr/>
        </p:nvSpPr>
        <p:spPr bwMode="auto">
          <a:xfrm>
            <a:off x="4930458" y="1257498"/>
            <a:ext cx="3239954"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nSpc>
                <a:spcPct val="12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内页设计应该充分地利用内页中特有的设计元素，如文字、图片、色彩、图案等，进行大小、疏密、节奏等的调整。内页设计是书籍设计的核心部分，是对书籍内容本身的一种体现，同样应该体现设计的整体性，以便于阅读，在方便阅读的基础上，如图</a:t>
            </a:r>
            <a:r>
              <a:rPr lang="en-US" altLang="zh-CN" sz="1200" dirty="0">
                <a:latin typeface="微软雅黑" panose="020B0503020204020204" pitchFamily="34" charset="-122"/>
                <a:ea typeface="微软雅黑" panose="020B0503020204020204" pitchFamily="34" charset="-122"/>
              </a:rPr>
              <a:t>3-2-22 </a:t>
            </a:r>
            <a:r>
              <a:rPr lang="zh-CN" altLang="en-US" sz="1200" dirty="0">
                <a:latin typeface="微软雅黑" panose="020B0503020204020204" pitchFamily="34" charset="-122"/>
                <a:ea typeface="微软雅黑" panose="020B0503020204020204" pitchFamily="34" charset="-122"/>
              </a:rPr>
              <a:t>所示。</a:t>
            </a: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822886" y="3290132"/>
            <a:ext cx="1108850" cy="49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书籍内页版式设计原则</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5434412" y="2714628"/>
            <a:ext cx="2570621" cy="2011614"/>
            <a:chOff x="3949991" y="2570956"/>
            <a:chExt cx="2570621" cy="2011614"/>
          </a:xfrm>
        </p:grpSpPr>
        <p:pic>
          <p:nvPicPr>
            <p:cNvPr id="2" name="图片 1"/>
            <p:cNvPicPr>
              <a:picLocks noChangeAspect="1"/>
            </p:cNvPicPr>
            <p:nvPr/>
          </p:nvPicPr>
          <p:blipFill>
            <a:blip r:embed="rId3"/>
            <a:stretch>
              <a:fillRect/>
            </a:stretch>
          </p:blipFill>
          <p:spPr>
            <a:xfrm>
              <a:off x="3949991" y="2570956"/>
              <a:ext cx="2570621" cy="1707045"/>
            </a:xfrm>
            <a:prstGeom prst="rect">
              <a:avLst/>
            </a:prstGeom>
          </p:spPr>
        </p:pic>
        <p:sp>
          <p:nvSpPr>
            <p:cNvPr id="18" name="矩形 17"/>
            <p:cNvSpPr/>
            <p:nvPr/>
          </p:nvSpPr>
          <p:spPr>
            <a:xfrm>
              <a:off x="4485812" y="4336349"/>
              <a:ext cx="1534394"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3-2-22 </a:t>
              </a:r>
              <a:r>
                <a:rPr lang="zh-CN" altLang="en-US" sz="1000" dirty="0">
                  <a:latin typeface="微软雅黑" panose="020B0503020204020204" pitchFamily="34" charset="-122"/>
                  <a:ea typeface="微软雅黑" panose="020B0503020204020204" pitchFamily="34" charset="-122"/>
                </a:rPr>
                <a:t>内页版式设计</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14:bounceEnd="60000">
                                          <p:cBhvr additive="base">
                                            <p:cTn id="71"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0000">
                                      <p:stCondLst>
                                        <p:cond delay="3100"/>
                                      </p:stCondLst>
                                      <p:childTnLst>
                                        <p:set>
                                          <p:cBhvr>
                                            <p:cTn id="74" dur="1" fill="hold">
                                              <p:stCondLst>
                                                <p:cond delay="0"/>
                                              </p:stCondLst>
                                            </p:cTn>
                                            <p:tgtEl>
                                              <p:spTgt spid="120"/>
                                            </p:tgtEl>
                                            <p:attrNameLst>
                                              <p:attrName>style.visibility</p:attrName>
                                            </p:attrNameLst>
                                          </p:cBhvr>
                                          <p:to>
                                            <p:strVal val="visible"/>
                                          </p:to>
                                        </p:set>
                                        <p:anim calcmode="lin" valueType="num" p14:bounceEnd="60000">
                                          <p:cBhvr additive="base">
                                            <p:cTn id="75"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6" dur="500" fill="hold"/>
                                            <p:tgtEl>
                                              <p:spTgt spid="120"/>
                                            </p:tgtEl>
                                            <p:attrNameLst>
                                              <p:attrName>ppt_y</p:attrName>
                                            </p:attrNameLst>
                                          </p:cBhvr>
                                          <p:tavLst>
                                            <p:tav tm="0">
                                              <p:val>
                                                <p:strVal val="#ppt_y"/>
                                              </p:val>
                                            </p:tav>
                                            <p:tav tm="100000">
                                              <p:val>
                                                <p:strVal val="#ppt_y"/>
                                              </p:val>
                                            </p:tav>
                                          </p:tavLst>
                                        </p:anim>
                                      </p:childTnLst>
                                    </p:cTn>
                                  </p:par>
                                </p:childTnLst>
                              </p:cTn>
                            </p:par>
                            <p:par>
                              <p:cTn id="77" fill="hold">
                                <p:stCondLst>
                                  <p:cond delay="3600"/>
                                </p:stCondLst>
                                <p:childTnLst>
                                  <p:par>
                                    <p:cTn id="78" presetID="2" presetClass="entr" presetSubtype="2" fill="hold" nodeType="afterEffect" p14:presetBounceEnd="60000">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14:bounceEnd="60000">
                                          <p:cBhvr additive="base">
                                            <p:cTn id="80"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1+#ppt_w/2"/>
                                              </p:val>
                                            </p:tav>
                                            <p:tav tm="100000">
                                              <p:val>
                                                <p:strVal val="#ppt_x"/>
                                              </p:val>
                                            </p:tav>
                                          </p:tavLst>
                                        </p:anim>
                                        <p:anim calcmode="lin" valueType="num">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3100"/>
                                      </p:stCondLst>
                                      <p:childTnLst>
                                        <p:set>
                                          <p:cBhvr>
                                            <p:cTn id="74" dur="1" fill="hold">
                                              <p:stCondLst>
                                                <p:cond delay="0"/>
                                              </p:stCondLst>
                                            </p:cTn>
                                            <p:tgtEl>
                                              <p:spTgt spid="120"/>
                                            </p:tgtEl>
                                            <p:attrNameLst>
                                              <p:attrName>style.visibility</p:attrName>
                                            </p:attrNameLst>
                                          </p:cBhvr>
                                          <p:to>
                                            <p:strVal val="visible"/>
                                          </p:to>
                                        </p:set>
                                        <p:anim calcmode="lin" valueType="num">
                                          <p:cBhvr additive="base">
                                            <p:cTn id="75" dur="500" fill="hold"/>
                                            <p:tgtEl>
                                              <p:spTgt spid="120"/>
                                            </p:tgtEl>
                                            <p:attrNameLst>
                                              <p:attrName>ppt_x</p:attrName>
                                            </p:attrNameLst>
                                          </p:cBhvr>
                                          <p:tavLst>
                                            <p:tav tm="0">
                                              <p:val>
                                                <p:strVal val="1+#ppt_w/2"/>
                                              </p:val>
                                            </p:tav>
                                            <p:tav tm="100000">
                                              <p:val>
                                                <p:strVal val="#ppt_x"/>
                                              </p:val>
                                            </p:tav>
                                          </p:tavLst>
                                        </p:anim>
                                        <p:anim calcmode="lin" valueType="num">
                                          <p:cBhvr additive="base">
                                            <p:cTn id="76" dur="500" fill="hold"/>
                                            <p:tgtEl>
                                              <p:spTgt spid="120"/>
                                            </p:tgtEl>
                                            <p:attrNameLst>
                                              <p:attrName>ppt_y</p:attrName>
                                            </p:attrNameLst>
                                          </p:cBhvr>
                                          <p:tavLst>
                                            <p:tav tm="0">
                                              <p:val>
                                                <p:strVal val="#ppt_y"/>
                                              </p:val>
                                            </p:tav>
                                            <p:tav tm="100000">
                                              <p:val>
                                                <p:strVal val="#ppt_y"/>
                                              </p:val>
                                            </p:tav>
                                          </p:tavLst>
                                        </p:anim>
                                      </p:childTnLst>
                                    </p:cTn>
                                  </p:par>
                                </p:childTnLst>
                              </p:cTn>
                            </p:par>
                            <p:par>
                              <p:cTn id="77" fill="hold">
                                <p:stCondLst>
                                  <p:cond delay="3600"/>
                                </p:stCondLst>
                                <p:childTnLst>
                                  <p:par>
                                    <p:cTn id="78" presetID="2" presetClass="entr" presetSubtype="2"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additive="base">
                                            <p:cTn id="80" dur="500" fill="hold"/>
                                            <p:tgtEl>
                                              <p:spTgt spid="3"/>
                                            </p:tgtEl>
                                            <p:attrNameLst>
                                              <p:attrName>ppt_x</p:attrName>
                                            </p:attrNameLst>
                                          </p:cBhvr>
                                          <p:tavLst>
                                            <p:tav tm="0">
                                              <p:val>
                                                <p:strVal val="1+#ppt_w/2"/>
                                              </p:val>
                                            </p:tav>
                                            <p:tav tm="100000">
                                              <p:val>
                                                <p:strVal val="#ppt_x"/>
                                              </p:val>
                                            </p:tav>
                                          </p:tavLst>
                                        </p:anim>
                                        <p:anim calcmode="lin" valueType="num">
                                          <p:cBhvr additive="base">
                                            <p:cTn id="8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1573</TotalTime>
  <Words>1541</Words>
  <Application>Microsoft Office PowerPoint</Application>
  <PresentationFormat>自定义</PresentationFormat>
  <Paragraphs>72</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ma chong</cp:lastModifiedBy>
  <cp:revision>156</cp:revision>
  <dcterms:created xsi:type="dcterms:W3CDTF">2016-02-29T06:04:00Z</dcterms:created>
  <dcterms:modified xsi:type="dcterms:W3CDTF">2023-03-11T06:14:55Z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