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28" r:id="rId2"/>
    <p:sldId id="329" r:id="rId3"/>
    <p:sldId id="282" r:id="rId4"/>
    <p:sldId id="272" r:id="rId5"/>
    <p:sldId id="300" r:id="rId6"/>
    <p:sldId id="301" r:id="rId7"/>
    <p:sldId id="278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95BE"/>
    <a:srgbClr val="B3D53D"/>
    <a:srgbClr val="FFBF17"/>
    <a:srgbClr val="75625B"/>
    <a:srgbClr val="887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7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2" y="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59BFC-0F85-472C-B6AC-389EA1D776A8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C28E2-2ECF-448F-A4E5-94365FCD35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E235-A94E-41D9-B9EE-F3138C6C8308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58BB-06C8-47D6-BBE8-E1F3EF1AD9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E235-A94E-41D9-B9EE-F3138C6C8308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58BB-06C8-47D6-BBE8-E1F3EF1AD9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E235-A94E-41D9-B9EE-F3138C6C8308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58BB-06C8-47D6-BBE8-E1F3EF1AD9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E235-A94E-41D9-B9EE-F3138C6C8308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58BB-06C8-47D6-BBE8-E1F3EF1AD9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E235-A94E-41D9-B9EE-F3138C6C8308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58BB-06C8-47D6-BBE8-E1F3EF1AD9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E235-A94E-41D9-B9EE-F3138C6C8308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58BB-06C8-47D6-BBE8-E1F3EF1AD9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E235-A94E-41D9-B9EE-F3138C6C8308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58BB-06C8-47D6-BBE8-E1F3EF1AD9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E235-A94E-41D9-B9EE-F3138C6C8308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58BB-06C8-47D6-BBE8-E1F3EF1AD9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E235-A94E-41D9-B9EE-F3138C6C8308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58BB-06C8-47D6-BBE8-E1F3EF1AD9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E235-A94E-41D9-B9EE-F3138C6C8308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58BB-06C8-47D6-BBE8-E1F3EF1AD9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E235-A94E-41D9-B9EE-F3138C6C8308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58BB-06C8-47D6-BBE8-E1F3EF1AD9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FE235-A94E-41D9-B9EE-F3138C6C8308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958BB-06C8-47D6-BBE8-E1F3EF1AD9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.png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096000" y="2012237"/>
            <a:ext cx="6096000" cy="4845763"/>
            <a:chOff x="6455532" y="2298032"/>
            <a:chExt cx="5736468" cy="455996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82" t="36349" r="13446" b="25238"/>
            <a:stretch>
              <a:fillRect/>
            </a:stretch>
          </p:blipFill>
          <p:spPr>
            <a:xfrm>
              <a:off x="7320572" y="2298032"/>
              <a:ext cx="4099991" cy="3016363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718" b="5212"/>
            <a:stretch>
              <a:fillRect/>
            </a:stretch>
          </p:blipFill>
          <p:spPr>
            <a:xfrm>
              <a:off x="6455532" y="2298032"/>
              <a:ext cx="5736468" cy="4559968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1551919" y="1255373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smtClean="0">
                <a:solidFill>
                  <a:srgbClr val="887F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角度测量</a:t>
            </a:r>
            <a:endParaRPr lang="zh-CN" altLang="en-US" sz="7200" b="1" dirty="0">
              <a:solidFill>
                <a:srgbClr val="887F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66725" y="2396261"/>
            <a:ext cx="6048375" cy="0"/>
          </a:xfrm>
          <a:prstGeom prst="line">
            <a:avLst/>
          </a:prstGeom>
          <a:ln>
            <a:solidFill>
              <a:srgbClr val="887F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8"/>
          <p:cNvSpPr>
            <a:spLocks noChangeArrowheads="1"/>
          </p:cNvSpPr>
          <p:nvPr/>
        </p:nvSpPr>
        <p:spPr bwMode="auto">
          <a:xfrm>
            <a:off x="2206175" y="3908035"/>
            <a:ext cx="2954655" cy="646331"/>
          </a:xfrm>
          <a:prstGeom prst="rect">
            <a:avLst/>
          </a:prstGeom>
          <a:solidFill>
            <a:srgbClr val="F3AB00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smtClean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制作人：刘莉</a:t>
            </a:r>
            <a:endParaRPr lang="zh-CN" altLang="en-US" sz="3600" dirty="0">
              <a:solidFill>
                <a:srgbClr val="FFF6E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5881f38d63fa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96575" y="-80656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6096000" y="1932400"/>
            <a:ext cx="498951" cy="498614"/>
          </a:xfrm>
          <a:prstGeom prst="roundRect">
            <a:avLst>
              <a:gd name="adj" fmla="val 7615"/>
            </a:avLst>
          </a:prstGeom>
          <a:solidFill>
            <a:srgbClr val="089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6766550" y="1932400"/>
            <a:ext cx="4027591" cy="498614"/>
          </a:xfrm>
          <a:prstGeom prst="roundRect">
            <a:avLst>
              <a:gd name="adj" fmla="val 9124"/>
            </a:avLst>
          </a:prstGeom>
          <a:solidFill>
            <a:srgbClr val="089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200" b="1" spc="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角度测量的原理</a:t>
            </a:r>
            <a:endParaRPr lang="zh-CN" altLang="en-US" sz="32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Entry_2"/>
          <p:cNvSpPr/>
          <p:nvPr>
            <p:custDataLst>
              <p:tags r:id="rId3"/>
            </p:custDataLst>
          </p:nvPr>
        </p:nvSpPr>
        <p:spPr>
          <a:xfrm>
            <a:off x="6766550" y="2762001"/>
            <a:ext cx="4249793" cy="498614"/>
          </a:xfrm>
          <a:prstGeom prst="roundRect">
            <a:avLst>
              <a:gd name="adj" fmla="val 9124"/>
            </a:avLst>
          </a:prstGeom>
          <a:solidFill>
            <a:srgbClr val="756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200" b="1" spc="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经纬仪的构造及使用</a:t>
            </a:r>
            <a:endParaRPr lang="zh-CN" altLang="en-US" sz="3200" b="1" spc="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MH_Number_2"/>
          <p:cNvSpPr/>
          <p:nvPr>
            <p:custDataLst>
              <p:tags r:id="rId4"/>
            </p:custDataLst>
          </p:nvPr>
        </p:nvSpPr>
        <p:spPr>
          <a:xfrm>
            <a:off x="6096000" y="2762001"/>
            <a:ext cx="498951" cy="498614"/>
          </a:xfrm>
          <a:prstGeom prst="roundRect">
            <a:avLst>
              <a:gd name="adj" fmla="val 7615"/>
            </a:avLst>
          </a:prstGeom>
          <a:solidFill>
            <a:srgbClr val="756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MH_Number_1"/>
          <p:cNvSpPr/>
          <p:nvPr>
            <p:custDataLst>
              <p:tags r:id="rId5"/>
            </p:custDataLst>
          </p:nvPr>
        </p:nvSpPr>
        <p:spPr>
          <a:xfrm>
            <a:off x="6096000" y="3591602"/>
            <a:ext cx="498951" cy="498614"/>
          </a:xfrm>
          <a:prstGeom prst="roundRect">
            <a:avLst>
              <a:gd name="adj" fmla="val 7615"/>
            </a:avLst>
          </a:prstGeom>
          <a:solidFill>
            <a:srgbClr val="FFB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MH_Entry_1"/>
          <p:cNvSpPr/>
          <p:nvPr>
            <p:custDataLst>
              <p:tags r:id="rId6"/>
            </p:custDataLst>
          </p:nvPr>
        </p:nvSpPr>
        <p:spPr>
          <a:xfrm>
            <a:off x="6766550" y="3591602"/>
            <a:ext cx="4027591" cy="498614"/>
          </a:xfrm>
          <a:prstGeom prst="roundRect">
            <a:avLst>
              <a:gd name="adj" fmla="val 9124"/>
            </a:avLst>
          </a:prstGeom>
          <a:solidFill>
            <a:srgbClr val="FFB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200" b="1" spc="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水平角测量方法</a:t>
            </a:r>
            <a:endParaRPr lang="zh-CN" altLang="en-US" sz="3200" b="1" spc="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MH_Entry_2"/>
          <p:cNvSpPr/>
          <p:nvPr>
            <p:custDataLst>
              <p:tags r:id="rId7"/>
            </p:custDataLst>
          </p:nvPr>
        </p:nvSpPr>
        <p:spPr>
          <a:xfrm>
            <a:off x="6766550" y="4421203"/>
            <a:ext cx="4027591" cy="498614"/>
          </a:xfrm>
          <a:prstGeom prst="roundRect">
            <a:avLst>
              <a:gd name="adj" fmla="val 9124"/>
            </a:avLst>
          </a:prstGeom>
          <a:solidFill>
            <a:srgbClr val="B3D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200" b="1" spc="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竖直角测量方法</a:t>
            </a:r>
            <a:endParaRPr lang="zh-CN" altLang="en-US" sz="32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MH_Number_2"/>
          <p:cNvSpPr/>
          <p:nvPr>
            <p:custDataLst>
              <p:tags r:id="rId8"/>
            </p:custDataLst>
          </p:nvPr>
        </p:nvSpPr>
        <p:spPr>
          <a:xfrm>
            <a:off x="6096000" y="4421203"/>
            <a:ext cx="498951" cy="498614"/>
          </a:xfrm>
          <a:prstGeom prst="roundRect">
            <a:avLst>
              <a:gd name="adj" fmla="val 7615"/>
            </a:avLst>
          </a:prstGeom>
          <a:solidFill>
            <a:srgbClr val="B3D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MH_Others_1"/>
          <p:cNvSpPr txBox="1"/>
          <p:nvPr>
            <p:custDataLst>
              <p:tags r:id="rId9"/>
            </p:custDataLst>
          </p:nvPr>
        </p:nvSpPr>
        <p:spPr>
          <a:xfrm>
            <a:off x="904489" y="1871889"/>
            <a:ext cx="2461545" cy="52322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dist">
              <a:defRPr/>
            </a:pPr>
            <a:r>
              <a:rPr lang="en-US" altLang="zh-CN" sz="3600" spc="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600" spc="40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05530" y="537978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1" dirty="0" smtClean="0">
                <a:solidFill>
                  <a:srgbClr val="887F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8000" b="1" dirty="0">
              <a:solidFill>
                <a:srgbClr val="887F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2" t="36349" r="13446" b="25238"/>
          <a:stretch>
            <a:fillRect/>
          </a:stretch>
        </p:blipFill>
        <p:spPr>
          <a:xfrm>
            <a:off x="509681" y="3505877"/>
            <a:ext cx="4356957" cy="3205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图片 8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29" b="5212"/>
          <a:stretch>
            <a:fillRect/>
          </a:stretch>
        </p:blipFill>
        <p:spPr>
          <a:xfrm>
            <a:off x="6096000" y="0"/>
            <a:ext cx="6096000" cy="1790700"/>
          </a:xfrm>
          <a:prstGeom prst="rect">
            <a:avLst/>
          </a:prstGeom>
        </p:spPr>
      </p:pic>
      <p:sp>
        <p:nvSpPr>
          <p:cNvPr id="87" name="MH_Number_1"/>
          <p:cNvSpPr/>
          <p:nvPr>
            <p:custDataLst>
              <p:tags r:id="rId1"/>
            </p:custDataLst>
          </p:nvPr>
        </p:nvSpPr>
        <p:spPr>
          <a:xfrm flipH="1">
            <a:off x="2258795" y="2946370"/>
            <a:ext cx="965912" cy="965260"/>
          </a:xfrm>
          <a:prstGeom prst="roundRect">
            <a:avLst/>
          </a:prstGeom>
          <a:solidFill>
            <a:srgbClr val="B3D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4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8" name="MH_Entry_1"/>
          <p:cNvSpPr/>
          <p:nvPr>
            <p:custDataLst>
              <p:tags r:id="rId2"/>
            </p:custDataLst>
          </p:nvPr>
        </p:nvSpPr>
        <p:spPr>
          <a:xfrm flipH="1">
            <a:off x="3502530" y="2946370"/>
            <a:ext cx="6352391" cy="965260"/>
          </a:xfrm>
          <a:prstGeom prst="roundRect">
            <a:avLst/>
          </a:prstGeom>
          <a:solidFill>
            <a:srgbClr val="B3D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4400" b="1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竖直角测量方法</a:t>
            </a:r>
            <a:endParaRPr lang="zh-CN" altLang="en-US" sz="44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4891314"/>
            <a:ext cx="2902857" cy="1966686"/>
            <a:chOff x="5515429" y="4049486"/>
            <a:chExt cx="3880705" cy="2537914"/>
          </a:xfrm>
        </p:grpSpPr>
        <p:sp>
          <p:nvSpPr>
            <p:cNvPr id="3" name="Freeform 5"/>
            <p:cNvSpPr/>
            <p:nvPr/>
          </p:nvSpPr>
          <p:spPr bwMode="auto">
            <a:xfrm>
              <a:off x="6415314" y="4489034"/>
              <a:ext cx="1378857" cy="2098366"/>
            </a:xfrm>
            <a:custGeom>
              <a:avLst/>
              <a:gdLst>
                <a:gd name="T0" fmla="*/ 489 w 979"/>
                <a:gd name="T1" fmla="*/ 0 h 1375"/>
                <a:gd name="T2" fmla="*/ 735 w 979"/>
                <a:gd name="T3" fmla="*/ 688 h 1375"/>
                <a:gd name="T4" fmla="*/ 979 w 979"/>
                <a:gd name="T5" fmla="*/ 1375 h 1375"/>
                <a:gd name="T6" fmla="*/ 489 w 979"/>
                <a:gd name="T7" fmla="*/ 1375 h 1375"/>
                <a:gd name="T8" fmla="*/ 0 w 979"/>
                <a:gd name="T9" fmla="*/ 1375 h 1375"/>
                <a:gd name="T10" fmla="*/ 245 w 979"/>
                <a:gd name="T11" fmla="*/ 688 h 1375"/>
                <a:gd name="T12" fmla="*/ 489 w 979"/>
                <a:gd name="T13" fmla="*/ 0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9" h="1375">
                  <a:moveTo>
                    <a:pt x="489" y="0"/>
                  </a:moveTo>
                  <a:lnTo>
                    <a:pt x="735" y="688"/>
                  </a:lnTo>
                  <a:lnTo>
                    <a:pt x="979" y="1375"/>
                  </a:lnTo>
                  <a:lnTo>
                    <a:pt x="489" y="1375"/>
                  </a:lnTo>
                  <a:lnTo>
                    <a:pt x="0" y="1375"/>
                  </a:lnTo>
                  <a:lnTo>
                    <a:pt x="245" y="688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75625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5515429" y="5529943"/>
              <a:ext cx="1339223" cy="1057457"/>
            </a:xfrm>
            <a:custGeom>
              <a:avLst/>
              <a:gdLst>
                <a:gd name="T0" fmla="*/ 491 w 982"/>
                <a:gd name="T1" fmla="*/ 0 h 655"/>
                <a:gd name="T2" fmla="*/ 735 w 982"/>
                <a:gd name="T3" fmla="*/ 326 h 655"/>
                <a:gd name="T4" fmla="*/ 982 w 982"/>
                <a:gd name="T5" fmla="*/ 655 h 655"/>
                <a:gd name="T6" fmla="*/ 491 w 982"/>
                <a:gd name="T7" fmla="*/ 655 h 655"/>
                <a:gd name="T8" fmla="*/ 0 w 982"/>
                <a:gd name="T9" fmla="*/ 655 h 655"/>
                <a:gd name="T10" fmla="*/ 247 w 982"/>
                <a:gd name="T11" fmla="*/ 326 h 655"/>
                <a:gd name="T12" fmla="*/ 491 w 982"/>
                <a:gd name="T13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2" h="655">
                  <a:moveTo>
                    <a:pt x="491" y="0"/>
                  </a:moveTo>
                  <a:lnTo>
                    <a:pt x="735" y="326"/>
                  </a:lnTo>
                  <a:lnTo>
                    <a:pt x="982" y="655"/>
                  </a:lnTo>
                  <a:lnTo>
                    <a:pt x="491" y="655"/>
                  </a:lnTo>
                  <a:lnTo>
                    <a:pt x="0" y="655"/>
                  </a:lnTo>
                  <a:lnTo>
                    <a:pt x="247" y="326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FFBF1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379313" y="4049486"/>
              <a:ext cx="1314743" cy="2537914"/>
            </a:xfrm>
            <a:custGeom>
              <a:avLst/>
              <a:gdLst>
                <a:gd name="T0" fmla="*/ 491 w 979"/>
                <a:gd name="T1" fmla="*/ 0 h 2168"/>
                <a:gd name="T2" fmla="*/ 735 w 979"/>
                <a:gd name="T3" fmla="*/ 1083 h 2168"/>
                <a:gd name="T4" fmla="*/ 979 w 979"/>
                <a:gd name="T5" fmla="*/ 2168 h 2168"/>
                <a:gd name="T6" fmla="*/ 491 w 979"/>
                <a:gd name="T7" fmla="*/ 2168 h 2168"/>
                <a:gd name="T8" fmla="*/ 0 w 979"/>
                <a:gd name="T9" fmla="*/ 2168 h 2168"/>
                <a:gd name="T10" fmla="*/ 244 w 979"/>
                <a:gd name="T11" fmla="*/ 1083 h 2168"/>
                <a:gd name="T12" fmla="*/ 491 w 979"/>
                <a:gd name="T13" fmla="*/ 0 h 2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9" h="2168">
                  <a:moveTo>
                    <a:pt x="491" y="0"/>
                  </a:moveTo>
                  <a:lnTo>
                    <a:pt x="735" y="1083"/>
                  </a:lnTo>
                  <a:lnTo>
                    <a:pt x="979" y="2168"/>
                  </a:lnTo>
                  <a:lnTo>
                    <a:pt x="491" y="2168"/>
                  </a:lnTo>
                  <a:lnTo>
                    <a:pt x="0" y="2168"/>
                  </a:lnTo>
                  <a:lnTo>
                    <a:pt x="244" y="1083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B3D5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8108574" y="5413829"/>
              <a:ext cx="1287560" cy="1173571"/>
            </a:xfrm>
            <a:custGeom>
              <a:avLst/>
              <a:gdLst>
                <a:gd name="T0" fmla="*/ 490 w 981"/>
                <a:gd name="T1" fmla="*/ 0 h 1007"/>
                <a:gd name="T2" fmla="*/ 735 w 981"/>
                <a:gd name="T3" fmla="*/ 503 h 1007"/>
                <a:gd name="T4" fmla="*/ 981 w 981"/>
                <a:gd name="T5" fmla="*/ 1007 h 1007"/>
                <a:gd name="T6" fmla="*/ 490 w 981"/>
                <a:gd name="T7" fmla="*/ 1007 h 1007"/>
                <a:gd name="T8" fmla="*/ 0 w 981"/>
                <a:gd name="T9" fmla="*/ 1007 h 1007"/>
                <a:gd name="T10" fmla="*/ 246 w 981"/>
                <a:gd name="T11" fmla="*/ 503 h 1007"/>
                <a:gd name="T12" fmla="*/ 490 w 981"/>
                <a:gd name="T13" fmla="*/ 0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1" h="1007">
                  <a:moveTo>
                    <a:pt x="490" y="0"/>
                  </a:moveTo>
                  <a:lnTo>
                    <a:pt x="735" y="503"/>
                  </a:lnTo>
                  <a:lnTo>
                    <a:pt x="981" y="1007"/>
                  </a:lnTo>
                  <a:lnTo>
                    <a:pt x="490" y="1007"/>
                  </a:lnTo>
                  <a:lnTo>
                    <a:pt x="0" y="1007"/>
                  </a:lnTo>
                  <a:lnTo>
                    <a:pt x="246" y="503"/>
                  </a:lnTo>
                  <a:lnTo>
                    <a:pt x="490" y="0"/>
                  </a:lnTo>
                  <a:close/>
                </a:path>
              </a:pathLst>
            </a:custGeom>
            <a:solidFill>
              <a:srgbClr val="0895B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" name="MH_Number_1"/>
          <p:cNvSpPr/>
          <p:nvPr>
            <p:custDataLst>
              <p:tags r:id="rId1"/>
            </p:custDataLst>
          </p:nvPr>
        </p:nvSpPr>
        <p:spPr>
          <a:xfrm>
            <a:off x="209554" y="142683"/>
            <a:ext cx="498951" cy="498614"/>
          </a:xfrm>
          <a:prstGeom prst="roundRect">
            <a:avLst>
              <a:gd name="adj" fmla="val 7615"/>
            </a:avLst>
          </a:prstGeom>
          <a:solidFill>
            <a:srgbClr val="B3D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MH_Entry_1"/>
          <p:cNvSpPr/>
          <p:nvPr>
            <p:custDataLst>
              <p:tags r:id="rId2"/>
            </p:custDataLst>
          </p:nvPr>
        </p:nvSpPr>
        <p:spPr>
          <a:xfrm>
            <a:off x="880104" y="142683"/>
            <a:ext cx="4027591" cy="498614"/>
          </a:xfrm>
          <a:prstGeom prst="roundRect">
            <a:avLst>
              <a:gd name="adj" fmla="val 9124"/>
            </a:avLst>
          </a:prstGeom>
          <a:solidFill>
            <a:srgbClr val="B3D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b="1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竖直角测量方法</a:t>
            </a:r>
            <a:endParaRPr lang="zh-CN" altLang="en-US" sz="24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59029" y="672055"/>
            <a:ext cx="47163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kumimoji="1" lang="zh-CN" altLang="en-US" sz="3200" b="1" smtClean="0">
                <a:solidFill>
                  <a:schemeClr val="hlink"/>
                </a:solidFill>
                <a:latin typeface="幼圆" pitchFamily="49" charset="-122"/>
                <a:ea typeface="幼圆" pitchFamily="49" charset="-122"/>
              </a:rPr>
              <a:t>一</a:t>
            </a:r>
            <a:r>
              <a:rPr kumimoji="1" lang="zh-CN" altLang="en-US" sz="3200" b="1">
                <a:solidFill>
                  <a:schemeClr val="hlink"/>
                </a:solidFill>
                <a:latin typeface="幼圆" pitchFamily="49" charset="-122"/>
                <a:ea typeface="幼圆" pitchFamily="49" charset="-122"/>
              </a:rPr>
              <a:t>测</a:t>
            </a:r>
            <a:r>
              <a:rPr kumimoji="1" lang="zh-CN" altLang="en-US" sz="3200" b="1" smtClean="0">
                <a:solidFill>
                  <a:schemeClr val="hlink"/>
                </a:solidFill>
                <a:latin typeface="幼圆" pitchFamily="49" charset="-122"/>
                <a:ea typeface="幼圆" pitchFamily="49" charset="-122"/>
              </a:rPr>
              <a:t>回竖直角</a:t>
            </a:r>
            <a:r>
              <a:rPr kumimoji="1" lang="zh-CN" altLang="en-US" sz="3200" b="1">
                <a:solidFill>
                  <a:schemeClr val="hlink"/>
                </a:solidFill>
                <a:latin typeface="幼圆" pitchFamily="49" charset="-122"/>
                <a:ea typeface="幼圆" pitchFamily="49" charset="-122"/>
              </a:rPr>
              <a:t>观测步</a:t>
            </a:r>
            <a:r>
              <a:rPr kumimoji="1" lang="zh-CN" altLang="en-US" sz="3200" b="1" smtClean="0">
                <a:solidFill>
                  <a:schemeClr val="hlink"/>
                </a:solidFill>
                <a:latin typeface="幼圆" pitchFamily="49" charset="-122"/>
                <a:ea typeface="幼圆" pitchFamily="49" charset="-122"/>
              </a:rPr>
              <a:t>骤：</a:t>
            </a:r>
            <a:endParaRPr kumimoji="1" lang="zh-CN" altLang="en-US" sz="40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94541" y="1276714"/>
            <a:ext cx="7759295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kumimoji="1" lang="zh-CN" altLang="en-US" sz="2800" b="1">
                <a:solidFill>
                  <a:schemeClr val="tx2"/>
                </a:solidFill>
                <a:latin typeface="Times New Roman" panose="02020603050405020304" pitchFamily="18" charset="0"/>
              </a:rPr>
              <a:t>（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anose="02020603050405020304" pitchFamily="18" charset="0"/>
              </a:rPr>
              <a:t>1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anose="02020603050405020304" pitchFamily="18" charset="0"/>
              </a:rPr>
              <a:t>）根据仪器竖盘注记形式，确定垂直角计算公式；     </a:t>
            </a:r>
          </a:p>
          <a:p>
            <a:pPr eaLnBrk="1" hangingPunct="1"/>
            <a:r>
              <a:rPr kumimoji="1" lang="zh-CN" altLang="en-US" sz="2800" b="1">
                <a:solidFill>
                  <a:schemeClr val="tx2"/>
                </a:solidFill>
                <a:latin typeface="Times New Roman" panose="02020603050405020304" pitchFamily="18" charset="0"/>
              </a:rPr>
              <a:t>（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anose="02020603050405020304" pitchFamily="18" charset="0"/>
              </a:rPr>
              <a:t>2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anose="02020603050405020304" pitchFamily="18" charset="0"/>
              </a:rPr>
              <a:t>）在测站对中、整平；</a:t>
            </a:r>
          </a:p>
          <a:p>
            <a:pPr eaLnBrk="1" hangingPunct="1"/>
            <a:r>
              <a:rPr kumimoji="1" lang="zh-CN" altLang="en-US" sz="2800" b="1">
                <a:solidFill>
                  <a:schemeClr val="tx2"/>
                </a:solidFill>
                <a:latin typeface="Times New Roman" panose="02020603050405020304" pitchFamily="18" charset="0"/>
              </a:rPr>
              <a:t>（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anose="02020603050405020304" pitchFamily="18" charset="0"/>
              </a:rPr>
              <a:t>3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anose="02020603050405020304" pitchFamily="18" charset="0"/>
              </a:rPr>
              <a:t>）盘左： 用中横丝切目标某部位，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sym typeface="MT Extra" panose="05050102010205020202" pitchFamily="18" charset="2"/>
              </a:rPr>
              <a:t> 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sym typeface="CommercialPi BT" panose="05020102010206080802" pitchFamily="18" charset="2"/>
              </a:rPr>
              <a:t>竖盘气泡居中</a:t>
            </a:r>
            <a:r>
              <a:rPr kumimoji="1" lang="zh-CN" altLang="en-US" sz="2800" b="1" smtClean="0">
                <a:solidFill>
                  <a:schemeClr val="tx2"/>
                </a:solidFill>
                <a:latin typeface="Times New Roman" panose="02020603050405020304" pitchFamily="18" charset="0"/>
                <a:sym typeface="CommercialPi BT" panose="05020102010206080802" pitchFamily="18" charset="2"/>
              </a:rPr>
              <a:t>， 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sym typeface="CommercialPi BT" panose="05020102010206080802" pitchFamily="18" charset="2"/>
              </a:rPr>
              <a:t>读竖盘读数 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sym typeface="CommercialPi BT" panose="05020102010206080802" pitchFamily="18" charset="2"/>
              </a:rPr>
              <a:t>L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sym typeface="CommercialPi BT" panose="05020102010206080802" pitchFamily="18" charset="2"/>
              </a:rPr>
              <a:t>，记入表格；</a:t>
            </a:r>
          </a:p>
          <a:p>
            <a:pPr eaLnBrk="1" hangingPunct="1"/>
            <a:r>
              <a:rPr kumimoji="1"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sym typeface="CommercialPi BT" panose="05020102010206080802" pitchFamily="18" charset="2"/>
              </a:rPr>
              <a:t>（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sym typeface="CommercialPi BT" panose="05020102010206080802" pitchFamily="18" charset="2"/>
              </a:rPr>
              <a:t>4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sym typeface="CommercialPi BT" panose="05020102010206080802" pitchFamily="18" charset="2"/>
              </a:rPr>
              <a:t>）盘右 ：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anose="02020603050405020304" pitchFamily="18" charset="0"/>
              </a:rPr>
              <a:t>用中横丝切目标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sym typeface="CommercialPi BT" panose="05020102010206080802" pitchFamily="18" charset="2"/>
              </a:rPr>
              <a:t>原部位， 竖盘气泡居中</a:t>
            </a:r>
            <a:r>
              <a:rPr kumimoji="1" lang="zh-CN" altLang="en-US" sz="2800" b="1" smtClean="0">
                <a:solidFill>
                  <a:schemeClr val="tx2"/>
                </a:solidFill>
                <a:latin typeface="Times New Roman" panose="02020603050405020304" pitchFamily="18" charset="0"/>
                <a:sym typeface="CommercialPi BT" panose="05020102010206080802" pitchFamily="18" charset="2"/>
              </a:rPr>
              <a:t>，读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sym typeface="CommercialPi BT" panose="05020102010206080802" pitchFamily="18" charset="2"/>
              </a:rPr>
              <a:t>竖盘读数 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sym typeface="CommercialPi BT" panose="05020102010206080802" pitchFamily="18" charset="2"/>
              </a:rPr>
              <a:t>R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sym typeface="CommercialPi BT" panose="05020102010206080802" pitchFamily="18" charset="2"/>
              </a:rPr>
              <a:t>，记入表格；</a:t>
            </a:r>
          </a:p>
          <a:p>
            <a:pPr eaLnBrk="1" hangingPunct="1"/>
            <a:r>
              <a:rPr kumimoji="1"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sym typeface="CommercialPi BT" panose="05020102010206080802" pitchFamily="18" charset="2"/>
              </a:rPr>
              <a:t>（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sym typeface="CommercialPi BT" panose="05020102010206080802" pitchFamily="18" charset="2"/>
              </a:rPr>
              <a:t>5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sym typeface="CommercialPi BT" panose="05020102010206080802" pitchFamily="18" charset="2"/>
              </a:rPr>
              <a:t>）计算一测回竖直角和指标差。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429000" y="4557009"/>
            <a:ext cx="8763000" cy="234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kumimoji="1" lang="zh-CN" altLang="en-US" sz="2800" b="1">
                <a:solidFill>
                  <a:srgbClr val="006600"/>
                </a:solidFill>
                <a:latin typeface="Times New Roman" panose="02020603050405020304" pitchFamily="18" charset="0"/>
                <a:ea typeface="幼圆" pitchFamily="49" charset="-122"/>
              </a:rPr>
              <a:t>注意：</a:t>
            </a:r>
          </a:p>
          <a:p>
            <a:pPr eaLnBrk="1" hangingPunct="1"/>
            <a:r>
              <a:rPr kumimoji="1" lang="zh-CN" altLang="en-US" sz="2400">
                <a:solidFill>
                  <a:srgbClr val="FF3300"/>
                </a:solidFill>
                <a:latin typeface="Times New Roman" panose="02020603050405020304" pitchFamily="18" charset="0"/>
                <a:sym typeface="CommercialPi BT" panose="05020102010206080802" pitchFamily="18" charset="2"/>
              </a:rPr>
              <a:t> </a:t>
            </a:r>
            <a:r>
              <a:rPr kumimoji="1" lang="zh-CN" altLang="en-US" sz="2400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</a:t>
            </a:r>
            <a:r>
              <a:rPr kumimoji="1" lang="zh-CN" altLang="en-US" sz="2400" b="1">
                <a:solidFill>
                  <a:schemeClr val="tx2"/>
                </a:solidFill>
                <a:latin typeface="Times New Roman" panose="02020603050405020304" pitchFamily="18" charset="0"/>
                <a:sym typeface="CommercialPi BT" panose="05020102010206080802" pitchFamily="18" charset="2"/>
              </a:rPr>
              <a:t>竖盘读数方法与水平度盘相同。</a:t>
            </a:r>
          </a:p>
          <a:p>
            <a:pPr eaLnBrk="1" hangingPunct="1"/>
            <a:r>
              <a:rPr kumimoji="1" lang="zh-CN" altLang="en-US" sz="2400">
                <a:solidFill>
                  <a:srgbClr val="FF3300"/>
                </a:solidFill>
                <a:latin typeface="Times New Roman" panose="02020603050405020304" pitchFamily="18" charset="0"/>
                <a:sym typeface="CommercialPi BT" panose="05020102010206080802" pitchFamily="18" charset="2"/>
              </a:rPr>
              <a:t> </a:t>
            </a:r>
            <a:r>
              <a:rPr kumimoji="1" lang="zh-CN" altLang="en-US" sz="2400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</a:t>
            </a:r>
            <a:r>
              <a:rPr kumimoji="1" lang="zh-CN" altLang="en-US" sz="2400" b="1">
                <a:solidFill>
                  <a:schemeClr val="tx2"/>
                </a:solidFill>
                <a:latin typeface="Times New Roman" panose="02020603050405020304" pitchFamily="18" charset="0"/>
                <a:sym typeface="CommercialPi BT" panose="05020102010206080802" pitchFamily="18" charset="2"/>
              </a:rPr>
              <a:t>竖直角一测回只须读两个数，因为水平视线读数为已知常数。</a:t>
            </a:r>
          </a:p>
          <a:p>
            <a:pPr eaLnBrk="1" hangingPunct="1"/>
            <a:r>
              <a:rPr kumimoji="1" lang="zh-CN" altLang="en-US" sz="2400">
                <a:solidFill>
                  <a:srgbClr val="FF3300"/>
                </a:solidFill>
                <a:latin typeface="Times New Roman" panose="02020603050405020304" pitchFamily="18" charset="0"/>
                <a:sym typeface="CommercialPi BT" panose="05020102010206080802" pitchFamily="18" charset="2"/>
              </a:rPr>
              <a:t> </a:t>
            </a:r>
            <a:r>
              <a:rPr kumimoji="1" lang="zh-CN" altLang="en-US" sz="2400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</a:t>
            </a:r>
            <a:r>
              <a:rPr kumimoji="1" lang="zh-CN" altLang="en-US" sz="2400" b="1">
                <a:solidFill>
                  <a:schemeClr val="tx2"/>
                </a:solidFill>
                <a:latin typeface="Times New Roman" panose="02020603050405020304" pitchFamily="18" charset="0"/>
                <a:sym typeface="CommercialPi BT" panose="05020102010206080802" pitchFamily="18" charset="2"/>
              </a:rPr>
              <a:t>目标瞄准高与竖盘读数相对应。</a:t>
            </a:r>
          </a:p>
          <a:p>
            <a:pPr eaLnBrk="1" hangingPunct="1"/>
            <a:r>
              <a:rPr kumimoji="1" lang="zh-CN" altLang="en-US" sz="2400">
                <a:solidFill>
                  <a:srgbClr val="FF3300"/>
                </a:solidFill>
                <a:latin typeface="Times New Roman" panose="02020603050405020304" pitchFamily="18" charset="0"/>
                <a:sym typeface="CommercialPi BT" panose="05020102010206080802" pitchFamily="18" charset="2"/>
              </a:rPr>
              <a:t> </a:t>
            </a:r>
            <a:r>
              <a:rPr kumimoji="1" lang="zh-CN" altLang="en-US" sz="2400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</a:t>
            </a:r>
            <a:r>
              <a:rPr kumimoji="1" lang="zh-CN" altLang="en-US" sz="2400" b="1">
                <a:solidFill>
                  <a:schemeClr val="tx2"/>
                </a:solidFill>
                <a:latin typeface="Times New Roman" panose="02020603050405020304" pitchFamily="18" charset="0"/>
                <a:sym typeface="CommercialPi BT" panose="05020102010206080802" pitchFamily="18" charset="2"/>
              </a:rPr>
              <a:t>竖直角观测时，多与高程测量有关，因此通常须</a:t>
            </a:r>
            <a:r>
              <a:rPr kumimoji="1" lang="zh-CN" alt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记</a:t>
            </a:r>
            <a:r>
              <a:rPr kumimoji="1" lang="zh-CN" altLang="en-US" sz="2400" b="1">
                <a:solidFill>
                  <a:schemeClr val="tx2"/>
                </a:solidFill>
                <a:latin typeface="Times New Roman" panose="02020603050405020304" pitchFamily="18" charset="0"/>
                <a:sym typeface="CommercialPi BT" panose="05020102010206080802" pitchFamily="18" charset="2"/>
              </a:rPr>
              <a:t>录仪器高</a:t>
            </a:r>
            <a:endParaRPr kumimoji="1" lang="zh-CN" altLang="en-US" sz="24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kumimoji="1" lang="zh-CN" alt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     和目标的瞄准高</a:t>
            </a:r>
            <a:r>
              <a:rPr kumimoji="1" lang="zh-CN" altLang="en-US" sz="2400" b="1">
                <a:solidFill>
                  <a:schemeClr val="tx2"/>
                </a:solidFill>
                <a:latin typeface="Times New Roman" panose="02020603050405020304" pitchFamily="18" charset="0"/>
                <a:sym typeface="MT Extra" panose="05050102010205020202" pitchFamily="18" charset="2"/>
              </a:rPr>
              <a:t>。</a:t>
            </a:r>
          </a:p>
        </p:txBody>
      </p:sp>
      <p:grpSp>
        <p:nvGrpSpPr>
          <p:cNvPr id="19" name="Group 4"/>
          <p:cNvGrpSpPr/>
          <p:nvPr/>
        </p:nvGrpSpPr>
        <p:grpSpPr bwMode="auto">
          <a:xfrm>
            <a:off x="7936508" y="2069693"/>
            <a:ext cx="4038912" cy="2604844"/>
            <a:chOff x="2112" y="1680"/>
            <a:chExt cx="3372" cy="2380"/>
          </a:xfrm>
        </p:grpSpPr>
        <p:sp>
          <p:nvSpPr>
            <p:cNvPr id="22" name="Oval 5"/>
            <p:cNvSpPr>
              <a:spLocks noChangeArrowheads="1"/>
            </p:cNvSpPr>
            <p:nvPr/>
          </p:nvSpPr>
          <p:spPr bwMode="auto">
            <a:xfrm>
              <a:off x="2304" y="2436"/>
              <a:ext cx="828" cy="8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2724" y="2016"/>
              <a:ext cx="0" cy="17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4752" y="1916"/>
              <a:ext cx="576" cy="268"/>
            </a:xfrm>
            <a:custGeom>
              <a:avLst/>
              <a:gdLst>
                <a:gd name="T0" fmla="*/ 0 w 1440"/>
                <a:gd name="T1" fmla="*/ 670 h 670"/>
                <a:gd name="T2" fmla="*/ 270 w 1440"/>
                <a:gd name="T3" fmla="*/ 490 h 670"/>
                <a:gd name="T4" fmla="*/ 480 w 1440"/>
                <a:gd name="T5" fmla="*/ 160 h 670"/>
                <a:gd name="T6" fmla="*/ 600 w 1440"/>
                <a:gd name="T7" fmla="*/ 10 h 670"/>
                <a:gd name="T8" fmla="*/ 840 w 1440"/>
                <a:gd name="T9" fmla="*/ 100 h 670"/>
                <a:gd name="T10" fmla="*/ 960 w 1440"/>
                <a:gd name="T11" fmla="*/ 280 h 670"/>
                <a:gd name="T12" fmla="*/ 1200 w 1440"/>
                <a:gd name="T13" fmla="*/ 490 h 670"/>
                <a:gd name="T14" fmla="*/ 1440 w 1440"/>
                <a:gd name="T15" fmla="*/ 64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0" h="670">
                  <a:moveTo>
                    <a:pt x="0" y="670"/>
                  </a:moveTo>
                  <a:cubicBezTo>
                    <a:pt x="95" y="622"/>
                    <a:pt x="190" y="575"/>
                    <a:pt x="270" y="490"/>
                  </a:cubicBezTo>
                  <a:cubicBezTo>
                    <a:pt x="350" y="405"/>
                    <a:pt x="425" y="240"/>
                    <a:pt x="480" y="160"/>
                  </a:cubicBezTo>
                  <a:cubicBezTo>
                    <a:pt x="535" y="80"/>
                    <a:pt x="540" y="20"/>
                    <a:pt x="600" y="10"/>
                  </a:cubicBezTo>
                  <a:cubicBezTo>
                    <a:pt x="660" y="0"/>
                    <a:pt x="780" y="55"/>
                    <a:pt x="840" y="100"/>
                  </a:cubicBezTo>
                  <a:cubicBezTo>
                    <a:pt x="900" y="145"/>
                    <a:pt x="900" y="215"/>
                    <a:pt x="960" y="280"/>
                  </a:cubicBezTo>
                  <a:cubicBezTo>
                    <a:pt x="1020" y="345"/>
                    <a:pt x="1120" y="430"/>
                    <a:pt x="1200" y="490"/>
                  </a:cubicBezTo>
                  <a:cubicBezTo>
                    <a:pt x="1280" y="550"/>
                    <a:pt x="1360" y="595"/>
                    <a:pt x="1440" y="640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8"/>
            <p:cNvSpPr/>
            <p:nvPr/>
          </p:nvSpPr>
          <p:spPr bwMode="auto">
            <a:xfrm>
              <a:off x="4824" y="3778"/>
              <a:ext cx="528" cy="134"/>
            </a:xfrm>
            <a:custGeom>
              <a:avLst/>
              <a:gdLst>
                <a:gd name="T0" fmla="*/ 0 w 1320"/>
                <a:gd name="T1" fmla="*/ 335 h 335"/>
                <a:gd name="T2" fmla="*/ 240 w 1320"/>
                <a:gd name="T3" fmla="*/ 155 h 335"/>
                <a:gd name="T4" fmla="*/ 540 w 1320"/>
                <a:gd name="T5" fmla="*/ 35 h 335"/>
                <a:gd name="T6" fmla="*/ 840 w 1320"/>
                <a:gd name="T7" fmla="*/ 35 h 335"/>
                <a:gd name="T8" fmla="*/ 1140 w 1320"/>
                <a:gd name="T9" fmla="*/ 245 h 335"/>
                <a:gd name="T10" fmla="*/ 1320 w 1320"/>
                <a:gd name="T11" fmla="*/ 21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0" h="335">
                  <a:moveTo>
                    <a:pt x="0" y="335"/>
                  </a:moveTo>
                  <a:cubicBezTo>
                    <a:pt x="75" y="270"/>
                    <a:pt x="150" y="205"/>
                    <a:pt x="240" y="155"/>
                  </a:cubicBezTo>
                  <a:cubicBezTo>
                    <a:pt x="330" y="105"/>
                    <a:pt x="440" y="55"/>
                    <a:pt x="540" y="35"/>
                  </a:cubicBezTo>
                  <a:cubicBezTo>
                    <a:pt x="640" y="15"/>
                    <a:pt x="740" y="0"/>
                    <a:pt x="840" y="35"/>
                  </a:cubicBezTo>
                  <a:cubicBezTo>
                    <a:pt x="940" y="70"/>
                    <a:pt x="1060" y="215"/>
                    <a:pt x="1140" y="245"/>
                  </a:cubicBezTo>
                  <a:cubicBezTo>
                    <a:pt x="1220" y="275"/>
                    <a:pt x="1290" y="225"/>
                    <a:pt x="1320" y="215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4818" y="1953"/>
              <a:ext cx="171" cy="225"/>
            </a:xfrm>
            <a:custGeom>
              <a:avLst/>
              <a:gdLst>
                <a:gd name="T0" fmla="*/ 0 w 428"/>
                <a:gd name="T1" fmla="*/ 562 h 562"/>
                <a:gd name="T2" fmla="*/ 150 w 428"/>
                <a:gd name="T3" fmla="*/ 450 h 562"/>
                <a:gd name="T4" fmla="*/ 233 w 428"/>
                <a:gd name="T5" fmla="*/ 337 h 562"/>
                <a:gd name="T6" fmla="*/ 308 w 428"/>
                <a:gd name="T7" fmla="*/ 195 h 562"/>
                <a:gd name="T8" fmla="*/ 375 w 428"/>
                <a:gd name="T9" fmla="*/ 82 h 562"/>
                <a:gd name="T10" fmla="*/ 428 w 428"/>
                <a:gd name="T11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8" h="562">
                  <a:moveTo>
                    <a:pt x="0" y="562"/>
                  </a:moveTo>
                  <a:cubicBezTo>
                    <a:pt x="55" y="524"/>
                    <a:pt x="111" y="487"/>
                    <a:pt x="150" y="450"/>
                  </a:cubicBezTo>
                  <a:cubicBezTo>
                    <a:pt x="189" y="413"/>
                    <a:pt x="207" y="379"/>
                    <a:pt x="233" y="337"/>
                  </a:cubicBezTo>
                  <a:cubicBezTo>
                    <a:pt x="259" y="295"/>
                    <a:pt x="284" y="237"/>
                    <a:pt x="308" y="195"/>
                  </a:cubicBezTo>
                  <a:cubicBezTo>
                    <a:pt x="332" y="153"/>
                    <a:pt x="355" y="114"/>
                    <a:pt x="375" y="82"/>
                  </a:cubicBezTo>
                  <a:cubicBezTo>
                    <a:pt x="395" y="50"/>
                    <a:pt x="417" y="13"/>
                    <a:pt x="428" y="0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4926" y="2004"/>
              <a:ext cx="63" cy="120"/>
            </a:xfrm>
            <a:custGeom>
              <a:avLst/>
              <a:gdLst>
                <a:gd name="T0" fmla="*/ 158 w 158"/>
                <a:gd name="T1" fmla="*/ 0 h 300"/>
                <a:gd name="T2" fmla="*/ 98 w 158"/>
                <a:gd name="T3" fmla="*/ 98 h 300"/>
                <a:gd name="T4" fmla="*/ 53 w 158"/>
                <a:gd name="T5" fmla="*/ 195 h 300"/>
                <a:gd name="T6" fmla="*/ 23 w 158"/>
                <a:gd name="T7" fmla="*/ 255 h 300"/>
                <a:gd name="T8" fmla="*/ 0 w 158"/>
                <a:gd name="T9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300">
                  <a:moveTo>
                    <a:pt x="158" y="0"/>
                  </a:moveTo>
                  <a:cubicBezTo>
                    <a:pt x="136" y="33"/>
                    <a:pt x="115" y="66"/>
                    <a:pt x="98" y="98"/>
                  </a:cubicBezTo>
                  <a:cubicBezTo>
                    <a:pt x="81" y="130"/>
                    <a:pt x="65" y="169"/>
                    <a:pt x="53" y="195"/>
                  </a:cubicBezTo>
                  <a:cubicBezTo>
                    <a:pt x="41" y="221"/>
                    <a:pt x="32" y="238"/>
                    <a:pt x="23" y="255"/>
                  </a:cubicBezTo>
                  <a:cubicBezTo>
                    <a:pt x="14" y="272"/>
                    <a:pt x="7" y="286"/>
                    <a:pt x="0" y="300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11"/>
            <p:cNvSpPr/>
            <p:nvPr/>
          </p:nvSpPr>
          <p:spPr bwMode="auto">
            <a:xfrm>
              <a:off x="5046" y="1953"/>
              <a:ext cx="189" cy="186"/>
            </a:xfrm>
            <a:custGeom>
              <a:avLst/>
              <a:gdLst>
                <a:gd name="T0" fmla="*/ 0 w 473"/>
                <a:gd name="T1" fmla="*/ 0 h 465"/>
                <a:gd name="T2" fmla="*/ 98 w 473"/>
                <a:gd name="T3" fmla="*/ 52 h 465"/>
                <a:gd name="T4" fmla="*/ 150 w 473"/>
                <a:gd name="T5" fmla="*/ 142 h 465"/>
                <a:gd name="T6" fmla="*/ 300 w 473"/>
                <a:gd name="T7" fmla="*/ 345 h 465"/>
                <a:gd name="T8" fmla="*/ 413 w 473"/>
                <a:gd name="T9" fmla="*/ 420 h 465"/>
                <a:gd name="T10" fmla="*/ 473 w 473"/>
                <a:gd name="T11" fmla="*/ 46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3" h="465">
                  <a:moveTo>
                    <a:pt x="0" y="0"/>
                  </a:moveTo>
                  <a:cubicBezTo>
                    <a:pt x="36" y="14"/>
                    <a:pt x="73" y="28"/>
                    <a:pt x="98" y="52"/>
                  </a:cubicBezTo>
                  <a:cubicBezTo>
                    <a:pt x="123" y="76"/>
                    <a:pt x="116" y="93"/>
                    <a:pt x="150" y="142"/>
                  </a:cubicBezTo>
                  <a:cubicBezTo>
                    <a:pt x="184" y="191"/>
                    <a:pt x="256" y="299"/>
                    <a:pt x="300" y="345"/>
                  </a:cubicBezTo>
                  <a:cubicBezTo>
                    <a:pt x="344" y="391"/>
                    <a:pt x="384" y="400"/>
                    <a:pt x="413" y="420"/>
                  </a:cubicBezTo>
                  <a:cubicBezTo>
                    <a:pt x="442" y="440"/>
                    <a:pt x="457" y="452"/>
                    <a:pt x="473" y="465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12"/>
            <p:cNvSpPr/>
            <p:nvPr/>
          </p:nvSpPr>
          <p:spPr bwMode="auto">
            <a:xfrm>
              <a:off x="5046" y="2013"/>
              <a:ext cx="96" cy="105"/>
            </a:xfrm>
            <a:custGeom>
              <a:avLst/>
              <a:gdLst>
                <a:gd name="T0" fmla="*/ 0 w 240"/>
                <a:gd name="T1" fmla="*/ 0 h 262"/>
                <a:gd name="T2" fmla="*/ 128 w 240"/>
                <a:gd name="T3" fmla="*/ 105 h 262"/>
                <a:gd name="T4" fmla="*/ 180 w 240"/>
                <a:gd name="T5" fmla="*/ 210 h 262"/>
                <a:gd name="T6" fmla="*/ 240 w 240"/>
                <a:gd name="T7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262">
                  <a:moveTo>
                    <a:pt x="0" y="0"/>
                  </a:moveTo>
                  <a:cubicBezTo>
                    <a:pt x="49" y="35"/>
                    <a:pt x="98" y="70"/>
                    <a:pt x="128" y="105"/>
                  </a:cubicBezTo>
                  <a:cubicBezTo>
                    <a:pt x="158" y="140"/>
                    <a:pt x="161" y="184"/>
                    <a:pt x="180" y="210"/>
                  </a:cubicBezTo>
                  <a:cubicBezTo>
                    <a:pt x="199" y="236"/>
                    <a:pt x="219" y="249"/>
                    <a:pt x="240" y="262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13"/>
            <p:cNvSpPr/>
            <p:nvPr/>
          </p:nvSpPr>
          <p:spPr bwMode="auto">
            <a:xfrm>
              <a:off x="5025" y="1974"/>
              <a:ext cx="144" cy="153"/>
            </a:xfrm>
            <a:custGeom>
              <a:avLst/>
              <a:gdLst>
                <a:gd name="T0" fmla="*/ 0 w 360"/>
                <a:gd name="T1" fmla="*/ 0 h 383"/>
                <a:gd name="T2" fmla="*/ 90 w 360"/>
                <a:gd name="T3" fmla="*/ 38 h 383"/>
                <a:gd name="T4" fmla="*/ 195 w 360"/>
                <a:gd name="T5" fmla="*/ 173 h 383"/>
                <a:gd name="T6" fmla="*/ 285 w 360"/>
                <a:gd name="T7" fmla="*/ 285 h 383"/>
                <a:gd name="T8" fmla="*/ 360 w 360"/>
                <a:gd name="T9" fmla="*/ 38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383">
                  <a:moveTo>
                    <a:pt x="0" y="0"/>
                  </a:moveTo>
                  <a:cubicBezTo>
                    <a:pt x="29" y="4"/>
                    <a:pt x="58" y="9"/>
                    <a:pt x="90" y="38"/>
                  </a:cubicBezTo>
                  <a:cubicBezTo>
                    <a:pt x="122" y="67"/>
                    <a:pt x="163" y="132"/>
                    <a:pt x="195" y="173"/>
                  </a:cubicBezTo>
                  <a:cubicBezTo>
                    <a:pt x="227" y="214"/>
                    <a:pt x="258" y="250"/>
                    <a:pt x="285" y="285"/>
                  </a:cubicBezTo>
                  <a:cubicBezTo>
                    <a:pt x="312" y="320"/>
                    <a:pt x="336" y="351"/>
                    <a:pt x="360" y="383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5010" y="1689"/>
              <a:ext cx="10" cy="2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AutoShape 15"/>
            <p:cNvSpPr>
              <a:spLocks noChangeArrowheads="1"/>
            </p:cNvSpPr>
            <p:nvPr/>
          </p:nvSpPr>
          <p:spPr bwMode="auto">
            <a:xfrm>
              <a:off x="5019" y="1680"/>
              <a:ext cx="51" cy="72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Rectangle 16"/>
            <p:cNvSpPr>
              <a:spLocks noChangeArrowheads="1"/>
            </p:cNvSpPr>
            <p:nvPr/>
          </p:nvSpPr>
          <p:spPr bwMode="auto">
            <a:xfrm>
              <a:off x="5097" y="3549"/>
              <a:ext cx="10" cy="2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AutoShape 17"/>
            <p:cNvSpPr>
              <a:spLocks noChangeArrowheads="1"/>
            </p:cNvSpPr>
            <p:nvPr/>
          </p:nvSpPr>
          <p:spPr bwMode="auto">
            <a:xfrm>
              <a:off x="5106" y="3540"/>
              <a:ext cx="51" cy="72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18"/>
            <p:cNvSpPr/>
            <p:nvPr/>
          </p:nvSpPr>
          <p:spPr bwMode="auto">
            <a:xfrm>
              <a:off x="4884" y="3828"/>
              <a:ext cx="153" cy="78"/>
            </a:xfrm>
            <a:custGeom>
              <a:avLst/>
              <a:gdLst>
                <a:gd name="T0" fmla="*/ 0 w 383"/>
                <a:gd name="T1" fmla="*/ 195 h 195"/>
                <a:gd name="T2" fmla="*/ 30 w 383"/>
                <a:gd name="T3" fmla="*/ 158 h 195"/>
                <a:gd name="T4" fmla="*/ 158 w 383"/>
                <a:gd name="T5" fmla="*/ 83 h 195"/>
                <a:gd name="T6" fmla="*/ 383 w 383"/>
                <a:gd name="T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3" h="195">
                  <a:moveTo>
                    <a:pt x="0" y="195"/>
                  </a:moveTo>
                  <a:cubicBezTo>
                    <a:pt x="2" y="186"/>
                    <a:pt x="4" y="177"/>
                    <a:pt x="30" y="158"/>
                  </a:cubicBezTo>
                  <a:cubicBezTo>
                    <a:pt x="56" y="139"/>
                    <a:pt x="99" y="109"/>
                    <a:pt x="158" y="83"/>
                  </a:cubicBezTo>
                  <a:cubicBezTo>
                    <a:pt x="217" y="57"/>
                    <a:pt x="341" y="17"/>
                    <a:pt x="383" y="0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19"/>
            <p:cNvSpPr/>
            <p:nvPr/>
          </p:nvSpPr>
          <p:spPr bwMode="auto">
            <a:xfrm>
              <a:off x="4926" y="3843"/>
              <a:ext cx="129" cy="60"/>
            </a:xfrm>
            <a:custGeom>
              <a:avLst/>
              <a:gdLst>
                <a:gd name="T0" fmla="*/ 0 w 323"/>
                <a:gd name="T1" fmla="*/ 150 h 150"/>
                <a:gd name="T2" fmla="*/ 135 w 323"/>
                <a:gd name="T3" fmla="*/ 45 h 150"/>
                <a:gd name="T4" fmla="*/ 323 w 323"/>
                <a:gd name="T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3" h="150">
                  <a:moveTo>
                    <a:pt x="0" y="150"/>
                  </a:moveTo>
                  <a:cubicBezTo>
                    <a:pt x="40" y="110"/>
                    <a:pt x="81" y="70"/>
                    <a:pt x="135" y="45"/>
                  </a:cubicBezTo>
                  <a:cubicBezTo>
                    <a:pt x="189" y="20"/>
                    <a:pt x="256" y="10"/>
                    <a:pt x="323" y="0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20"/>
            <p:cNvSpPr/>
            <p:nvPr/>
          </p:nvSpPr>
          <p:spPr bwMode="auto">
            <a:xfrm>
              <a:off x="5124" y="3810"/>
              <a:ext cx="114" cy="81"/>
            </a:xfrm>
            <a:custGeom>
              <a:avLst/>
              <a:gdLst>
                <a:gd name="T0" fmla="*/ 0 w 285"/>
                <a:gd name="T1" fmla="*/ 0 h 203"/>
                <a:gd name="T2" fmla="*/ 113 w 285"/>
                <a:gd name="T3" fmla="*/ 68 h 203"/>
                <a:gd name="T4" fmla="*/ 240 w 285"/>
                <a:gd name="T5" fmla="*/ 180 h 203"/>
                <a:gd name="T6" fmla="*/ 285 w 285"/>
                <a:gd name="T7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" h="203">
                  <a:moveTo>
                    <a:pt x="0" y="0"/>
                  </a:moveTo>
                  <a:cubicBezTo>
                    <a:pt x="36" y="19"/>
                    <a:pt x="73" y="38"/>
                    <a:pt x="113" y="68"/>
                  </a:cubicBezTo>
                  <a:cubicBezTo>
                    <a:pt x="153" y="98"/>
                    <a:pt x="212" y="158"/>
                    <a:pt x="240" y="180"/>
                  </a:cubicBezTo>
                  <a:cubicBezTo>
                    <a:pt x="268" y="202"/>
                    <a:pt x="276" y="202"/>
                    <a:pt x="285" y="203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21"/>
            <p:cNvSpPr/>
            <p:nvPr/>
          </p:nvSpPr>
          <p:spPr bwMode="auto">
            <a:xfrm>
              <a:off x="5136" y="3840"/>
              <a:ext cx="51" cy="39"/>
            </a:xfrm>
            <a:custGeom>
              <a:avLst/>
              <a:gdLst>
                <a:gd name="T0" fmla="*/ 0 w 128"/>
                <a:gd name="T1" fmla="*/ 0 h 98"/>
                <a:gd name="T2" fmla="*/ 128 w 128"/>
                <a:gd name="T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8" h="98">
                  <a:moveTo>
                    <a:pt x="0" y="0"/>
                  </a:moveTo>
                  <a:cubicBezTo>
                    <a:pt x="0" y="0"/>
                    <a:pt x="64" y="49"/>
                    <a:pt x="128" y="98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22"/>
            <p:cNvSpPr/>
            <p:nvPr/>
          </p:nvSpPr>
          <p:spPr bwMode="auto">
            <a:xfrm>
              <a:off x="5031" y="3810"/>
              <a:ext cx="45" cy="9"/>
            </a:xfrm>
            <a:custGeom>
              <a:avLst/>
              <a:gdLst>
                <a:gd name="T0" fmla="*/ 112 w 112"/>
                <a:gd name="T1" fmla="*/ 0 h 23"/>
                <a:gd name="T2" fmla="*/ 0 w 112"/>
                <a:gd name="T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2" h="23">
                  <a:moveTo>
                    <a:pt x="112" y="0"/>
                  </a:moveTo>
                  <a:cubicBezTo>
                    <a:pt x="112" y="0"/>
                    <a:pt x="56" y="11"/>
                    <a:pt x="0" y="23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3"/>
            <p:cNvSpPr/>
            <p:nvPr/>
          </p:nvSpPr>
          <p:spPr bwMode="auto">
            <a:xfrm>
              <a:off x="5202" y="3843"/>
              <a:ext cx="63" cy="51"/>
            </a:xfrm>
            <a:custGeom>
              <a:avLst/>
              <a:gdLst>
                <a:gd name="T0" fmla="*/ 0 w 158"/>
                <a:gd name="T1" fmla="*/ 0 h 127"/>
                <a:gd name="T2" fmla="*/ 158 w 158"/>
                <a:gd name="T3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8" h="127">
                  <a:moveTo>
                    <a:pt x="0" y="0"/>
                  </a:moveTo>
                  <a:cubicBezTo>
                    <a:pt x="0" y="0"/>
                    <a:pt x="79" y="63"/>
                    <a:pt x="158" y="127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Line 24"/>
            <p:cNvSpPr>
              <a:spLocks noChangeShapeType="1"/>
            </p:cNvSpPr>
            <p:nvPr/>
          </p:nvSpPr>
          <p:spPr bwMode="auto">
            <a:xfrm flipV="1">
              <a:off x="2724" y="1686"/>
              <a:ext cx="2289" cy="119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Line 25"/>
            <p:cNvSpPr>
              <a:spLocks noChangeShapeType="1"/>
            </p:cNvSpPr>
            <p:nvPr/>
          </p:nvSpPr>
          <p:spPr bwMode="auto">
            <a:xfrm>
              <a:off x="2724" y="2880"/>
              <a:ext cx="2373" cy="669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Line 26"/>
            <p:cNvSpPr>
              <a:spLocks noChangeShapeType="1"/>
            </p:cNvSpPr>
            <p:nvPr/>
          </p:nvSpPr>
          <p:spPr bwMode="auto">
            <a:xfrm>
              <a:off x="2112" y="2880"/>
              <a:ext cx="3372" cy="0"/>
            </a:xfrm>
            <a:prstGeom prst="line">
              <a:avLst/>
            </a:prstGeom>
            <a:noFill/>
            <a:ln w="19050">
              <a:solidFill>
                <a:srgbClr val="FF7C80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27"/>
            <p:cNvSpPr/>
            <p:nvPr/>
          </p:nvSpPr>
          <p:spPr bwMode="auto">
            <a:xfrm>
              <a:off x="2721" y="2292"/>
              <a:ext cx="565" cy="735"/>
            </a:xfrm>
            <a:custGeom>
              <a:avLst/>
              <a:gdLst>
                <a:gd name="T0" fmla="*/ 0 w 1411"/>
                <a:gd name="T1" fmla="*/ 0 h 1838"/>
                <a:gd name="T2" fmla="*/ 322 w 1411"/>
                <a:gd name="T3" fmla="*/ 45 h 1838"/>
                <a:gd name="T4" fmla="*/ 630 w 1411"/>
                <a:gd name="T5" fmla="*/ 165 h 1838"/>
                <a:gd name="T6" fmla="*/ 982 w 1411"/>
                <a:gd name="T7" fmla="*/ 435 h 1838"/>
                <a:gd name="T8" fmla="*/ 1245 w 1411"/>
                <a:gd name="T9" fmla="*/ 818 h 1838"/>
                <a:gd name="T10" fmla="*/ 1395 w 1411"/>
                <a:gd name="T11" fmla="*/ 1418 h 1838"/>
                <a:gd name="T12" fmla="*/ 1342 w 1411"/>
                <a:gd name="T13" fmla="*/ 1838 h 1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1" h="1838">
                  <a:moveTo>
                    <a:pt x="0" y="0"/>
                  </a:moveTo>
                  <a:cubicBezTo>
                    <a:pt x="108" y="9"/>
                    <a:pt x="217" y="18"/>
                    <a:pt x="322" y="45"/>
                  </a:cubicBezTo>
                  <a:cubicBezTo>
                    <a:pt x="427" y="72"/>
                    <a:pt x="520" y="100"/>
                    <a:pt x="630" y="165"/>
                  </a:cubicBezTo>
                  <a:cubicBezTo>
                    <a:pt x="740" y="230"/>
                    <a:pt x="880" y="326"/>
                    <a:pt x="982" y="435"/>
                  </a:cubicBezTo>
                  <a:cubicBezTo>
                    <a:pt x="1084" y="544"/>
                    <a:pt x="1176" y="654"/>
                    <a:pt x="1245" y="818"/>
                  </a:cubicBezTo>
                  <a:cubicBezTo>
                    <a:pt x="1314" y="982"/>
                    <a:pt x="1379" y="1248"/>
                    <a:pt x="1395" y="1418"/>
                  </a:cubicBezTo>
                  <a:cubicBezTo>
                    <a:pt x="1411" y="1588"/>
                    <a:pt x="1351" y="1768"/>
                    <a:pt x="1342" y="1838"/>
                  </a:cubicBezTo>
                </a:path>
              </a:pathLst>
            </a:custGeom>
            <a:noFill/>
            <a:ln w="28575" cmpd="sng">
              <a:solidFill>
                <a:srgbClr val="0066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AutoShape 28"/>
            <p:cNvSpPr>
              <a:spLocks noChangeArrowheads="1"/>
            </p:cNvSpPr>
            <p:nvPr/>
          </p:nvSpPr>
          <p:spPr bwMode="auto">
            <a:xfrm rot="11620573">
              <a:off x="3249" y="2919"/>
              <a:ext cx="39" cy="99"/>
            </a:xfrm>
            <a:prstGeom prst="triangle">
              <a:avLst>
                <a:gd name="adj" fmla="val 50000"/>
              </a:avLst>
            </a:prstGeom>
            <a:solidFill>
              <a:srgbClr val="69AD7C"/>
            </a:solidFill>
            <a:ln w="9525">
              <a:solidFill>
                <a:srgbClr val="0066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29"/>
            <p:cNvSpPr/>
            <p:nvPr/>
          </p:nvSpPr>
          <p:spPr bwMode="auto">
            <a:xfrm>
              <a:off x="3318" y="2568"/>
              <a:ext cx="69" cy="309"/>
            </a:xfrm>
            <a:custGeom>
              <a:avLst/>
              <a:gdLst>
                <a:gd name="T0" fmla="*/ 0 w 173"/>
                <a:gd name="T1" fmla="*/ 0 h 773"/>
                <a:gd name="T2" fmla="*/ 83 w 173"/>
                <a:gd name="T3" fmla="*/ 210 h 773"/>
                <a:gd name="T4" fmla="*/ 135 w 173"/>
                <a:gd name="T5" fmla="*/ 398 h 773"/>
                <a:gd name="T6" fmla="*/ 165 w 173"/>
                <a:gd name="T7" fmla="*/ 638 h 773"/>
                <a:gd name="T8" fmla="*/ 173 w 173"/>
                <a:gd name="T9" fmla="*/ 773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773">
                  <a:moveTo>
                    <a:pt x="0" y="0"/>
                  </a:moveTo>
                  <a:cubicBezTo>
                    <a:pt x="30" y="72"/>
                    <a:pt x="61" y="144"/>
                    <a:pt x="83" y="210"/>
                  </a:cubicBezTo>
                  <a:cubicBezTo>
                    <a:pt x="105" y="276"/>
                    <a:pt x="121" y="327"/>
                    <a:pt x="135" y="398"/>
                  </a:cubicBezTo>
                  <a:cubicBezTo>
                    <a:pt x="149" y="469"/>
                    <a:pt x="159" y="576"/>
                    <a:pt x="165" y="638"/>
                  </a:cubicBezTo>
                  <a:cubicBezTo>
                    <a:pt x="171" y="700"/>
                    <a:pt x="172" y="736"/>
                    <a:pt x="173" y="773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30"/>
            <p:cNvSpPr/>
            <p:nvPr/>
          </p:nvSpPr>
          <p:spPr bwMode="auto">
            <a:xfrm>
              <a:off x="3354" y="2877"/>
              <a:ext cx="33" cy="180"/>
            </a:xfrm>
            <a:custGeom>
              <a:avLst/>
              <a:gdLst>
                <a:gd name="T0" fmla="*/ 83 w 83"/>
                <a:gd name="T1" fmla="*/ 0 h 450"/>
                <a:gd name="T2" fmla="*/ 45 w 83"/>
                <a:gd name="T3" fmla="*/ 240 h 450"/>
                <a:gd name="T4" fmla="*/ 0 w 83"/>
                <a:gd name="T5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450">
                  <a:moveTo>
                    <a:pt x="83" y="0"/>
                  </a:moveTo>
                  <a:cubicBezTo>
                    <a:pt x="71" y="82"/>
                    <a:pt x="59" y="165"/>
                    <a:pt x="45" y="240"/>
                  </a:cubicBezTo>
                  <a:cubicBezTo>
                    <a:pt x="31" y="315"/>
                    <a:pt x="15" y="382"/>
                    <a:pt x="0" y="450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31"/>
            <p:cNvSpPr/>
            <p:nvPr/>
          </p:nvSpPr>
          <p:spPr bwMode="auto">
            <a:xfrm>
              <a:off x="2721" y="2074"/>
              <a:ext cx="690" cy="443"/>
            </a:xfrm>
            <a:custGeom>
              <a:avLst/>
              <a:gdLst>
                <a:gd name="T0" fmla="*/ 0 w 1725"/>
                <a:gd name="T1" fmla="*/ 4 h 1107"/>
                <a:gd name="T2" fmla="*/ 292 w 1725"/>
                <a:gd name="T3" fmla="*/ 19 h 1107"/>
                <a:gd name="T4" fmla="*/ 705 w 1725"/>
                <a:gd name="T5" fmla="*/ 117 h 1107"/>
                <a:gd name="T6" fmla="*/ 1080 w 1725"/>
                <a:gd name="T7" fmla="*/ 319 h 1107"/>
                <a:gd name="T8" fmla="*/ 1380 w 1725"/>
                <a:gd name="T9" fmla="*/ 582 h 1107"/>
                <a:gd name="T10" fmla="*/ 1620 w 1725"/>
                <a:gd name="T11" fmla="*/ 889 h 1107"/>
                <a:gd name="T12" fmla="*/ 1725 w 1725"/>
                <a:gd name="T13" fmla="*/ 1107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5" h="1107">
                  <a:moveTo>
                    <a:pt x="0" y="4"/>
                  </a:moveTo>
                  <a:cubicBezTo>
                    <a:pt x="87" y="2"/>
                    <a:pt x="175" y="0"/>
                    <a:pt x="292" y="19"/>
                  </a:cubicBezTo>
                  <a:cubicBezTo>
                    <a:pt x="409" y="38"/>
                    <a:pt x="574" y="67"/>
                    <a:pt x="705" y="117"/>
                  </a:cubicBezTo>
                  <a:cubicBezTo>
                    <a:pt x="836" y="167"/>
                    <a:pt x="968" y="242"/>
                    <a:pt x="1080" y="319"/>
                  </a:cubicBezTo>
                  <a:cubicBezTo>
                    <a:pt x="1192" y="396"/>
                    <a:pt x="1290" y="487"/>
                    <a:pt x="1380" y="582"/>
                  </a:cubicBezTo>
                  <a:cubicBezTo>
                    <a:pt x="1470" y="677"/>
                    <a:pt x="1563" y="802"/>
                    <a:pt x="1620" y="889"/>
                  </a:cubicBezTo>
                  <a:cubicBezTo>
                    <a:pt x="1677" y="976"/>
                    <a:pt x="1701" y="1041"/>
                    <a:pt x="1725" y="1107"/>
                  </a:cubicBezTo>
                </a:path>
              </a:pathLst>
            </a:custGeom>
            <a:noFill/>
            <a:ln w="28575" cmpd="sng">
              <a:solidFill>
                <a:srgbClr val="0066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AutoShape 32"/>
            <p:cNvSpPr>
              <a:spLocks noChangeArrowheads="1"/>
            </p:cNvSpPr>
            <p:nvPr/>
          </p:nvSpPr>
          <p:spPr bwMode="auto">
            <a:xfrm rot="9206782">
              <a:off x="3375" y="2433"/>
              <a:ext cx="39" cy="99"/>
            </a:xfrm>
            <a:prstGeom prst="triangle">
              <a:avLst>
                <a:gd name="adj" fmla="val 50000"/>
              </a:avLst>
            </a:prstGeom>
            <a:solidFill>
              <a:srgbClr val="69AD7C"/>
            </a:solidFill>
            <a:ln w="9525">
              <a:solidFill>
                <a:srgbClr val="0066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AutoShape 33"/>
            <p:cNvSpPr>
              <a:spLocks noChangeArrowheads="1"/>
            </p:cNvSpPr>
            <p:nvPr/>
          </p:nvSpPr>
          <p:spPr bwMode="auto">
            <a:xfrm rot="20316101">
              <a:off x="3314" y="2577"/>
              <a:ext cx="40" cy="9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AutoShape 34"/>
            <p:cNvSpPr>
              <a:spLocks noChangeArrowheads="1"/>
            </p:cNvSpPr>
            <p:nvPr/>
          </p:nvSpPr>
          <p:spPr bwMode="auto">
            <a:xfrm rot="11437939">
              <a:off x="3344" y="2958"/>
              <a:ext cx="40" cy="99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35"/>
            <p:cNvSpPr/>
            <p:nvPr/>
          </p:nvSpPr>
          <p:spPr bwMode="auto">
            <a:xfrm>
              <a:off x="4974" y="3858"/>
              <a:ext cx="99" cy="48"/>
            </a:xfrm>
            <a:custGeom>
              <a:avLst/>
              <a:gdLst>
                <a:gd name="T0" fmla="*/ 0 w 248"/>
                <a:gd name="T1" fmla="*/ 120 h 120"/>
                <a:gd name="T2" fmla="*/ 173 w 248"/>
                <a:gd name="T3" fmla="*/ 23 h 120"/>
                <a:gd name="T4" fmla="*/ 248 w 248"/>
                <a:gd name="T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8" h="120">
                  <a:moveTo>
                    <a:pt x="0" y="120"/>
                  </a:moveTo>
                  <a:cubicBezTo>
                    <a:pt x="66" y="81"/>
                    <a:pt x="132" y="43"/>
                    <a:pt x="173" y="23"/>
                  </a:cubicBezTo>
                  <a:cubicBezTo>
                    <a:pt x="214" y="3"/>
                    <a:pt x="234" y="1"/>
                    <a:pt x="248" y="0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36"/>
            <p:cNvSpPr/>
            <p:nvPr/>
          </p:nvSpPr>
          <p:spPr bwMode="auto">
            <a:xfrm>
              <a:off x="5013" y="3876"/>
              <a:ext cx="75" cy="21"/>
            </a:xfrm>
            <a:custGeom>
              <a:avLst/>
              <a:gdLst>
                <a:gd name="T0" fmla="*/ 187 w 187"/>
                <a:gd name="T1" fmla="*/ 0 h 53"/>
                <a:gd name="T2" fmla="*/ 0 w 187"/>
                <a:gd name="T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7" h="53">
                  <a:moveTo>
                    <a:pt x="187" y="0"/>
                  </a:moveTo>
                  <a:cubicBezTo>
                    <a:pt x="187" y="0"/>
                    <a:pt x="93" y="26"/>
                    <a:pt x="0" y="53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Oval 37"/>
            <p:cNvSpPr>
              <a:spLocks noChangeArrowheads="1"/>
            </p:cNvSpPr>
            <p:nvPr/>
          </p:nvSpPr>
          <p:spPr bwMode="auto">
            <a:xfrm>
              <a:off x="2715" y="2865"/>
              <a:ext cx="21" cy="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Rectangle 38"/>
            <p:cNvSpPr>
              <a:spLocks noChangeArrowheads="1"/>
            </p:cNvSpPr>
            <p:nvPr/>
          </p:nvSpPr>
          <p:spPr bwMode="auto">
            <a:xfrm>
              <a:off x="2496" y="1680"/>
              <a:ext cx="50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400" b="1">
                  <a:solidFill>
                    <a:srgbClr val="990000"/>
                  </a:solidFill>
                  <a:latin typeface="Times New Roman" panose="02020603050405020304" pitchFamily="18" charset="0"/>
                </a:rPr>
                <a:t>天顶</a:t>
              </a:r>
              <a:endParaRPr kumimoji="1" lang="zh-CN" altLang="en-US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56" name="Rectangle 39"/>
            <p:cNvSpPr>
              <a:spLocks noChangeArrowheads="1"/>
            </p:cNvSpPr>
            <p:nvPr/>
          </p:nvSpPr>
          <p:spPr bwMode="auto">
            <a:xfrm>
              <a:off x="2736" y="3312"/>
              <a:ext cx="288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kumimoji="1" lang="zh-CN" altLang="en-US" sz="2400" b="1">
                  <a:solidFill>
                    <a:srgbClr val="990000"/>
                  </a:solidFill>
                  <a:latin typeface="Times New Roman" panose="02020603050405020304" pitchFamily="18" charset="0"/>
                </a:rPr>
                <a:t>铅垂线</a:t>
              </a:r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7" name="Rectangle 40"/>
            <p:cNvSpPr>
              <a:spLocks noChangeArrowheads="1"/>
            </p:cNvSpPr>
            <p:nvPr/>
          </p:nvSpPr>
          <p:spPr bwMode="auto">
            <a:xfrm>
              <a:off x="3792" y="2592"/>
              <a:ext cx="6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400" b="1">
                  <a:solidFill>
                    <a:srgbClr val="990000"/>
                  </a:solidFill>
                  <a:latin typeface="Times New Roman" panose="02020603050405020304" pitchFamily="18" charset="0"/>
                </a:rPr>
                <a:t>水平线</a:t>
              </a:r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8" name="Rectangle 41"/>
            <p:cNvSpPr>
              <a:spLocks noChangeArrowheads="1"/>
            </p:cNvSpPr>
            <p:nvPr/>
          </p:nvSpPr>
          <p:spPr bwMode="auto">
            <a:xfrm>
              <a:off x="5136" y="1680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sz="240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59" name="Rectangle 42"/>
            <p:cNvSpPr>
              <a:spLocks noChangeArrowheads="1"/>
            </p:cNvSpPr>
            <p:nvPr/>
          </p:nvSpPr>
          <p:spPr bwMode="auto">
            <a:xfrm>
              <a:off x="5232" y="3600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sz="2400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60" name="Rectangle 43"/>
            <p:cNvSpPr>
              <a:spLocks noChangeArrowheads="1"/>
            </p:cNvSpPr>
            <p:nvPr/>
          </p:nvSpPr>
          <p:spPr bwMode="auto">
            <a:xfrm>
              <a:off x="2256" y="1717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endParaRPr kumimoji="1" lang="zh-CN" altLang="zh-CN">
                <a:latin typeface="Times New Roman" panose="02020603050405020304" pitchFamily="18" charset="0"/>
              </a:endParaRPr>
            </a:p>
          </p:txBody>
        </p:sp>
        <p:sp>
          <p:nvSpPr>
            <p:cNvPr id="61" name="Rectangle 44"/>
            <p:cNvSpPr>
              <a:spLocks noChangeArrowheads="1"/>
            </p:cNvSpPr>
            <p:nvPr/>
          </p:nvSpPr>
          <p:spPr bwMode="auto">
            <a:xfrm>
              <a:off x="2544" y="2832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sz="24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62" name="Rectangle 45"/>
            <p:cNvSpPr>
              <a:spLocks noChangeArrowheads="1"/>
            </p:cNvSpPr>
            <p:nvPr/>
          </p:nvSpPr>
          <p:spPr bwMode="auto">
            <a:xfrm>
              <a:off x="2688" y="2448"/>
              <a:ext cx="3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>
                  <a:latin typeface="Times New Roman" panose="02020603050405020304" pitchFamily="18" charset="0"/>
                </a:rPr>
                <a:t>0°</a:t>
              </a:r>
            </a:p>
          </p:txBody>
        </p:sp>
        <p:sp>
          <p:nvSpPr>
            <p:cNvPr id="63" name="Rectangle 46"/>
            <p:cNvSpPr>
              <a:spLocks noChangeArrowheads="1"/>
            </p:cNvSpPr>
            <p:nvPr/>
          </p:nvSpPr>
          <p:spPr bwMode="auto">
            <a:xfrm>
              <a:off x="2928" y="2688"/>
              <a:ext cx="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>
                  <a:latin typeface="Times New Roman" panose="02020603050405020304" pitchFamily="18" charset="0"/>
                </a:rPr>
                <a:t>90 °</a:t>
              </a:r>
            </a:p>
          </p:txBody>
        </p:sp>
        <p:sp>
          <p:nvSpPr>
            <p:cNvPr id="64" name="Rectangle 47"/>
            <p:cNvSpPr>
              <a:spLocks noChangeArrowheads="1"/>
            </p:cNvSpPr>
            <p:nvPr/>
          </p:nvSpPr>
          <p:spPr bwMode="auto">
            <a:xfrm>
              <a:off x="2688" y="3072"/>
              <a:ext cx="4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>
                  <a:latin typeface="Times New Roman" panose="02020603050405020304" pitchFamily="18" charset="0"/>
                </a:rPr>
                <a:t>180°</a:t>
              </a:r>
            </a:p>
          </p:txBody>
        </p:sp>
        <p:sp>
          <p:nvSpPr>
            <p:cNvPr id="65" name="Rectangle 48"/>
            <p:cNvSpPr>
              <a:spLocks noChangeArrowheads="1"/>
            </p:cNvSpPr>
            <p:nvPr/>
          </p:nvSpPr>
          <p:spPr bwMode="auto">
            <a:xfrm>
              <a:off x="2256" y="2688"/>
              <a:ext cx="4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>
                  <a:latin typeface="Times New Roman" panose="02020603050405020304" pitchFamily="18" charset="0"/>
                </a:rPr>
                <a:t>270°</a:t>
              </a:r>
            </a:p>
          </p:txBody>
        </p:sp>
        <p:sp>
          <p:nvSpPr>
            <p:cNvPr id="66" name="AutoShape 49"/>
            <p:cNvSpPr>
              <a:spLocks noChangeArrowheads="1"/>
            </p:cNvSpPr>
            <p:nvPr/>
          </p:nvSpPr>
          <p:spPr bwMode="auto">
            <a:xfrm>
              <a:off x="2688" y="3312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" name="AutoShape 50"/>
            <p:cNvSpPr>
              <a:spLocks noChangeArrowheads="1"/>
            </p:cNvSpPr>
            <p:nvPr/>
          </p:nvSpPr>
          <p:spPr bwMode="auto">
            <a:xfrm rot="-5400000">
              <a:off x="3120" y="2832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" name="AutoShape 51"/>
            <p:cNvSpPr>
              <a:spLocks noChangeArrowheads="1"/>
            </p:cNvSpPr>
            <p:nvPr/>
          </p:nvSpPr>
          <p:spPr bwMode="auto">
            <a:xfrm rot="-10800000">
              <a:off x="2688" y="2352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" name="AutoShape 52"/>
            <p:cNvSpPr>
              <a:spLocks noChangeArrowheads="1"/>
            </p:cNvSpPr>
            <p:nvPr/>
          </p:nvSpPr>
          <p:spPr bwMode="auto">
            <a:xfrm rot="-16200000">
              <a:off x="2208" y="2832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3058" y="1949"/>
              <a:ext cx="3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400">
                  <a:solidFill>
                    <a:srgbClr val="006600"/>
                  </a:solidFill>
                  <a:latin typeface="Times New Roman" panose="02020603050405020304" pitchFamily="18" charset="0"/>
                </a:rPr>
                <a:t>Z</a:t>
              </a:r>
              <a:r>
                <a:rPr kumimoji="1" lang="en-US" altLang="zh-CN" sz="2400" baseline="-25000">
                  <a:solidFill>
                    <a:srgbClr val="006600"/>
                  </a:solidFill>
                  <a:latin typeface="Times New Roman" panose="02020603050405020304" pitchFamily="18" charset="0"/>
                </a:rPr>
                <a:t>A</a:t>
              </a:r>
              <a:endParaRPr kumimoji="1" lang="en-US" altLang="zh-CN" sz="2400">
                <a:solidFill>
                  <a:srgbClr val="0066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2953" y="2206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400">
                  <a:solidFill>
                    <a:srgbClr val="006600"/>
                  </a:solidFill>
                  <a:latin typeface="Times New Roman" panose="02020603050405020304" pitchFamily="18" charset="0"/>
                </a:rPr>
                <a:t>Z</a:t>
              </a:r>
              <a:r>
                <a:rPr kumimoji="1" lang="en-US" altLang="zh-CN" sz="2400" baseline="-25000">
                  <a:solidFill>
                    <a:srgbClr val="006600"/>
                  </a:solidFill>
                  <a:latin typeface="Times New Roman" panose="02020603050405020304" pitchFamily="18" charset="0"/>
                </a:rPr>
                <a:t>C</a:t>
              </a:r>
              <a:endParaRPr kumimoji="1" lang="en-US" altLang="zh-CN" sz="2400">
                <a:solidFill>
                  <a:srgbClr val="0066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3370" y="2506"/>
              <a:ext cx="3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  <a:r>
                <a:rPr kumimoji="1" lang="en-US" altLang="zh-CN" sz="2400" baseline="-25000">
                  <a:solidFill>
                    <a:srgbClr val="FF0000"/>
                  </a:solidFill>
                  <a:latin typeface="宋体" panose="02010600030101010101" pitchFamily="2" charset="-122"/>
                </a:rPr>
                <a:t>A</a:t>
              </a:r>
            </a:p>
          </p:txBody>
        </p:sp>
        <p:sp>
          <p:nvSpPr>
            <p:cNvPr id="73" name="Rectangle 56"/>
            <p:cNvSpPr>
              <a:spLocks noChangeArrowheads="1"/>
            </p:cNvSpPr>
            <p:nvPr/>
          </p:nvSpPr>
          <p:spPr bwMode="auto">
            <a:xfrm>
              <a:off x="3371" y="2793"/>
              <a:ext cx="3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400">
                  <a:solidFill>
                    <a:schemeClr val="accent2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  <a:r>
                <a:rPr kumimoji="1" lang="en-US" altLang="zh-CN" sz="2400" baseline="-25000">
                  <a:solidFill>
                    <a:schemeClr val="accent2"/>
                  </a:solidFill>
                  <a:latin typeface="宋体" panose="02010600030101010101" pitchFamily="2" charset="-122"/>
                </a:rPr>
                <a:t>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  <p:bldP spid="1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4891314"/>
            <a:ext cx="2902857" cy="1966686"/>
            <a:chOff x="5515429" y="4049486"/>
            <a:chExt cx="3880705" cy="2537914"/>
          </a:xfrm>
        </p:grpSpPr>
        <p:sp>
          <p:nvSpPr>
            <p:cNvPr id="3" name="Freeform 5"/>
            <p:cNvSpPr/>
            <p:nvPr/>
          </p:nvSpPr>
          <p:spPr bwMode="auto">
            <a:xfrm>
              <a:off x="6415314" y="4489034"/>
              <a:ext cx="1378857" cy="2098366"/>
            </a:xfrm>
            <a:custGeom>
              <a:avLst/>
              <a:gdLst>
                <a:gd name="T0" fmla="*/ 489 w 979"/>
                <a:gd name="T1" fmla="*/ 0 h 1375"/>
                <a:gd name="T2" fmla="*/ 735 w 979"/>
                <a:gd name="T3" fmla="*/ 688 h 1375"/>
                <a:gd name="T4" fmla="*/ 979 w 979"/>
                <a:gd name="T5" fmla="*/ 1375 h 1375"/>
                <a:gd name="T6" fmla="*/ 489 w 979"/>
                <a:gd name="T7" fmla="*/ 1375 h 1375"/>
                <a:gd name="T8" fmla="*/ 0 w 979"/>
                <a:gd name="T9" fmla="*/ 1375 h 1375"/>
                <a:gd name="T10" fmla="*/ 245 w 979"/>
                <a:gd name="T11" fmla="*/ 688 h 1375"/>
                <a:gd name="T12" fmla="*/ 489 w 979"/>
                <a:gd name="T13" fmla="*/ 0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9" h="1375">
                  <a:moveTo>
                    <a:pt x="489" y="0"/>
                  </a:moveTo>
                  <a:lnTo>
                    <a:pt x="735" y="688"/>
                  </a:lnTo>
                  <a:lnTo>
                    <a:pt x="979" y="1375"/>
                  </a:lnTo>
                  <a:lnTo>
                    <a:pt x="489" y="1375"/>
                  </a:lnTo>
                  <a:lnTo>
                    <a:pt x="0" y="1375"/>
                  </a:lnTo>
                  <a:lnTo>
                    <a:pt x="245" y="688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75625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5515429" y="5529943"/>
              <a:ext cx="1339223" cy="1057457"/>
            </a:xfrm>
            <a:custGeom>
              <a:avLst/>
              <a:gdLst>
                <a:gd name="T0" fmla="*/ 491 w 982"/>
                <a:gd name="T1" fmla="*/ 0 h 655"/>
                <a:gd name="T2" fmla="*/ 735 w 982"/>
                <a:gd name="T3" fmla="*/ 326 h 655"/>
                <a:gd name="T4" fmla="*/ 982 w 982"/>
                <a:gd name="T5" fmla="*/ 655 h 655"/>
                <a:gd name="T6" fmla="*/ 491 w 982"/>
                <a:gd name="T7" fmla="*/ 655 h 655"/>
                <a:gd name="T8" fmla="*/ 0 w 982"/>
                <a:gd name="T9" fmla="*/ 655 h 655"/>
                <a:gd name="T10" fmla="*/ 247 w 982"/>
                <a:gd name="T11" fmla="*/ 326 h 655"/>
                <a:gd name="T12" fmla="*/ 491 w 982"/>
                <a:gd name="T13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2" h="655">
                  <a:moveTo>
                    <a:pt x="491" y="0"/>
                  </a:moveTo>
                  <a:lnTo>
                    <a:pt x="735" y="326"/>
                  </a:lnTo>
                  <a:lnTo>
                    <a:pt x="982" y="655"/>
                  </a:lnTo>
                  <a:lnTo>
                    <a:pt x="491" y="655"/>
                  </a:lnTo>
                  <a:lnTo>
                    <a:pt x="0" y="655"/>
                  </a:lnTo>
                  <a:lnTo>
                    <a:pt x="247" y="326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FFBF1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379313" y="4049486"/>
              <a:ext cx="1314743" cy="2537914"/>
            </a:xfrm>
            <a:custGeom>
              <a:avLst/>
              <a:gdLst>
                <a:gd name="T0" fmla="*/ 491 w 979"/>
                <a:gd name="T1" fmla="*/ 0 h 2168"/>
                <a:gd name="T2" fmla="*/ 735 w 979"/>
                <a:gd name="T3" fmla="*/ 1083 h 2168"/>
                <a:gd name="T4" fmla="*/ 979 w 979"/>
                <a:gd name="T5" fmla="*/ 2168 h 2168"/>
                <a:gd name="T6" fmla="*/ 491 w 979"/>
                <a:gd name="T7" fmla="*/ 2168 h 2168"/>
                <a:gd name="T8" fmla="*/ 0 w 979"/>
                <a:gd name="T9" fmla="*/ 2168 h 2168"/>
                <a:gd name="T10" fmla="*/ 244 w 979"/>
                <a:gd name="T11" fmla="*/ 1083 h 2168"/>
                <a:gd name="T12" fmla="*/ 491 w 979"/>
                <a:gd name="T13" fmla="*/ 0 h 2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9" h="2168">
                  <a:moveTo>
                    <a:pt x="491" y="0"/>
                  </a:moveTo>
                  <a:lnTo>
                    <a:pt x="735" y="1083"/>
                  </a:lnTo>
                  <a:lnTo>
                    <a:pt x="979" y="2168"/>
                  </a:lnTo>
                  <a:lnTo>
                    <a:pt x="491" y="2168"/>
                  </a:lnTo>
                  <a:lnTo>
                    <a:pt x="0" y="2168"/>
                  </a:lnTo>
                  <a:lnTo>
                    <a:pt x="244" y="1083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B3D5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8108574" y="5413829"/>
              <a:ext cx="1287560" cy="1173571"/>
            </a:xfrm>
            <a:custGeom>
              <a:avLst/>
              <a:gdLst>
                <a:gd name="T0" fmla="*/ 490 w 981"/>
                <a:gd name="T1" fmla="*/ 0 h 1007"/>
                <a:gd name="T2" fmla="*/ 735 w 981"/>
                <a:gd name="T3" fmla="*/ 503 h 1007"/>
                <a:gd name="T4" fmla="*/ 981 w 981"/>
                <a:gd name="T5" fmla="*/ 1007 h 1007"/>
                <a:gd name="T6" fmla="*/ 490 w 981"/>
                <a:gd name="T7" fmla="*/ 1007 h 1007"/>
                <a:gd name="T8" fmla="*/ 0 w 981"/>
                <a:gd name="T9" fmla="*/ 1007 h 1007"/>
                <a:gd name="T10" fmla="*/ 246 w 981"/>
                <a:gd name="T11" fmla="*/ 503 h 1007"/>
                <a:gd name="T12" fmla="*/ 490 w 981"/>
                <a:gd name="T13" fmla="*/ 0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1" h="1007">
                  <a:moveTo>
                    <a:pt x="490" y="0"/>
                  </a:moveTo>
                  <a:lnTo>
                    <a:pt x="735" y="503"/>
                  </a:lnTo>
                  <a:lnTo>
                    <a:pt x="981" y="1007"/>
                  </a:lnTo>
                  <a:lnTo>
                    <a:pt x="490" y="1007"/>
                  </a:lnTo>
                  <a:lnTo>
                    <a:pt x="0" y="1007"/>
                  </a:lnTo>
                  <a:lnTo>
                    <a:pt x="246" y="503"/>
                  </a:lnTo>
                  <a:lnTo>
                    <a:pt x="490" y="0"/>
                  </a:lnTo>
                  <a:close/>
                </a:path>
              </a:pathLst>
            </a:custGeom>
            <a:solidFill>
              <a:srgbClr val="0895B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" name="MH_Number_1"/>
          <p:cNvSpPr/>
          <p:nvPr>
            <p:custDataLst>
              <p:tags r:id="rId2"/>
            </p:custDataLst>
          </p:nvPr>
        </p:nvSpPr>
        <p:spPr>
          <a:xfrm>
            <a:off x="209554" y="142683"/>
            <a:ext cx="498951" cy="498614"/>
          </a:xfrm>
          <a:prstGeom prst="roundRect">
            <a:avLst>
              <a:gd name="adj" fmla="val 7615"/>
            </a:avLst>
          </a:prstGeom>
          <a:solidFill>
            <a:srgbClr val="B3D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MH_Entry_1"/>
          <p:cNvSpPr/>
          <p:nvPr>
            <p:custDataLst>
              <p:tags r:id="rId3"/>
            </p:custDataLst>
          </p:nvPr>
        </p:nvSpPr>
        <p:spPr>
          <a:xfrm>
            <a:off x="880104" y="142683"/>
            <a:ext cx="4027591" cy="498614"/>
          </a:xfrm>
          <a:prstGeom prst="roundRect">
            <a:avLst>
              <a:gd name="adj" fmla="val 9124"/>
            </a:avLst>
          </a:prstGeom>
          <a:solidFill>
            <a:srgbClr val="B3D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b="1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竖直角测量方法</a:t>
            </a:r>
            <a:endParaRPr lang="zh-CN" altLang="en-US" sz="24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88598" y="890222"/>
            <a:ext cx="47163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kumimoji="1" lang="zh-CN" altLang="en-US" sz="3200" b="1">
                <a:solidFill>
                  <a:schemeClr val="hlink"/>
                </a:solidFill>
                <a:latin typeface="幼圆" pitchFamily="49" charset="-122"/>
                <a:ea typeface="幼圆" pitchFamily="49" charset="-122"/>
              </a:rPr>
              <a:t>一测回</a:t>
            </a:r>
            <a:r>
              <a:rPr kumimoji="1" lang="zh-CN" altLang="en-US" sz="3200" b="1" smtClean="0">
                <a:solidFill>
                  <a:schemeClr val="hlink"/>
                </a:solidFill>
                <a:latin typeface="幼圆" pitchFamily="49" charset="-122"/>
                <a:ea typeface="幼圆" pitchFamily="49" charset="-122"/>
              </a:rPr>
              <a:t>竖直角记录计算：</a:t>
            </a:r>
            <a:endParaRPr kumimoji="1" lang="zh-CN" altLang="en-US" sz="40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4" name="Group 4"/>
          <p:cNvGrpSpPr/>
          <p:nvPr/>
        </p:nvGrpSpPr>
        <p:grpSpPr bwMode="auto">
          <a:xfrm>
            <a:off x="3202956" y="1464731"/>
            <a:ext cx="8737600" cy="5637212"/>
            <a:chOff x="195" y="513"/>
            <a:chExt cx="5504" cy="3551"/>
          </a:xfrm>
        </p:grpSpPr>
        <p:graphicFrame>
          <p:nvGraphicFramePr>
            <p:cNvPr id="75" name="Object 5"/>
            <p:cNvGraphicFramePr>
              <a:graphicFrameLocks noChangeAspect="1"/>
            </p:cNvGraphicFramePr>
            <p:nvPr/>
          </p:nvGraphicFramePr>
          <p:xfrm>
            <a:off x="195" y="561"/>
            <a:ext cx="5335" cy="35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5" name="文档" r:id="rId5" imgW="8482330" imgH="5562600" progId="Word.Document.8">
                    <p:embed/>
                  </p:oleObj>
                </mc:Choice>
                <mc:Fallback>
                  <p:oleObj name="文档" r:id="rId5" imgW="8482330" imgH="5562600" progId="Word.Document.8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" y="561"/>
                          <a:ext cx="5335" cy="35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" name="Rectangle 6"/>
            <p:cNvSpPr>
              <a:spLocks noChangeArrowheads="1"/>
            </p:cNvSpPr>
            <p:nvPr/>
          </p:nvSpPr>
          <p:spPr bwMode="auto">
            <a:xfrm>
              <a:off x="272" y="668"/>
              <a:ext cx="179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kumimoji="1" lang="zh-CN" altLang="en-US" sz="2400">
                  <a:latin typeface="Times New Roman" panose="02020603050405020304" pitchFamily="18" charset="0"/>
                  <a:sym typeface="CommercialPi BT" panose="05020102010206080802" pitchFamily="18" charset="2"/>
                </a:rPr>
                <a:t>测站</a:t>
              </a:r>
              <a:endParaRPr kumimoji="1" lang="zh-CN" altLang="en-US">
                <a:latin typeface="Times New Roman" panose="02020603050405020304" pitchFamily="18" charset="0"/>
                <a:sym typeface="CommercialPi BT" panose="05020102010206080802" pitchFamily="18" charset="2"/>
              </a:endParaRPr>
            </a:p>
          </p:txBody>
        </p:sp>
        <p:sp>
          <p:nvSpPr>
            <p:cNvPr id="77" name="Rectangle 7"/>
            <p:cNvSpPr>
              <a:spLocks noChangeArrowheads="1"/>
            </p:cNvSpPr>
            <p:nvPr/>
          </p:nvSpPr>
          <p:spPr bwMode="auto">
            <a:xfrm>
              <a:off x="520" y="668"/>
              <a:ext cx="179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kumimoji="1" lang="zh-CN" altLang="en-US" sz="2400">
                  <a:latin typeface="Times New Roman" panose="02020603050405020304" pitchFamily="18" charset="0"/>
                  <a:sym typeface="CommercialPi BT" panose="05020102010206080802" pitchFamily="18" charset="2"/>
                </a:rPr>
                <a:t>目标</a:t>
              </a:r>
            </a:p>
          </p:txBody>
        </p:sp>
        <p:sp>
          <p:nvSpPr>
            <p:cNvPr id="78" name="Rectangle 8"/>
            <p:cNvSpPr>
              <a:spLocks noChangeArrowheads="1"/>
            </p:cNvSpPr>
            <p:nvPr/>
          </p:nvSpPr>
          <p:spPr bwMode="auto">
            <a:xfrm>
              <a:off x="813" y="513"/>
              <a:ext cx="191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kumimoji="1" lang="zh-CN" altLang="en-US" sz="2000">
                  <a:latin typeface="Times New Roman" panose="02020603050405020304" pitchFamily="18" charset="0"/>
                  <a:sym typeface="CommercialPi BT" panose="05020102010206080802" pitchFamily="18" charset="2"/>
                </a:rPr>
                <a:t>竖盘位置</a:t>
              </a:r>
              <a:endParaRPr kumimoji="1" lang="zh-CN" altLang="en-US" sz="2400">
                <a:latin typeface="Times New Roman" panose="02020603050405020304" pitchFamily="18" charset="0"/>
                <a:sym typeface="CommercialPi BT" panose="05020102010206080802" pitchFamily="18" charset="2"/>
              </a:endParaRP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089" y="700"/>
              <a:ext cx="895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400">
                  <a:latin typeface="Times New Roman" panose="02020603050405020304" pitchFamily="18" charset="0"/>
                  <a:sym typeface="CommercialPi BT" panose="05020102010206080802" pitchFamily="18" charset="2"/>
                </a:rPr>
                <a:t>竖盘读数</a:t>
              </a:r>
            </a:p>
            <a:p>
              <a:pPr eaLnBrk="1" hangingPunct="1"/>
              <a:r>
                <a:rPr kumimoji="1" lang="zh-CN" altLang="en-US" sz="1600">
                  <a:latin typeface="Times New Roman" panose="02020603050405020304" pitchFamily="18" charset="0"/>
                  <a:sym typeface="CommercialPi BT" panose="05020102010206080802" pitchFamily="18" charset="2"/>
                </a:rPr>
                <a:t>    </a:t>
              </a:r>
            </a:p>
            <a:p>
              <a:pPr eaLnBrk="1" hangingPunct="1"/>
              <a:r>
                <a:rPr kumimoji="1" lang="zh-CN" altLang="en-US" sz="2400">
                  <a:latin typeface="Times New Roman" panose="02020603050405020304" pitchFamily="18" charset="0"/>
                  <a:sym typeface="CommercialPi BT" panose="05020102010206080802" pitchFamily="18" charset="2"/>
                </a:rPr>
                <a:t>    </a:t>
              </a:r>
              <a:r>
                <a:rPr kumimoji="1" lang="zh-CN" altLang="en-US" sz="2400">
                  <a:latin typeface="Times New Roman" panose="02020603050405020304" pitchFamily="18" charset="0"/>
                  <a:sym typeface="Symbol" panose="05050102010706020507" pitchFamily="18" charset="2"/>
                </a:rPr>
                <a:t>       </a:t>
              </a:r>
              <a:r>
                <a:rPr kumimoji="1" lang="zh-CN" altLang="en-US" sz="2400">
                  <a:latin typeface="Times New Roman" panose="02020603050405020304" pitchFamily="18" charset="0"/>
                  <a:sym typeface="CommercialPi BT" panose="05020102010206080802" pitchFamily="18" charset="2"/>
                </a:rPr>
                <a:t> </a:t>
              </a:r>
            </a:p>
          </p:txBody>
        </p:sp>
        <p:sp>
          <p:nvSpPr>
            <p:cNvPr id="80" name="Rectangle 10"/>
            <p:cNvSpPr>
              <a:spLocks noChangeArrowheads="1"/>
            </p:cNvSpPr>
            <p:nvPr/>
          </p:nvSpPr>
          <p:spPr bwMode="auto">
            <a:xfrm>
              <a:off x="2005" y="624"/>
              <a:ext cx="932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400">
                  <a:latin typeface="Times New Roman" panose="02020603050405020304" pitchFamily="18" charset="0"/>
                  <a:sym typeface="CommercialPi BT" panose="05020102010206080802" pitchFamily="18" charset="2"/>
                </a:rPr>
                <a:t>半 测 回</a:t>
              </a:r>
            </a:p>
            <a:p>
              <a:pPr eaLnBrk="1" hangingPunct="1"/>
              <a:r>
                <a:rPr kumimoji="1" lang="zh-CN" altLang="en-US" sz="2400">
                  <a:latin typeface="Times New Roman" panose="02020603050405020304" pitchFamily="18" charset="0"/>
                  <a:sym typeface="CommercialPi BT" panose="05020102010206080802" pitchFamily="18" charset="2"/>
                </a:rPr>
                <a:t>垂 直 角   </a:t>
              </a:r>
            </a:p>
            <a:p>
              <a:pPr eaLnBrk="1" hangingPunct="1"/>
              <a:r>
                <a:rPr kumimoji="1" lang="zh-CN" altLang="en-US" sz="2400">
                  <a:latin typeface="Times New Roman" panose="02020603050405020304" pitchFamily="18" charset="0"/>
                  <a:sym typeface="CommercialPi BT" panose="05020102010206080802" pitchFamily="18" charset="2"/>
                </a:rPr>
                <a:t>    </a:t>
              </a:r>
              <a:r>
                <a:rPr kumimoji="1" lang="zh-CN" altLang="en-US" sz="2400">
                  <a:latin typeface="Times New Roman" panose="02020603050405020304" pitchFamily="18" charset="0"/>
                  <a:sym typeface="Symbol" panose="05050102010706020507" pitchFamily="18" charset="2"/>
                </a:rPr>
                <a:t>       </a:t>
              </a:r>
              <a:r>
                <a:rPr kumimoji="1" lang="zh-CN" altLang="en-US" sz="2400">
                  <a:latin typeface="Times New Roman" panose="02020603050405020304" pitchFamily="18" charset="0"/>
                  <a:sym typeface="CommercialPi BT" panose="05020102010206080802" pitchFamily="18" charset="2"/>
                </a:rPr>
                <a:t> </a:t>
              </a:r>
            </a:p>
          </p:txBody>
        </p:sp>
        <p:sp>
          <p:nvSpPr>
            <p:cNvPr id="81" name="Rectangle 11"/>
            <p:cNvSpPr>
              <a:spLocks noChangeArrowheads="1"/>
            </p:cNvSpPr>
            <p:nvPr/>
          </p:nvSpPr>
          <p:spPr bwMode="auto">
            <a:xfrm>
              <a:off x="3236" y="639"/>
              <a:ext cx="932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400">
                  <a:latin typeface="Times New Roman" panose="02020603050405020304" pitchFamily="18" charset="0"/>
                  <a:sym typeface="CommercialPi BT" panose="05020102010206080802" pitchFamily="18" charset="2"/>
                </a:rPr>
                <a:t>一 测 回</a:t>
              </a:r>
            </a:p>
            <a:p>
              <a:pPr eaLnBrk="1" hangingPunct="1"/>
              <a:r>
                <a:rPr kumimoji="1" lang="zh-CN" altLang="en-US" sz="2400">
                  <a:latin typeface="Times New Roman" panose="02020603050405020304" pitchFamily="18" charset="0"/>
                  <a:sym typeface="CommercialPi BT" panose="05020102010206080802" pitchFamily="18" charset="2"/>
                </a:rPr>
                <a:t>垂 直 角   </a:t>
              </a:r>
            </a:p>
            <a:p>
              <a:pPr eaLnBrk="1" hangingPunct="1"/>
              <a:r>
                <a:rPr kumimoji="1" lang="zh-CN" altLang="en-US" sz="2400">
                  <a:latin typeface="Times New Roman" panose="02020603050405020304" pitchFamily="18" charset="0"/>
                  <a:sym typeface="CommercialPi BT" panose="05020102010206080802" pitchFamily="18" charset="2"/>
                </a:rPr>
                <a:t>   </a:t>
              </a:r>
              <a:r>
                <a:rPr kumimoji="1" lang="zh-CN" altLang="en-US" sz="2400">
                  <a:latin typeface="Times New Roman" panose="02020603050405020304" pitchFamily="18" charset="0"/>
                  <a:sym typeface="Symbol" panose="05050102010706020507" pitchFamily="18" charset="2"/>
                </a:rPr>
                <a:t>       </a:t>
              </a:r>
            </a:p>
          </p:txBody>
        </p:sp>
        <p:sp>
          <p:nvSpPr>
            <p:cNvPr id="82" name="Rectangle 12"/>
            <p:cNvSpPr>
              <a:spLocks noChangeArrowheads="1"/>
            </p:cNvSpPr>
            <p:nvPr/>
          </p:nvSpPr>
          <p:spPr bwMode="auto">
            <a:xfrm>
              <a:off x="2832" y="704"/>
              <a:ext cx="291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sz="2400">
                  <a:latin typeface="Times New Roman" panose="02020603050405020304" pitchFamily="18" charset="0"/>
                  <a:sym typeface="CommercialPi BT" panose="05020102010206080802" pitchFamily="18" charset="2"/>
                </a:rPr>
                <a:t>x </a:t>
              </a:r>
            </a:p>
            <a:p>
              <a:pPr eaLnBrk="1" hangingPunct="1"/>
              <a:r>
                <a:rPr kumimoji="1" lang="en-US" altLang="zh-CN" sz="1600">
                  <a:latin typeface="Times New Roman" panose="02020603050405020304" pitchFamily="18" charset="0"/>
                  <a:sym typeface="CommercialPi BT" panose="05020102010206080802" pitchFamily="18" charset="2"/>
                </a:rPr>
                <a:t> </a:t>
              </a:r>
            </a:p>
            <a:p>
              <a:pPr eaLnBrk="1" hangingPunct="1"/>
              <a:r>
                <a:rPr kumimoji="1" lang="en-US" altLang="zh-CN" sz="2400">
                  <a:latin typeface="Times New Roman" panose="02020603050405020304" pitchFamily="18" charset="0"/>
                  <a:sym typeface="CommercialPi BT" panose="05020102010206080802" pitchFamily="18" charset="2"/>
                </a:rPr>
                <a:t> </a:t>
              </a:r>
              <a:r>
                <a:rPr kumimoji="1" lang="en-US" altLang="zh-CN" sz="2400">
                  <a:latin typeface="Times New Roman" panose="02020603050405020304" pitchFamily="18" charset="0"/>
                  <a:sym typeface="Symbol" panose="05050102010706020507" pitchFamily="18" charset="2"/>
                </a:rPr>
                <a:t> </a:t>
              </a:r>
            </a:p>
          </p:txBody>
        </p:sp>
        <p:sp>
          <p:nvSpPr>
            <p:cNvPr id="83" name="Rectangle 13"/>
            <p:cNvSpPr>
              <a:spLocks noChangeArrowheads="1"/>
            </p:cNvSpPr>
            <p:nvPr/>
          </p:nvSpPr>
          <p:spPr bwMode="auto">
            <a:xfrm>
              <a:off x="4396" y="832"/>
              <a:ext cx="7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400">
                  <a:latin typeface="Times New Roman" panose="02020603050405020304" pitchFamily="18" charset="0"/>
                  <a:sym typeface="CommercialPi BT" panose="05020102010206080802" pitchFamily="18" charset="2"/>
                </a:rPr>
                <a:t>备     注</a:t>
              </a:r>
            </a:p>
          </p:txBody>
        </p:sp>
        <p:sp>
          <p:nvSpPr>
            <p:cNvPr id="84" name="Rectangle 14"/>
            <p:cNvSpPr>
              <a:spLocks noChangeArrowheads="1"/>
            </p:cNvSpPr>
            <p:nvPr/>
          </p:nvSpPr>
          <p:spPr bwMode="auto">
            <a:xfrm>
              <a:off x="251" y="2179"/>
              <a:ext cx="1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sz="2400">
                  <a:latin typeface="Times New Roman" panose="02020603050405020304" pitchFamily="18" charset="0"/>
                  <a:sym typeface="CommercialPi BT" panose="05020102010206080802" pitchFamily="18" charset="2"/>
                </a:rPr>
                <a:t>I</a:t>
              </a:r>
            </a:p>
          </p:txBody>
        </p:sp>
        <p:grpSp>
          <p:nvGrpSpPr>
            <p:cNvPr id="85" name="Group 15"/>
            <p:cNvGrpSpPr/>
            <p:nvPr/>
          </p:nvGrpSpPr>
          <p:grpSpPr bwMode="auto">
            <a:xfrm>
              <a:off x="3983" y="1376"/>
              <a:ext cx="1716" cy="1987"/>
              <a:chOff x="3983" y="1376"/>
              <a:chExt cx="1716" cy="1987"/>
            </a:xfrm>
          </p:grpSpPr>
          <p:sp>
            <p:nvSpPr>
              <p:cNvPr id="86" name="Oval 16"/>
              <p:cNvSpPr>
                <a:spLocks noChangeArrowheads="1"/>
              </p:cNvSpPr>
              <p:nvPr/>
            </p:nvSpPr>
            <p:spPr bwMode="auto">
              <a:xfrm>
                <a:off x="4349" y="1502"/>
                <a:ext cx="1134" cy="126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7" name="Line 17"/>
              <p:cNvSpPr>
                <a:spLocks noChangeShapeType="1"/>
              </p:cNvSpPr>
              <p:nvPr/>
            </p:nvSpPr>
            <p:spPr bwMode="auto">
              <a:xfrm>
                <a:off x="4081" y="2120"/>
                <a:ext cx="1611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lgDash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8" name="Line 18"/>
              <p:cNvSpPr>
                <a:spLocks noChangeShapeType="1"/>
              </p:cNvSpPr>
              <p:nvPr/>
            </p:nvSpPr>
            <p:spPr bwMode="auto">
              <a:xfrm>
                <a:off x="4914" y="1464"/>
                <a:ext cx="0" cy="138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lgDash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9" name="Rectangle 19"/>
              <p:cNvSpPr>
                <a:spLocks noChangeArrowheads="1"/>
              </p:cNvSpPr>
              <p:nvPr/>
            </p:nvSpPr>
            <p:spPr bwMode="auto">
              <a:xfrm>
                <a:off x="4129" y="1960"/>
                <a:ext cx="88" cy="32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0" name="AutoShape 20"/>
              <p:cNvSpPr>
                <a:spLocks noChangeArrowheads="1"/>
              </p:cNvSpPr>
              <p:nvPr/>
            </p:nvSpPr>
            <p:spPr bwMode="auto">
              <a:xfrm rot="-5400000">
                <a:off x="4815" y="1787"/>
                <a:ext cx="202" cy="464"/>
              </a:xfrm>
              <a:prstGeom prst="flowChartDelay">
                <a:avLst/>
              </a:prstGeom>
              <a:noFill/>
              <a:ln w="28575">
                <a:solidFill>
                  <a:srgbClr val="000000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1" name="Oval 21"/>
              <p:cNvSpPr>
                <a:spLocks noChangeArrowheads="1"/>
              </p:cNvSpPr>
              <p:nvPr/>
            </p:nvSpPr>
            <p:spPr bwMode="auto">
              <a:xfrm>
                <a:off x="4810" y="1918"/>
                <a:ext cx="202" cy="83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rgbClr val="0066FF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" name="Line 22"/>
              <p:cNvSpPr>
                <a:spLocks noChangeShapeType="1"/>
              </p:cNvSpPr>
              <p:nvPr/>
            </p:nvSpPr>
            <p:spPr bwMode="auto">
              <a:xfrm>
                <a:off x="4914" y="2120"/>
                <a:ext cx="0" cy="509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3" name="AutoShape 23"/>
              <p:cNvSpPr>
                <a:spLocks noChangeArrowheads="1"/>
              </p:cNvSpPr>
              <p:nvPr/>
            </p:nvSpPr>
            <p:spPr bwMode="auto">
              <a:xfrm>
                <a:off x="4891" y="2518"/>
                <a:ext cx="47" cy="117"/>
              </a:xfrm>
              <a:prstGeom prst="flowChartMerg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4" name="Line 24"/>
              <p:cNvSpPr>
                <a:spLocks noChangeShapeType="1"/>
              </p:cNvSpPr>
              <p:nvPr/>
            </p:nvSpPr>
            <p:spPr bwMode="auto">
              <a:xfrm>
                <a:off x="4217" y="1960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" name="Line 25"/>
              <p:cNvSpPr>
                <a:spLocks noChangeShapeType="1"/>
              </p:cNvSpPr>
              <p:nvPr/>
            </p:nvSpPr>
            <p:spPr bwMode="auto">
              <a:xfrm>
                <a:off x="4217" y="2280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6" name="Line 26"/>
              <p:cNvSpPr>
                <a:spLocks noChangeShapeType="1"/>
              </p:cNvSpPr>
              <p:nvPr/>
            </p:nvSpPr>
            <p:spPr bwMode="auto">
              <a:xfrm flipV="1">
                <a:off x="4307" y="2248"/>
                <a:ext cx="42" cy="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7" name="Line 27"/>
              <p:cNvSpPr>
                <a:spLocks noChangeShapeType="1"/>
              </p:cNvSpPr>
              <p:nvPr/>
            </p:nvSpPr>
            <p:spPr bwMode="auto">
              <a:xfrm>
                <a:off x="4307" y="1960"/>
                <a:ext cx="42" cy="4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8" name="Rectangle 28"/>
              <p:cNvSpPr>
                <a:spLocks noChangeArrowheads="1"/>
              </p:cNvSpPr>
              <p:nvPr/>
            </p:nvSpPr>
            <p:spPr bwMode="auto">
              <a:xfrm>
                <a:off x="5483" y="2033"/>
                <a:ext cx="130" cy="17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9" name="Rectangle 29"/>
              <p:cNvSpPr>
                <a:spLocks noChangeArrowheads="1"/>
              </p:cNvSpPr>
              <p:nvPr/>
            </p:nvSpPr>
            <p:spPr bwMode="auto">
              <a:xfrm>
                <a:off x="4679" y="1473"/>
                <a:ext cx="48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1" lang="en-US" altLang="zh-CN" sz="2400">
                    <a:latin typeface="Times New Roman" panose="02020603050405020304" pitchFamily="18" charset="0"/>
                    <a:sym typeface="CommercialPi BT" panose="05020102010206080802" pitchFamily="18" charset="2"/>
                  </a:rPr>
                  <a:t> </a:t>
                </a:r>
                <a:r>
                  <a:rPr kumimoji="1" lang="en-US" altLang="zh-CN" sz="2000">
                    <a:latin typeface="Times New Roman" panose="02020603050405020304" pitchFamily="18" charset="0"/>
                    <a:sym typeface="CommercialPi BT" panose="05020102010206080802" pitchFamily="18" charset="2"/>
                  </a:rPr>
                  <a:t>270</a:t>
                </a:r>
                <a:r>
                  <a:rPr kumimoji="1" lang="en-US" altLang="zh-CN" sz="2400">
                    <a:latin typeface="Times New Roman" panose="02020603050405020304" pitchFamily="18" charset="0"/>
                    <a:sym typeface="Symbol" panose="05050102010706020507" pitchFamily="18" charset="2"/>
                  </a:rPr>
                  <a:t></a:t>
                </a:r>
              </a:p>
            </p:txBody>
          </p:sp>
          <p:sp>
            <p:nvSpPr>
              <p:cNvPr id="100" name="Rectangle 30"/>
              <p:cNvSpPr>
                <a:spLocks noChangeArrowheads="1"/>
              </p:cNvSpPr>
              <p:nvPr/>
            </p:nvSpPr>
            <p:spPr bwMode="auto">
              <a:xfrm>
                <a:off x="4307" y="1970"/>
                <a:ext cx="3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1" lang="en-US" altLang="zh-CN" sz="2000">
                    <a:latin typeface="Times New Roman" panose="02020603050405020304" pitchFamily="18" charset="0"/>
                    <a:sym typeface="CommercialPi BT" panose="05020102010206080802" pitchFamily="18" charset="2"/>
                  </a:rPr>
                  <a:t>0 </a:t>
                </a:r>
                <a:r>
                  <a:rPr kumimoji="1" lang="en-US" altLang="zh-CN" sz="2400">
                    <a:latin typeface="Times New Roman" panose="02020603050405020304" pitchFamily="18" charset="0"/>
                    <a:sym typeface="Symbol" panose="05050102010706020507" pitchFamily="18" charset="2"/>
                  </a:rPr>
                  <a:t></a:t>
                </a:r>
              </a:p>
            </p:txBody>
          </p:sp>
          <p:sp>
            <p:nvSpPr>
              <p:cNvPr id="101" name="Rectangle 31"/>
              <p:cNvSpPr>
                <a:spLocks noChangeArrowheads="1"/>
              </p:cNvSpPr>
              <p:nvPr/>
            </p:nvSpPr>
            <p:spPr bwMode="auto">
              <a:xfrm>
                <a:off x="4775" y="2519"/>
                <a:ext cx="39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1" lang="en-US" altLang="zh-CN" sz="2000">
                    <a:latin typeface="Times New Roman" panose="02020603050405020304" pitchFamily="18" charset="0"/>
                    <a:sym typeface="CommercialPi BT" panose="05020102010206080802" pitchFamily="18" charset="2"/>
                  </a:rPr>
                  <a:t>90 </a:t>
                </a:r>
                <a:r>
                  <a:rPr kumimoji="1" lang="en-US" altLang="zh-CN" sz="2400">
                    <a:latin typeface="Times New Roman" panose="02020603050405020304" pitchFamily="18" charset="0"/>
                    <a:sym typeface="Symbol" panose="05050102010706020507" pitchFamily="18" charset="2"/>
                  </a:rPr>
                  <a:t></a:t>
                </a:r>
              </a:p>
            </p:txBody>
          </p:sp>
          <p:sp>
            <p:nvSpPr>
              <p:cNvPr id="102" name="Rectangle 32"/>
              <p:cNvSpPr>
                <a:spLocks noChangeArrowheads="1"/>
              </p:cNvSpPr>
              <p:nvPr/>
            </p:nvSpPr>
            <p:spPr bwMode="auto">
              <a:xfrm>
                <a:off x="5266" y="1961"/>
                <a:ext cx="43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1" lang="en-US" altLang="zh-CN" sz="2000">
                    <a:latin typeface="Times New Roman" panose="02020603050405020304" pitchFamily="18" charset="0"/>
                    <a:sym typeface="CommercialPi BT" panose="05020102010206080802" pitchFamily="18" charset="2"/>
                  </a:rPr>
                  <a:t>180</a:t>
                </a:r>
                <a:r>
                  <a:rPr kumimoji="1" lang="en-US" altLang="zh-CN" sz="2400">
                    <a:latin typeface="Times New Roman" panose="02020603050405020304" pitchFamily="18" charset="0"/>
                    <a:sym typeface="Symbol" panose="05050102010706020507" pitchFamily="18" charset="2"/>
                  </a:rPr>
                  <a:t></a:t>
                </a:r>
              </a:p>
            </p:txBody>
          </p:sp>
          <p:sp>
            <p:nvSpPr>
              <p:cNvPr id="103" name="Rectangle 33"/>
              <p:cNvSpPr>
                <a:spLocks noChangeArrowheads="1"/>
              </p:cNvSpPr>
              <p:nvPr/>
            </p:nvSpPr>
            <p:spPr bwMode="auto">
              <a:xfrm>
                <a:off x="4031" y="1376"/>
                <a:ext cx="50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1" lang="zh-CN" altLang="en-US" sz="2400">
                    <a:solidFill>
                      <a:srgbClr val="FF3300"/>
                    </a:solidFill>
                    <a:latin typeface="Times New Roman" panose="02020603050405020304" pitchFamily="18" charset="0"/>
                    <a:ea typeface="幼圆" pitchFamily="49" charset="-122"/>
                    <a:sym typeface="CommercialPi BT" panose="05020102010206080802" pitchFamily="18" charset="2"/>
                  </a:rPr>
                  <a:t>盘左</a:t>
                </a:r>
                <a:endParaRPr kumimoji="1" lang="zh-CN" altLang="en-US" sz="2400">
                  <a:latin typeface="Times New Roman" panose="02020603050405020304" pitchFamily="18" charset="0"/>
                  <a:sym typeface="CommercialPi BT" panose="05020102010206080802" pitchFamily="18" charset="2"/>
                </a:endParaRPr>
              </a:p>
            </p:txBody>
          </p:sp>
          <p:sp>
            <p:nvSpPr>
              <p:cNvPr id="104" name="Rectangle 34"/>
              <p:cNvSpPr>
                <a:spLocks noChangeArrowheads="1"/>
              </p:cNvSpPr>
              <p:nvPr/>
            </p:nvSpPr>
            <p:spPr bwMode="auto">
              <a:xfrm>
                <a:off x="3983" y="2700"/>
                <a:ext cx="75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1" lang="zh-CN" altLang="en-US" sz="2000">
                    <a:latin typeface="Times New Roman" panose="02020603050405020304" pitchFamily="18" charset="0"/>
                    <a:ea typeface="黑体" panose="02010609060101010101" pitchFamily="49" charset="-122"/>
                    <a:sym typeface="CommercialPi BT" panose="05020102010206080802" pitchFamily="18" charset="2"/>
                  </a:rPr>
                  <a:t>计算公式</a:t>
                </a:r>
                <a:endParaRPr kumimoji="1" lang="zh-CN" altLang="en-US" sz="2400">
                  <a:latin typeface="Times New Roman" panose="02020603050405020304" pitchFamily="18" charset="0"/>
                  <a:sym typeface="CommercialPi BT" panose="05020102010206080802" pitchFamily="18" charset="2"/>
                </a:endParaRPr>
              </a:p>
            </p:txBody>
          </p:sp>
          <p:sp>
            <p:nvSpPr>
              <p:cNvPr id="105" name="Rectangle 35"/>
              <p:cNvSpPr>
                <a:spLocks noChangeArrowheads="1"/>
              </p:cNvSpPr>
              <p:nvPr/>
            </p:nvSpPr>
            <p:spPr bwMode="auto">
              <a:xfrm>
                <a:off x="4201" y="2845"/>
                <a:ext cx="88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1" lang="en-US" altLang="zh-CN" sz="2400">
                    <a:solidFill>
                      <a:srgbClr val="FF3300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kumimoji="1" lang="zh-CN" altLang="en-US">
                    <a:solidFill>
                      <a:srgbClr val="FF3300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左</a:t>
                </a:r>
                <a:r>
                  <a:rPr kumimoji="1" lang="en-US" altLang="zh-CN" sz="2000">
                    <a:solidFill>
                      <a:srgbClr val="FF3300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=L</a:t>
                </a:r>
                <a:r>
                  <a:rPr kumimoji="1" lang="en-US" altLang="zh-CN" sz="2000">
                    <a:solidFill>
                      <a:srgbClr val="FF3300"/>
                    </a:solidFill>
                    <a:latin typeface="宋体" panose="02010600030101010101" pitchFamily="2" charset="-122"/>
                    <a:sym typeface="Symbol" panose="05050102010706020507" pitchFamily="18" charset="2"/>
                  </a:rPr>
                  <a:t>-</a:t>
                </a:r>
                <a:r>
                  <a:rPr kumimoji="1" lang="en-US" altLang="zh-CN" sz="2000">
                    <a:solidFill>
                      <a:srgbClr val="FF3300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90</a:t>
                </a:r>
                <a:r>
                  <a:rPr kumimoji="1" lang="en-US" altLang="zh-CN" sz="2400">
                    <a:solidFill>
                      <a:srgbClr val="FF0000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</a:t>
                </a:r>
              </a:p>
            </p:txBody>
          </p:sp>
          <p:sp>
            <p:nvSpPr>
              <p:cNvPr id="106" name="Rectangle 36"/>
              <p:cNvSpPr>
                <a:spLocks noChangeArrowheads="1"/>
              </p:cNvSpPr>
              <p:nvPr/>
            </p:nvSpPr>
            <p:spPr bwMode="auto">
              <a:xfrm>
                <a:off x="4200" y="3075"/>
                <a:ext cx="9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1" lang="en-US" altLang="zh-CN" sz="2400">
                    <a:solidFill>
                      <a:srgbClr val="FF3300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kumimoji="1" lang="zh-CN" altLang="en-US">
                    <a:solidFill>
                      <a:srgbClr val="FF3300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右</a:t>
                </a:r>
                <a:r>
                  <a:rPr kumimoji="1" lang="en-US" altLang="zh-CN" sz="2000">
                    <a:solidFill>
                      <a:srgbClr val="FF3300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=270</a:t>
                </a:r>
                <a:r>
                  <a:rPr kumimoji="1" lang="en-US" altLang="zh-CN" sz="2400">
                    <a:solidFill>
                      <a:srgbClr val="FF0000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</a:t>
                </a:r>
                <a:r>
                  <a:rPr kumimoji="1" lang="en-US" altLang="zh-CN" sz="2000">
                    <a:solidFill>
                      <a:srgbClr val="FF3300"/>
                    </a:solidFill>
                    <a:latin typeface="Times New Roman" panose="02020603050405020304" pitchFamily="18" charset="0"/>
                    <a:sym typeface="CommercialPi BT" panose="05020102010206080802" pitchFamily="18" charset="2"/>
                  </a:rPr>
                  <a:t> </a:t>
                </a:r>
                <a:r>
                  <a:rPr kumimoji="1" lang="en-US" altLang="zh-CN" sz="2000">
                    <a:solidFill>
                      <a:srgbClr val="FF3300"/>
                    </a:solidFill>
                    <a:latin typeface="宋体" panose="02010600030101010101" pitchFamily="2" charset="-122"/>
                    <a:sym typeface="Symbol" panose="05050102010706020507" pitchFamily="18" charset="2"/>
                  </a:rPr>
                  <a:t>-R</a:t>
                </a:r>
              </a:p>
            </p:txBody>
          </p:sp>
        </p:grpSp>
      </p:grpSp>
      <p:grpSp>
        <p:nvGrpSpPr>
          <p:cNvPr id="107" name="Group 38"/>
          <p:cNvGrpSpPr/>
          <p:nvPr/>
        </p:nvGrpSpPr>
        <p:grpSpPr bwMode="auto">
          <a:xfrm>
            <a:off x="3879230" y="2795056"/>
            <a:ext cx="5421313" cy="1016000"/>
            <a:chOff x="606" y="1339"/>
            <a:chExt cx="3415" cy="640"/>
          </a:xfrm>
        </p:grpSpPr>
        <p:sp>
          <p:nvSpPr>
            <p:cNvPr id="108" name="Rectangle 39"/>
            <p:cNvSpPr>
              <a:spLocks noChangeArrowheads="1"/>
            </p:cNvSpPr>
            <p:nvPr/>
          </p:nvSpPr>
          <p:spPr bwMode="auto">
            <a:xfrm>
              <a:off x="813" y="1339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400">
                  <a:latin typeface="Times New Roman" panose="02020603050405020304" pitchFamily="18" charset="0"/>
                  <a:sym typeface="CommercialPi BT" panose="05020102010206080802" pitchFamily="18" charset="2"/>
                </a:rPr>
                <a:t>左</a:t>
              </a:r>
            </a:p>
          </p:txBody>
        </p:sp>
        <p:sp>
          <p:nvSpPr>
            <p:cNvPr id="109" name="Rectangle 40"/>
            <p:cNvSpPr>
              <a:spLocks noChangeArrowheads="1"/>
            </p:cNvSpPr>
            <p:nvPr/>
          </p:nvSpPr>
          <p:spPr bwMode="auto">
            <a:xfrm>
              <a:off x="813" y="1691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400">
                  <a:latin typeface="Times New Roman" panose="02020603050405020304" pitchFamily="18" charset="0"/>
                  <a:sym typeface="CommercialPi BT" panose="05020102010206080802" pitchFamily="18" charset="2"/>
                </a:rPr>
                <a:t>右</a:t>
              </a:r>
            </a:p>
          </p:txBody>
        </p:sp>
        <p:sp>
          <p:nvSpPr>
            <p:cNvPr id="110" name="Rectangle 41"/>
            <p:cNvSpPr>
              <a:spLocks noChangeArrowheads="1"/>
            </p:cNvSpPr>
            <p:nvPr/>
          </p:nvSpPr>
          <p:spPr bwMode="auto">
            <a:xfrm>
              <a:off x="606" y="1515"/>
              <a:ext cx="1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sz="2400">
                  <a:latin typeface="Times New Roman" panose="02020603050405020304" pitchFamily="18" charset="0"/>
                  <a:sym typeface="CommercialPi BT" panose="05020102010206080802" pitchFamily="18" charset="2"/>
                </a:rPr>
                <a:t>J</a:t>
              </a:r>
            </a:p>
          </p:txBody>
        </p:sp>
        <p:sp>
          <p:nvSpPr>
            <p:cNvPr id="111" name="Rectangle 42"/>
            <p:cNvSpPr>
              <a:spLocks noChangeArrowheads="1"/>
            </p:cNvSpPr>
            <p:nvPr/>
          </p:nvSpPr>
          <p:spPr bwMode="auto">
            <a:xfrm>
              <a:off x="1089" y="1370"/>
              <a:ext cx="176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sz="2000">
                  <a:latin typeface="Times New Roman" panose="02020603050405020304" pitchFamily="18" charset="0"/>
                  <a:sym typeface="CommercialPi BT" panose="05020102010206080802" pitchFamily="18" charset="2"/>
                </a:rPr>
                <a:t>112  15  00     +22  15  00</a:t>
              </a:r>
            </a:p>
          </p:txBody>
        </p:sp>
        <p:sp>
          <p:nvSpPr>
            <p:cNvPr id="112" name="Rectangle 43"/>
            <p:cNvSpPr>
              <a:spLocks noChangeArrowheads="1"/>
            </p:cNvSpPr>
            <p:nvPr/>
          </p:nvSpPr>
          <p:spPr bwMode="auto">
            <a:xfrm>
              <a:off x="1089" y="1729"/>
              <a:ext cx="176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sz="2000">
                  <a:latin typeface="Times New Roman" panose="02020603050405020304" pitchFamily="18" charset="0"/>
                  <a:sym typeface="CommercialPi BT" panose="05020102010206080802" pitchFamily="18" charset="2"/>
                </a:rPr>
                <a:t>247  44  38     +22  15  22</a:t>
              </a:r>
            </a:p>
          </p:txBody>
        </p:sp>
        <p:sp>
          <p:nvSpPr>
            <p:cNvPr id="113" name="Rectangle 44"/>
            <p:cNvSpPr>
              <a:spLocks noChangeArrowheads="1"/>
            </p:cNvSpPr>
            <p:nvPr/>
          </p:nvSpPr>
          <p:spPr bwMode="auto">
            <a:xfrm>
              <a:off x="2802" y="1559"/>
              <a:ext cx="12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sz="2000">
                  <a:solidFill>
                    <a:srgbClr val="0099FF"/>
                  </a:solidFill>
                  <a:latin typeface="Times New Roman" panose="02020603050405020304" pitchFamily="18" charset="0"/>
                  <a:sym typeface="CommercialPi BT" panose="05020102010206080802" pitchFamily="18" charset="2"/>
                </a:rPr>
                <a:t>-11</a:t>
              </a:r>
              <a:r>
                <a:rPr kumimoji="1" lang="en-US" altLang="zh-CN" sz="2000">
                  <a:latin typeface="Times New Roman" panose="02020603050405020304" pitchFamily="18" charset="0"/>
                  <a:sym typeface="CommercialPi BT" panose="05020102010206080802" pitchFamily="18" charset="2"/>
                </a:rPr>
                <a:t>    +22  15  11</a:t>
              </a:r>
            </a:p>
          </p:txBody>
        </p:sp>
      </p:grpSp>
      <p:grpSp>
        <p:nvGrpSpPr>
          <p:cNvPr id="114" name="Group 45"/>
          <p:cNvGrpSpPr/>
          <p:nvPr/>
        </p:nvGrpSpPr>
        <p:grpSpPr bwMode="auto">
          <a:xfrm>
            <a:off x="3828430" y="3912656"/>
            <a:ext cx="5467350" cy="965200"/>
            <a:chOff x="574" y="2043"/>
            <a:chExt cx="3444" cy="608"/>
          </a:xfrm>
        </p:grpSpPr>
        <p:sp>
          <p:nvSpPr>
            <p:cNvPr id="115" name="Rectangle 46"/>
            <p:cNvSpPr>
              <a:spLocks noChangeArrowheads="1"/>
            </p:cNvSpPr>
            <p:nvPr/>
          </p:nvSpPr>
          <p:spPr bwMode="auto">
            <a:xfrm>
              <a:off x="813" y="2043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400">
                  <a:latin typeface="Times New Roman" panose="02020603050405020304" pitchFamily="18" charset="0"/>
                  <a:sym typeface="CommercialPi BT" panose="05020102010206080802" pitchFamily="18" charset="2"/>
                </a:rPr>
                <a:t>左</a:t>
              </a:r>
            </a:p>
          </p:txBody>
        </p:sp>
        <p:sp>
          <p:nvSpPr>
            <p:cNvPr id="116" name="Rectangle 47"/>
            <p:cNvSpPr>
              <a:spLocks noChangeArrowheads="1"/>
            </p:cNvSpPr>
            <p:nvPr/>
          </p:nvSpPr>
          <p:spPr bwMode="auto">
            <a:xfrm>
              <a:off x="813" y="2363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400">
                  <a:latin typeface="Times New Roman" panose="02020603050405020304" pitchFamily="18" charset="0"/>
                  <a:sym typeface="CommercialPi BT" panose="05020102010206080802" pitchFamily="18" charset="2"/>
                </a:rPr>
                <a:t>右</a:t>
              </a:r>
            </a:p>
          </p:txBody>
        </p:sp>
        <p:sp>
          <p:nvSpPr>
            <p:cNvPr id="117" name="Rectangle 48"/>
            <p:cNvSpPr>
              <a:spLocks noChangeArrowheads="1"/>
            </p:cNvSpPr>
            <p:nvPr/>
          </p:nvSpPr>
          <p:spPr bwMode="auto">
            <a:xfrm>
              <a:off x="574" y="2219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sz="2400">
                  <a:latin typeface="Times New Roman" panose="02020603050405020304" pitchFamily="18" charset="0"/>
                  <a:sym typeface="CommercialPi BT" panose="05020102010206080802" pitchFamily="18" charset="2"/>
                </a:rPr>
                <a:t>K</a:t>
              </a:r>
            </a:p>
          </p:txBody>
        </p:sp>
        <p:sp>
          <p:nvSpPr>
            <p:cNvPr id="118" name="Rectangle 49"/>
            <p:cNvSpPr>
              <a:spLocks noChangeArrowheads="1"/>
            </p:cNvSpPr>
            <p:nvPr/>
          </p:nvSpPr>
          <p:spPr bwMode="auto">
            <a:xfrm>
              <a:off x="1089" y="2081"/>
              <a:ext cx="176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sz="2000">
                  <a:latin typeface="Times New Roman" panose="02020603050405020304" pitchFamily="18" charset="0"/>
                  <a:sym typeface="CommercialPi BT" panose="05020102010206080802" pitchFamily="18" charset="2"/>
                </a:rPr>
                <a:t>118  37  36     +28  37  36</a:t>
              </a:r>
            </a:p>
          </p:txBody>
        </p:sp>
        <p:sp>
          <p:nvSpPr>
            <p:cNvPr id="119" name="Rectangle 50"/>
            <p:cNvSpPr>
              <a:spLocks noChangeArrowheads="1"/>
            </p:cNvSpPr>
            <p:nvPr/>
          </p:nvSpPr>
          <p:spPr bwMode="auto">
            <a:xfrm>
              <a:off x="1089" y="2401"/>
              <a:ext cx="176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sz="2000">
                  <a:latin typeface="Times New Roman" panose="02020603050405020304" pitchFamily="18" charset="0"/>
                  <a:sym typeface="CommercialPi BT" panose="05020102010206080802" pitchFamily="18" charset="2"/>
                </a:rPr>
                <a:t>241  22  02     +28  37  58</a:t>
              </a:r>
            </a:p>
          </p:txBody>
        </p:sp>
        <p:sp>
          <p:nvSpPr>
            <p:cNvPr id="120" name="Rectangle 51"/>
            <p:cNvSpPr>
              <a:spLocks noChangeArrowheads="1"/>
            </p:cNvSpPr>
            <p:nvPr/>
          </p:nvSpPr>
          <p:spPr bwMode="auto">
            <a:xfrm>
              <a:off x="2799" y="2225"/>
              <a:ext cx="12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sz="2000">
                  <a:solidFill>
                    <a:srgbClr val="0099FF"/>
                  </a:solidFill>
                  <a:latin typeface="Times New Roman" panose="02020603050405020304" pitchFamily="18" charset="0"/>
                  <a:sym typeface="CommercialPi BT" panose="05020102010206080802" pitchFamily="18" charset="2"/>
                </a:rPr>
                <a:t>-11 </a:t>
              </a:r>
              <a:r>
                <a:rPr kumimoji="1" lang="en-US" altLang="zh-CN" sz="2000">
                  <a:latin typeface="Times New Roman" panose="02020603050405020304" pitchFamily="18" charset="0"/>
                  <a:sym typeface="CommercialPi BT" panose="05020102010206080802" pitchFamily="18" charset="2"/>
                </a:rPr>
                <a:t>   +28  37  47</a:t>
              </a:r>
            </a:p>
          </p:txBody>
        </p:sp>
      </p:grpSp>
      <p:grpSp>
        <p:nvGrpSpPr>
          <p:cNvPr id="121" name="Group 52"/>
          <p:cNvGrpSpPr/>
          <p:nvPr/>
        </p:nvGrpSpPr>
        <p:grpSpPr bwMode="auto">
          <a:xfrm>
            <a:off x="3828430" y="5017556"/>
            <a:ext cx="5362575" cy="990600"/>
            <a:chOff x="574" y="2739"/>
            <a:chExt cx="3378" cy="624"/>
          </a:xfrm>
        </p:grpSpPr>
        <p:sp>
          <p:nvSpPr>
            <p:cNvPr id="122" name="Rectangle 53"/>
            <p:cNvSpPr>
              <a:spLocks noChangeArrowheads="1"/>
            </p:cNvSpPr>
            <p:nvPr/>
          </p:nvSpPr>
          <p:spPr bwMode="auto">
            <a:xfrm>
              <a:off x="813" y="2739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400">
                  <a:latin typeface="Times New Roman" panose="02020603050405020304" pitchFamily="18" charset="0"/>
                  <a:sym typeface="CommercialPi BT" panose="05020102010206080802" pitchFamily="18" charset="2"/>
                </a:rPr>
                <a:t>左</a:t>
              </a:r>
            </a:p>
          </p:txBody>
        </p:sp>
        <p:sp>
          <p:nvSpPr>
            <p:cNvPr id="123" name="Rectangle 54"/>
            <p:cNvSpPr>
              <a:spLocks noChangeArrowheads="1"/>
            </p:cNvSpPr>
            <p:nvPr/>
          </p:nvSpPr>
          <p:spPr bwMode="auto">
            <a:xfrm>
              <a:off x="813" y="3075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400">
                  <a:latin typeface="Times New Roman" panose="02020603050405020304" pitchFamily="18" charset="0"/>
                  <a:sym typeface="CommercialPi BT" panose="05020102010206080802" pitchFamily="18" charset="2"/>
                </a:rPr>
                <a:t>右</a:t>
              </a:r>
            </a:p>
          </p:txBody>
        </p:sp>
        <p:sp>
          <p:nvSpPr>
            <p:cNvPr id="124" name="Rectangle 55"/>
            <p:cNvSpPr>
              <a:spLocks noChangeArrowheads="1"/>
            </p:cNvSpPr>
            <p:nvPr/>
          </p:nvSpPr>
          <p:spPr bwMode="auto">
            <a:xfrm>
              <a:off x="574" y="2899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sz="2400">
                  <a:latin typeface="Times New Roman" panose="02020603050405020304" pitchFamily="18" charset="0"/>
                  <a:sym typeface="CommercialPi BT" panose="05020102010206080802" pitchFamily="18" charset="2"/>
                </a:rPr>
                <a:t>H</a:t>
              </a:r>
            </a:p>
          </p:txBody>
        </p:sp>
        <p:sp>
          <p:nvSpPr>
            <p:cNvPr id="125" name="Rectangle 56"/>
            <p:cNvSpPr>
              <a:spLocks noChangeArrowheads="1"/>
            </p:cNvSpPr>
            <p:nvPr/>
          </p:nvSpPr>
          <p:spPr bwMode="auto">
            <a:xfrm>
              <a:off x="1089" y="2745"/>
              <a:ext cx="16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sz="2000">
                  <a:latin typeface="Times New Roman" panose="02020603050405020304" pitchFamily="18" charset="0"/>
                  <a:sym typeface="CommercialPi BT" panose="05020102010206080802" pitchFamily="18" charset="2"/>
                </a:rPr>
                <a:t>  84  06  10     - 5  53  50</a:t>
              </a:r>
            </a:p>
          </p:txBody>
        </p:sp>
        <p:sp>
          <p:nvSpPr>
            <p:cNvPr id="126" name="Rectangle 57"/>
            <p:cNvSpPr>
              <a:spLocks noChangeArrowheads="1"/>
            </p:cNvSpPr>
            <p:nvPr/>
          </p:nvSpPr>
          <p:spPr bwMode="auto">
            <a:xfrm>
              <a:off x="1089" y="3081"/>
              <a:ext cx="16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sz="2000">
                  <a:latin typeface="Times New Roman" panose="02020603050405020304" pitchFamily="18" charset="0"/>
                  <a:sym typeface="CommercialPi BT" panose="05020102010206080802" pitchFamily="18" charset="2"/>
                </a:rPr>
                <a:t>275  53  30     - 5  53  30</a:t>
              </a:r>
            </a:p>
          </p:txBody>
        </p:sp>
        <p:sp>
          <p:nvSpPr>
            <p:cNvPr id="127" name="Rectangle 58"/>
            <p:cNvSpPr>
              <a:spLocks noChangeArrowheads="1"/>
            </p:cNvSpPr>
            <p:nvPr/>
          </p:nvSpPr>
          <p:spPr bwMode="auto">
            <a:xfrm>
              <a:off x="2770" y="2905"/>
              <a:ext cx="1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sz="2000">
                  <a:latin typeface="Times New Roman" panose="02020603050405020304" pitchFamily="18" charset="0"/>
                  <a:sym typeface="CommercialPi BT" panose="05020102010206080802" pitchFamily="18" charset="2"/>
                </a:rPr>
                <a:t> </a:t>
              </a:r>
              <a:r>
                <a:rPr kumimoji="1" lang="en-US" altLang="zh-CN" sz="2000">
                  <a:solidFill>
                    <a:srgbClr val="0099FF"/>
                  </a:solidFill>
                  <a:latin typeface="Times New Roman" panose="02020603050405020304" pitchFamily="18" charset="0"/>
                  <a:sym typeface="CommercialPi BT" panose="05020102010206080802" pitchFamily="18" charset="2"/>
                </a:rPr>
                <a:t>-10</a:t>
              </a:r>
              <a:r>
                <a:rPr kumimoji="1" lang="en-US" altLang="zh-CN" sz="2000">
                  <a:latin typeface="Times New Roman" panose="02020603050405020304" pitchFamily="18" charset="0"/>
                  <a:sym typeface="CommercialPi BT" panose="05020102010206080802" pitchFamily="18" charset="2"/>
                </a:rPr>
                <a:t>    - 5  53  40</a:t>
              </a:r>
            </a:p>
          </p:txBody>
        </p:sp>
      </p:grpSp>
      <p:sp>
        <p:nvSpPr>
          <p:cNvPr id="128" name="Rectangle 37"/>
          <p:cNvSpPr>
            <a:spLocks noChangeArrowheads="1"/>
          </p:cNvSpPr>
          <p:nvPr/>
        </p:nvSpPr>
        <p:spPr bwMode="auto">
          <a:xfrm>
            <a:off x="4212604" y="6233581"/>
            <a:ext cx="4040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400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</a:t>
            </a:r>
            <a:r>
              <a:rPr kumimoji="1" lang="zh-CN" altLang="en-US" sz="2400">
                <a:latin typeface="Times New Roman" panose="02020603050405020304" pitchFamily="18" charset="0"/>
                <a:sym typeface="CommercialPi BT" panose="05020102010206080802" pitchFamily="18" charset="2"/>
              </a:rPr>
              <a:t>垂直角必须带“</a:t>
            </a:r>
            <a:r>
              <a:rPr kumimoji="1" lang="en-US" altLang="zh-CN" sz="2400">
                <a:latin typeface="Times New Roman" panose="02020603050405020304" pitchFamily="18" charset="0"/>
                <a:sym typeface="CommercialPi BT" panose="05020102010206080802" pitchFamily="18" charset="2"/>
              </a:rPr>
              <a:t>+</a:t>
            </a:r>
            <a:r>
              <a:rPr kumimoji="1" lang="zh-CN" altLang="en-US" sz="2400">
                <a:latin typeface="Times New Roman" panose="02020603050405020304" pitchFamily="18" charset="0"/>
                <a:sym typeface="CommercialPi BT" panose="05020102010206080802" pitchFamily="18" charset="2"/>
              </a:rPr>
              <a:t>、</a:t>
            </a:r>
            <a:r>
              <a:rPr kumimoji="1" lang="en-US" altLang="zh-CN" sz="2400">
                <a:latin typeface="Times New Roman" panose="02020603050405020304" pitchFamily="18" charset="0"/>
                <a:sym typeface="CommercialPi BT" panose="05020102010206080802" pitchFamily="18" charset="2"/>
              </a:rPr>
              <a:t>-”</a:t>
            </a:r>
            <a:r>
              <a:rPr kumimoji="1" lang="zh-CN" altLang="en-US" sz="2400">
                <a:latin typeface="Times New Roman" panose="02020603050405020304" pitchFamily="18" charset="0"/>
                <a:sym typeface="CommercialPi BT" panose="05020102010206080802" pitchFamily="18" charset="2"/>
              </a:rPr>
              <a:t>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4891314"/>
            <a:ext cx="2902857" cy="1966686"/>
            <a:chOff x="5515429" y="4049486"/>
            <a:chExt cx="3880705" cy="2537914"/>
          </a:xfrm>
        </p:grpSpPr>
        <p:sp>
          <p:nvSpPr>
            <p:cNvPr id="3" name="Freeform 5"/>
            <p:cNvSpPr/>
            <p:nvPr/>
          </p:nvSpPr>
          <p:spPr bwMode="auto">
            <a:xfrm>
              <a:off x="6415314" y="4489034"/>
              <a:ext cx="1378857" cy="2098366"/>
            </a:xfrm>
            <a:custGeom>
              <a:avLst/>
              <a:gdLst>
                <a:gd name="T0" fmla="*/ 489 w 979"/>
                <a:gd name="T1" fmla="*/ 0 h 1375"/>
                <a:gd name="T2" fmla="*/ 735 w 979"/>
                <a:gd name="T3" fmla="*/ 688 h 1375"/>
                <a:gd name="T4" fmla="*/ 979 w 979"/>
                <a:gd name="T5" fmla="*/ 1375 h 1375"/>
                <a:gd name="T6" fmla="*/ 489 w 979"/>
                <a:gd name="T7" fmla="*/ 1375 h 1375"/>
                <a:gd name="T8" fmla="*/ 0 w 979"/>
                <a:gd name="T9" fmla="*/ 1375 h 1375"/>
                <a:gd name="T10" fmla="*/ 245 w 979"/>
                <a:gd name="T11" fmla="*/ 688 h 1375"/>
                <a:gd name="T12" fmla="*/ 489 w 979"/>
                <a:gd name="T13" fmla="*/ 0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9" h="1375">
                  <a:moveTo>
                    <a:pt x="489" y="0"/>
                  </a:moveTo>
                  <a:lnTo>
                    <a:pt x="735" y="688"/>
                  </a:lnTo>
                  <a:lnTo>
                    <a:pt x="979" y="1375"/>
                  </a:lnTo>
                  <a:lnTo>
                    <a:pt x="489" y="1375"/>
                  </a:lnTo>
                  <a:lnTo>
                    <a:pt x="0" y="1375"/>
                  </a:lnTo>
                  <a:lnTo>
                    <a:pt x="245" y="688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75625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5515429" y="5529943"/>
              <a:ext cx="1339223" cy="1057457"/>
            </a:xfrm>
            <a:custGeom>
              <a:avLst/>
              <a:gdLst>
                <a:gd name="T0" fmla="*/ 491 w 982"/>
                <a:gd name="T1" fmla="*/ 0 h 655"/>
                <a:gd name="T2" fmla="*/ 735 w 982"/>
                <a:gd name="T3" fmla="*/ 326 h 655"/>
                <a:gd name="T4" fmla="*/ 982 w 982"/>
                <a:gd name="T5" fmla="*/ 655 h 655"/>
                <a:gd name="T6" fmla="*/ 491 w 982"/>
                <a:gd name="T7" fmla="*/ 655 h 655"/>
                <a:gd name="T8" fmla="*/ 0 w 982"/>
                <a:gd name="T9" fmla="*/ 655 h 655"/>
                <a:gd name="T10" fmla="*/ 247 w 982"/>
                <a:gd name="T11" fmla="*/ 326 h 655"/>
                <a:gd name="T12" fmla="*/ 491 w 982"/>
                <a:gd name="T13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2" h="655">
                  <a:moveTo>
                    <a:pt x="491" y="0"/>
                  </a:moveTo>
                  <a:lnTo>
                    <a:pt x="735" y="326"/>
                  </a:lnTo>
                  <a:lnTo>
                    <a:pt x="982" y="655"/>
                  </a:lnTo>
                  <a:lnTo>
                    <a:pt x="491" y="655"/>
                  </a:lnTo>
                  <a:lnTo>
                    <a:pt x="0" y="655"/>
                  </a:lnTo>
                  <a:lnTo>
                    <a:pt x="247" y="326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FFBF1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379313" y="4049486"/>
              <a:ext cx="1314743" cy="2537914"/>
            </a:xfrm>
            <a:custGeom>
              <a:avLst/>
              <a:gdLst>
                <a:gd name="T0" fmla="*/ 491 w 979"/>
                <a:gd name="T1" fmla="*/ 0 h 2168"/>
                <a:gd name="T2" fmla="*/ 735 w 979"/>
                <a:gd name="T3" fmla="*/ 1083 h 2168"/>
                <a:gd name="T4" fmla="*/ 979 w 979"/>
                <a:gd name="T5" fmla="*/ 2168 h 2168"/>
                <a:gd name="T6" fmla="*/ 491 w 979"/>
                <a:gd name="T7" fmla="*/ 2168 h 2168"/>
                <a:gd name="T8" fmla="*/ 0 w 979"/>
                <a:gd name="T9" fmla="*/ 2168 h 2168"/>
                <a:gd name="T10" fmla="*/ 244 w 979"/>
                <a:gd name="T11" fmla="*/ 1083 h 2168"/>
                <a:gd name="T12" fmla="*/ 491 w 979"/>
                <a:gd name="T13" fmla="*/ 0 h 2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9" h="2168">
                  <a:moveTo>
                    <a:pt x="491" y="0"/>
                  </a:moveTo>
                  <a:lnTo>
                    <a:pt x="735" y="1083"/>
                  </a:lnTo>
                  <a:lnTo>
                    <a:pt x="979" y="2168"/>
                  </a:lnTo>
                  <a:lnTo>
                    <a:pt x="491" y="2168"/>
                  </a:lnTo>
                  <a:lnTo>
                    <a:pt x="0" y="2168"/>
                  </a:lnTo>
                  <a:lnTo>
                    <a:pt x="244" y="1083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B3D5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8108574" y="5413829"/>
              <a:ext cx="1287560" cy="1173571"/>
            </a:xfrm>
            <a:custGeom>
              <a:avLst/>
              <a:gdLst>
                <a:gd name="T0" fmla="*/ 490 w 981"/>
                <a:gd name="T1" fmla="*/ 0 h 1007"/>
                <a:gd name="T2" fmla="*/ 735 w 981"/>
                <a:gd name="T3" fmla="*/ 503 h 1007"/>
                <a:gd name="T4" fmla="*/ 981 w 981"/>
                <a:gd name="T5" fmla="*/ 1007 h 1007"/>
                <a:gd name="T6" fmla="*/ 490 w 981"/>
                <a:gd name="T7" fmla="*/ 1007 h 1007"/>
                <a:gd name="T8" fmla="*/ 0 w 981"/>
                <a:gd name="T9" fmla="*/ 1007 h 1007"/>
                <a:gd name="T10" fmla="*/ 246 w 981"/>
                <a:gd name="T11" fmla="*/ 503 h 1007"/>
                <a:gd name="T12" fmla="*/ 490 w 981"/>
                <a:gd name="T13" fmla="*/ 0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1" h="1007">
                  <a:moveTo>
                    <a:pt x="490" y="0"/>
                  </a:moveTo>
                  <a:lnTo>
                    <a:pt x="735" y="503"/>
                  </a:lnTo>
                  <a:lnTo>
                    <a:pt x="981" y="1007"/>
                  </a:lnTo>
                  <a:lnTo>
                    <a:pt x="490" y="1007"/>
                  </a:lnTo>
                  <a:lnTo>
                    <a:pt x="0" y="1007"/>
                  </a:lnTo>
                  <a:lnTo>
                    <a:pt x="246" y="503"/>
                  </a:lnTo>
                  <a:lnTo>
                    <a:pt x="490" y="0"/>
                  </a:lnTo>
                  <a:close/>
                </a:path>
              </a:pathLst>
            </a:custGeom>
            <a:solidFill>
              <a:srgbClr val="0895B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" name="MH_Number_1"/>
          <p:cNvSpPr/>
          <p:nvPr>
            <p:custDataLst>
              <p:tags r:id="rId1"/>
            </p:custDataLst>
          </p:nvPr>
        </p:nvSpPr>
        <p:spPr>
          <a:xfrm>
            <a:off x="209554" y="142683"/>
            <a:ext cx="498951" cy="498614"/>
          </a:xfrm>
          <a:prstGeom prst="roundRect">
            <a:avLst>
              <a:gd name="adj" fmla="val 7615"/>
            </a:avLst>
          </a:prstGeom>
          <a:solidFill>
            <a:srgbClr val="B3D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MH_Entry_1"/>
          <p:cNvSpPr/>
          <p:nvPr>
            <p:custDataLst>
              <p:tags r:id="rId2"/>
            </p:custDataLst>
          </p:nvPr>
        </p:nvSpPr>
        <p:spPr>
          <a:xfrm>
            <a:off x="880104" y="142683"/>
            <a:ext cx="4027591" cy="498614"/>
          </a:xfrm>
          <a:prstGeom prst="roundRect">
            <a:avLst>
              <a:gd name="adj" fmla="val 9124"/>
            </a:avLst>
          </a:prstGeom>
          <a:solidFill>
            <a:srgbClr val="B3D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b="1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竖直角测量方法</a:t>
            </a:r>
            <a:endParaRPr lang="zh-CN" altLang="en-US" sz="24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88598" y="890222"/>
            <a:ext cx="47163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kumimoji="1" lang="zh-CN" altLang="en-US" sz="3200" b="1" smtClean="0">
                <a:solidFill>
                  <a:schemeClr val="hlink"/>
                </a:solidFill>
                <a:latin typeface="幼圆" pitchFamily="49" charset="-122"/>
                <a:ea typeface="幼圆" pitchFamily="49" charset="-122"/>
              </a:rPr>
              <a:t>二测</a:t>
            </a:r>
            <a:r>
              <a:rPr kumimoji="1" lang="zh-CN" altLang="en-US" sz="3200" b="1">
                <a:solidFill>
                  <a:schemeClr val="hlink"/>
                </a:solidFill>
                <a:latin typeface="幼圆" pitchFamily="49" charset="-122"/>
                <a:ea typeface="幼圆" pitchFamily="49" charset="-122"/>
              </a:rPr>
              <a:t>回</a:t>
            </a:r>
            <a:r>
              <a:rPr kumimoji="1" lang="zh-CN" altLang="en-US" sz="3200" b="1" smtClean="0">
                <a:solidFill>
                  <a:schemeClr val="hlink"/>
                </a:solidFill>
                <a:latin typeface="幼圆" pitchFamily="49" charset="-122"/>
                <a:ea typeface="幼圆" pitchFamily="49" charset="-122"/>
              </a:rPr>
              <a:t>竖直角记录计算：</a:t>
            </a:r>
            <a:endParaRPr kumimoji="1" lang="zh-CN" altLang="en-US" sz="40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5" name="Group 4"/>
          <p:cNvGraphicFramePr/>
          <p:nvPr/>
        </p:nvGraphicFramePr>
        <p:xfrm>
          <a:off x="2902857" y="1698557"/>
          <a:ext cx="7772400" cy="359442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0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9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859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7363">
                <a:tc rowSpan="3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测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站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目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读  数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指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标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差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一测回竖直角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各测回的平均值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58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盘 左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盘 右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68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° ′″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° ′ ″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5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6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7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538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82 37 12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99 42 12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277 22 54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260 18 00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+3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+6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7  22 51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-9 42 06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7 22 51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-9 42 03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106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82 37 18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99 42 06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277 23 00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260 18 06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+9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+6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7  22 51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-9 42 00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6" name="Rectangle 3"/>
          <p:cNvSpPr>
            <a:spLocks noChangeArrowheads="1"/>
          </p:cNvSpPr>
          <p:nvPr/>
        </p:nvSpPr>
        <p:spPr bwMode="auto">
          <a:xfrm>
            <a:off x="3138037" y="5609990"/>
            <a:ext cx="7802562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CN" sz="2400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</a:t>
            </a:r>
            <a:r>
              <a:rPr kumimoji="1" lang="zh-CN" altLang="en-US" b="1">
                <a:solidFill>
                  <a:srgbClr val="CC0000"/>
                </a:solidFill>
              </a:rPr>
              <a:t>要求</a:t>
            </a:r>
            <a:r>
              <a:rPr kumimoji="1" lang="en-US" altLang="zh-CN" b="1">
                <a:solidFill>
                  <a:srgbClr val="CC0000"/>
                </a:solidFill>
              </a:rPr>
              <a:t>:</a:t>
            </a:r>
            <a:r>
              <a:rPr kumimoji="1" lang="zh-CN" altLang="en-US" b="1"/>
              <a:t>同一测回不同方向指标互差不超过</a:t>
            </a:r>
            <a:r>
              <a:rPr kumimoji="1" lang="en-US" altLang="zh-CN" b="1"/>
              <a:t>24″</a:t>
            </a:r>
            <a:r>
              <a:rPr kumimoji="1" lang="zh-CN" altLang="en-US" b="1"/>
              <a:t>，同一方向不同测回竖直角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CN" altLang="en-US" b="1"/>
              <a:t>            互差不超过</a:t>
            </a:r>
            <a:r>
              <a:rPr kumimoji="1" lang="en-US" altLang="zh-CN" b="1"/>
              <a:t>24″,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84870" y="3355224"/>
            <a:ext cx="35702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b="1">
                <a:solidFill>
                  <a:srgbClr val="7562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r>
              <a:rPr lang="zh-CN" altLang="en-US" sz="6600" b="1" smtClean="0">
                <a:solidFill>
                  <a:srgbClr val="7562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r>
              <a:rPr lang="zh-CN" altLang="en-US" sz="6600" b="1">
                <a:solidFill>
                  <a:srgbClr val="7562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</a:t>
            </a:r>
            <a:endParaRPr lang="zh-CN" altLang="en-US" sz="6600" b="1" dirty="0">
              <a:solidFill>
                <a:srgbClr val="7562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429961" y="4395655"/>
            <a:ext cx="3283830" cy="0"/>
          </a:xfrm>
          <a:prstGeom prst="line">
            <a:avLst/>
          </a:prstGeom>
          <a:ln>
            <a:solidFill>
              <a:srgbClr val="7562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311408" y="4395655"/>
            <a:ext cx="356918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rgbClr val="7562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listening</a:t>
            </a:r>
          </a:p>
        </p:txBody>
      </p:sp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2" t="36349" r="13446" b="25238"/>
          <a:stretch>
            <a:fillRect/>
          </a:stretch>
        </p:blipFill>
        <p:spPr>
          <a:xfrm>
            <a:off x="4438802" y="990600"/>
            <a:ext cx="3314395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jMyM2JiYmFjOGJjNTA5MDUyNzFiNWFiMGQ3MDRiMz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516230504"/>
  <p:tag name="MH_LIBRARY" val="CONTENTS"/>
  <p:tag name="MH_TYPE" val="OTHERS"/>
  <p:tag name="ID" val="5458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664</Words>
  <Application>Microsoft Office PowerPoint</Application>
  <PresentationFormat>宽屏</PresentationFormat>
  <Paragraphs>140</Paragraphs>
  <Slides>7</Slides>
  <Notes>0</Notes>
  <HiddenSlides>0</HiddenSlides>
  <MMClips>1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CommercialPi BT</vt:lpstr>
      <vt:lpstr>微软雅黑</vt:lpstr>
      <vt:lpstr>MT Extra</vt:lpstr>
      <vt:lpstr>黑体</vt:lpstr>
      <vt:lpstr>宋体</vt:lpstr>
      <vt:lpstr>幼圆</vt:lpstr>
      <vt:lpstr>Arial</vt:lpstr>
      <vt:lpstr>Calibri</vt:lpstr>
      <vt:lpstr>Calibri Light</vt:lpstr>
      <vt:lpstr>Symbol</vt:lpstr>
      <vt:lpstr>Times New Roman</vt:lpstr>
      <vt:lpstr>Wingdings</vt:lpstr>
      <vt:lpstr>Office 主题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62</cp:revision>
  <dcterms:created xsi:type="dcterms:W3CDTF">2015-07-01T06:46:00Z</dcterms:created>
  <dcterms:modified xsi:type="dcterms:W3CDTF">2022-08-26T01:27:47Z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B7271A0B52A441FF974B88C85E74EDB4</vt:lpwstr>
  </property>
  <property fmtid="{D5CDD505-2E9C-101B-9397-08002B2CF9AE}" pid="3" name="KSOProductBuildVer">
    <vt:lpwstr>2052-11.1.0.12302</vt:lpwstr>
  </property>
</Properties>
</file>