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15" r:id="rId2"/>
    <p:sldId id="473" r:id="rId3"/>
    <p:sldId id="516" r:id="rId4"/>
    <p:sldId id="532" r:id="rId5"/>
    <p:sldId id="536" r:id="rId6"/>
    <p:sldId id="537" r:id="rId7"/>
    <p:sldId id="534" r:id="rId8"/>
    <p:sldId id="530" r:id="rId9"/>
    <p:sldId id="535" r:id="rId10"/>
  </p:sldIdLst>
  <p:sldSz cx="12190413" cy="6858000"/>
  <p:notesSz cx="6858000" cy="9144000"/>
  <p:custDataLst>
    <p:tags r:id="rId1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7F6"/>
    <a:srgbClr val="993300"/>
    <a:srgbClr val="FF9933"/>
    <a:srgbClr val="FAFFFF"/>
    <a:srgbClr val="504E64"/>
    <a:srgbClr val="FAFAFA"/>
    <a:srgbClr val="0DE8C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7" autoAdjust="0"/>
    <p:restoredTop sz="94660" autoAdjust="0"/>
  </p:normalViewPr>
  <p:slideViewPr>
    <p:cSldViewPr>
      <p:cViewPr>
        <p:scale>
          <a:sx n="70" d="100"/>
          <a:sy n="70" d="100"/>
        </p:scale>
        <p:origin x="-1138" y="-442"/>
      </p:cViewPr>
      <p:guideLst>
        <p:guide orient="horz" pos="1117"/>
        <p:guide pos="3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3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B077353-EE02-4F54-944F-C75BD23FC783}" type="datetimeFigureOut">
              <a:rPr lang="zh-CN" altLang="en-US"/>
              <a:pPr>
                <a:defRPr/>
              </a:pPr>
              <a:t>2019/12/8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705C79E-35B9-4AD3-A52C-209C3191F8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11797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4BC5409-FE04-49A8-968F-740FF713DDA9}" type="datetimeFigureOut">
              <a:rPr lang="zh-CN" altLang="en-US"/>
              <a:pPr>
                <a:defRPr/>
              </a:pPr>
              <a:t>2019/12/8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277BA13-FDA9-4E09-B1D3-DE77EDA82D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547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C2C9E1-DF63-48EC-8355-66C3E7F35121}" type="slidenum">
              <a:rPr lang="zh-CN" altLang="en-US" smtClean="0"/>
              <a:pPr>
                <a:defRPr/>
              </a:pPr>
              <a:t>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112475-DCF3-4342-88CD-6DD8B809F714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F2CECE-2761-4D88-A32C-F8CC3C96A89A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4461C-3DE8-459F-AD18-06C083DC8EC5}" type="datetime1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A9398-2D15-42D6-AD12-CBBD389314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9353A-A46D-4BA6-9874-B6F000ACEB64}" type="datetime1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25217-E876-479A-A117-1CDC7C5513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CF6CB-F2FB-4320-845F-003C21EC3D9A}" type="datetime1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0F8D9-6BBE-4787-A285-2A2EC3EAFF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DAC64-B205-4604-9ABC-A49B1C4A07D9}" type="datetime1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D7FCD-7151-4F18-8C03-98D9A47916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87154-3B74-4E3F-A3AA-BCCA4DC44059}" type="datetime1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8DB86-770D-4D87-A6C1-9C9F82E62D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F8AA5-FA6B-4DB4-9B01-CADF224C6B6C}" type="datetime1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9CB7C-6515-4ED9-92A5-7354E87688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8E3FF-B34E-41CD-821D-3AF87CC45FB9}" type="datetime1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519BC-8F19-4119-BACC-D13955E32C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C0BF-74F5-43D7-A1C7-2D75D02E3A7F}" type="datetime1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4A4BF-E487-4951-B7B5-6DD076B2C3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8E3EBF-A956-4B92-858A-9B5552AF8F8D}" type="datetime1">
              <a:rPr lang="zh-CN" altLang="en-US" smtClean="0"/>
              <a:t>2019/12/8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B1B61-B78F-44D8-B31E-E39BB3F48469}" type="datetime1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9564E-EE05-4A9B-B4B2-4A8BB64E41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540E3-B5ED-484F-BEC0-2508E5C08389}" type="datetime1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BE4BF-9833-4A11-B91B-7719E70568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12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12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D23D748-172D-4700-9149-0DAD3CEA968A}" type="datetime1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773E4CB-D398-4D6C-9DE9-52D92DB6DF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60" r:id="rId7"/>
    <p:sldLayoutId id="2147483656" r:id="rId8"/>
    <p:sldLayoutId id="2147483657" r:id="rId9"/>
    <p:sldLayoutId id="2147483658" r:id="rId10"/>
    <p:sldLayoutId id="2147483659" r:id="rId11"/>
  </p:sldLayoutIdLst>
  <p:transition advClick="0" advTm="3000">
    <p:pull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9152" y="2062163"/>
            <a:ext cx="4433146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6383338" y="1557338"/>
            <a:ext cx="4852987" cy="4824412"/>
            <a:chOff x="6383237" y="1556793"/>
            <a:chExt cx="4853065" cy="4824535"/>
          </a:xfrm>
        </p:grpSpPr>
        <p:sp>
          <p:nvSpPr>
            <p:cNvPr id="19" name="矩形 18"/>
            <p:cNvSpPr/>
            <p:nvPr/>
          </p:nvSpPr>
          <p:spPr>
            <a:xfrm>
              <a:off x="6383237" y="3023680"/>
              <a:ext cx="4853065" cy="460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383237" y="4077807"/>
              <a:ext cx="4853065" cy="444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5400000">
              <a:off x="5423555" y="3910322"/>
              <a:ext cx="4753096" cy="460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5400000">
              <a:off x="6828518" y="4162741"/>
              <a:ext cx="4248258" cy="460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 rot="5400000">
              <a:off x="7908829" y="4161947"/>
              <a:ext cx="4392724" cy="460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1" name="矩形 30"/>
          <p:cNvSpPr/>
          <p:nvPr/>
        </p:nvSpPr>
        <p:spPr>
          <a:xfrm>
            <a:off x="11352213" y="2205038"/>
            <a:ext cx="838200" cy="10255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0" y="2060575"/>
            <a:ext cx="6527800" cy="30241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10129838" y="4122738"/>
            <a:ext cx="1073150" cy="962025"/>
          </a:xfrm>
          <a:prstGeom prst="rect">
            <a:avLst/>
          </a:prstGeom>
          <a:solidFill>
            <a:schemeClr val="accent2">
              <a:lumMod val="7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748463" y="4122738"/>
            <a:ext cx="1028700" cy="962025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7824788" y="2055813"/>
            <a:ext cx="1104900" cy="962025"/>
          </a:xfrm>
          <a:prstGeom prst="rect">
            <a:avLst/>
          </a:prstGeom>
          <a:solidFill>
            <a:schemeClr val="accent1">
              <a:lumMod val="5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81" name="标题 4"/>
          <p:cNvSpPr txBox="1">
            <a:spLocks noChangeArrowheads="1"/>
          </p:cNvSpPr>
          <p:nvPr/>
        </p:nvSpPr>
        <p:spPr bwMode="auto">
          <a:xfrm>
            <a:off x="-96838" y="3881438"/>
            <a:ext cx="5513388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1"/>
            <a:endParaRPr lang="en-US" altLang="zh-CN" sz="16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1352213" y="2043113"/>
            <a:ext cx="838200" cy="1025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75725" y="477838"/>
            <a:ext cx="158432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414686" y="1556792"/>
            <a:ext cx="51922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任务</a:t>
            </a:r>
            <a:r>
              <a:rPr lang="en-US" altLang="zh-CN" sz="28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04  </a:t>
            </a:r>
            <a:r>
              <a:rPr lang="zh-CN" altLang="en-US" sz="28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石材墙面工程施工</a:t>
            </a:r>
            <a:endParaRPr lang="en-US" altLang="zh-CN" sz="28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190500" y="1412875"/>
            <a:ext cx="2016125" cy="3170238"/>
            <a:chOff x="-169490" y="1609060"/>
            <a:chExt cx="2016224" cy="3170099"/>
          </a:xfrm>
        </p:grpSpPr>
        <p:sp>
          <p:nvSpPr>
            <p:cNvPr id="3" name="TextBox 2"/>
            <p:cNvSpPr txBox="1"/>
            <p:nvPr/>
          </p:nvSpPr>
          <p:spPr>
            <a:xfrm>
              <a:off x="-169490" y="1609060"/>
              <a:ext cx="1655844" cy="31700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 sz="20000" dirty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ea typeface="方正舒体" pitchFamily="2" charset="-122"/>
                <a:cs typeface="Arial Unicode MS" pitchFamily="34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87924" y="3607635"/>
              <a:ext cx="458810" cy="5231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 sz="2800" dirty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49757" y="2385486"/>
            <a:ext cx="579601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altLang="zh-CN" sz="3600" dirty="0">
              <a:solidFill>
                <a:schemeClr val="bg1"/>
              </a:solidFill>
              <a:latin typeface="AvantGarde Md BT"/>
              <a:ea typeface="微软雅黑" pitchFamily="34" charset="-122"/>
            </a:endParaRPr>
          </a:p>
          <a:p>
            <a:pPr algn="ctr">
              <a:defRPr/>
            </a:pPr>
            <a:r>
              <a:rPr lang="en-US" altLang="zh-CN" sz="4400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0401 </a:t>
            </a:r>
            <a:r>
              <a:rPr lang="zh-CN" altLang="en-US" sz="4400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安装隐蔽骨架</a:t>
            </a:r>
            <a:endParaRPr lang="en-US" altLang="zh-CN" sz="3600" dirty="0">
              <a:solidFill>
                <a:schemeClr val="bg1">
                  <a:lumMod val="50000"/>
                </a:schemeClr>
              </a:solidFill>
              <a:latin typeface="AvantGarde Md BT"/>
              <a:ea typeface="微软雅黑" pitchFamily="34" charset="-122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062163" y="2079483"/>
            <a:ext cx="4648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80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80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建筑装饰工程施工</a:t>
            </a:r>
            <a:r>
              <a:rPr lang="en-US" altLang="zh-CN" sz="280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》</a:t>
            </a:r>
          </a:p>
        </p:txBody>
      </p:sp>
    </p:spTree>
  </p:cSld>
  <p:clrMapOvr>
    <a:masterClrMapping/>
  </p:clrMapOvr>
  <p:transition advClick="0" advTm="882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3" grpId="0" animBg="1"/>
      <p:bldP spid="35" grpId="0" animBg="1"/>
      <p:bldP spid="81" grpId="0"/>
      <p:bldP spid="24" grpId="0" animBg="1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1290638" y="673100"/>
            <a:ext cx="2355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chemeClr val="tx2"/>
                </a:solidFill>
                <a:latin typeface="华文隶书"/>
                <a:ea typeface="华文隶书"/>
                <a:cs typeface="华文隶书"/>
              </a:rPr>
              <a:t>教学目标</a:t>
            </a:r>
          </a:p>
        </p:txBody>
      </p:sp>
      <p:sp>
        <p:nvSpPr>
          <p:cNvPr id="55" name="KSO_Shape"/>
          <p:cNvSpPr>
            <a:spLocks/>
          </p:cNvSpPr>
          <p:nvPr/>
        </p:nvSpPr>
        <p:spPr bwMode="auto">
          <a:xfrm>
            <a:off x="400050" y="582613"/>
            <a:ext cx="671513" cy="623887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7">
              <a:solidFill>
                <a:srgbClr val="1C666E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1563" y="1125538"/>
            <a:ext cx="3798887" cy="444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27350" y="765175"/>
            <a:ext cx="20955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chemeClr val="accent3">
                    <a:lumMod val="75000"/>
                  </a:schemeClr>
                </a:solidFill>
              </a:rPr>
              <a:t>Unit teaching goal </a:t>
            </a:r>
            <a:endParaRPr lang="zh-CN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29939" y="1335776"/>
            <a:ext cx="3877248" cy="4528640"/>
            <a:chOff x="735806" y="1328010"/>
            <a:chExt cx="3877248" cy="4528640"/>
          </a:xfrm>
        </p:grpSpPr>
        <p:sp>
          <p:nvSpPr>
            <p:cNvPr id="20" name="矩形 19"/>
            <p:cNvSpPr/>
            <p:nvPr/>
          </p:nvSpPr>
          <p:spPr>
            <a:xfrm>
              <a:off x="812293" y="1587501"/>
              <a:ext cx="3338698" cy="4175125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35806" y="1531590"/>
              <a:ext cx="3516323" cy="432506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11" name="矩形 29"/>
            <p:cNvSpPr>
              <a:spLocks noChangeArrowheads="1"/>
            </p:cNvSpPr>
            <p:nvPr/>
          </p:nvSpPr>
          <p:spPr bwMode="auto">
            <a:xfrm>
              <a:off x="941673" y="1622549"/>
              <a:ext cx="3239889" cy="317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latin typeface="隶书"/>
                  <a:ea typeface="隶书"/>
                  <a:cs typeface="隶书"/>
                </a:rPr>
                <a:t>1.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能够正确</a:t>
              </a:r>
              <a:r>
                <a:rPr lang="zh-CN" altLang="en-US" sz="2000" dirty="0" smtClean="0">
                  <a:latin typeface="隶书"/>
                  <a:ea typeface="隶书"/>
                  <a:cs typeface="隶书"/>
                </a:rPr>
                <a:t>阅读石材墙面工程施工</a:t>
              </a:r>
              <a:r>
                <a:rPr lang="zh-CN" altLang="en-US" sz="2000" dirty="0" smtClean="0">
                  <a:latin typeface="隶书"/>
                  <a:ea typeface="隶书"/>
                  <a:cs typeface="隶书"/>
                </a:rPr>
                <a:t>图纸；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r>
                <a:rPr lang="en-US" altLang="zh-CN" sz="2000" dirty="0" smtClean="0">
                  <a:latin typeface="隶书"/>
                  <a:ea typeface="隶书"/>
                  <a:cs typeface="隶书"/>
                </a:rPr>
                <a:t>2.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能够熟练使用本单元所用装修工具：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r>
                <a:rPr lang="zh-CN" altLang="zh-CN" sz="2000" dirty="0" smtClean="0">
                  <a:latin typeface="隶书"/>
                  <a:ea typeface="隶书"/>
                  <a:cs typeface="隶书"/>
                </a:rPr>
                <a:t>无</a:t>
              </a:r>
              <a:r>
                <a:rPr lang="zh-CN" altLang="zh-CN" sz="2000" dirty="0">
                  <a:latin typeface="隶书"/>
                  <a:ea typeface="隶书"/>
                  <a:cs typeface="隶书"/>
                </a:rPr>
                <a:t>齿锯、冲击电锤、射钉枪</a:t>
              </a:r>
              <a:r>
                <a:rPr lang="zh-CN" altLang="zh-CN" sz="2000" dirty="0" smtClean="0">
                  <a:latin typeface="隶书"/>
                  <a:ea typeface="隶书"/>
                  <a:cs typeface="隶书"/>
                </a:rPr>
                <a:t>、水准仪</a:t>
              </a:r>
              <a:r>
                <a:rPr lang="zh-CN" altLang="en-US" sz="2000" dirty="0" smtClean="0">
                  <a:latin typeface="隶书"/>
                  <a:ea typeface="隶书"/>
                  <a:cs typeface="隶书"/>
                </a:rPr>
                <a:t>等</a:t>
              </a:r>
              <a:endParaRPr lang="en-US" altLang="zh-CN" sz="2000" dirty="0" smtClean="0">
                <a:latin typeface="隶书"/>
                <a:ea typeface="隶书"/>
                <a:cs typeface="隶书"/>
              </a:endParaRPr>
            </a:p>
            <a:p>
              <a:r>
                <a:rPr lang="en-US" altLang="zh-CN" sz="2000" dirty="0" smtClean="0">
                  <a:latin typeface="隶书"/>
                  <a:ea typeface="隶书"/>
                  <a:cs typeface="隶书"/>
                </a:rPr>
                <a:t>4</a:t>
              </a:r>
              <a:r>
                <a:rPr lang="en-US" altLang="zh-CN" sz="2000" dirty="0">
                  <a:latin typeface="隶书"/>
                  <a:ea typeface="隶书"/>
                  <a:cs typeface="隶书"/>
                </a:rPr>
                <a:t>.</a:t>
              </a:r>
              <a:r>
                <a:rPr lang="zh-CN" altLang="zh-CN" sz="2000" dirty="0">
                  <a:latin typeface="隶书"/>
                  <a:ea typeface="隶书"/>
                  <a:cs typeface="隶书"/>
                </a:rPr>
                <a:t>能够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依据</a:t>
              </a:r>
              <a:r>
                <a:rPr lang="en-US" altLang="zh-CN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《GB50327-2001</a:t>
              </a:r>
              <a:r>
                <a:rPr lang="zh-CN" altLang="en-US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住宅装饰装修工程施工规范</a:t>
              </a:r>
              <a:r>
                <a:rPr lang="en-US" altLang="zh-CN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》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，</a:t>
              </a:r>
              <a:r>
                <a:rPr lang="zh-CN" altLang="en-US" sz="2000" dirty="0" smtClean="0">
                  <a:latin typeface="隶书"/>
                  <a:ea typeface="隶书"/>
                  <a:cs typeface="隶书"/>
                </a:rPr>
                <a:t>完成石材墙面隐蔽骨架的</a:t>
              </a:r>
              <a:r>
                <a:rPr lang="zh-CN" altLang="en-US" sz="2000" dirty="0" smtClean="0">
                  <a:latin typeface="隶书"/>
                  <a:ea typeface="隶书"/>
                  <a:cs typeface="隶书"/>
                </a:rPr>
                <a:t>安装；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</p:txBody>
        </p:sp>
        <p:sp>
          <p:nvSpPr>
            <p:cNvPr id="3" name="上凸带形 2"/>
            <p:cNvSpPr/>
            <p:nvPr/>
          </p:nvSpPr>
          <p:spPr>
            <a:xfrm>
              <a:off x="2278782" y="1328010"/>
              <a:ext cx="2334272" cy="372798"/>
            </a:xfrm>
            <a:prstGeom prst="ribbon2">
              <a:avLst>
                <a:gd name="adj1" fmla="val 16667"/>
                <a:gd name="adj2" fmla="val 69132"/>
              </a:avLst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能 力 目 标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5708002" y="6266790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2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145869" y="1164732"/>
            <a:ext cx="3798887" cy="444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071759" y="1208965"/>
            <a:ext cx="3798887" cy="444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8126382" y="1343308"/>
            <a:ext cx="3877248" cy="4611268"/>
            <a:chOff x="735806" y="1328010"/>
            <a:chExt cx="3877248" cy="4611268"/>
          </a:xfrm>
        </p:grpSpPr>
        <p:sp>
          <p:nvSpPr>
            <p:cNvPr id="30" name="矩形 29"/>
            <p:cNvSpPr/>
            <p:nvPr/>
          </p:nvSpPr>
          <p:spPr>
            <a:xfrm>
              <a:off x="812293" y="1587501"/>
              <a:ext cx="3338698" cy="4175125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35806" y="1531590"/>
              <a:ext cx="3516323" cy="432506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29"/>
            <p:cNvSpPr>
              <a:spLocks noChangeArrowheads="1"/>
            </p:cNvSpPr>
            <p:nvPr/>
          </p:nvSpPr>
          <p:spPr bwMode="auto">
            <a:xfrm>
              <a:off x="911102" y="1615017"/>
              <a:ext cx="3239889" cy="432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1.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严格按规程使用装修工机具；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  —</a:t>
              </a:r>
              <a:r>
                <a:rPr lang="zh-CN" altLang="en-US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培养安全意识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2.</a:t>
              </a:r>
              <a:r>
                <a:rPr lang="zh-CN" altLang="en-US" sz="2000" dirty="0" smtClean="0">
                  <a:latin typeface="隶书"/>
                  <a:ea typeface="隶书"/>
                  <a:cs typeface="隶书"/>
                </a:rPr>
                <a:t>严格石材墙面隐蔽骨架安装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施工工艺，确保龙骨安装质量；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  —</a:t>
              </a:r>
              <a:r>
                <a:rPr lang="zh-CN" altLang="en-US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培养责任意识、质量意识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3.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施工现场材料堆放整齐、工具摆放有序；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  —</a:t>
              </a:r>
              <a:r>
                <a:rPr lang="zh-CN" altLang="en-US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注重维护</a:t>
              </a:r>
              <a:r>
                <a:rPr lang="zh-CN" altLang="en-US" sz="2000" dirty="0" smtClean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公司企业</a:t>
              </a:r>
              <a:r>
                <a:rPr lang="zh-CN" altLang="en-US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形象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</p:txBody>
        </p:sp>
        <p:sp>
          <p:nvSpPr>
            <p:cNvPr id="33" name="上凸带形 32"/>
            <p:cNvSpPr/>
            <p:nvPr/>
          </p:nvSpPr>
          <p:spPr>
            <a:xfrm>
              <a:off x="2278782" y="1328010"/>
              <a:ext cx="2334272" cy="372798"/>
            </a:xfrm>
            <a:prstGeom prst="ribbon2">
              <a:avLst>
                <a:gd name="adj1" fmla="val 16667"/>
                <a:gd name="adj2" fmla="val 69132"/>
              </a:avLst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素质目 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325458" y="1334199"/>
            <a:ext cx="3877248" cy="4528640"/>
            <a:chOff x="735806" y="1328010"/>
            <a:chExt cx="3877248" cy="4528640"/>
          </a:xfrm>
        </p:grpSpPr>
        <p:sp>
          <p:nvSpPr>
            <p:cNvPr id="35" name="矩形 34"/>
            <p:cNvSpPr/>
            <p:nvPr/>
          </p:nvSpPr>
          <p:spPr>
            <a:xfrm>
              <a:off x="812293" y="1587501"/>
              <a:ext cx="3338698" cy="4175125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35806" y="1531590"/>
              <a:ext cx="3516323" cy="432506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 29"/>
            <p:cNvSpPr>
              <a:spLocks noChangeArrowheads="1"/>
            </p:cNvSpPr>
            <p:nvPr/>
          </p:nvSpPr>
          <p:spPr bwMode="auto">
            <a:xfrm>
              <a:off x="939487" y="1698633"/>
              <a:ext cx="3239889" cy="232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900"/>
                </a:lnSpc>
              </a:pPr>
              <a:r>
                <a:rPr lang="en-US" altLang="zh-CN" sz="2000" dirty="0" smtClean="0">
                  <a:latin typeface="隶书"/>
                  <a:ea typeface="隶书"/>
                  <a:cs typeface="隶书"/>
                </a:rPr>
                <a:t>1.</a:t>
              </a:r>
              <a:r>
                <a:rPr lang="zh-CN" altLang="en-US" sz="2000" dirty="0" smtClean="0">
                  <a:latin typeface="隶书"/>
                  <a:ea typeface="隶书"/>
                  <a:cs typeface="隶书"/>
                </a:rPr>
                <a:t>了解石材墙面用隐蔽骨架及其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配件</a:t>
              </a:r>
              <a:r>
                <a:rPr lang="zh-CN" altLang="zh-CN" sz="2000" dirty="0">
                  <a:latin typeface="隶书"/>
                  <a:ea typeface="隶书"/>
                  <a:cs typeface="隶书"/>
                </a:rPr>
                <a:t>的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规格及</a:t>
              </a:r>
              <a:r>
                <a:rPr lang="zh-CN" altLang="zh-CN" sz="2000" dirty="0">
                  <a:latin typeface="隶书"/>
                  <a:ea typeface="隶书"/>
                  <a:cs typeface="隶书"/>
                </a:rPr>
                <a:t>使用特征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ts val="2900"/>
                </a:lnSpc>
              </a:pPr>
              <a:r>
                <a:rPr lang="en-US" altLang="zh-CN" sz="2000" dirty="0" smtClean="0">
                  <a:latin typeface="隶书"/>
                  <a:ea typeface="隶书"/>
                  <a:cs typeface="隶书"/>
                </a:rPr>
                <a:t>2.</a:t>
              </a:r>
              <a:r>
                <a:rPr lang="zh-CN" altLang="zh-CN" sz="2000" dirty="0" smtClean="0">
                  <a:latin typeface="隶书"/>
                  <a:ea typeface="隶书"/>
                  <a:cs typeface="隶书"/>
                </a:rPr>
                <a:t>掌握</a:t>
              </a:r>
              <a:r>
                <a:rPr lang="zh-CN" altLang="en-US" sz="2000" dirty="0" smtClean="0">
                  <a:latin typeface="隶书"/>
                  <a:ea typeface="隶书"/>
                  <a:cs typeface="隶书"/>
                </a:rPr>
                <a:t>石材墙面隐蔽骨架安装</a:t>
              </a:r>
              <a:r>
                <a:rPr lang="zh-CN" altLang="zh-CN" sz="2000" dirty="0">
                  <a:latin typeface="隶书"/>
                  <a:ea typeface="隶书"/>
                  <a:cs typeface="隶书"/>
                </a:rPr>
                <a:t>施工工艺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ts val="2900"/>
                </a:lnSpc>
              </a:pPr>
              <a:r>
                <a:rPr lang="en-US" altLang="zh-CN" sz="2000" dirty="0" smtClean="0">
                  <a:latin typeface="隶书"/>
                  <a:ea typeface="隶书"/>
                  <a:cs typeface="隶书"/>
                </a:rPr>
                <a:t>3.</a:t>
              </a:r>
              <a:r>
                <a:rPr lang="zh-CN" altLang="en-US" sz="2000" dirty="0" smtClean="0">
                  <a:latin typeface="隶书"/>
                  <a:ea typeface="隶书"/>
                  <a:cs typeface="隶书"/>
                </a:rPr>
                <a:t>掌握石材墙面隐蔽骨架施工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质量控制要点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</p:txBody>
        </p:sp>
        <p:sp>
          <p:nvSpPr>
            <p:cNvPr id="38" name="上凸带形 37"/>
            <p:cNvSpPr/>
            <p:nvPr/>
          </p:nvSpPr>
          <p:spPr>
            <a:xfrm>
              <a:off x="2278782" y="1328010"/>
              <a:ext cx="2334272" cy="372798"/>
            </a:xfrm>
            <a:prstGeom prst="ribbon2">
              <a:avLst>
                <a:gd name="adj1" fmla="val 16667"/>
                <a:gd name="adj2" fmla="val 69132"/>
              </a:avLst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知识目 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</a:t>
              </a:r>
            </a:p>
          </p:txBody>
        </p:sp>
      </p:grp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775760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3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493482" y="1366449"/>
            <a:ext cx="34272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/>
              <a:t>一、施工准备</a:t>
            </a:r>
            <a:r>
              <a:rPr lang="zh-CN" altLang="en-US" sz="2800" dirty="0"/>
              <a:t> 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2071686" y="2901389"/>
            <a:ext cx="4029155" cy="8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zh-CN" altLang="en-US" sz="2400" b="1" kern="0" dirty="0">
              <a:latin typeface="+mn-ea"/>
              <a:ea typeface="+mn-ea"/>
            </a:endParaRPr>
          </a:p>
        </p:txBody>
      </p:sp>
      <p:sp>
        <p:nvSpPr>
          <p:cNvPr id="18" name="左大括号 9"/>
          <p:cNvSpPr>
            <a:spLocks/>
          </p:cNvSpPr>
          <p:nvPr/>
        </p:nvSpPr>
        <p:spPr bwMode="auto">
          <a:xfrm>
            <a:off x="4929186" y="1802971"/>
            <a:ext cx="257181" cy="4070551"/>
          </a:xfrm>
          <a:prstGeom prst="leftBrace">
            <a:avLst>
              <a:gd name="adj1" fmla="val 8343"/>
              <a:gd name="adj2" fmla="val 50000"/>
            </a:avLst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5214936" y="2187014"/>
            <a:ext cx="5315055" cy="8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zh-CN" altLang="en-US" sz="2400" b="1" kern="0" dirty="0">
                <a:latin typeface="+mn-ea"/>
                <a:ea typeface="+mn-ea"/>
              </a:rPr>
              <a:t>石材（板厚：</a:t>
            </a:r>
            <a:r>
              <a:rPr lang="en-US" altLang="zh-CN" sz="2400" b="1" kern="0" dirty="0">
                <a:latin typeface="+mn-ea"/>
                <a:ea typeface="+mn-ea"/>
              </a:rPr>
              <a:t>30mm,</a:t>
            </a:r>
            <a:r>
              <a:rPr lang="zh-CN" altLang="en-US" sz="2400" b="1" kern="0" dirty="0">
                <a:latin typeface="+mn-ea"/>
                <a:ea typeface="+mn-ea"/>
              </a:rPr>
              <a:t>≮</a:t>
            </a:r>
            <a:r>
              <a:rPr lang="en-US" altLang="zh-CN" sz="2400" b="1" kern="0" dirty="0">
                <a:latin typeface="+mn-ea"/>
                <a:ea typeface="+mn-ea"/>
              </a:rPr>
              <a:t>25mm</a:t>
            </a:r>
            <a:r>
              <a:rPr lang="zh-CN" altLang="en-US" sz="2400" b="1" kern="0" dirty="0">
                <a:latin typeface="+mn-ea"/>
                <a:ea typeface="+mn-ea"/>
              </a:rPr>
              <a:t>；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5857874" y="2687077"/>
            <a:ext cx="5315055" cy="8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zh-CN" altLang="en-US" sz="2400" b="1" kern="0" dirty="0">
                <a:latin typeface="+mn-ea"/>
                <a:ea typeface="+mn-ea"/>
              </a:rPr>
              <a:t>面积≯</a:t>
            </a:r>
            <a:r>
              <a:rPr lang="en-US" altLang="zh-CN" sz="2400" b="1" kern="0" dirty="0">
                <a:latin typeface="+mn-ea"/>
                <a:ea typeface="+mn-ea"/>
              </a:rPr>
              <a:t>1.5m</a:t>
            </a:r>
            <a:r>
              <a:rPr lang="zh-CN" altLang="en-US" sz="2400" b="1" kern="0" dirty="0">
                <a:latin typeface="+mn-ea"/>
                <a:ea typeface="+mn-ea"/>
              </a:rPr>
              <a:t>，短边</a:t>
            </a:r>
            <a:r>
              <a:rPr lang="zh-CN" altLang="en-US" sz="2400" b="1" kern="0" dirty="0">
                <a:latin typeface="+mn-ea"/>
                <a:ea typeface="黑体" pitchFamily="2" charset="-122"/>
              </a:rPr>
              <a:t>≯</a:t>
            </a:r>
            <a:r>
              <a:rPr lang="en-US" altLang="zh-CN" sz="2400" b="1" kern="0" dirty="0">
                <a:latin typeface="+mn-ea"/>
                <a:ea typeface="黑体" pitchFamily="2" charset="-122"/>
              </a:rPr>
              <a:t>1m</a:t>
            </a:r>
            <a:r>
              <a:rPr lang="zh-CN" altLang="en-US" sz="2400" b="1" kern="0" dirty="0">
                <a:latin typeface="+mn-ea"/>
                <a:ea typeface="黑体" pitchFamily="2" charset="-122"/>
              </a:rPr>
              <a:t>）</a:t>
            </a:r>
            <a:endParaRPr lang="zh-CN" altLang="en-US" sz="2400" b="1" kern="0" dirty="0">
              <a:latin typeface="+mn-ea"/>
              <a:ea typeface="+mn-ea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7786686" y="2687077"/>
            <a:ext cx="600087" cy="8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zh-CN" sz="1200" b="1" kern="0" dirty="0">
                <a:latin typeface="+mn-ea"/>
                <a:ea typeface="+mn-ea"/>
              </a:rPr>
              <a:t>2</a:t>
            </a:r>
            <a:endParaRPr lang="zh-CN" altLang="en-US" sz="1200" b="1" kern="0" dirty="0">
              <a:latin typeface="+mn-ea"/>
              <a:ea typeface="+mn-ea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5357811" y="3258577"/>
            <a:ext cx="5057875" cy="8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zh-CN" altLang="en-US" sz="2400" b="1" kern="0" dirty="0">
                <a:latin typeface="+mn-ea"/>
                <a:ea typeface="+mn-ea"/>
              </a:rPr>
              <a:t>连接件（依构造做法不同而采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6715124" y="3687202"/>
            <a:ext cx="3429068" cy="8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zh-CN" altLang="en-US" sz="2400" b="1" kern="0" dirty="0">
                <a:latin typeface="+mn-ea"/>
                <a:ea typeface="+mn-ea"/>
              </a:rPr>
              <a:t>用相应的连接件）</a:t>
            </a: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5286375" y="4401577"/>
            <a:ext cx="1800260" cy="8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zh-CN" altLang="en-US" sz="2400" b="1" kern="0" dirty="0">
                <a:latin typeface="+mn-ea"/>
                <a:ea typeface="+mn-ea"/>
              </a:rPr>
              <a:t>金属骨架</a:t>
            </a: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1500185" y="3258577"/>
            <a:ext cx="385762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zh-CN" altLang="en-US" sz="2400" b="1" kern="0" dirty="0">
                <a:latin typeface="+mn-ea"/>
                <a:ea typeface="+mn-ea"/>
              </a:rPr>
              <a:t>（一）、基本组成</a:t>
            </a:r>
          </a:p>
        </p:txBody>
      </p:sp>
      <p:sp>
        <p:nvSpPr>
          <p:cNvPr id="34" name="左大括号 9"/>
          <p:cNvSpPr>
            <a:spLocks/>
          </p:cNvSpPr>
          <p:nvPr/>
        </p:nvSpPr>
        <p:spPr bwMode="auto">
          <a:xfrm>
            <a:off x="3286125" y="1500188"/>
            <a:ext cx="214313" cy="2428875"/>
          </a:xfrm>
          <a:prstGeom prst="leftBrace">
            <a:avLst>
              <a:gd name="adj1" fmla="val 8343"/>
              <a:gd name="adj2" fmla="val 50000"/>
            </a:avLst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左大括号 3"/>
          <p:cNvSpPr/>
          <p:nvPr/>
        </p:nvSpPr>
        <p:spPr>
          <a:xfrm>
            <a:off x="4655045" y="2276871"/>
            <a:ext cx="531321" cy="257166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574628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utoUpdateAnimBg="0" advAuto="0"/>
      <p:bldP spid="23" grpId="0" build="p" autoUpdateAnimBg="0" advAuto="0"/>
      <p:bldP spid="24" grpId="0" build="p" autoUpdateAnimBg="0" advAuto="0"/>
      <p:bldP spid="25" grpId="0" build="p" autoUpdateAnimBg="0" advAuto="0"/>
      <p:bldP spid="26" grpId="0" build="p" autoUpdateAnimBg="0" advAuto="0"/>
      <p:bldP spid="27" grpId="0" build="p" autoUpdateAnimBg="0" advAuto="0"/>
      <p:bldP spid="32" grpId="0" build="p" autoUpdateAnimBg="0" advAuto="0"/>
      <p:bldP spid="33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207808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4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34483" y="1357313"/>
            <a:ext cx="29289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zh-CN" sz="2400" b="1" kern="0" dirty="0">
                <a:latin typeface="+mn-ea"/>
                <a:ea typeface="+mn-ea"/>
              </a:rPr>
              <a:t>1</a:t>
            </a:r>
            <a:r>
              <a:rPr lang="zh-CN" altLang="en-US" sz="2400" b="1" kern="0" dirty="0">
                <a:latin typeface="+mn-ea"/>
                <a:ea typeface="+mn-ea"/>
              </a:rPr>
              <a:t>、钢销式、短槽式：</a:t>
            </a:r>
          </a:p>
        </p:txBody>
      </p:sp>
      <p:sp>
        <p:nvSpPr>
          <p:cNvPr id="10" name="左大括号 9"/>
          <p:cNvSpPr>
            <a:spLocks/>
          </p:cNvSpPr>
          <p:nvPr/>
        </p:nvSpPr>
        <p:spPr bwMode="auto">
          <a:xfrm>
            <a:off x="3500438" y="2454907"/>
            <a:ext cx="285750" cy="1785937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643313" y="2240594"/>
            <a:ext cx="2428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zh-CN" altLang="en-US" sz="2400" b="1" kern="0" dirty="0">
                <a:latin typeface="+mn-ea"/>
                <a:ea typeface="+mn-ea"/>
              </a:rPr>
              <a:t>（</a:t>
            </a:r>
            <a:r>
              <a:rPr lang="en-US" altLang="zh-CN" sz="2400" b="1" kern="0" dirty="0">
                <a:latin typeface="+mn-ea"/>
                <a:ea typeface="+mn-ea"/>
              </a:rPr>
              <a:t>1</a:t>
            </a:r>
            <a:r>
              <a:rPr lang="zh-CN" altLang="en-US" sz="2400" b="1" kern="0" dirty="0">
                <a:latin typeface="+mn-ea"/>
                <a:ea typeface="+mn-ea"/>
              </a:rPr>
              <a:t>）、</a:t>
            </a:r>
            <a:r>
              <a:rPr lang="en-US" altLang="zh-CN" sz="2400" b="1" kern="0" dirty="0">
                <a:latin typeface="+mn-ea"/>
                <a:ea typeface="+mn-ea"/>
              </a:rPr>
              <a:t>T</a:t>
            </a:r>
            <a:r>
              <a:rPr lang="zh-CN" altLang="en-US" sz="2400" b="1" kern="0" dirty="0">
                <a:latin typeface="+mn-ea"/>
                <a:ea typeface="+mn-ea"/>
              </a:rPr>
              <a:t>形钢销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620181" y="3014841"/>
            <a:ext cx="52863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zh-CN" altLang="en-US" sz="2400" b="1" kern="0" dirty="0">
                <a:latin typeface="+mn-ea"/>
                <a:ea typeface="+mn-ea"/>
              </a:rPr>
              <a:t>（</a:t>
            </a:r>
            <a:r>
              <a:rPr lang="en-US" altLang="zh-CN" sz="2400" b="1" kern="0" dirty="0">
                <a:latin typeface="+mn-ea"/>
                <a:ea typeface="+mn-ea"/>
              </a:rPr>
              <a:t>2</a:t>
            </a:r>
            <a:r>
              <a:rPr lang="zh-CN" altLang="en-US" sz="2400" b="1" kern="0" dirty="0">
                <a:latin typeface="+mn-ea"/>
                <a:ea typeface="+mn-ea"/>
              </a:rPr>
              <a:t>）、</a:t>
            </a:r>
            <a:r>
              <a:rPr lang="en-US" altLang="zh-CN" sz="2400" b="1" kern="0" dirty="0">
                <a:latin typeface="+mn-ea"/>
                <a:ea typeface="+mn-ea"/>
              </a:rPr>
              <a:t>T</a:t>
            </a:r>
            <a:r>
              <a:rPr lang="zh-CN" altLang="en-US" sz="2400" b="1" kern="0" dirty="0">
                <a:latin typeface="+mn-ea"/>
                <a:ea typeface="+mn-ea"/>
              </a:rPr>
              <a:t>形、</a:t>
            </a:r>
            <a:r>
              <a:rPr lang="en-US" altLang="zh-CN" sz="2400" b="1" kern="0" dirty="0">
                <a:latin typeface="+mn-ea"/>
                <a:ea typeface="+mn-ea"/>
              </a:rPr>
              <a:t>L</a:t>
            </a:r>
            <a:r>
              <a:rPr lang="zh-CN" altLang="en-US" sz="2400" b="1" kern="0" dirty="0">
                <a:latin typeface="+mn-ea"/>
                <a:ea typeface="+mn-ea"/>
              </a:rPr>
              <a:t>形、燕尾形（单肢）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643313" y="3812219"/>
            <a:ext cx="32146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zh-CN" altLang="en-US" sz="2400" b="1" kern="0" dirty="0">
                <a:latin typeface="+mn-ea"/>
                <a:ea typeface="+mn-ea"/>
              </a:rPr>
              <a:t>（</a:t>
            </a:r>
            <a:r>
              <a:rPr lang="en-US" altLang="zh-CN" sz="2400" b="1" kern="0" dirty="0">
                <a:latin typeface="+mn-ea"/>
                <a:ea typeface="+mn-ea"/>
              </a:rPr>
              <a:t>3</a:t>
            </a:r>
            <a:r>
              <a:rPr lang="zh-CN" altLang="en-US" sz="2400" b="1" kern="0" dirty="0">
                <a:latin typeface="+mn-ea"/>
                <a:ea typeface="+mn-ea"/>
              </a:rPr>
              <a:t>）、干形（双肢）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248796" y="2988485"/>
            <a:ext cx="27146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zh-CN" altLang="en-US" sz="2400" b="1" kern="0" dirty="0">
                <a:latin typeface="+mn-ea"/>
                <a:ea typeface="+mn-ea"/>
              </a:rPr>
              <a:t>即连接件为</a:t>
            </a:r>
          </a:p>
        </p:txBody>
      </p:sp>
      <p:sp>
        <p:nvSpPr>
          <p:cNvPr id="3" name="左大括号 2"/>
          <p:cNvSpPr/>
          <p:nvPr/>
        </p:nvSpPr>
        <p:spPr>
          <a:xfrm>
            <a:off x="3358901" y="2348880"/>
            <a:ext cx="284412" cy="18919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613162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 advAuto="0"/>
      <p:bldP spid="11" grpId="0" build="p" autoUpdateAnimBg="0" advAuto="0"/>
      <p:bldP spid="12" grpId="0" build="p" autoUpdateAnimBg="0" advAuto="0"/>
      <p:bldP spid="13" grpId="0" build="p" autoUpdateAnimBg="0" advAuto="0"/>
      <p:bldP spid="14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207808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5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pic>
        <p:nvPicPr>
          <p:cNvPr id="6" name="图片 2" descr="File007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662" y="606425"/>
            <a:ext cx="9144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418889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207808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5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28995" y="1004477"/>
            <a:ext cx="3347011" cy="8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zh-CN" sz="2800" b="1" kern="0" dirty="0">
                <a:latin typeface="+mn-ea"/>
                <a:ea typeface="+mn-ea"/>
              </a:rPr>
              <a:t>2</a:t>
            </a:r>
            <a:r>
              <a:rPr lang="zh-CN" altLang="en-US" sz="2800" b="1" kern="0" dirty="0">
                <a:latin typeface="+mn-ea"/>
                <a:ea typeface="+mn-ea"/>
              </a:rPr>
              <a:t>、结构装配式：</a:t>
            </a:r>
          </a:p>
        </p:txBody>
      </p:sp>
      <p:sp>
        <p:nvSpPr>
          <p:cNvPr id="8" name="左大括号 9"/>
          <p:cNvSpPr>
            <a:spLocks/>
          </p:cNvSpPr>
          <p:nvPr/>
        </p:nvSpPr>
        <p:spPr bwMode="auto">
          <a:xfrm>
            <a:off x="3862957" y="1653112"/>
            <a:ext cx="326537" cy="2944753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005833" y="1772816"/>
            <a:ext cx="5142968" cy="8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zh-CN" altLang="en-US" sz="2800" b="1" kern="0" dirty="0">
                <a:latin typeface="+mn-ea"/>
                <a:ea typeface="+mn-ea"/>
              </a:rPr>
              <a:t>隐框板材</a:t>
            </a:r>
            <a:r>
              <a:rPr lang="en-US" altLang="zh-CN" sz="2800" b="1" kern="0" dirty="0">
                <a:latin typeface="+mn-ea"/>
                <a:ea typeface="+mn-ea"/>
              </a:rPr>
              <a:t>:(</a:t>
            </a:r>
            <a:r>
              <a:rPr lang="zh-CN" altLang="en-US" sz="2800" b="1" kern="0" dirty="0">
                <a:latin typeface="+mn-ea"/>
                <a:ea typeface="+mn-ea"/>
              </a:rPr>
              <a:t>类似玻璃板块）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934396" y="2701503"/>
            <a:ext cx="2040860" cy="8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zh-CN" altLang="en-US" sz="2800" b="1" kern="0" dirty="0">
                <a:latin typeface="+mn-ea"/>
                <a:ea typeface="+mn-ea"/>
              </a:rPr>
              <a:t>连接件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026225" y="3914440"/>
            <a:ext cx="3673549" cy="8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zh-CN" altLang="en-US" sz="2800" b="1" kern="0" dirty="0">
                <a:latin typeface="+mn-ea"/>
                <a:ea typeface="+mn-ea"/>
              </a:rPr>
              <a:t>骨架：立柱、横梁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576957" y="2756556"/>
            <a:ext cx="3102107" cy="8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zh-CN" altLang="en-US" sz="2800" b="1" kern="0" dirty="0">
                <a:latin typeface="+mn-ea"/>
                <a:ea typeface="+mn-ea"/>
              </a:rPr>
              <a:t>（</a:t>
            </a:r>
            <a:r>
              <a:rPr lang="en-US" altLang="zh-CN" sz="2800" b="1" kern="0" dirty="0">
                <a:latin typeface="+mn-ea"/>
                <a:ea typeface="+mn-ea"/>
              </a:rPr>
              <a:t>1</a:t>
            </a:r>
            <a:r>
              <a:rPr lang="zh-CN" altLang="en-US" sz="2800" b="1" kern="0" dirty="0">
                <a:latin typeface="+mn-ea"/>
                <a:ea typeface="+mn-ea"/>
              </a:rPr>
              <a:t>）组成</a:t>
            </a:r>
          </a:p>
        </p:txBody>
      </p:sp>
      <p:sp>
        <p:nvSpPr>
          <p:cNvPr id="13" name="左大括号 9"/>
          <p:cNvSpPr>
            <a:spLocks/>
          </p:cNvSpPr>
          <p:nvPr/>
        </p:nvSpPr>
        <p:spPr bwMode="auto">
          <a:xfrm>
            <a:off x="5434583" y="2430670"/>
            <a:ext cx="244904" cy="1531273"/>
          </a:xfrm>
          <a:prstGeom prst="leftBrace">
            <a:avLst>
              <a:gd name="adj1" fmla="val 8326"/>
              <a:gd name="adj2" fmla="val 50000"/>
            </a:avLst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506021" y="2415753"/>
            <a:ext cx="2040860" cy="8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zh-CN" altLang="en-US" sz="2800" b="1" kern="0" dirty="0">
                <a:latin typeface="+mn-ea"/>
                <a:ea typeface="+mn-ea"/>
              </a:rPr>
              <a:t>石材挂片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506021" y="3130128"/>
            <a:ext cx="2040860" cy="8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zh-CN" altLang="en-US" sz="2800" b="1" kern="0" dirty="0">
                <a:latin typeface="+mn-ea"/>
                <a:ea typeface="+mn-ea"/>
              </a:rPr>
              <a:t>石材挂座</a:t>
            </a:r>
          </a:p>
        </p:txBody>
      </p:sp>
      <p:sp>
        <p:nvSpPr>
          <p:cNvPr id="3" name="左大括号 2"/>
          <p:cNvSpPr/>
          <p:nvPr/>
        </p:nvSpPr>
        <p:spPr>
          <a:xfrm>
            <a:off x="3537691" y="1883977"/>
            <a:ext cx="396706" cy="25145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4" name="左大括号 3"/>
          <p:cNvSpPr/>
          <p:nvPr/>
        </p:nvSpPr>
        <p:spPr>
          <a:xfrm>
            <a:off x="5356859" y="2525154"/>
            <a:ext cx="155448" cy="105584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668759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0"/>
      <p:bldP spid="9" grpId="0" build="p" autoUpdateAnimBg="0" advAuto="0"/>
      <p:bldP spid="10" grpId="0" build="p" autoUpdateAnimBg="0" advAuto="0"/>
      <p:bldP spid="11" grpId="0" build="p" autoUpdateAnimBg="0" advAuto="0"/>
      <p:bldP spid="12" grpId="0" build="p" autoUpdateAnimBg="0" advAuto="0"/>
      <p:bldP spid="14" grpId="0" build="p" autoUpdateAnimBg="0" advAuto="0"/>
      <p:bldP spid="16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158750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207808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6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pic>
        <p:nvPicPr>
          <p:cNvPr id="11" name="图片 14" descr="File007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90" y="444500"/>
            <a:ext cx="3480117" cy="571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4" descr="File0075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42" y="869695"/>
            <a:ext cx="6815286" cy="503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945256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158750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207808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7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806" y="620688"/>
            <a:ext cx="6779571" cy="466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287837" y="5476876"/>
            <a:ext cx="34559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宋体" pitchFamily="2" charset="-122"/>
              </a:rPr>
              <a:t>图示</a:t>
            </a:r>
            <a:r>
              <a:rPr lang="en-US" altLang="zh-CN" sz="2800" b="1" dirty="0" smtClean="0">
                <a:latin typeface="宋体" pitchFamily="2" charset="-122"/>
              </a:rPr>
              <a:t>  </a:t>
            </a:r>
            <a:r>
              <a:rPr lang="zh-CN" altLang="en-US" sz="2800" b="1" dirty="0">
                <a:latin typeface="宋体" pitchFamily="2" charset="-122"/>
              </a:rPr>
              <a:t>钢筋网固定</a:t>
            </a:r>
          </a:p>
        </p:txBody>
      </p:sp>
    </p:spTree>
    <p:extLst>
      <p:ext uri="{BB962C8B-B14F-4D97-AF65-F5344CB8AC3E}">
        <p14:creationId xmlns:p14="http://schemas.microsoft.com/office/powerpoint/2010/main" val="267989802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-1724025" y="630456"/>
            <a:ext cx="13914438" cy="5616575"/>
            <a:chOff x="-1724078" y="765700"/>
            <a:chExt cx="13914491" cy="5615628"/>
          </a:xfrm>
        </p:grpSpPr>
        <p:grpSp>
          <p:nvGrpSpPr>
            <p:cNvPr id="85001" name="组合 1"/>
            <p:cNvGrpSpPr>
              <a:grpSpLocks/>
            </p:cNvGrpSpPr>
            <p:nvPr/>
          </p:nvGrpSpPr>
          <p:grpSpPr bwMode="auto">
            <a:xfrm>
              <a:off x="-1724078" y="765700"/>
              <a:ext cx="13914491" cy="4319063"/>
              <a:chOff x="-1724078" y="765700"/>
              <a:chExt cx="13914491" cy="4319063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-46" y="2060882"/>
                <a:ext cx="6527825" cy="302367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/>
              </a:p>
            </p:txBody>
          </p:sp>
          <p:pic>
            <p:nvPicPr>
              <p:cNvPr id="85009" name="图片 5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837136" y="2060575"/>
                <a:ext cx="4232728" cy="3024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5010" name="标题 4"/>
              <p:cNvSpPr txBox="1">
                <a:spLocks noChangeArrowheads="1"/>
              </p:cNvSpPr>
              <p:nvPr/>
            </p:nvSpPr>
            <p:spPr bwMode="auto">
              <a:xfrm>
                <a:off x="-1724078" y="4816476"/>
                <a:ext cx="5513388" cy="268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lvl="1"/>
                <a:endParaRPr lang="en-US" altLang="zh-CN" sz="16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2" name="TextBox 59"/>
              <p:cNvSpPr>
                <a:spLocks noChangeArrowheads="1"/>
              </p:cNvSpPr>
              <p:nvPr/>
            </p:nvSpPr>
            <p:spPr bwMode="auto">
              <a:xfrm flipH="1">
                <a:off x="4006819" y="1197427"/>
                <a:ext cx="3119450" cy="399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endParaRPr lang="en-US" altLang="zh-CN" sz="2000" dirty="0">
                  <a:solidFill>
                    <a:schemeClr val="bg1">
                      <a:lumMod val="50000"/>
                    </a:schemeClr>
                  </a:solidFill>
                  <a:latin typeface="华文隶书" pitchFamily="2" charset="-122"/>
                  <a:ea typeface="华文隶书" pitchFamily="2" charset="-122"/>
                  <a:sym typeface="方正兰亭黑_GBK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11352210" y="2043423"/>
                <a:ext cx="838203" cy="304113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pic>
            <p:nvPicPr>
              <p:cNvPr id="85013" name="图片 10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9263558" y="765700"/>
                <a:ext cx="1224136" cy="1222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5002" name="组合 8"/>
            <p:cNvGrpSpPr>
              <a:grpSpLocks/>
            </p:cNvGrpSpPr>
            <p:nvPr/>
          </p:nvGrpSpPr>
          <p:grpSpPr bwMode="auto">
            <a:xfrm>
              <a:off x="6735764" y="1556916"/>
              <a:ext cx="4500562" cy="4824412"/>
              <a:chOff x="6735668" y="1556793"/>
              <a:chExt cx="4500634" cy="4824535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6735646" y="3022659"/>
                <a:ext cx="4500651" cy="460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6735646" y="4078196"/>
                <a:ext cx="4500651" cy="4444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 rot="5400000">
                <a:off x="5423144" y="3909941"/>
                <a:ext cx="4753882" cy="4603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5400000">
                <a:off x="6828069" y="4162317"/>
                <a:ext cx="4249129" cy="4603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 rot="5400000">
                <a:off x="7908396" y="4161523"/>
                <a:ext cx="4393571" cy="4603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1487488" y="2792413"/>
            <a:ext cx="53482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FFC000"/>
                </a:solidFill>
                <a:latin typeface="AvantGarde Md BT"/>
                <a:ea typeface="微软雅黑" pitchFamily="34" charset="-122"/>
              </a:rPr>
              <a:t>   </a:t>
            </a:r>
            <a:endParaRPr lang="en-US" altLang="zh-CN" sz="3600" b="1" dirty="0">
              <a:solidFill>
                <a:srgbClr val="FFC000"/>
              </a:solidFill>
              <a:latin typeface="AvantGarde Md BT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32658" y="2933919"/>
            <a:ext cx="4826000" cy="1508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9200" dirty="0">
                <a:solidFill>
                  <a:schemeClr val="bg1">
                    <a:lumMod val="75000"/>
                  </a:schemeClr>
                </a:solidFill>
                <a:latin typeface="Stencil" pitchFamily="82" charset="0"/>
              </a:rPr>
              <a:t>Thanks</a:t>
            </a:r>
            <a:endParaRPr lang="zh-CN" altLang="en-US" sz="9200" dirty="0">
              <a:solidFill>
                <a:schemeClr val="bg1">
                  <a:lumMod val="75000"/>
                </a:schemeClr>
              </a:solidFill>
              <a:latin typeface="Stencil" pitchFamily="82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128250" y="4124325"/>
            <a:ext cx="941388" cy="960438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8986838" y="2065338"/>
            <a:ext cx="1095375" cy="962025"/>
          </a:xfrm>
          <a:prstGeom prst="rect">
            <a:avLst/>
          </a:prstGeom>
          <a:solidFill>
            <a:schemeClr val="accent6">
              <a:lumMod val="5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1790180"/>
      </p:ext>
    </p:extLst>
  </p:cSld>
  <p:clrMapOvr>
    <a:masterClrMapping/>
  </p:clrMapOvr>
  <p:transition advClick="0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23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信息化教学设计PPT模版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solidFill>
            <a:srgbClr val="FF9933"/>
          </a:solidFill>
        </a:ln>
      </a:spPr>
      <a:bodyPr rtlCol="0" anchor="ctr"/>
      <a:lstStyle>
        <a:defPPr algn="ctr">
          <a:defRPr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10577</TotalTime>
  <Words>326</Words>
  <Application>Microsoft Office PowerPoint</Application>
  <PresentationFormat>自定义</PresentationFormat>
  <Paragraphs>61</Paragraphs>
  <Slides>9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www.33ppt.com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信息化教学设计PPT模版</dc:title>
  <dc:creator>weihai</dc:creator>
  <cp:lastModifiedBy>HP</cp:lastModifiedBy>
  <cp:revision>1512</cp:revision>
  <dcterms:created xsi:type="dcterms:W3CDTF">2016-06-02T10:48:00Z</dcterms:created>
  <dcterms:modified xsi:type="dcterms:W3CDTF">2019-12-08T01:16:59Z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2052-10.1.0.6875</vt:lpwstr>
  </property>
</Properties>
</file>