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44" r:id="rId2"/>
    <p:sldId id="266" r:id="rId3"/>
    <p:sldId id="267" r:id="rId4"/>
    <p:sldId id="259" r:id="rId5"/>
    <p:sldId id="258" r:id="rId6"/>
    <p:sldId id="257" r:id="rId7"/>
    <p:sldId id="304" r:id="rId8"/>
    <p:sldId id="263" r:id="rId9"/>
    <p:sldId id="271" r:id="rId10"/>
    <p:sldId id="334" r:id="rId11"/>
    <p:sldId id="265" r:id="rId12"/>
    <p:sldId id="336" r:id="rId13"/>
    <p:sldId id="325" r:id="rId14"/>
    <p:sldId id="326" r:id="rId15"/>
    <p:sldId id="335" r:id="rId16"/>
    <p:sldId id="337" r:id="rId17"/>
    <p:sldId id="338" r:id="rId18"/>
    <p:sldId id="340" r:id="rId19"/>
    <p:sldId id="341" r:id="rId20"/>
    <p:sldId id="342" r:id="rId21"/>
    <p:sldId id="343" r:id="rId22"/>
    <p:sldId id="284" r:id="rId23"/>
    <p:sldId id="320" r:id="rId24"/>
  </p:sldIdLst>
  <p:sldSz cx="9144000" cy="5143500" type="screen16x9"/>
  <p:notesSz cx="6858000" cy="9144000"/>
  <p:defaultTextStyle>
    <a:defPPr>
      <a:defRPr lang="zh-CN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198" userDrawn="1">
          <p15:clr>
            <a:srgbClr val="A4A3A4"/>
          </p15:clr>
        </p15:guide>
        <p15:guide id="3" orient="horz" pos="1685">
          <p15:clr>
            <a:srgbClr val="A4A3A4"/>
          </p15:clr>
        </p15:guide>
        <p15:guide id="4" pos="29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A78"/>
    <a:srgbClr val="8BC145"/>
    <a:srgbClr val="558ED5"/>
    <a:srgbClr val="53585E"/>
    <a:srgbClr val="EEEFF3"/>
    <a:srgbClr val="F6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3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773" y="-226"/>
      </p:cViewPr>
      <p:guideLst>
        <p:guide orient="horz" pos="1684"/>
        <p:guide pos="2198"/>
        <p:guide orient="horz" pos="1685"/>
        <p:guide pos="29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841773"/>
            <a:ext cx="7772400" cy="17907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9"/>
            <a:ext cx="6858000" cy="1241821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183" indent="0" algn="ctr">
              <a:buNone/>
              <a:defRPr sz="1800"/>
            </a:lvl2pPr>
            <a:lvl3pPr marL="816364" indent="0" algn="ctr">
              <a:buNone/>
              <a:defRPr sz="1600"/>
            </a:lvl3pPr>
            <a:lvl4pPr marL="1224547" indent="0" algn="ctr">
              <a:buNone/>
              <a:defRPr sz="1400"/>
            </a:lvl4pPr>
            <a:lvl5pPr marL="1632728" indent="0" algn="ctr">
              <a:buNone/>
              <a:defRPr sz="1400"/>
            </a:lvl5pPr>
            <a:lvl6pPr marL="2040911" indent="0" algn="ctr">
              <a:buNone/>
              <a:defRPr sz="1400"/>
            </a:lvl6pPr>
            <a:lvl7pPr marL="2449092" indent="0" algn="ctr">
              <a:buNone/>
              <a:defRPr sz="1400"/>
            </a:lvl7pPr>
            <a:lvl8pPr marL="2857275" indent="0" algn="ctr">
              <a:buNone/>
              <a:defRPr sz="1400"/>
            </a:lvl8pPr>
            <a:lvl9pPr marL="3265457" indent="0" algn="ctr">
              <a:buNone/>
              <a:defRPr sz="14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1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6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3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335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4248" y="4862430"/>
            <a:ext cx="187459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10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9229" y="4802082"/>
            <a:ext cx="238246" cy="238318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520" y="4862430"/>
            <a:ext cx="17552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10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9857" y="4856357"/>
            <a:ext cx="360041" cy="144060"/>
          </a:xfrm>
          <a:prstGeom prst="rect">
            <a:avLst/>
          </a:prstGeom>
        </p:spPr>
        <p:txBody>
          <a:bodyPr lIns="108878" tIns="0" rIns="108878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10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10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8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1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90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7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5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1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9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3" indent="0">
              <a:buNone/>
              <a:defRPr sz="1800" b="1"/>
            </a:lvl2pPr>
            <a:lvl3pPr marL="816364" indent="0">
              <a:buNone/>
              <a:defRPr sz="1600" b="1"/>
            </a:lvl3pPr>
            <a:lvl4pPr marL="1224547" indent="0">
              <a:buNone/>
              <a:defRPr sz="1400" b="1"/>
            </a:lvl4pPr>
            <a:lvl5pPr marL="1632728" indent="0">
              <a:buNone/>
              <a:defRPr sz="1400" b="1"/>
            </a:lvl5pPr>
            <a:lvl6pPr marL="2040911" indent="0">
              <a:buNone/>
              <a:defRPr sz="1400" b="1"/>
            </a:lvl6pPr>
            <a:lvl7pPr marL="2449092" indent="0">
              <a:buNone/>
              <a:defRPr sz="1400" b="1"/>
            </a:lvl7pPr>
            <a:lvl8pPr marL="2857275" indent="0">
              <a:buNone/>
              <a:defRPr sz="1400" b="1"/>
            </a:lvl8pPr>
            <a:lvl9pPr marL="3265457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2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3" indent="0">
              <a:buNone/>
              <a:defRPr sz="1800" b="1"/>
            </a:lvl2pPr>
            <a:lvl3pPr marL="816364" indent="0">
              <a:buNone/>
              <a:defRPr sz="1600" b="1"/>
            </a:lvl3pPr>
            <a:lvl4pPr marL="1224547" indent="0">
              <a:buNone/>
              <a:defRPr sz="1400" b="1"/>
            </a:lvl4pPr>
            <a:lvl5pPr marL="1632728" indent="0">
              <a:buNone/>
              <a:defRPr sz="1400" b="1"/>
            </a:lvl5pPr>
            <a:lvl6pPr marL="2040911" indent="0">
              <a:buNone/>
              <a:defRPr sz="1400" b="1"/>
            </a:lvl6pPr>
            <a:lvl7pPr marL="2449092" indent="0">
              <a:buNone/>
              <a:defRPr sz="1400" b="1"/>
            </a:lvl7pPr>
            <a:lvl8pPr marL="2857275" indent="0">
              <a:buNone/>
              <a:defRPr sz="1400" b="1"/>
            </a:lvl8pPr>
            <a:lvl9pPr marL="3265457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2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3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4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83" indent="0">
              <a:buNone/>
              <a:defRPr sz="1300"/>
            </a:lvl2pPr>
            <a:lvl3pPr marL="816364" indent="0">
              <a:buNone/>
              <a:defRPr sz="1100"/>
            </a:lvl3pPr>
            <a:lvl4pPr marL="1224547" indent="0">
              <a:buNone/>
              <a:defRPr sz="900"/>
            </a:lvl4pPr>
            <a:lvl5pPr marL="1632728" indent="0">
              <a:buNone/>
              <a:defRPr sz="900"/>
            </a:lvl5pPr>
            <a:lvl6pPr marL="2040911" indent="0">
              <a:buNone/>
              <a:defRPr sz="900"/>
            </a:lvl6pPr>
            <a:lvl7pPr marL="2449092" indent="0">
              <a:buNone/>
              <a:defRPr sz="900"/>
            </a:lvl7pPr>
            <a:lvl8pPr marL="2857275" indent="0">
              <a:buNone/>
              <a:defRPr sz="900"/>
            </a:lvl8pPr>
            <a:lvl9pPr marL="326545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7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70"/>
            <a:ext cx="4629150" cy="3655219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183" indent="0">
              <a:buNone/>
              <a:defRPr sz="2500"/>
            </a:lvl2pPr>
            <a:lvl3pPr marL="816364" indent="0">
              <a:buNone/>
              <a:defRPr sz="2100"/>
            </a:lvl3pPr>
            <a:lvl4pPr marL="1224547" indent="0">
              <a:buNone/>
              <a:defRPr sz="1800"/>
            </a:lvl4pPr>
            <a:lvl5pPr marL="1632728" indent="0">
              <a:buNone/>
              <a:defRPr sz="1800"/>
            </a:lvl5pPr>
            <a:lvl6pPr marL="2040911" indent="0">
              <a:buNone/>
              <a:defRPr sz="1800"/>
            </a:lvl6pPr>
            <a:lvl7pPr marL="2449092" indent="0">
              <a:buNone/>
              <a:defRPr sz="1800"/>
            </a:lvl7pPr>
            <a:lvl8pPr marL="2857275" indent="0">
              <a:buNone/>
              <a:defRPr sz="1800"/>
            </a:lvl8pPr>
            <a:lvl9pPr marL="3265457" indent="0">
              <a:buNone/>
              <a:defRPr sz="18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83" indent="0">
              <a:buNone/>
              <a:defRPr sz="1300"/>
            </a:lvl2pPr>
            <a:lvl3pPr marL="816364" indent="0">
              <a:buNone/>
              <a:defRPr sz="1100"/>
            </a:lvl3pPr>
            <a:lvl4pPr marL="1224547" indent="0">
              <a:buNone/>
              <a:defRPr sz="900"/>
            </a:lvl4pPr>
            <a:lvl5pPr marL="1632728" indent="0">
              <a:buNone/>
              <a:defRPr sz="900"/>
            </a:lvl5pPr>
            <a:lvl6pPr marL="2040911" indent="0">
              <a:buNone/>
              <a:defRPr sz="900"/>
            </a:lvl6pPr>
            <a:lvl7pPr marL="2449092" indent="0">
              <a:buNone/>
              <a:defRPr sz="900"/>
            </a:lvl7pPr>
            <a:lvl8pPr marL="2857275" indent="0">
              <a:buNone/>
              <a:defRPr sz="900"/>
            </a:lvl8pPr>
            <a:lvl9pPr marL="326545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6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3"/>
          </a:xfrm>
          <a:prstGeom prst="rect">
            <a:avLst/>
          </a:prstGeom>
        </p:spPr>
        <p:txBody>
          <a:bodyPr vert="horz" lIns="108878" tIns="54439" rIns="108878" bIns="5443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108878" tIns="54439" rIns="108878" bIns="5443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3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099" cy="273843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3843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5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816364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91" indent="-204091" algn="l" defTabSz="816364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273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55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38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20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02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84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66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49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3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4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7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8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1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92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5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57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-12722" y="-7940"/>
            <a:ext cx="3408789" cy="5160968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-12722" y="2134259"/>
            <a:ext cx="585386" cy="87657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2608900" y="1563326"/>
            <a:ext cx="774142" cy="115927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950805" y="2090603"/>
            <a:ext cx="629218" cy="945599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366500" y="2169828"/>
            <a:ext cx="39601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项目一  </a:t>
            </a:r>
            <a:r>
              <a:rPr lang="zh-CN" altLang="en-US" sz="2800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撰写创意策划书</a:t>
            </a:r>
            <a:endParaRPr lang="en-US" altLang="zh-CN" sz="2800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366501" y="2790429"/>
            <a:ext cx="374400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366502" y="2874275"/>
            <a:ext cx="3960134" cy="17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1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 </a:t>
            </a:r>
            <a:r>
              <a:rPr lang="zh-CN" altLang="en-US" sz="10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任务一  文化类设计创意策划  </a:t>
            </a:r>
            <a:r>
              <a:rPr lang="zh-CN" altLang="en-US" sz="11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 </a:t>
            </a:r>
            <a:r>
              <a:rPr lang="zh-CN" altLang="en-US" sz="1000" b="1" dirty="0">
                <a:solidFill>
                  <a:srgbClr val="8BC14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 艺术类设计创意策划</a:t>
            </a:r>
          </a:p>
        </p:txBody>
      </p:sp>
      <p:sp>
        <p:nvSpPr>
          <p:cNvPr id="11" name="菱形 10"/>
          <p:cNvSpPr/>
          <p:nvPr/>
        </p:nvSpPr>
        <p:spPr>
          <a:xfrm>
            <a:off x="1368462" y="3166510"/>
            <a:ext cx="2713577" cy="2035340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37067" y="4228445"/>
            <a:ext cx="2713577" cy="2035340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774716" y="4228445"/>
            <a:ext cx="2713577" cy="203534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366500" y="1610782"/>
            <a:ext cx="3494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学习单元一  平面设计创意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53078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13206" b="2677"/>
          <a:stretch>
            <a:fillRect/>
          </a:stretch>
        </p:blipFill>
        <p:spPr>
          <a:xfrm>
            <a:off x="231755" y="1194571"/>
            <a:ext cx="3998983" cy="2999468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932000" y="843750"/>
            <a:ext cx="3840829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）同质同构图形组织的概念。</a:t>
            </a:r>
          </a:p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同质同构是指根据同质的物质造型的相似性，进行非现实性的组合，从而传达出某种特定的信息，创造新的意义和价值，如图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1-1-28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2936411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907783" y="3378541"/>
            <a:ext cx="1478809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57"/>
              </a:spcBef>
            </a:pP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图形同构</a:t>
            </a:r>
            <a:endParaRPr lang="en-US" altLang="zh-CN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662070" y="2117435"/>
            <a:ext cx="2146809" cy="2490074"/>
            <a:chOff x="4220206" y="2144845"/>
            <a:chExt cx="1609734" cy="248930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0206" y="2144845"/>
              <a:ext cx="1609734" cy="21250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257876" y="4357237"/>
              <a:ext cx="1350057" cy="27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1-1-28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同质同构图形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674746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283933" y="2115740"/>
            <a:ext cx="4224978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）异质同构图形组织的概念。</a:t>
            </a:r>
          </a:p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异质同构图形组织是指根据不同质的物质造型的相似性，进行非现实性的重组，从而传达出某种特定的信息，创造出新的意义和价值，如图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1-1-29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1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321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1820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31111" y="1085428"/>
            <a:ext cx="2688622" cy="3419832"/>
            <a:chOff x="548206" y="1085093"/>
            <a:chExt cx="2016000" cy="3418777"/>
          </a:xfrm>
        </p:grpSpPr>
        <p:sp>
          <p:nvSpPr>
            <p:cNvPr id="9" name="矩形 8"/>
            <p:cNvSpPr/>
            <p:nvPr/>
          </p:nvSpPr>
          <p:spPr>
            <a:xfrm>
              <a:off x="881177" y="4226956"/>
              <a:ext cx="1350057" cy="27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1-1-29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异质同构图形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206" y="1085093"/>
              <a:ext cx="2016000" cy="302025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13206" b="2677"/>
          <a:stretch>
            <a:fillRect/>
          </a:stretch>
        </p:blipFill>
        <p:spPr>
          <a:xfrm>
            <a:off x="231755" y="1194571"/>
            <a:ext cx="3998983" cy="2999468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052171" y="2109943"/>
            <a:ext cx="384082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）正负形同构，如图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1-1-32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1-1-33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2936411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907783" y="3311133"/>
            <a:ext cx="1478809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57"/>
              </a:spcBef>
            </a:pP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图形同构的其他表现形式作品赏析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71074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4049748" y="978913"/>
            <a:ext cx="960329" cy="72030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1-1-5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>
            <a:stCxn id="8" idx="2"/>
          </p:cNvCxnSpPr>
          <p:nvPr/>
        </p:nvCxnSpPr>
        <p:spPr>
          <a:xfrm>
            <a:off x="4529911" y="1699219"/>
            <a:ext cx="0" cy="165996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3665616" y="1339063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43045" y="843216"/>
            <a:ext cx="3169084" cy="2779192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15" name="直接连接符 14"/>
          <p:cNvCxnSpPr/>
          <p:nvPr/>
        </p:nvCxnSpPr>
        <p:spPr>
          <a:xfrm>
            <a:off x="557498" y="1331763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57497" y="1054169"/>
            <a:ext cx="2862700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图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1-1-30 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正负形同构图形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4049748" y="3359186"/>
            <a:ext cx="960329" cy="720302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1-1-6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051583" y="3719337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531871" y="411084"/>
            <a:ext cx="3169084" cy="381717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21" name="直接连接符 20"/>
          <p:cNvCxnSpPr/>
          <p:nvPr/>
        </p:nvCxnSpPr>
        <p:spPr>
          <a:xfrm>
            <a:off x="5646323" y="3727613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646323" y="3816997"/>
            <a:ext cx="2958594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图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1-1-31 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正负形同构图形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530746" y="4077301"/>
            <a:ext cx="0" cy="106620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530746" y="5"/>
            <a:ext cx="0" cy="97672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8" y="1464727"/>
            <a:ext cx="2928268" cy="20587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347" y="644378"/>
            <a:ext cx="2670545" cy="29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38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/>
      <p:bldP spid="18" grpId="0" animBg="1"/>
      <p:bldP spid="20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4049748" y="976726"/>
            <a:ext cx="960329" cy="720302"/>
          </a:xfrm>
          <a:prstGeom prst="diamond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1-1-32</a:t>
            </a:r>
            <a:endParaRPr lang="zh-CN" altLang="en-US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>
            <a:stCxn id="8" idx="2"/>
          </p:cNvCxnSpPr>
          <p:nvPr/>
        </p:nvCxnSpPr>
        <p:spPr>
          <a:xfrm>
            <a:off x="4529911" y="1697032"/>
            <a:ext cx="0" cy="165996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3665616" y="1336876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43045" y="843216"/>
            <a:ext cx="3169084" cy="4177289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15" name="直接连接符 14"/>
          <p:cNvCxnSpPr/>
          <p:nvPr/>
        </p:nvCxnSpPr>
        <p:spPr>
          <a:xfrm>
            <a:off x="557498" y="1331763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57497" y="1054169"/>
            <a:ext cx="3012084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图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1-1-32 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正负形同构图形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4049748" y="3356999"/>
            <a:ext cx="960329" cy="720302"/>
          </a:xfrm>
          <a:prstGeom prst="diamond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1-1-33</a:t>
            </a:r>
            <a:endParaRPr lang="zh-CN" altLang="en-US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051583" y="3717150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531871" y="50973"/>
            <a:ext cx="3169084" cy="4177289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21" name="直接连接符 20"/>
          <p:cNvCxnSpPr/>
          <p:nvPr/>
        </p:nvCxnSpPr>
        <p:spPr>
          <a:xfrm>
            <a:off x="5646323" y="3727612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646323" y="3816996"/>
            <a:ext cx="2958594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图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1-1-33 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正负形同构图形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4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530746" y="5"/>
            <a:ext cx="0" cy="97672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66" y="1464726"/>
            <a:ext cx="2958595" cy="34816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323" y="180575"/>
            <a:ext cx="2958594" cy="3423861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4529911" y="4077301"/>
            <a:ext cx="0" cy="48495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34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/>
      <p:bldP spid="18" grpId="0" animBg="1"/>
      <p:bldP spid="20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-13849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1936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0435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04358" y="843216"/>
            <a:ext cx="7904552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）异影同构。</a:t>
            </a:r>
          </a:p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影同构强调视觉上的变化和意念的深刻转变。它通过对一个物体的影子进行艺术处理，打破了固有的逻辑关系。异影同构既要有遵循客观规律的一面，按照客观规律保证形象的整体感，又要敢于违反客观写实关系进行创意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1-1-35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5089" y="1995572"/>
            <a:ext cx="2844894" cy="2983273"/>
            <a:chOff x="476206" y="1994956"/>
            <a:chExt cx="2133177" cy="298235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206" y="1994956"/>
              <a:ext cx="2133177" cy="2664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834111" y="4700395"/>
              <a:ext cx="1417368" cy="27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1-1-34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异影同构图形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76006" y="1995571"/>
            <a:ext cx="4884837" cy="2983274"/>
            <a:chOff x="2681384" y="1994955"/>
            <a:chExt cx="3662780" cy="298235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1384" y="1994955"/>
              <a:ext cx="3662780" cy="266400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3804090" y="4700395"/>
              <a:ext cx="1417368" cy="27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1-1-35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异影同构图形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43319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13206" b="2677"/>
          <a:stretch>
            <a:fillRect/>
          </a:stretch>
        </p:blipFill>
        <p:spPr>
          <a:xfrm>
            <a:off x="231755" y="1194571"/>
            <a:ext cx="3998983" cy="2999468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031253" y="2109942"/>
            <a:ext cx="364878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以面具为元素，运用图形同构的方法，设计图形元素。</a:t>
            </a:r>
          </a:p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20×20cm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：针管笔勾线或者彩铅上色。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2936411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907783" y="3426976"/>
            <a:ext cx="147880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57"/>
              </a:spcBef>
            </a:pP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设计图形元素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15866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13206" b="2677"/>
          <a:stretch>
            <a:fillRect/>
          </a:stretch>
        </p:blipFill>
        <p:spPr>
          <a:xfrm>
            <a:off x="231755" y="1194571"/>
            <a:ext cx="3998983" cy="2999468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052171" y="1149305"/>
            <a:ext cx="34567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面具作品赏析如图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1-1-37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1-1-38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2936411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015358" y="3311134"/>
            <a:ext cx="126366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57"/>
              </a:spcBef>
            </a:pP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面具作品赏析</a:t>
            </a:r>
            <a:endParaRPr lang="en-US" altLang="zh-CN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833032" y="1683976"/>
            <a:ext cx="2279105" cy="2865611"/>
            <a:chOff x="4373761" y="2217964"/>
            <a:chExt cx="1708933" cy="28647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3761" y="2217964"/>
              <a:ext cx="1708933" cy="2587813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551599" y="4805777"/>
              <a:ext cx="1186588" cy="27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图1-1-36 面具作品1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86081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4049748" y="976726"/>
            <a:ext cx="960329" cy="720302"/>
          </a:xfrm>
          <a:prstGeom prst="diamond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1-1-37</a:t>
            </a:r>
            <a:endParaRPr lang="zh-CN" altLang="en-US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>
            <a:stCxn id="8" idx="2"/>
          </p:cNvCxnSpPr>
          <p:nvPr/>
        </p:nvCxnSpPr>
        <p:spPr>
          <a:xfrm>
            <a:off x="4529911" y="1697032"/>
            <a:ext cx="0" cy="165996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3665616" y="1336876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43045" y="843217"/>
            <a:ext cx="3169084" cy="338504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15" name="直接连接符 14"/>
          <p:cNvCxnSpPr/>
          <p:nvPr/>
        </p:nvCxnSpPr>
        <p:spPr>
          <a:xfrm>
            <a:off x="557498" y="1331763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57497" y="1054169"/>
            <a:ext cx="3012084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图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1-1-37 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面具作品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4049748" y="3356999"/>
            <a:ext cx="960329" cy="720302"/>
          </a:xfrm>
          <a:prstGeom prst="diamond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1-1-38</a:t>
            </a:r>
            <a:endParaRPr lang="zh-CN" altLang="en-US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051583" y="3717150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531871" y="843216"/>
            <a:ext cx="3169084" cy="338504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21" name="直接连接符 20"/>
          <p:cNvCxnSpPr/>
          <p:nvPr/>
        </p:nvCxnSpPr>
        <p:spPr>
          <a:xfrm>
            <a:off x="5646323" y="3727612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646323" y="3816996"/>
            <a:ext cx="2958594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图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1-1-38 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面具作品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530746" y="5"/>
            <a:ext cx="0" cy="97672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529911" y="4077301"/>
            <a:ext cx="0" cy="48495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18" y="1464726"/>
            <a:ext cx="2973943" cy="26041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52" y="1054169"/>
            <a:ext cx="2968464" cy="25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71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/>
      <p:bldP spid="18" grpId="0" animBg="1"/>
      <p:bldP spid="20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13206" b="2677"/>
          <a:stretch>
            <a:fillRect/>
          </a:stretch>
        </p:blipFill>
        <p:spPr>
          <a:xfrm>
            <a:off x="231755" y="1194571"/>
            <a:ext cx="3998983" cy="2999468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662967" y="538164"/>
            <a:ext cx="43260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面具又称假面，在民间则称脸壳、脸子或鬼脸。考古学和文化人类学研究表明，面具是一种具有特殊表意性质的象征符号。</a:t>
            </a:r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2936411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015358" y="3433552"/>
            <a:ext cx="126366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57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面具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4662967" y="1281555"/>
            <a:ext cx="43260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期的面具一般用于丧葬与驱邪仪式或原始乐舞中。远古时代，人们遇到天灾时，便认为是鬼怪在兴风作浪，为了把恶魔赶走，他们戴上面目狰狞的面具，并举行隆重庄严的宗教仪式；随着时代的发展，面具原有的鬼神崇拜、宗教迷信的内涵逐渐淡化，逐渐向娱乐工具转化；现在面具又被当成纯粹的装饰与艺术品，其艺术性、娱乐性的审美价值日益增强。面具隐喻与象征的含义愈来愈丰富，便形成了独特的“面具文化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4662967" y="3179465"/>
            <a:ext cx="43260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非洲的面具艺术也有着非常悠久的历史和传统，它通过洗练的手法和夸张的造型结构，传达着某种非常神秘的信息，具有独特的魅力。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4662967" y="3922857"/>
            <a:ext cx="43260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在欧洲，面具的产生就晚了一点。在十六七世纪的时候，人们戴着面具去跳舞，后深得王公贵族们的喜爱，由此衍生出风靡英国、法国、意大利的宫廷“假面舞会”。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30623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19" grpId="0"/>
          <p:bldP spid="20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19" grpId="0"/>
          <p:bldP spid="20" grpId="0"/>
          <p:bldP spid="2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41892"/>
          <a:stretch/>
        </p:blipFill>
        <p:spPr>
          <a:xfrm>
            <a:off x="1" y="-1435"/>
            <a:ext cx="9144000" cy="221307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29" y="0"/>
            <a:ext cx="9143072" cy="221159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8"/>
          <p:cNvSpPr/>
          <p:nvPr/>
        </p:nvSpPr>
        <p:spPr bwMode="auto">
          <a:xfrm>
            <a:off x="-4175" y="199707"/>
            <a:ext cx="1588969" cy="237947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" name="Freeform 9"/>
          <p:cNvSpPr/>
          <p:nvPr/>
        </p:nvSpPr>
        <p:spPr bwMode="auto">
          <a:xfrm>
            <a:off x="465175" y="1476529"/>
            <a:ext cx="622292" cy="93519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/>
          <p:nvPr/>
        </p:nvSpPr>
        <p:spPr bwMode="auto">
          <a:xfrm>
            <a:off x="3646062" y="1275750"/>
            <a:ext cx="205938" cy="309489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011349" y="1204721"/>
            <a:ext cx="148758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9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项目分析</a:t>
            </a:r>
            <a:endParaRPr lang="en-US" altLang="zh-CN" sz="29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737543" y="2664426"/>
            <a:ext cx="326511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本项目主要任务是通过学习不同的创意构思方法，了解不同方法在不同设计领域中的具体运用，并结合材料把不同的创意方法运用到设计中去。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以工作过程为导向，以“文化类中的文化衫、艺术类中的面具”为载体，通过创意思维模式和设计思路，对图形进行变形、重组，并运用一定的表现手法进行描绘。科学地学习“形象思维”“循环思维”“发散思维”“图形同构”等图形创意形式，引导学生做好设计的前期工作。根据不同类别材料的不同特性，选择材料并对材料进行加工，完成样品的制作并撰写创意策划书。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788000" y="2667977"/>
            <a:ext cx="3863912" cy="22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31" indent="-204131" algn="just" fontAlgn="base">
              <a:lnSpc>
                <a:spcPct val="130000"/>
              </a:lnSpc>
              <a:spcBef>
                <a:spcPts val="714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类设计创意策划。通过对文化类中“文化衫”项目为载体，有效地开发学生的“形象创意思维”“循环思维”和“发散思维”，培养学生对图形创意的变形重组能力。完成创意草图的绘制和创意策划书的撰写，并根据文化衫材料的特性以及文化衫主题需要，选择材料，对材料进行加工，并对文化衫进行创意制作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4131" indent="-204131" algn="just" fontAlgn="base">
              <a:lnSpc>
                <a:spcPct val="130000"/>
              </a:lnSpc>
              <a:spcBef>
                <a:spcPts val="714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艺术类设计创意策划。以“面具设计”项目为载体，有效地开发学生“图形同构”的创意力和对图形创意的变形重组能力。完成创意草图的绘制和撰写创意策划书，根据面具材料的特性以及面具主题需要，选择材料，对材料进行加工，并对面具进行创意制作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292944" y="2303488"/>
            <a:ext cx="444603" cy="268474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4035713" y="4177066"/>
            <a:ext cx="444603" cy="268474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/>
          <p:bldP spid="9" grpId="0"/>
          <p:bldP spid="10" grpId="0"/>
          <p:bldP spid="13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/>
          <p:bldP spid="9" grpId="0"/>
          <p:bldP spid="10" grpId="0"/>
          <p:bldP spid="13" grpId="0" animBg="1"/>
          <p:bldP spid="1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13206" b="2677"/>
          <a:stretch>
            <a:fillRect/>
          </a:stretch>
        </p:blipFill>
        <p:spPr>
          <a:xfrm>
            <a:off x="231755" y="1194571"/>
            <a:ext cx="3998983" cy="2999468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2936411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015358" y="3349691"/>
            <a:ext cx="126366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57"/>
              </a:spcBef>
            </a:pP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面具设计的项目要求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4847775" y="1735716"/>
            <a:ext cx="413401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）公司名称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：三视觉艺术设计公司。</a:t>
            </a: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）产品名称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：面具图案设计。</a:t>
            </a: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）产品风格介绍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：传达面具设计文化，同时融合个人喜好的元素，在“假面舞会”上使用。</a:t>
            </a: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）消费群体定位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：消费群体为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岁以上的成年群体。</a:t>
            </a: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）图案尺寸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20×25cm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）作品完成时间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69005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1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13206" b="2677"/>
          <a:stretch>
            <a:fillRect/>
          </a:stretch>
        </p:blipFill>
        <p:spPr>
          <a:xfrm>
            <a:off x="231755" y="1194571"/>
            <a:ext cx="3998983" cy="2999468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2936411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015358" y="3349691"/>
            <a:ext cx="126366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57"/>
              </a:spcBef>
            </a:pP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面具设计的项目要求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4847775" y="1198353"/>
            <a:ext cx="41340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46" indent="-204146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绘制面具草图，作品的尺寸不小于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210×297mm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。参考样例如图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1-1-39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04147" y="2169872"/>
            <a:ext cx="3357394" cy="2608101"/>
            <a:chOff x="3310423" y="3425809"/>
            <a:chExt cx="3439129" cy="356185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/>
            <a:srcRect l="51503"/>
            <a:stretch/>
          </p:blipFill>
          <p:spPr>
            <a:xfrm>
              <a:off x="3310423" y="5260664"/>
              <a:ext cx="3374866" cy="172699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r="51601"/>
            <a:stretch/>
          </p:blipFill>
          <p:spPr>
            <a:xfrm>
              <a:off x="3381464" y="3425809"/>
              <a:ext cx="3368088" cy="1726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54479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19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-13849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1936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0435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5694" y="1059283"/>
            <a:ext cx="8326942" cy="3757208"/>
            <a:chOff x="431670" y="1058956"/>
            <a:chExt cx="6243761" cy="375604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670" y="1058956"/>
              <a:ext cx="6153963" cy="150345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070" y="2786956"/>
              <a:ext cx="6205361" cy="153405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949012" y="4538091"/>
              <a:ext cx="1119278" cy="27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1-1-39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面具草图</a:t>
              </a: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-12722" y="-7940"/>
            <a:ext cx="3408789" cy="5160968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-12722" y="2134259"/>
            <a:ext cx="585386" cy="87657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2608900" y="1563326"/>
            <a:ext cx="774142" cy="115927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950805" y="2090603"/>
            <a:ext cx="629218" cy="945599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172688" y="2101658"/>
            <a:ext cx="45330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33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172688" y="2675838"/>
            <a:ext cx="356804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368462" y="3166510"/>
            <a:ext cx="2713577" cy="2035340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37067" y="4228445"/>
            <a:ext cx="2713577" cy="2035340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774716" y="4228445"/>
            <a:ext cx="2713577" cy="203534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62781" y="5"/>
            <a:ext cx="6481220" cy="5143500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24000" y="253432"/>
            <a:ext cx="1538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7702342" y="407655"/>
            <a:ext cx="579282" cy="87055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796452" y="2315292"/>
            <a:ext cx="342519" cy="51291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02" y="795786"/>
            <a:ext cx="4872413" cy="40799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17"/>
            <a:ext cx="9143647" cy="51639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-7647"/>
            <a:ext cx="9144000" cy="5151147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397941" y="3724106"/>
            <a:ext cx="3876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 艺术类设计创意策划</a:t>
            </a:r>
          </a:p>
        </p:txBody>
      </p:sp>
      <p:sp>
        <p:nvSpPr>
          <p:cNvPr id="6" name="Freeform 9"/>
          <p:cNvSpPr/>
          <p:nvPr/>
        </p:nvSpPr>
        <p:spPr bwMode="auto">
          <a:xfrm>
            <a:off x="5820289" y="3817863"/>
            <a:ext cx="91993" cy="13824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205874" y="3676026"/>
            <a:ext cx="0" cy="42337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66085" y="3732572"/>
            <a:ext cx="528530" cy="319897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993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13420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619200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19201" y="1842935"/>
            <a:ext cx="3568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对“面具设计”项目的分析，让学生了解面具的相关信息，有效地开发学生“图形同构”的创意方式和对图形创意的变形重组能力。完成创意草图的绘制和撰写创意策划书，根据面具材料的特性以及面具主题需要，选择材料并进行创意制作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14" y="1310444"/>
            <a:ext cx="4334486" cy="2520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621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9425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24425" y="194755"/>
            <a:ext cx="3449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活动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1  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绘制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面具创意草图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0" y="1318899"/>
            <a:ext cx="4299750" cy="3225061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782435" y="2374911"/>
            <a:ext cx="358462" cy="5387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8" name="Freeform 9"/>
          <p:cNvSpPr/>
          <p:nvPr/>
        </p:nvSpPr>
        <p:spPr bwMode="auto">
          <a:xfrm>
            <a:off x="1538557" y="3940327"/>
            <a:ext cx="358462" cy="5387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2960800" y="1163144"/>
            <a:ext cx="5306737" cy="398036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531256" y="1581776"/>
            <a:ext cx="96032" cy="720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904403" y="1511175"/>
            <a:ext cx="10086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480601" y="2295515"/>
            <a:ext cx="96032" cy="720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853742" y="2233373"/>
            <a:ext cx="14514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440170" y="3012861"/>
            <a:ext cx="96032" cy="720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813317" y="2963655"/>
            <a:ext cx="26999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相关知识</a:t>
            </a:r>
          </a:p>
        </p:txBody>
      </p:sp>
      <p:sp>
        <p:nvSpPr>
          <p:cNvPr id="39" name="椭圆 38"/>
          <p:cNvSpPr/>
          <p:nvPr/>
        </p:nvSpPr>
        <p:spPr>
          <a:xfrm>
            <a:off x="6396082" y="3730774"/>
            <a:ext cx="96032" cy="720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769227" y="3681568"/>
            <a:ext cx="26999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活动实施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484664" y="2573732"/>
            <a:ext cx="477751" cy="715395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39" grpId="0" animBg="1"/>
      <p:bldP spid="41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2843600" y="332315"/>
            <a:ext cx="6319686" cy="4811189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5603559" y="1379622"/>
            <a:ext cx="2869168" cy="2272128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/>
          <p:nvPr/>
        </p:nvSpPr>
        <p:spPr bwMode="auto">
          <a:xfrm>
            <a:off x="1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321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820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描述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618209" y="1379622"/>
            <a:ext cx="39537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了解面具项目的要求，了解中西方面具的文化，通过“图形同构”的思维模式，对“面具”展开联想，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描绘出与“面具”有关的事物，完成面具草图的设计。</a:t>
            </a:r>
          </a:p>
        </p:txBody>
      </p:sp>
    </p:spTree>
    <p:extLst>
      <p:ext uri="{BB962C8B-B14F-4D97-AF65-F5344CB8AC3E}">
        <p14:creationId xmlns:p14="http://schemas.microsoft.com/office/powerpoint/2010/main" val="27604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0" grpId="1" animBg="1"/>
      <p:bldP spid="41" grpId="0" animBg="1"/>
      <p:bldP spid="41" grpId="1" animBg="1"/>
      <p:bldP spid="4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1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321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1820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091836" y="1203176"/>
            <a:ext cx="960329" cy="72030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4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1999" y="1923482"/>
            <a:ext cx="0" cy="165996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707704" y="1563326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46558" y="1074780"/>
            <a:ext cx="3169084" cy="25930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1" name="矩形 10"/>
          <p:cNvSpPr/>
          <p:nvPr/>
        </p:nvSpPr>
        <p:spPr>
          <a:xfrm>
            <a:off x="439487" y="2078525"/>
            <a:ext cx="2980119" cy="134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13" name="直接连接符 12"/>
          <p:cNvCxnSpPr/>
          <p:nvPr/>
        </p:nvCxnSpPr>
        <p:spPr>
          <a:xfrm>
            <a:off x="461012" y="1563326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461011" y="1301552"/>
            <a:ext cx="1902232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61012" y="1636934"/>
            <a:ext cx="2958594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多媒体投影仪</a:t>
            </a:r>
          </a:p>
        </p:txBody>
      </p:sp>
      <p:sp>
        <p:nvSpPr>
          <p:cNvPr id="23" name="菱形 22"/>
          <p:cNvSpPr/>
          <p:nvPr/>
        </p:nvSpPr>
        <p:spPr>
          <a:xfrm>
            <a:off x="4091836" y="3583446"/>
            <a:ext cx="960329" cy="72030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4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5052162" y="3943596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620820" y="2002160"/>
            <a:ext cx="3169084" cy="2802279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27" name="直接连接符 26"/>
          <p:cNvCxnSpPr/>
          <p:nvPr/>
        </p:nvCxnSpPr>
        <p:spPr>
          <a:xfrm>
            <a:off x="5735271" y="3943596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735271" y="3681821"/>
            <a:ext cx="1902232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735271" y="4017204"/>
            <a:ext cx="2958594" cy="7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剪刀、尺子、美工刀、乳胶、胶棒、卡纸、素描纸、针管笔、铅笔、水粉、水彩、丙烯、面具。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33"/>
          <a:stretch/>
        </p:blipFill>
        <p:spPr>
          <a:xfrm>
            <a:off x="5713746" y="2170424"/>
            <a:ext cx="2980119" cy="13431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1" grpId="0" animBg="1"/>
      <p:bldP spid="14" grpId="0"/>
      <p:bldP spid="15" grpId="0"/>
      <p:bldP spid="23" grpId="0" animBg="1"/>
      <p:bldP spid="25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13206" b="2677"/>
          <a:stretch>
            <a:fillRect/>
          </a:stretch>
        </p:blipFill>
        <p:spPr>
          <a:xfrm>
            <a:off x="231755" y="1194571"/>
            <a:ext cx="3998983" cy="2999468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052171" y="2130643"/>
            <a:ext cx="3648784" cy="112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图形同构是利用事物与事物之间的某些相似元素，并按一定的内在逻辑关系来进行非现实的整合，制造出奇特视觉效果和显示出新的非逻辑关系，从而打破原来物形的局限，产生出新的意义的思维模式。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2936411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907783" y="3378541"/>
            <a:ext cx="1478809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57"/>
              </a:spcBef>
            </a:pP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图形同构的含义</a:t>
            </a:r>
            <a:endParaRPr lang="en-US" altLang="zh-CN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1813</TotalTime>
  <Words>1249</Words>
  <Application>Microsoft Office PowerPoint</Application>
  <PresentationFormat>全屏显示(16:9)</PresentationFormat>
  <Paragraphs>87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Impact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169</cp:revision>
  <dcterms:created xsi:type="dcterms:W3CDTF">2016-02-29T06:04:00Z</dcterms:created>
  <dcterms:modified xsi:type="dcterms:W3CDTF">2023-03-11T03:10:52Z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