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1462" r:id="rId2"/>
    <p:sldId id="1745" r:id="rId3"/>
    <p:sldId id="1673" r:id="rId4"/>
    <p:sldId id="1678" r:id="rId5"/>
    <p:sldId id="1679" r:id="rId6"/>
    <p:sldId id="1756" r:id="rId7"/>
    <p:sldId id="1675" r:id="rId8"/>
    <p:sldId id="1727" r:id="rId9"/>
    <p:sldId id="1728" r:id="rId10"/>
    <p:sldId id="1729" r:id="rId11"/>
    <p:sldId id="1755" r:id="rId12"/>
    <p:sldId id="1682" r:id="rId13"/>
    <p:sldId id="1754" r:id="rId14"/>
    <p:sldId id="1746" r:id="rId15"/>
    <p:sldId id="1747" r:id="rId16"/>
    <p:sldId id="1748" r:id="rId17"/>
    <p:sldId id="1753" r:id="rId18"/>
    <p:sldId id="1750" r:id="rId19"/>
    <p:sldId id="1751" r:id="rId20"/>
    <p:sldId id="1752" r:id="rId21"/>
    <p:sldId id="1720" r:id="rId22"/>
    <p:sldId id="1742" r:id="rId23"/>
    <p:sldId id="1743" r:id="rId24"/>
    <p:sldId id="1734" r:id="rId25"/>
    <p:sldId id="1757" r:id="rId26"/>
    <p:sldId id="1735" r:id="rId27"/>
    <p:sldId id="1749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xuan Zeng" initials="x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7030A0"/>
    <a:srgbClr val="5DAD71"/>
    <a:srgbClr val="ACCBF9"/>
    <a:srgbClr val="EBE9EC"/>
    <a:srgbClr val="F7F7F7"/>
    <a:srgbClr val="FAD0BE"/>
    <a:srgbClr val="D8EBFB"/>
    <a:srgbClr val="CBE4F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CD234-1A59-463F-8B12-F9DAA98A294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BB733-DF6B-4801-AFF9-46967ACB99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504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6"/>
          <p:cNvGrpSpPr>
            <a:grpSpLocks noChangeAspect="1"/>
          </p:cNvGrpSpPr>
          <p:nvPr userDrawn="1"/>
        </p:nvGrpSpPr>
        <p:grpSpPr bwMode="auto">
          <a:xfrm>
            <a:off x="0" y="-71073"/>
            <a:ext cx="12192000" cy="4912083"/>
            <a:chOff x="1570" y="293"/>
            <a:chExt cx="5028" cy="2701"/>
          </a:xfrm>
        </p:grpSpPr>
        <p:sp>
          <p:nvSpPr>
            <p:cNvPr id="17" name="Freeform 107"/>
            <p:cNvSpPr/>
            <p:nvPr/>
          </p:nvSpPr>
          <p:spPr bwMode="auto">
            <a:xfrm>
              <a:off x="1570" y="426"/>
              <a:ext cx="5028" cy="2568"/>
            </a:xfrm>
            <a:custGeom>
              <a:avLst/>
              <a:gdLst/>
              <a:ahLst/>
              <a:cxnLst>
                <a:cxn ang="0">
                  <a:pos x="2129" y="670"/>
                </a:cxn>
                <a:cxn ang="0">
                  <a:pos x="2129" y="640"/>
                </a:cxn>
                <a:cxn ang="0">
                  <a:pos x="0" y="0"/>
                </a:cxn>
                <a:cxn ang="0">
                  <a:pos x="0" y="688"/>
                </a:cxn>
                <a:cxn ang="0">
                  <a:pos x="1053" y="1054"/>
                </a:cxn>
                <a:cxn ang="0">
                  <a:pos x="2129" y="670"/>
                </a:cxn>
              </a:cxnLst>
              <a:rect l="0" t="0" r="r" b="b"/>
              <a:pathLst>
                <a:path w="2129" h="1054">
                  <a:moveTo>
                    <a:pt x="2129" y="670"/>
                  </a:moveTo>
                  <a:cubicBezTo>
                    <a:pt x="2129" y="640"/>
                    <a:pt x="2129" y="640"/>
                    <a:pt x="2129" y="640"/>
                  </a:cubicBezTo>
                  <a:cubicBezTo>
                    <a:pt x="1070" y="830"/>
                    <a:pt x="360" y="617"/>
                    <a:pt x="0" y="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10" y="932"/>
                    <a:pt x="661" y="1054"/>
                    <a:pt x="1053" y="1054"/>
                  </a:cubicBezTo>
                  <a:cubicBezTo>
                    <a:pt x="1454" y="1054"/>
                    <a:pt x="1813" y="926"/>
                    <a:pt x="2129" y="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B9BD3"/>
                </a:gs>
                <a:gs pos="31000">
                  <a:srgbClr val="21D6E0"/>
                </a:gs>
                <a:gs pos="77000">
                  <a:srgbClr val="0087E6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08"/>
            <p:cNvSpPr/>
            <p:nvPr/>
          </p:nvSpPr>
          <p:spPr bwMode="auto">
            <a:xfrm>
              <a:off x="1570" y="293"/>
              <a:ext cx="5028" cy="2200"/>
            </a:xfrm>
            <a:custGeom>
              <a:avLst/>
              <a:gdLst/>
              <a:ahLst/>
              <a:cxnLst>
                <a:cxn ang="0">
                  <a:pos x="2129" y="697"/>
                </a:cxn>
                <a:cxn ang="0">
                  <a:pos x="2129" y="623"/>
                </a:cxn>
                <a:cxn ang="0">
                  <a:pos x="118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2129" y="697"/>
                </a:cxn>
              </a:cxnLst>
              <a:rect l="0" t="0" r="r" b="b"/>
              <a:pathLst>
                <a:path w="2129" h="887">
                  <a:moveTo>
                    <a:pt x="2129" y="697"/>
                  </a:moveTo>
                  <a:cubicBezTo>
                    <a:pt x="2129" y="623"/>
                    <a:pt x="2129" y="623"/>
                    <a:pt x="2129" y="623"/>
                  </a:cubicBezTo>
                  <a:cubicBezTo>
                    <a:pt x="1448" y="642"/>
                    <a:pt x="1132" y="434"/>
                    <a:pt x="1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60" y="674"/>
                    <a:pt x="1070" y="887"/>
                    <a:pt x="2129" y="69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0D7AB9"/>
                </a:gs>
                <a:gs pos="17000">
                  <a:srgbClr val="21D6E0"/>
                </a:gs>
                <a:gs pos="75000">
                  <a:srgbClr val="0087E6"/>
                </a:gs>
              </a:gsLst>
              <a:lin ang="7200000" scaled="0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09"/>
            <p:cNvSpPr/>
            <p:nvPr/>
          </p:nvSpPr>
          <p:spPr bwMode="auto">
            <a:xfrm>
              <a:off x="4223" y="293"/>
              <a:ext cx="2375" cy="1650"/>
            </a:xfrm>
            <a:custGeom>
              <a:avLst/>
              <a:gdLst/>
              <a:ahLst/>
              <a:cxnLst>
                <a:cxn ang="0">
                  <a:pos x="997" y="623"/>
                </a:cxn>
                <a:cxn ang="0">
                  <a:pos x="997" y="0"/>
                </a:cxn>
                <a:cxn ang="0">
                  <a:pos x="49" y="0"/>
                </a:cxn>
                <a:cxn ang="0">
                  <a:pos x="997" y="623"/>
                </a:cxn>
              </a:cxnLst>
              <a:rect l="0" t="0" r="r" b="b"/>
              <a:pathLst>
                <a:path w="997" h="642">
                  <a:moveTo>
                    <a:pt x="997" y="623"/>
                  </a:moveTo>
                  <a:cubicBezTo>
                    <a:pt x="997" y="0"/>
                    <a:pt x="997" y="0"/>
                    <a:pt x="99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34"/>
                    <a:pt x="316" y="642"/>
                    <a:pt x="997" y="623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4ABEEE"/>
                </a:gs>
                <a:gs pos="75000">
                  <a:srgbClr val="0D7AB9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26"/>
          <p:cNvSpPr/>
          <p:nvPr userDrawn="1"/>
        </p:nvSpPr>
        <p:spPr bwMode="auto">
          <a:xfrm>
            <a:off x="0" y="4216316"/>
            <a:ext cx="12192000" cy="2889261"/>
          </a:xfrm>
          <a:custGeom>
            <a:avLst/>
            <a:gdLst/>
            <a:ahLst/>
            <a:cxnLst>
              <a:cxn ang="0">
                <a:pos x="2861" y="904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904"/>
              </a:cxn>
              <a:cxn ang="0">
                <a:pos x="2861" y="904"/>
              </a:cxn>
            </a:cxnLst>
            <a:rect l="0" t="0" r="r" b="b"/>
            <a:pathLst>
              <a:path w="2861" h="904">
                <a:moveTo>
                  <a:pt x="2861" y="904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904"/>
                  <a:pt x="0" y="904"/>
                  <a:pt x="0" y="904"/>
                </a:cubicBezTo>
                <a:cubicBezTo>
                  <a:pt x="2861" y="904"/>
                  <a:pt x="2861" y="904"/>
                  <a:pt x="2861" y="90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8"/>
          <p:cNvSpPr/>
          <p:nvPr userDrawn="1"/>
        </p:nvSpPr>
        <p:spPr bwMode="auto">
          <a:xfrm>
            <a:off x="0" y="3840896"/>
            <a:ext cx="12192000" cy="1188944"/>
          </a:xfrm>
          <a:custGeom>
            <a:avLst/>
            <a:gdLst/>
            <a:ahLst/>
            <a:cxnLst>
              <a:cxn ang="0">
                <a:pos x="2861" y="40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86"/>
              </a:cxn>
              <a:cxn ang="0">
                <a:pos x="1382" y="372"/>
              </a:cxn>
              <a:cxn ang="0">
                <a:pos x="2861" y="40"/>
              </a:cxn>
            </a:cxnLst>
            <a:rect l="0" t="0" r="r" b="b"/>
            <a:pathLst>
              <a:path w="2861" h="372">
                <a:moveTo>
                  <a:pt x="2861" y="40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86"/>
                  <a:pt x="0" y="86"/>
                  <a:pt x="0" y="86"/>
                </a:cubicBezTo>
                <a:cubicBezTo>
                  <a:pt x="421" y="277"/>
                  <a:pt x="882" y="372"/>
                  <a:pt x="1382" y="372"/>
                </a:cubicBezTo>
                <a:cubicBezTo>
                  <a:pt x="1921" y="372"/>
                  <a:pt x="2414" y="261"/>
                  <a:pt x="2861" y="40"/>
                </a:cubicBezTo>
                <a:close/>
              </a:path>
            </a:pathLst>
          </a:custGeom>
          <a:solidFill>
            <a:srgbClr val="97BD4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（动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</p:spPr>
        <p:txBody>
          <a:bodyPr/>
          <a:lstStyle/>
          <a:p>
            <a:fld id="{4E970364-8C18-4747-B562-0D9376530B6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93B9249D-033E-4043-BE27-F92B2E216FDD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334579" y="123748"/>
            <a:ext cx="835734" cy="732824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</p:grpSp>
      <p:grpSp>
        <p:nvGrpSpPr>
          <p:cNvPr id="10" name="6"/>
          <p:cNvGrpSpPr/>
          <p:nvPr userDrawn="1"/>
        </p:nvGrpSpPr>
        <p:grpSpPr>
          <a:xfrm>
            <a:off x="701709" y="332757"/>
            <a:ext cx="661240" cy="1200362"/>
            <a:chOff x="7314523" y="1440019"/>
            <a:chExt cx="2081664" cy="4955323"/>
          </a:xfrm>
        </p:grpSpPr>
        <p:grpSp>
          <p:nvGrpSpPr>
            <p:cNvPr id="11" name="组合 10"/>
            <p:cNvGrpSpPr/>
            <p:nvPr/>
          </p:nvGrpSpPr>
          <p:grpSpPr>
            <a:xfrm flipH="1">
              <a:off x="7314523" y="1440019"/>
              <a:ext cx="2081664" cy="2428390"/>
              <a:chOff x="2848130" y="1860030"/>
              <a:chExt cx="3807502" cy="4441689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2848130" y="1860030"/>
                <a:ext cx="3807502" cy="3807503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2936805" y="1948721"/>
                <a:ext cx="3630124" cy="4352998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</p:grpSp>
        <p:sp>
          <p:nvSpPr>
            <p:cNvPr id="12" name="文本框 36"/>
            <p:cNvSpPr txBox="1"/>
            <p:nvPr/>
          </p:nvSpPr>
          <p:spPr>
            <a:xfrm>
              <a:off x="7910886" y="1446136"/>
              <a:ext cx="975540" cy="494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195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cxnSp>
        <p:nvCxnSpPr>
          <p:cNvPr id="18" name="直接连接符 17"/>
          <p:cNvCxnSpPr/>
          <p:nvPr userDrawn="1"/>
        </p:nvCxnSpPr>
        <p:spPr>
          <a:xfrm>
            <a:off x="687009" y="898681"/>
            <a:ext cx="1081798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/>
          <p:cNvGraphicFramePr/>
          <p:nvPr userDrawn="1"/>
        </p:nvGraphicFramePr>
        <p:xfrm>
          <a:off x="1337101" y="284081"/>
          <a:ext cx="10760075" cy="4191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schemeClr val="bg2">
                      <a:lumMod val="50000"/>
                      <a:alpha val="50000"/>
                    </a:schemeClr>
                  </a:innerShdw>
                </a:effectLst>
                <a:tableStyleId>{5C22544A-7EE6-4342-B048-85BDC9FD1C3A}</a:tableStyleId>
              </a:tblPr>
              <a:tblGrid>
                <a:gridCol w="1302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6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8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9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84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837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519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bg1"/>
                          </a:solidFill>
                        </a:rPr>
                        <a:t>课程简介</a:t>
                      </a:r>
                    </a:p>
                  </a:txBody>
                  <a:tcPr marL="90805" marR="90805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课改前情况</a:t>
                      </a:r>
                    </a:p>
                  </a:txBody>
                  <a:tcPr marL="90805" marR="9080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课改简要思路</a:t>
                      </a:r>
                    </a:p>
                  </a:txBody>
                  <a:tcPr marL="90805" marR="9080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课程实施过程</a:t>
                      </a:r>
                    </a:p>
                  </a:txBody>
                  <a:tcPr marL="90805" marR="9080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新课效果</a:t>
                      </a:r>
                    </a:p>
                  </a:txBody>
                  <a:tcPr marL="90805" marR="9080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新旧教法对比</a:t>
                      </a:r>
                    </a:p>
                  </a:txBody>
                  <a:tcPr marL="90805" marR="9080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个人体会</a:t>
                      </a:r>
                    </a:p>
                  </a:txBody>
                  <a:tcPr marL="90805" marR="90805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:push dir="u"/>
      </p:transition>
    </mc:Choice>
    <mc:Fallback xmlns="">
      <p:transition spd="slow" advTm="1000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（静止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</p:spPr>
        <p:txBody>
          <a:bodyPr/>
          <a:lstStyle/>
          <a:p>
            <a:fld id="{4E970364-8C18-4747-B562-0D9376530B6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93B9249D-033E-4043-BE27-F92B2E216FDD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334579" y="142505"/>
            <a:ext cx="835734" cy="678830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538200" y="906495"/>
              <a:ext cx="3533713" cy="3533703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</p:grpSp>
      <p:grpSp>
        <p:nvGrpSpPr>
          <p:cNvPr id="10" name="6"/>
          <p:cNvGrpSpPr/>
          <p:nvPr userDrawn="1"/>
        </p:nvGrpSpPr>
        <p:grpSpPr>
          <a:xfrm>
            <a:off x="749384" y="271004"/>
            <a:ext cx="745350" cy="1200726"/>
            <a:chOff x="7314523" y="1440019"/>
            <a:chExt cx="2081664" cy="3978274"/>
          </a:xfrm>
        </p:grpSpPr>
        <p:grpSp>
          <p:nvGrpSpPr>
            <p:cNvPr id="11" name="组合 10"/>
            <p:cNvGrpSpPr/>
            <p:nvPr/>
          </p:nvGrpSpPr>
          <p:grpSpPr>
            <a:xfrm flipH="1">
              <a:off x="7314523" y="1440019"/>
              <a:ext cx="2081664" cy="2081664"/>
              <a:chOff x="2848130" y="1860030"/>
              <a:chExt cx="3807502" cy="3807503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2848130" y="1860030"/>
                <a:ext cx="3807502" cy="3807503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2936812" y="1948725"/>
                <a:ext cx="3630123" cy="3630122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</p:grpSp>
        <p:sp>
          <p:nvSpPr>
            <p:cNvPr id="12" name="文本框 36"/>
            <p:cNvSpPr txBox="1"/>
            <p:nvPr/>
          </p:nvSpPr>
          <p:spPr>
            <a:xfrm>
              <a:off x="7910886" y="1446136"/>
              <a:ext cx="865454" cy="3972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195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cxnSp>
        <p:nvCxnSpPr>
          <p:cNvPr id="18" name="直接连接符 17"/>
          <p:cNvCxnSpPr/>
          <p:nvPr userDrawn="1"/>
        </p:nvCxnSpPr>
        <p:spPr>
          <a:xfrm>
            <a:off x="687009" y="898681"/>
            <a:ext cx="1081798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1122780" y="482600"/>
            <a:ext cx="913448" cy="914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:push dir="u"/>
      </p:transition>
    </mc:Choice>
    <mc:Fallback xmlns="">
      <p:transition spd="slow" advTm="100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（静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</p:spPr>
        <p:txBody>
          <a:bodyPr/>
          <a:lstStyle/>
          <a:p>
            <a:fld id="{4E970364-8C18-4747-B562-0D9376530B6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93B9249D-033E-4043-BE27-F92B2E216FDD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334579" y="254795"/>
            <a:ext cx="835734" cy="566539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</p:grpSp>
      <p:grpSp>
        <p:nvGrpSpPr>
          <p:cNvPr id="10" name="6"/>
          <p:cNvGrpSpPr/>
          <p:nvPr userDrawn="1"/>
        </p:nvGrpSpPr>
        <p:grpSpPr>
          <a:xfrm>
            <a:off x="691262" y="386164"/>
            <a:ext cx="661240" cy="1200171"/>
            <a:chOff x="7314523" y="1440019"/>
            <a:chExt cx="2081664" cy="5686620"/>
          </a:xfrm>
        </p:grpSpPr>
        <p:grpSp>
          <p:nvGrpSpPr>
            <p:cNvPr id="11" name="组合 10"/>
            <p:cNvGrpSpPr/>
            <p:nvPr/>
          </p:nvGrpSpPr>
          <p:grpSpPr>
            <a:xfrm flipH="1">
              <a:off x="7314523" y="1440019"/>
              <a:ext cx="2081664" cy="2081664"/>
              <a:chOff x="2848130" y="1860030"/>
              <a:chExt cx="3807502" cy="3807503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2848130" y="1860030"/>
                <a:ext cx="3807502" cy="3807503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2936812" y="1948725"/>
                <a:ext cx="3630123" cy="3630122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</p:grpSp>
        <p:sp>
          <p:nvSpPr>
            <p:cNvPr id="12" name="文本框 36"/>
            <p:cNvSpPr txBox="1"/>
            <p:nvPr/>
          </p:nvSpPr>
          <p:spPr>
            <a:xfrm>
              <a:off x="7910886" y="1446136"/>
              <a:ext cx="975540" cy="5680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195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cxnSp>
        <p:nvCxnSpPr>
          <p:cNvPr id="18" name="直接连接符 17"/>
          <p:cNvCxnSpPr/>
          <p:nvPr userDrawn="1"/>
        </p:nvCxnSpPr>
        <p:spPr>
          <a:xfrm>
            <a:off x="687009" y="898681"/>
            <a:ext cx="1081798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:push dir="u"/>
      </p:transition>
    </mc:Choice>
    <mc:Fallback xmlns="">
      <p:transition spd="slow" advTm="100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472326" y="70341"/>
            <a:ext cx="1645941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7118267" y="195069"/>
            <a:ext cx="0" cy="36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8764195" y="195069"/>
            <a:ext cx="0" cy="36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10424234" y="195069"/>
            <a:ext cx="0" cy="36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>
            <a:off x="7118254" y="70341"/>
            <a:ext cx="1645941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8764195" y="70341"/>
            <a:ext cx="1645941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</a:p>
        </p:txBody>
      </p:sp>
      <p:sp>
        <p:nvSpPr>
          <p:cNvPr id="17" name="矩形 16"/>
          <p:cNvSpPr/>
          <p:nvPr userDrawn="1"/>
        </p:nvSpPr>
        <p:spPr>
          <a:xfrm>
            <a:off x="10410136" y="70341"/>
            <a:ext cx="1645941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1056752" y="704309"/>
            <a:ext cx="1079839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CONTENTS</a:t>
            </a:r>
          </a:p>
          <a:p>
            <a:pPr algn="ctr"/>
            <a:r>
              <a:rPr lang="en-US" altLang="zh-CN" sz="16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 PAGE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3269264" y="704319"/>
            <a:ext cx="1451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1056752" y="704309"/>
            <a:ext cx="1079839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TRANSITION PAGE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1080882" y="161315"/>
            <a:ext cx="1079839" cy="41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</a:p>
        </p:txBody>
      </p:sp>
      <p:sp>
        <p:nvSpPr>
          <p:cNvPr id="2" name="矩形 24"/>
          <p:cNvSpPr>
            <a:spLocks noChangeArrowheads="1"/>
          </p:cNvSpPr>
          <p:nvPr userDrawn="1"/>
        </p:nvSpPr>
        <p:spPr bwMode="auto">
          <a:xfrm>
            <a:off x="1080882" y="576605"/>
            <a:ext cx="1079839" cy="41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课程简介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4"/>
          <p:cNvSpPr>
            <a:spLocks noChangeArrowheads="1"/>
          </p:cNvSpPr>
          <p:nvPr userDrawn="1"/>
        </p:nvSpPr>
        <p:spPr bwMode="auto">
          <a:xfrm>
            <a:off x="1056752" y="565810"/>
            <a:ext cx="1079839" cy="41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 userDrawn="1"/>
        </p:nvSpPr>
        <p:spPr>
          <a:xfrm>
            <a:off x="2280569" y="692254"/>
            <a:ext cx="3167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人事管理与人力资源管理</a:t>
            </a:r>
          </a:p>
        </p:txBody>
      </p:sp>
      <p:sp>
        <p:nvSpPr>
          <p:cNvPr id="7" name="矩形 24"/>
          <p:cNvSpPr>
            <a:spLocks noChangeArrowheads="1"/>
          </p:cNvSpPr>
          <p:nvPr userDrawn="1"/>
        </p:nvSpPr>
        <p:spPr bwMode="auto">
          <a:xfrm>
            <a:off x="1056752" y="565810"/>
            <a:ext cx="1079839" cy="6305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</a:p>
          <a:p>
            <a:pPr algn="ctr"/>
            <a:r>
              <a:rPr lang="zh-CN" altLang="en-US" sz="14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正文</a:t>
            </a:r>
            <a:endParaRPr lang="en-US" altLang="zh-CN" sz="14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1056752" y="565810"/>
            <a:ext cx="1079839" cy="41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1056752" y="565810"/>
            <a:ext cx="1079839" cy="3712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第四章</a:t>
            </a:r>
            <a:endParaRPr lang="en-US" altLang="zh-CN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1056752" y="565810"/>
            <a:ext cx="1079839" cy="3712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第五章</a:t>
            </a:r>
            <a:endParaRPr lang="en-US" altLang="zh-CN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 userDrawn="1"/>
        </p:nvSpPr>
        <p:spPr>
          <a:xfrm>
            <a:off x="11518379" y="6265681"/>
            <a:ext cx="673622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TextBox 15"/>
          <p:cNvSpPr txBox="1"/>
          <p:nvPr userDrawn="1"/>
        </p:nvSpPr>
        <p:spPr>
          <a:xfrm>
            <a:off x="11646102" y="6312404"/>
            <a:ext cx="425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EEF1883-7A0E-4F66-9932-E581691AD397}" type="slidenum">
              <a:rPr lang="zh-CN" altLang="en-US" sz="1600">
                <a:solidFill>
                  <a:prstClr val="white"/>
                </a:solidFill>
              </a:rPr>
              <a:t>‹#›</a:t>
            </a:fld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756015" y="3145155"/>
            <a:ext cx="3926840" cy="4259580"/>
            <a:chOff x="13789" y="4953"/>
            <a:chExt cx="6184" cy="670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789" y="4953"/>
              <a:ext cx="6185" cy="670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4"/>
            <a:srcRect l="6428" t="22448"/>
            <a:stretch>
              <a:fillRect/>
            </a:stretch>
          </p:blipFill>
          <p:spPr>
            <a:xfrm rot="21360000">
              <a:off x="14968" y="5733"/>
              <a:ext cx="3788" cy="2804"/>
            </a:xfrm>
            <a:prstGeom prst="rect">
              <a:avLst/>
            </a:prstGeom>
          </p:spPr>
        </p:pic>
      </p:grp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174115" y="1304627"/>
            <a:ext cx="10027463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4800" b="1" spc="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土木工程</a:t>
            </a:r>
            <a:r>
              <a:rPr lang="zh-CN" altLang="en-US" sz="4800" b="1" spc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4800" b="1" spc="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法规</a:t>
            </a:r>
            <a:endParaRPr lang="zh-CN" altLang="en-US" sz="4800" b="1" spc="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7200" b="1" spc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/>
              <a:t>Civil Engineering Construction Regulations</a:t>
            </a:r>
          </a:p>
          <a:p>
            <a:pPr algn="l">
              <a:defRPr/>
            </a:pPr>
            <a:endParaRPr lang="zh-CN" altLang="en-US" sz="6600" b="1" spc="2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defRPr/>
            </a:pPr>
            <a:r>
              <a:rPr lang="zh-CN" altLang="en-US" sz="6600" b="1" spc="2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en-US" sz="6000" b="1" spc="2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781250" y="1164020"/>
            <a:ext cx="573451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781250" y="2499697"/>
            <a:ext cx="573451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99331" name="文本占位符 99330"/>
          <p:cNvSpPr>
            <a:spLocks noGrp="1" noRot="1"/>
          </p:cNvSpPr>
          <p:nvPr/>
        </p:nvSpPr>
        <p:spPr>
          <a:xfrm>
            <a:off x="1656411" y="1514382"/>
            <a:ext cx="8540750" cy="44640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  <a:p>
            <a:pPr marL="0" algn="just" fontAlgn="auto">
              <a:lnSpc>
                <a:spcPct val="190000"/>
              </a:lnSpc>
              <a:buNone/>
            </a:pPr>
            <a:r>
              <a:rPr lang="zh-CN" altLang="en-US" sz="32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工程建设程序法规：</a:t>
            </a:r>
            <a:r>
              <a:rPr lang="zh-CN" altLang="en-US" b="1" dirty="0">
                <a:latin typeface="Times New Roman" panose="02020603050405020304" pitchFamily="18" charset="0"/>
              </a:rPr>
              <a:t>是指调整工程建设程序活动中 发生的 各种社会关系的法律规范的总称。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2" name="文本框 78"/>
          <p:cNvSpPr txBox="1"/>
          <p:nvPr/>
        </p:nvSpPr>
        <p:spPr>
          <a:xfrm>
            <a:off x="1858193" y="1085947"/>
            <a:ext cx="47009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accent1"/>
                </a:solidFill>
              </a:rPr>
              <a:t>1.1  </a:t>
            </a:r>
            <a:r>
              <a:rPr lang="zh-CN" altLang="en-US" dirty="0">
                <a:solidFill>
                  <a:schemeClr val="accent1"/>
                </a:solidFill>
              </a:rPr>
              <a:t>工程建设的一般程序</a:t>
            </a:r>
          </a:p>
        </p:txBody>
      </p:sp>
    </p:spTree>
  </p:cSld>
  <p:clrMapOvr>
    <a:masterClrMapping/>
  </p:clrMapOvr>
  <p:transition spd="med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99331" name="文本占位符 99330"/>
          <p:cNvSpPr>
            <a:spLocks noGrp="1" noRot="1"/>
          </p:cNvSpPr>
          <p:nvPr/>
        </p:nvSpPr>
        <p:spPr>
          <a:xfrm>
            <a:off x="1656411" y="1514382"/>
            <a:ext cx="8540750" cy="44640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  <a:p>
            <a:pPr marL="0" algn="just" fontAlgn="auto">
              <a:lnSpc>
                <a:spcPct val="190000"/>
              </a:lnSpc>
              <a:buNone/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工程项目建设基本程序：</a:t>
            </a:r>
            <a:r>
              <a:rPr lang="zh-CN" altLang="en-US" sz="2400" b="1" dirty="0">
                <a:latin typeface="Times New Roman" panose="02020603050405020304" pitchFamily="18" charset="0"/>
              </a:rPr>
              <a:t>是指根据工程项目建设全过程中各项工作必须遵循的法定程序。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0" algn="just" fontAlgn="auto">
              <a:lnSpc>
                <a:spcPct val="190000"/>
              </a:lnSpc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具体的说是从工程项目的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投资意向、投资机会的选择、项目决策、设计、施工到竣工验收、投入生产</a:t>
            </a:r>
            <a:r>
              <a:rPr lang="zh-CN" altLang="en-US" sz="2400" b="1" dirty="0">
                <a:latin typeface="Times New Roman" panose="02020603050405020304" pitchFamily="18" charset="0"/>
              </a:rPr>
              <a:t>的整个建设过程中，各项工作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先后</a:t>
            </a:r>
            <a:r>
              <a:rPr lang="zh-CN" altLang="en-US" sz="2400" b="1" dirty="0">
                <a:latin typeface="Times New Roman" panose="02020603050405020304" pitchFamily="18" charset="0"/>
              </a:rPr>
              <a:t>衔接的顺序。</a:t>
            </a:r>
          </a:p>
        </p:txBody>
      </p:sp>
      <p:sp>
        <p:nvSpPr>
          <p:cNvPr id="2" name="文本框 78"/>
          <p:cNvSpPr txBox="1"/>
          <p:nvPr/>
        </p:nvSpPr>
        <p:spPr>
          <a:xfrm>
            <a:off x="1858193" y="1085947"/>
            <a:ext cx="47009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accent1"/>
                </a:solidFill>
              </a:rPr>
              <a:t>1.1  </a:t>
            </a:r>
            <a:r>
              <a:rPr lang="zh-CN" altLang="en-US" dirty="0">
                <a:solidFill>
                  <a:schemeClr val="accent1"/>
                </a:solidFill>
              </a:rPr>
              <a:t>工程建设的一般程序</a:t>
            </a:r>
          </a:p>
        </p:txBody>
      </p:sp>
    </p:spTree>
    <p:extLst>
      <p:ext uri="{BB962C8B-B14F-4D97-AF65-F5344CB8AC3E}">
        <p14:creationId xmlns:p14="http://schemas.microsoft.com/office/powerpoint/2010/main" val="3683283220"/>
      </p:ext>
    </p:extLst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32715" y="569595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632650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</a:rPr>
              <a:t>1.2  </a:t>
            </a:r>
            <a:r>
              <a:rPr lang="en-US" altLang="zh-CN" dirty="0">
                <a:solidFill>
                  <a:schemeClr val="accent1"/>
                </a:solidFill>
                <a:sym typeface="+mn-ea"/>
              </a:rPr>
              <a:t>工程建设程序法规的立法现状</a:t>
            </a:r>
            <a:endParaRPr lang="zh-CN" altLang="en-US" b="1" cap="all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53145" y="1311054"/>
            <a:ext cx="1906270" cy="52197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P79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54" y="2114012"/>
            <a:ext cx="8204881" cy="424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58861" y="402823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147" name="文本框 6146"/>
          <p:cNvSpPr txBox="1"/>
          <p:nvPr/>
        </p:nvSpPr>
        <p:spPr>
          <a:xfrm>
            <a:off x="1731769" y="392862"/>
            <a:ext cx="7966710" cy="75374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 案例</a:t>
            </a:r>
            <a:endParaRPr lang="zh-CN" altLang="en-US" sz="28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</a:t>
            </a:r>
            <a:endParaRPr lang="zh-CN" altLang="en-US" sz="20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43635" y="962008"/>
            <a:ext cx="10194976" cy="549930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algn="just">
              <a:lnSpc>
                <a:spcPct val="180000"/>
              </a:lnSpc>
            </a:pPr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某公司研究开发生产基地项目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位于北京市某区产业基地内，项目总占地面积约8000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平方米。</a:t>
            </a:r>
            <a:r>
              <a:rPr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该项目建设单位在没有取得规划审批手续的情况下，与某设计单位签订了《建设工程设计合同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》。</a:t>
            </a:r>
            <a:endParaRPr 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80000"/>
              </a:lnSpc>
            </a:pPr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该设计单位承揽了研发基地工程项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目</a:t>
            </a:r>
            <a:r>
              <a:rPr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的设计，并应建设单位要求，向其提供了证章齐全、专业齐全的全套施工图，建设单位利用该图实施了违法建设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80000"/>
              </a:lnSpc>
            </a:pPr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主管部门通过调查，责令停止建设，并对建设单位和设计单位实施了行政处罚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  <a:p>
            <a:pPr algn="just">
              <a:lnSpc>
                <a:spcPct val="180000"/>
              </a:lnSpc>
            </a:pPr>
            <a:endParaRPr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80000"/>
              </a:lnSpc>
            </a:pPr>
            <a:r>
              <a:rPr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      </a:t>
            </a:r>
          </a:p>
        </p:txBody>
      </p:sp>
    </p:spTree>
    <p:extLst>
      <p:ext uri="{BB962C8B-B14F-4D97-AF65-F5344CB8AC3E}">
        <p14:creationId xmlns:p14="http://schemas.microsoft.com/office/powerpoint/2010/main" val="1363113"/>
      </p:ext>
    </p:extLst>
  </p:cSld>
  <p:clrMapOvr>
    <a:masterClrMapping/>
  </p:clrMapOvr>
  <p:transition spd="med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84385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</a:rPr>
              <a:t>1.3  </a:t>
            </a:r>
            <a:r>
              <a:rPr lang="en-US" altLang="zh-CN" dirty="0" err="1">
                <a:solidFill>
                  <a:schemeClr val="accent1"/>
                </a:solidFill>
                <a:sym typeface="+mn-ea"/>
              </a:rPr>
              <a:t>工程建设各阶段</a:t>
            </a:r>
            <a:r>
              <a:rPr lang="zh-CN" altLang="en-US" dirty="0">
                <a:solidFill>
                  <a:schemeClr val="accent1"/>
                </a:solidFill>
                <a:sym typeface="+mn-ea"/>
              </a:rPr>
              <a:t>包含的主要环节（工作）</a:t>
            </a:r>
            <a:endParaRPr lang="zh-CN" altLang="en-US" b="1" cap="all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147" name="文本框 6146"/>
          <p:cNvSpPr txBox="1"/>
          <p:nvPr/>
        </p:nvSpPr>
        <p:spPr>
          <a:xfrm>
            <a:off x="1181735" y="1755140"/>
            <a:ext cx="10391140" cy="490283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工程建设程序（分三个阶段）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1．工程建设前期阶段（决策分析）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</a:t>
            </a:r>
            <a:r>
              <a:rPr lang="zh-CN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→投资机会研究→编制项目建设书→可行性研究→审批立项→办理用地规划、获取土地使用权、房屋征收与补偿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         </a:t>
            </a:r>
            <a:endParaRPr lang="zh-CN" altLang="en-US" sz="32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45261"/>
      </p:ext>
    </p:extLst>
  </p:cSld>
  <p:clrMapOvr>
    <a:masterClrMapping/>
  </p:clrMapOvr>
  <p:transition spd="med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551370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</a:rPr>
              <a:t>1.3  </a:t>
            </a:r>
            <a:r>
              <a:rPr lang="en-US" altLang="zh-CN" dirty="0">
                <a:solidFill>
                  <a:schemeClr val="accent1"/>
                </a:solidFill>
                <a:sym typeface="+mn-ea"/>
              </a:rPr>
              <a:t>工程建设各阶段</a:t>
            </a:r>
            <a:r>
              <a:rPr lang="zh-CN" altLang="en-US" dirty="0">
                <a:solidFill>
                  <a:schemeClr val="accent1"/>
                </a:solidFill>
                <a:sym typeface="+mn-ea"/>
              </a:rPr>
              <a:t>主要环节</a:t>
            </a:r>
            <a:endParaRPr lang="zh-CN" altLang="en-US" b="1" cap="all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147" name="文本框 6146"/>
          <p:cNvSpPr txBox="1"/>
          <p:nvPr/>
        </p:nvSpPr>
        <p:spPr>
          <a:xfrm>
            <a:off x="1181735" y="1755140"/>
            <a:ext cx="10391140" cy="490283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1．工程建设前期阶段（决策分析）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        2．工程建设实施阶段</a:t>
            </a:r>
            <a:endParaRPr lang="en-US" altLang="zh-CN" sz="2400" b="1" dirty="0">
              <a:latin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 准备阶段</a:t>
            </a:r>
            <a:r>
              <a:rPr lang="zh-CN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sym typeface="+mn-ea"/>
              </a:rPr>
              <a:t>→项目报建→勘察设计→设计文件审批→领取建设规划许可证、委托监理、施工招投标、签订合同、申请质量监督、领取施工许可证。</a:t>
            </a:r>
            <a:endParaRPr lang="en-US" altLang="zh-CN" sz="3200" b="1" dirty="0">
              <a:solidFill>
                <a:srgbClr val="00B050"/>
              </a:solidFill>
              <a:latin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施工阶段</a:t>
            </a:r>
            <a:r>
              <a:rPr lang="zh-CN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sym typeface="+mn-ea"/>
              </a:rPr>
              <a:t>→工程施工、生产准备。</a:t>
            </a:r>
            <a:endParaRPr lang="en-US" altLang="zh-CN" sz="3200" b="1" dirty="0">
              <a:solidFill>
                <a:srgbClr val="00B050"/>
              </a:solidFill>
              <a:latin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竣工阶段</a:t>
            </a:r>
            <a:r>
              <a:rPr lang="zh-CN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sym typeface="+mn-ea"/>
              </a:rPr>
              <a:t>→</a:t>
            </a:r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sym typeface="+mn-ea"/>
              </a:rPr>
              <a:t>竣工验收、期内保修。</a:t>
            </a:r>
            <a:endParaRPr lang="zh-CN" altLang="en-US" sz="32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19531"/>
      </p:ext>
    </p:extLst>
  </p:cSld>
  <p:clrMapOvr>
    <a:masterClrMapping/>
  </p:clrMapOvr>
  <p:transition spd="med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551370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</a:rPr>
              <a:t>1.3  </a:t>
            </a:r>
            <a:r>
              <a:rPr lang="en-US" altLang="zh-CN" dirty="0">
                <a:solidFill>
                  <a:schemeClr val="accent1"/>
                </a:solidFill>
                <a:sym typeface="+mn-ea"/>
              </a:rPr>
              <a:t>工程建设各阶段</a:t>
            </a:r>
            <a:r>
              <a:rPr lang="zh-CN" altLang="en-US" dirty="0">
                <a:solidFill>
                  <a:schemeClr val="accent1"/>
                </a:solidFill>
                <a:sym typeface="+mn-ea"/>
              </a:rPr>
              <a:t>主要环节</a:t>
            </a:r>
            <a:endParaRPr lang="zh-CN" altLang="en-US" b="1" cap="all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147" name="文本框 6146"/>
          <p:cNvSpPr txBox="1"/>
          <p:nvPr/>
        </p:nvSpPr>
        <p:spPr>
          <a:xfrm>
            <a:off x="1181735" y="1755140"/>
            <a:ext cx="10391140" cy="490283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工程建设程序（分三个阶段）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1．工程建设前期阶段（决策分析）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        2．工程建设实施阶段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3．工程</a:t>
            </a:r>
            <a:r>
              <a:rPr lang="zh-CN" altLang="en-US" sz="2400" b="1" dirty="0">
                <a:latin typeface="Times New Roman" panose="02020603050405020304" pitchFamily="18" charset="0"/>
              </a:rPr>
              <a:t>建设终结阶段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→生产运营→投资后评价</a:t>
            </a:r>
          </a:p>
        </p:txBody>
      </p:sp>
    </p:spTree>
    <p:extLst>
      <p:ext uri="{BB962C8B-B14F-4D97-AF65-F5344CB8AC3E}">
        <p14:creationId xmlns:p14="http://schemas.microsoft.com/office/powerpoint/2010/main" val="2182292238"/>
      </p:ext>
    </p:extLst>
  </p:cSld>
  <p:clrMapOvr>
    <a:masterClrMapping/>
  </p:clrMapOvr>
  <p:transition spd="med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2206804" y="975235"/>
            <a:ext cx="8802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对于工程建设程序，请同学们按照</a:t>
            </a:r>
            <a:endParaRPr lang="en-US" altLang="zh-CN" dirty="0">
              <a:solidFill>
                <a:schemeClr val="accent1"/>
              </a:solidFill>
            </a:endParaRPr>
          </a:p>
          <a:p>
            <a:r>
              <a:rPr lang="zh-CN" altLang="en-US" dirty="0">
                <a:solidFill>
                  <a:schemeClr val="accent1"/>
                </a:solidFill>
              </a:rPr>
              <a:t>什么单位，做什么工作？的模式，小组研读讨论</a:t>
            </a:r>
            <a:endParaRPr lang="en-US" altLang="zh-CN" dirty="0">
              <a:solidFill>
                <a:schemeClr val="accent1"/>
              </a:solidFill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147" name="文本框 6146"/>
          <p:cNvSpPr txBox="1"/>
          <p:nvPr/>
        </p:nvSpPr>
        <p:spPr>
          <a:xfrm>
            <a:off x="1731769" y="191687"/>
            <a:ext cx="9903197" cy="237965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6804" y="3303270"/>
            <a:ext cx="8217356" cy="138499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：以组为单位，小组代表轮流用自己的话，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来解读工程建设程序？</a:t>
            </a:r>
          </a:p>
        </p:txBody>
      </p:sp>
    </p:spTree>
    <p:extLst>
      <p:ext uri="{BB962C8B-B14F-4D97-AF65-F5344CB8AC3E}">
        <p14:creationId xmlns:p14="http://schemas.microsoft.com/office/powerpoint/2010/main" val="3209085178"/>
      </p:ext>
    </p:extLst>
  </p:cSld>
  <p:clrMapOvr>
    <a:masterClrMapping/>
  </p:clrMapOvr>
  <p:transition spd="med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2338228" y="1085972"/>
            <a:ext cx="88889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任务</a:t>
            </a:r>
            <a:r>
              <a:rPr lang="en-US" altLang="zh-CN" dirty="0">
                <a:solidFill>
                  <a:schemeClr val="accent1"/>
                </a:solidFill>
              </a:rPr>
              <a:t>2  </a:t>
            </a:r>
            <a:r>
              <a:rPr lang="zh-CN" altLang="en-US" dirty="0">
                <a:solidFill>
                  <a:schemeClr val="accent1"/>
                </a:solidFill>
              </a:rPr>
              <a:t>对于工程建设程序，请同学们重点研讨：</a:t>
            </a:r>
            <a:endParaRPr lang="en-US" altLang="zh-CN" dirty="0">
              <a:solidFill>
                <a:schemeClr val="accent1"/>
              </a:solidFill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147" name="文本框 6146"/>
          <p:cNvSpPr txBox="1"/>
          <p:nvPr/>
        </p:nvSpPr>
        <p:spPr>
          <a:xfrm>
            <a:off x="1181735" y="1755140"/>
            <a:ext cx="10391140" cy="490283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1．什么情况下国家要征收房屋？如何进行补偿？（牵扯到自家的利益，明白明白）</a:t>
            </a:r>
            <a:endParaRPr lang="en-US" altLang="zh-CN" sz="3200" b="1" dirty="0">
              <a:latin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7039620"/>
      </p:ext>
    </p:extLst>
  </p:cSld>
  <p:clrMapOvr>
    <a:masterClrMapping/>
  </p:clrMapOvr>
  <p:transition spd="med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147" name="文本框 6146"/>
          <p:cNvSpPr txBox="1"/>
          <p:nvPr/>
        </p:nvSpPr>
        <p:spPr>
          <a:xfrm>
            <a:off x="1181735" y="1755140"/>
            <a:ext cx="10391140" cy="490283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．建设单位申请领取施工许可证，需要什么条件？</a:t>
            </a:r>
            <a:endParaRPr lang="en-US" altLang="zh-CN" sz="3200" b="1" dirty="0">
              <a:latin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2529431"/>
      </p:ext>
    </p:extLst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050" name="标题 2049"/>
          <p:cNvSpPr>
            <a:spLocks noGrp="1" noRot="1"/>
          </p:cNvSpPr>
          <p:nvPr/>
        </p:nvSpPr>
        <p:spPr>
          <a:xfrm>
            <a:off x="1389380" y="1618719"/>
            <a:ext cx="9794240" cy="3111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60000"/>
              </a:lnSpc>
              <a:buSzPct val="100000"/>
            </a:pPr>
            <a:r>
              <a:rPr lang="zh-CN" altLang="en-US" sz="7200" b="1" kern="1200" baseline="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建设</a:t>
            </a:r>
            <a:r>
              <a:rPr lang="zh-CN" altLang="en-US" sz="7200" b="1" kern="1200" baseline="0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法规的体系</a:t>
            </a:r>
            <a:endParaRPr lang="zh-CN" altLang="en-US" sz="7200" b="1" kern="1200" baseline="0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6505766"/>
      </p:ext>
    </p:extLst>
  </p:cSld>
  <p:clrMapOvr>
    <a:masterClrMapping/>
  </p:clrMapOvr>
  <p:transition spd="med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147" name="文本框 6146"/>
          <p:cNvSpPr txBox="1"/>
          <p:nvPr/>
        </p:nvSpPr>
        <p:spPr>
          <a:xfrm>
            <a:off x="1181735" y="1755140"/>
            <a:ext cx="10391140" cy="490283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3</a:t>
            </a:r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．什么是竣工，其主要依据是什么？</a:t>
            </a:r>
            <a:endParaRPr lang="en-US" altLang="zh-CN" sz="3200" b="1" dirty="0">
              <a:latin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2608187"/>
      </p:ext>
    </p:extLst>
  </p:cSld>
  <p:clrMapOvr>
    <a:masterClrMapping/>
  </p:clrMapOvr>
  <p:transition spd="med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65541" name="图片 65540" descr="建设用地规划许可证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3539" y="106672"/>
            <a:ext cx="8780701" cy="6575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77771" y="2400300"/>
            <a:ext cx="553998" cy="253746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相关文件图例</a:t>
            </a:r>
          </a:p>
        </p:txBody>
      </p:sp>
    </p:spTree>
  </p:cSld>
  <p:clrMapOvr>
    <a:masterClrMapping/>
  </p:clrMapOvr>
  <p:transition spd="med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建设工程规划许可证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5970" y="320161"/>
            <a:ext cx="8566785" cy="63867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8099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对象 655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60" y="437818"/>
            <a:ext cx="8442960" cy="633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97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65545" name="对象 65544">
            <a:hlinkClick r:id="" action="ppaction://ole?verb=0"/>
          </p:cNvPr>
          <p:cNvGraphicFramePr/>
          <p:nvPr>
            <p:extLst>
              <p:ext uri="{D42A27DB-BD31-4B8C-83A1-F6EECF244321}">
                <p14:modId xmlns:p14="http://schemas.microsoft.com/office/powerpoint/2010/main" val="928643281"/>
              </p:ext>
            </p:extLst>
          </p:nvPr>
        </p:nvGraphicFramePr>
        <p:xfrm>
          <a:off x="377190" y="170180"/>
          <a:ext cx="5840730" cy="6313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r:id="rId4" imgW="4581525" imgH="3438525" progId="PowerPoint.Show.8">
                  <p:embed/>
                </p:oleObj>
              </mc:Choice>
              <mc:Fallback>
                <p:oleObj r:id="rId4" imgW="4581525" imgH="3438525" progId="PowerPoint.Show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190" y="170180"/>
                        <a:ext cx="5840730" cy="631369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 descr="5c33e8e7430239fcb5734463f356b0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3960" y="276860"/>
            <a:ext cx="5191760" cy="6581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70" y="1941195"/>
            <a:ext cx="3452495" cy="46031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075" y="2102485"/>
            <a:ext cx="6015355" cy="44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98050"/>
      </p:ext>
    </p:extLst>
  </p:cSld>
  <p:clrMapOvr>
    <a:masterClrMapping/>
  </p:clrMapOvr>
  <p:transition spd="med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33796" name="图片 33795"/>
          <p:cNvPicPr>
            <a:picLocks noChangeAspect="1"/>
          </p:cNvPicPr>
          <p:nvPr/>
        </p:nvPicPr>
        <p:blipFill>
          <a:blip r:embed="rId3"/>
          <a:srcRect l="11073" t="18701" r="29527" b="27068"/>
          <a:stretch>
            <a:fillRect/>
          </a:stretch>
        </p:blipFill>
        <p:spPr>
          <a:xfrm>
            <a:off x="1926590" y="697230"/>
            <a:ext cx="8606155" cy="59099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8900" y="7112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759768" y="111857"/>
            <a:ext cx="47009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accent1"/>
                </a:solidFill>
              </a:rPr>
              <a:t>1.1  </a:t>
            </a:r>
            <a:r>
              <a:rPr lang="zh-CN" altLang="en-US" dirty="0">
                <a:solidFill>
                  <a:schemeClr val="accent1"/>
                </a:solidFill>
              </a:rPr>
              <a:t>工程建设的一般程序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3000" contrast="54000"/>
                    </a14:imgEffect>
                  </a14:imgLayer>
                </a14:imgProps>
              </a:ext>
            </a:extLst>
          </a:blip>
          <a:srcRect t="18212" b="17902"/>
          <a:stretch>
            <a:fillRect/>
          </a:stretch>
        </p:blipFill>
        <p:spPr>
          <a:xfrm>
            <a:off x="819662" y="-946011"/>
            <a:ext cx="11244701" cy="92925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16200000">
            <a:off x="-610873" y="3236594"/>
            <a:ext cx="2339102" cy="52197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本次课小结</a:t>
            </a:r>
          </a:p>
        </p:txBody>
      </p:sp>
    </p:spTree>
    <p:extLst>
      <p:ext uri="{BB962C8B-B14F-4D97-AF65-F5344CB8AC3E}">
        <p14:creationId xmlns:p14="http://schemas.microsoft.com/office/powerpoint/2010/main" val="3319743691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2" name="图片 1" descr="CC6]4MDS9@X5(}F~N8M5C(J"/>
          <p:cNvPicPr>
            <a:picLocks noChangeAspect="1"/>
          </p:cNvPicPr>
          <p:nvPr/>
        </p:nvPicPr>
        <p:blipFill>
          <a:blip r:embed="rId3"/>
          <a:srcRect t="15457"/>
          <a:stretch>
            <a:fillRect/>
          </a:stretch>
        </p:blipFill>
        <p:spPr>
          <a:xfrm>
            <a:off x="1244863" y="1079703"/>
            <a:ext cx="9090318" cy="4855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3310" y="4713727"/>
            <a:ext cx="2080260" cy="30777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招标投标法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07080" y="1935231"/>
            <a:ext cx="2080260" cy="30777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建筑法、城乡规划法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33110" y="1985630"/>
            <a:ext cx="2080260" cy="30777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建设工程质量管理条例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35290" y="1920860"/>
            <a:ext cx="2202180" cy="30777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建筑业企业资质管理规定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33110" y="4142090"/>
            <a:ext cx="2202180" cy="30777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山东省建筑市场管理条例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13370" y="4138899"/>
            <a:ext cx="2202180" cy="52322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山东省建设工程造价管理办法</a:t>
            </a:r>
          </a:p>
        </p:txBody>
      </p:sp>
    </p:spTree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1517740" y="835222"/>
            <a:ext cx="9644976" cy="5209994"/>
            <a:chOff x="4819" y="2228"/>
            <a:chExt cx="10677" cy="5823"/>
          </a:xfrm>
        </p:grpSpPr>
        <p:pic>
          <p:nvPicPr>
            <p:cNvPr id="4" name="图片 3" descr="N4SU6)(KK9JOD2H2$48_MLW"/>
            <p:cNvPicPr>
              <a:picLocks noChangeAspect="1"/>
            </p:cNvPicPr>
            <p:nvPr/>
          </p:nvPicPr>
          <p:blipFill>
            <a:blip r:embed="rId3"/>
            <a:srcRect l="1700" t="9861" r="15322" b="13935"/>
            <a:stretch>
              <a:fillRect/>
            </a:stretch>
          </p:blipFill>
          <p:spPr>
            <a:xfrm>
              <a:off x="5855" y="2228"/>
              <a:ext cx="9641" cy="5823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4819" y="2228"/>
              <a:ext cx="2383" cy="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050" name="标题 2049"/>
          <p:cNvSpPr>
            <a:spLocks noGrp="1" noRot="1"/>
          </p:cNvSpPr>
          <p:nvPr/>
        </p:nvSpPr>
        <p:spPr>
          <a:xfrm>
            <a:off x="1389380" y="1880235"/>
            <a:ext cx="9794240" cy="3111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60000"/>
              </a:lnSpc>
              <a:buSzPct val="100000"/>
            </a:pPr>
            <a:r>
              <a:rPr lang="zh-CN" altLang="en-US" sz="7200" b="1" kern="1200" baseline="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重点：</a:t>
            </a:r>
            <a:r>
              <a:rPr lang="zh-CN" altLang="en-US" sz="5400" b="1" kern="1200" baseline="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工程建设主要环节</a:t>
            </a:r>
          </a:p>
          <a:p>
            <a:pPr defTabSz="914400">
              <a:lnSpc>
                <a:spcPct val="160000"/>
              </a:lnSpc>
              <a:buSzPct val="100000"/>
            </a:pPr>
            <a:r>
              <a:rPr lang="zh-CN" altLang="en-US" sz="5400" b="1" kern="1200" baseline="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的法律法规</a:t>
            </a:r>
          </a:p>
        </p:txBody>
      </p:sp>
    </p:spTree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58861" y="402823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147" name="文本框 6146"/>
          <p:cNvSpPr txBox="1"/>
          <p:nvPr/>
        </p:nvSpPr>
        <p:spPr>
          <a:xfrm>
            <a:off x="1731769" y="392862"/>
            <a:ext cx="7966710" cy="75374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 案例</a:t>
            </a:r>
            <a:endParaRPr lang="zh-CN" altLang="en-US" sz="28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</a:t>
            </a:r>
            <a:endParaRPr lang="zh-CN" altLang="en-US" sz="20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43635" y="962008"/>
            <a:ext cx="10194976" cy="549930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algn="just">
              <a:lnSpc>
                <a:spcPct val="180000"/>
              </a:lnSpc>
            </a:pPr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某公司研究开发生产基地项目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位于北京市某区产业基地内，项目总占地面积约8000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平方米。</a:t>
            </a:r>
            <a:r>
              <a:rPr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该项目建设单位在没有取得规划审批手续的情况下，与某设计单位签订了《建设工程设计合同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》。</a:t>
            </a:r>
            <a:endParaRPr 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80000"/>
              </a:lnSpc>
            </a:pPr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该设计单位承揽了研发基地工程项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目</a:t>
            </a:r>
            <a:r>
              <a:rPr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的设计，并应建设单位要求，向其提供了证章齐全、专业齐全的全套施工图，建设单位利用该图实施了违法建设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80000"/>
              </a:lnSpc>
            </a:pPr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主管部门通过调查，责令停止建设，并对建设单位和设计单位实施了行政处罚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  <a:p>
            <a:pPr algn="just">
              <a:lnSpc>
                <a:spcPct val="180000"/>
              </a:lnSpc>
            </a:pPr>
            <a:endParaRPr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80000"/>
              </a:lnSpc>
            </a:pPr>
            <a:r>
              <a:rPr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      </a:t>
            </a:r>
          </a:p>
        </p:txBody>
      </p:sp>
    </p:spTree>
    <p:extLst>
      <p:ext uri="{BB962C8B-B14F-4D97-AF65-F5344CB8AC3E}">
        <p14:creationId xmlns:p14="http://schemas.microsoft.com/office/powerpoint/2010/main" val="704122259"/>
      </p:ext>
    </p:extLst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099" name="文本占位符 4098"/>
          <p:cNvSpPr>
            <a:spLocks noGrp="1" noRot="1"/>
          </p:cNvSpPr>
          <p:nvPr/>
        </p:nvSpPr>
        <p:spPr>
          <a:xfrm>
            <a:off x="2367915" y="1506220"/>
            <a:ext cx="8540750" cy="8820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第一章  工程建设程序法规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2283460" y="2718435"/>
            <a:ext cx="6915785" cy="2985135"/>
            <a:chOff x="6909" y="2061"/>
            <a:chExt cx="10891" cy="4701"/>
          </a:xfrm>
        </p:grpSpPr>
        <p:sp>
          <p:nvSpPr>
            <p:cNvPr id="33" name="圆角矩形 32"/>
            <p:cNvSpPr/>
            <p:nvPr/>
          </p:nvSpPr>
          <p:spPr>
            <a:xfrm>
              <a:off x="6909" y="2399"/>
              <a:ext cx="1013" cy="1044"/>
            </a:xfrm>
            <a:prstGeom prst="roundRect">
              <a:avLst>
                <a:gd name="adj" fmla="val 7822"/>
              </a:avLst>
            </a:prstGeom>
            <a:solidFill>
              <a:srgbClr val="92D050"/>
            </a:soli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8139" y="2061"/>
              <a:ext cx="9600" cy="11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>
                <a:lnSpc>
                  <a:spcPct val="210000"/>
                </a:lnSpc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工程建设的一般程序</a:t>
              </a:r>
              <a:r>
                <a:rPr lang="en-US" altLang="zh-CN" sz="200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          </a:t>
              </a:r>
              <a:endParaRPr lang="zh-CN" altLang="en-US" sz="2000" b="1" cap="all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6909" y="4058"/>
              <a:ext cx="1013" cy="1044"/>
            </a:xfrm>
            <a:prstGeom prst="roundRect">
              <a:avLst>
                <a:gd name="adj" fmla="val 7822"/>
              </a:avLst>
            </a:prstGeom>
            <a:solidFill>
              <a:srgbClr val="00B050"/>
            </a:soli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8139" y="4081"/>
              <a:ext cx="9600" cy="87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工程建设程序法规的立法现状</a:t>
              </a:r>
              <a:endParaRPr lang="zh-CN" altLang="en-US" sz="2000" b="1" cap="all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6909" y="5718"/>
              <a:ext cx="1013" cy="1044"/>
            </a:xfrm>
            <a:prstGeom prst="roundRect">
              <a:avLst>
                <a:gd name="adj" fmla="val 7822"/>
              </a:avLst>
            </a:prstGeom>
            <a:solidFill>
              <a:srgbClr val="00B0F0"/>
            </a:soli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8200" y="5490"/>
              <a:ext cx="9600" cy="11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>
                <a:lnSpc>
                  <a:spcPct val="210000"/>
                </a:lnSpc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工程建设各阶段主要环节</a:t>
              </a:r>
              <a:endParaRPr lang="zh-CN" altLang="en-US" sz="2000" b="1" cap="all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054" name="文本框 2053"/>
          <p:cNvSpPr txBox="1"/>
          <p:nvPr/>
        </p:nvSpPr>
        <p:spPr>
          <a:xfrm>
            <a:off x="1921693" y="2315210"/>
            <a:ext cx="7620000" cy="315658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170000"/>
              </a:lnSpc>
            </a:pPr>
            <a:r>
              <a:rPr lang="zh-CN" altLang="en-US" sz="3200" b="1" i="1" dirty="0">
                <a:solidFill>
                  <a:schemeClr val="tx1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</a:rPr>
              <a:t>工程建设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是指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土木建筑工程、线路管道、设备安装工程、建筑装修装饰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工程等工程项目的新建、扩建和改建，是形成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固定资产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的基本生产过程及与之相关的其他建设工作的总称。</a:t>
            </a:r>
          </a:p>
        </p:txBody>
      </p:sp>
      <p:sp>
        <p:nvSpPr>
          <p:cNvPr id="2" name="文本框 78"/>
          <p:cNvSpPr txBox="1"/>
          <p:nvPr/>
        </p:nvSpPr>
        <p:spPr>
          <a:xfrm>
            <a:off x="1921693" y="1165322"/>
            <a:ext cx="47009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accent1"/>
                </a:solidFill>
              </a:rPr>
              <a:t>1.1  </a:t>
            </a:r>
            <a:r>
              <a:rPr lang="zh-CN" altLang="en-US" dirty="0">
                <a:solidFill>
                  <a:schemeClr val="accent1"/>
                </a:solidFill>
              </a:rPr>
              <a:t>工程建设的一般程序</a:t>
            </a:r>
          </a:p>
        </p:txBody>
      </p:sp>
    </p:spTree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122" name="文本框 5121"/>
          <p:cNvSpPr txBox="1"/>
          <p:nvPr/>
        </p:nvSpPr>
        <p:spPr>
          <a:xfrm>
            <a:off x="1341120" y="1965325"/>
            <a:ext cx="10036810" cy="414591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1" hangingPunct="1">
              <a:lnSpc>
                <a:spcPct val="19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工程建设的特点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</a:endParaRPr>
          </a:p>
          <a:p>
            <a:pPr algn="just" eaLnBrk="1" hangingPunct="1">
              <a:lnSpc>
                <a:spcPct val="19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    （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产品体积庞大；</a:t>
            </a:r>
          </a:p>
          <a:p>
            <a:pPr algn="just" eaLnBrk="1" hangingPunct="1">
              <a:lnSpc>
                <a:spcPct val="19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    （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建造场所固定、建设周期长、占用资源多；</a:t>
            </a:r>
          </a:p>
          <a:p>
            <a:pPr algn="just" eaLnBrk="1" hangingPunct="1">
              <a:lnSpc>
                <a:spcPct val="19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    （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工作量极大，牵涉面很广，内外协作关系复杂；</a:t>
            </a:r>
          </a:p>
          <a:p>
            <a:pPr eaLnBrk="1" hangingPunct="1">
              <a:lnSpc>
                <a:spcPct val="19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    （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活动空间有限和后续工作无法提前进行，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要遵循一定的程序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文本框 78"/>
          <p:cNvSpPr txBox="1"/>
          <p:nvPr/>
        </p:nvSpPr>
        <p:spPr>
          <a:xfrm>
            <a:off x="1919153" y="1165322"/>
            <a:ext cx="47009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accent1"/>
                </a:solidFill>
              </a:rPr>
              <a:t>1.1  </a:t>
            </a:r>
            <a:r>
              <a:rPr lang="zh-CN" altLang="en-US" dirty="0">
                <a:solidFill>
                  <a:schemeClr val="accent1"/>
                </a:solidFill>
              </a:rPr>
              <a:t>工程建设的一般程序</a:t>
            </a:r>
          </a:p>
        </p:txBody>
      </p:sp>
    </p:spTree>
  </p:cSld>
  <p:clrMapOvr>
    <a:masterClrMapping/>
  </p:clrMapOvr>
  <p:transition spd="med">
    <p:push dir="u"/>
  </p:transition>
</p:sld>
</file>

<file path=ppt/theme/theme1.xml><?xml version="1.0" encoding="utf-8"?>
<a:theme xmlns:a="http://schemas.openxmlformats.org/drawingml/2006/main" name="1_Office 主题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bg2">
              <a:lumMod val="75000"/>
            </a:schemeClr>
          </a:solidFill>
        </a:ln>
      </a:spPr>
      <a:bodyPr wrap="square" rtlCol="0">
        <a:spAutoFit/>
      </a:bodyPr>
      <a:lstStyle>
        <a:defPPr algn="ctr">
          <a:defRPr lang="zh-CN" altLang="en-US" sz="28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510</TotalTime>
  <Words>694</Words>
  <Application>Microsoft Office PowerPoint</Application>
  <PresentationFormat>自定义</PresentationFormat>
  <Paragraphs>105</Paragraphs>
  <Slides>27</Slides>
  <Notes>25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9" baseType="lpstr">
      <vt:lpstr>1_Office 主题</vt:lpstr>
      <vt:lpstr>Microsoft PowerPoint 97-2003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说课</dc:title>
  <dc:creator>hpp</dc:creator>
  <cp:lastModifiedBy>weihai</cp:lastModifiedBy>
  <cp:revision>800</cp:revision>
  <dcterms:created xsi:type="dcterms:W3CDTF">2015-10-15T01:42:00Z</dcterms:created>
  <dcterms:modified xsi:type="dcterms:W3CDTF">2019-12-08T14:28:28Z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2052-10.1.0.7401</vt:lpwstr>
  </property>
</Properties>
</file>