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0" r:id="rId3"/>
    <p:sldId id="533" r:id="rId4"/>
    <p:sldId id="523" r:id="rId5"/>
    <p:sldId id="557" r:id="rId6"/>
    <p:sldId id="552" r:id="rId7"/>
    <p:sldId id="553" r:id="rId8"/>
    <p:sldId id="554" r:id="rId9"/>
    <p:sldId id="555" r:id="rId10"/>
    <p:sldId id="556" r:id="rId11"/>
    <p:sldId id="565" r:id="rId12"/>
    <p:sldId id="539" r:id="rId13"/>
    <p:sldId id="433" r:id="rId1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DA9A5"/>
    <a:srgbClr val="333389"/>
    <a:srgbClr val="5F8ADF"/>
    <a:srgbClr val="D4BA3A"/>
    <a:srgbClr val="2E67A5"/>
    <a:srgbClr val="5988DD"/>
    <a:srgbClr val="77956D"/>
    <a:srgbClr val="6666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267" y="-72"/>
      </p:cViewPr>
      <p:guideLst>
        <p:guide orient="horz" pos="1774"/>
        <p:guide pos="38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6" name="Rectangle 4"/>
          <p:cNvSpPr>
            <a:spLocks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ko-KR" altLang="en-US" sz="1200" strike="noStrike" noProof="1" dirty="0"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200" strike="noStrike" noProof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10672763" y="0"/>
            <a:ext cx="1519238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3"/>
          <p:cNvSpPr>
            <a:spLocks noChangeArrowheads="1"/>
          </p:cNvSpPr>
          <p:nvPr userDrawn="1"/>
        </p:nvSpPr>
        <p:spPr bwMode="auto">
          <a:xfrm>
            <a:off x="-14287" y="4648200"/>
            <a:ext cx="12192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2149475"/>
            <a:ext cx="12192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7"/>
          <p:cNvSpPr/>
          <p:nvPr userDrawn="1"/>
        </p:nvSpPr>
        <p:spPr bwMode="auto">
          <a:xfrm>
            <a:off x="-14287" y="2133600"/>
            <a:ext cx="10687050" cy="2271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3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AutoShape 8"/>
          <p:cNvSpPr>
            <a:spLocks noChangeArrowheads="1"/>
          </p:cNvSpPr>
          <p:nvPr userDrawn="1"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AutoShape 9"/>
          <p:cNvSpPr>
            <a:spLocks noChangeArrowheads="1"/>
          </p:cNvSpPr>
          <p:nvPr userDrawn="1"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AutoShape 10"/>
          <p:cNvSpPr>
            <a:spLocks noChangeArrowheads="1"/>
          </p:cNvSpPr>
          <p:nvPr userDrawn="1"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" y="2149475"/>
            <a:ext cx="4283075" cy="3392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16000" y="1371600"/>
            <a:ext cx="9550400" cy="762000"/>
          </a:xfrm>
        </p:spPr>
        <p:txBody>
          <a:bodyPr/>
          <a:lstStyle>
            <a:lvl1pPr algn="r">
              <a:defRPr sz="3600" b="1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368800" y="3124200"/>
            <a:ext cx="60960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384800" y="6553200"/>
            <a:ext cx="2438400" cy="152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" y="6553200"/>
            <a:ext cx="31496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solidFill>
                  <a:schemeClr val="tx2"/>
                </a:solidFill>
                <a:ea typeface="Gulim" panose="020B0600000101010101" pitchFamily="34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400800"/>
            <a:ext cx="5080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None/>
            </a:pPr>
            <a:fld id="{9A0DB2DC-4C9A-4742-B13C-FB6460FD3503}" type="slidenum">
              <a:rPr lang="ko-KR" altLang="en-US" sz="1400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400" strike="noStrike" noProof="1" dirty="0"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381000"/>
            <a:ext cx="2768600" cy="5943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381000"/>
            <a:ext cx="8102600" cy="5943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8000" y="1066800"/>
            <a:ext cx="11074400" cy="5257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800" y="1193800"/>
            <a:ext cx="10274935" cy="4889500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Verdana" panose="020B0604030504040204" pitchFamily="34" charset="0"/>
              </a:defRPr>
            </a:lvl3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>
            <a:off x="-12700" y="344488"/>
            <a:ext cx="10926763" cy="633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9738" y="6502400"/>
            <a:ext cx="33528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000" smtClean="0">
                <a:latin typeface="+mn-lt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892810" y="2697480"/>
            <a:ext cx="9895205" cy="32461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029" name="Group 5"/>
          <p:cNvGrpSpPr/>
          <p:nvPr userDrawn="1"/>
        </p:nvGrpSpPr>
        <p:grpSpPr>
          <a:xfrm>
            <a:off x="10871200" y="0"/>
            <a:ext cx="1320800" cy="6858000"/>
            <a:chOff x="0" y="0"/>
            <a:chExt cx="720" cy="432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" y="0"/>
              <a:ext cx="718" cy="4320"/>
            </a:xfrm>
            <a:prstGeom prst="rect">
              <a:avLst/>
            </a:prstGeom>
            <a:solidFill>
              <a:schemeClr val="bg2">
                <a:alpha val="39999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219"/>
              <a:ext cx="720" cy="3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2" name="Rectangle 8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033" name="Group 9"/>
          <p:cNvGrpSpPr/>
          <p:nvPr userDrawn="1"/>
        </p:nvGrpSpPr>
        <p:grpSpPr>
          <a:xfrm>
            <a:off x="203200" y="228600"/>
            <a:ext cx="1117600" cy="838200"/>
            <a:chOff x="0" y="0"/>
            <a:chExt cx="510" cy="480"/>
          </a:xfrm>
        </p:grpSpPr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0" y="11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222" y="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222" y="24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362700"/>
            <a:ext cx="5080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ext Box 3"/>
          <p:cNvSpPr txBox="1"/>
          <p:nvPr/>
        </p:nvSpPr>
        <p:spPr>
          <a:xfrm>
            <a:off x="7467600" y="5865813"/>
            <a:ext cx="2011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主讲人：任静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" name="WordArt 6"/>
          <p:cNvSpPr/>
          <p:nvPr/>
        </p:nvSpPr>
        <p:spPr>
          <a:xfrm>
            <a:off x="6051550" y="1177925"/>
            <a:ext cx="4319588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400">
                <a:solidFill>
                  <a:srgbClr val="0033CC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建筑施工组织</a:t>
            </a:r>
            <a:endParaRPr lang="zh-CN" altLang="en-US" sz="4400">
              <a:solidFill>
                <a:srgbClr val="0033CC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099" name="Text Box 4"/>
          <p:cNvSpPr txBox="1"/>
          <p:nvPr/>
        </p:nvSpPr>
        <p:spPr>
          <a:xfrm>
            <a:off x="4825683" y="2545715"/>
            <a:ext cx="4653280" cy="1445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zh-CN" altLang="en-US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双代号网络图</a:t>
            </a:r>
            <a:endParaRPr lang="zh-CN" altLang="en-US" sz="4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eaLnBrk="0" hangingPunct="0"/>
            <a:r>
              <a:rPr lang="zh-CN" altLang="en-US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六参数图上计算法</a:t>
            </a:r>
            <a:endParaRPr lang="zh-CN" altLang="en-US" sz="4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5126" descr="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33350"/>
            <a:ext cx="895350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3"/>
          <p:cNvSpPr txBox="1"/>
          <p:nvPr/>
        </p:nvSpPr>
        <p:spPr>
          <a:xfrm>
            <a:off x="1317625" y="287338"/>
            <a:ext cx="3778250" cy="8905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400" u="sng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聊 城 市 技 师 学 院</a:t>
            </a:r>
            <a:endParaRPr lang="zh-CN" altLang="en-US" u="sng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r>
              <a:rPr lang="en-US" altLang="zh-CN" sz="1000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TECHNICIAN COLLEGE OF LIAOCHENG CITY</a:t>
            </a:r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算一算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某工程网络进度计划如图，请用六参数图上计算法，计算工期并标注关键线路。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grpSp>
        <p:nvGrpSpPr>
          <p:cNvPr id="5" name="Group 3"/>
          <p:cNvGrpSpPr/>
          <p:nvPr/>
        </p:nvGrpSpPr>
        <p:grpSpPr>
          <a:xfrm>
            <a:off x="3386455" y="1846580"/>
            <a:ext cx="6874510" cy="5091430"/>
            <a:chOff x="144" y="336"/>
            <a:chExt cx="4836" cy="3626"/>
          </a:xfrm>
        </p:grpSpPr>
        <p:grpSp>
          <p:nvGrpSpPr>
            <p:cNvPr id="33795" name="Group 4"/>
            <p:cNvGrpSpPr/>
            <p:nvPr/>
          </p:nvGrpSpPr>
          <p:grpSpPr>
            <a:xfrm>
              <a:off x="2044" y="774"/>
              <a:ext cx="1381" cy="1155"/>
              <a:chOff x="2044" y="774"/>
              <a:chExt cx="1381" cy="1155"/>
            </a:xfrm>
          </p:grpSpPr>
          <p:sp>
            <p:nvSpPr>
              <p:cNvPr id="33796" name="Line 5"/>
              <p:cNvSpPr/>
              <p:nvPr/>
            </p:nvSpPr>
            <p:spPr>
              <a:xfrm flipV="1">
                <a:off x="2044" y="1929"/>
                <a:ext cx="1209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797" name="Line 6"/>
              <p:cNvSpPr/>
              <p:nvPr/>
            </p:nvSpPr>
            <p:spPr>
              <a:xfrm flipH="1" flipV="1">
                <a:off x="3424" y="774"/>
                <a:ext cx="1" cy="998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</p:grpSp>
        <p:grpSp>
          <p:nvGrpSpPr>
            <p:cNvPr id="33798" name="Group 7"/>
            <p:cNvGrpSpPr/>
            <p:nvPr/>
          </p:nvGrpSpPr>
          <p:grpSpPr>
            <a:xfrm>
              <a:off x="144" y="336"/>
              <a:ext cx="4836" cy="3626"/>
              <a:chOff x="144" y="336"/>
              <a:chExt cx="4836" cy="3626"/>
            </a:xfrm>
          </p:grpSpPr>
          <p:sp>
            <p:nvSpPr>
              <p:cNvPr id="33799" name="Line 8"/>
              <p:cNvSpPr/>
              <p:nvPr/>
            </p:nvSpPr>
            <p:spPr>
              <a:xfrm rot="-10779748">
                <a:off x="4805" y="2094"/>
                <a:ext cx="10" cy="1167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800" name="Line 9"/>
              <p:cNvSpPr/>
              <p:nvPr/>
            </p:nvSpPr>
            <p:spPr>
              <a:xfrm>
                <a:off x="1870" y="802"/>
                <a:ext cx="0" cy="97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lgDash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801" name="Line 10"/>
              <p:cNvSpPr/>
              <p:nvPr/>
            </p:nvSpPr>
            <p:spPr>
              <a:xfrm>
                <a:off x="3573" y="602"/>
                <a:ext cx="1239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02" name="Line 11"/>
              <p:cNvSpPr/>
              <p:nvPr/>
            </p:nvSpPr>
            <p:spPr>
              <a:xfrm>
                <a:off x="316" y="601"/>
                <a:ext cx="0" cy="118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03" name="Line 12"/>
              <p:cNvSpPr/>
              <p:nvPr/>
            </p:nvSpPr>
            <p:spPr>
              <a:xfrm>
                <a:off x="316" y="2097"/>
                <a:ext cx="0" cy="118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04" name="Line 13"/>
              <p:cNvSpPr/>
              <p:nvPr/>
            </p:nvSpPr>
            <p:spPr>
              <a:xfrm flipV="1">
                <a:off x="1870" y="2094"/>
                <a:ext cx="1" cy="1012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805" name="Line 14"/>
              <p:cNvSpPr/>
              <p:nvPr/>
            </p:nvSpPr>
            <p:spPr>
              <a:xfrm>
                <a:off x="4806" y="593"/>
                <a:ext cx="1" cy="119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806" name="Line 15"/>
              <p:cNvSpPr/>
              <p:nvPr/>
            </p:nvSpPr>
            <p:spPr>
              <a:xfrm>
                <a:off x="316" y="602"/>
                <a:ext cx="1382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807" name="Line 16"/>
              <p:cNvSpPr/>
              <p:nvPr/>
            </p:nvSpPr>
            <p:spPr>
              <a:xfrm>
                <a:off x="316" y="3264"/>
                <a:ext cx="1383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808" name="Text Box 17"/>
              <p:cNvSpPr txBox="1"/>
              <p:nvPr/>
            </p:nvSpPr>
            <p:spPr>
              <a:xfrm>
                <a:off x="2399" y="1987"/>
                <a:ext cx="174" cy="2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09" name="Text Box 18"/>
              <p:cNvSpPr txBox="1"/>
              <p:nvPr/>
            </p:nvSpPr>
            <p:spPr>
              <a:xfrm>
                <a:off x="2399" y="1682"/>
                <a:ext cx="174" cy="2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E</a:t>
                </a:r>
                <a:endParaRPr lang="en-US" altLang="zh-TW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0" name="Text Box 19"/>
              <p:cNvSpPr txBox="1"/>
              <p:nvPr/>
            </p:nvSpPr>
            <p:spPr>
              <a:xfrm>
                <a:off x="3960" y="1682"/>
                <a:ext cx="172" cy="2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I</a:t>
                </a:r>
                <a:endPara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1" name="Text Box 20"/>
              <p:cNvSpPr txBox="1"/>
              <p:nvPr/>
            </p:nvSpPr>
            <p:spPr>
              <a:xfrm>
                <a:off x="262" y="1816"/>
                <a:ext cx="174" cy="243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3" name="Text Box 22"/>
              <p:cNvSpPr txBox="1"/>
              <p:nvPr/>
            </p:nvSpPr>
            <p:spPr>
              <a:xfrm>
                <a:off x="3370" y="473"/>
                <a:ext cx="172" cy="242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4" name="Text Box 23"/>
              <p:cNvSpPr txBox="1"/>
              <p:nvPr/>
            </p:nvSpPr>
            <p:spPr>
              <a:xfrm>
                <a:off x="859" y="336"/>
                <a:ext cx="172" cy="243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lang="en-US" altLang="zh-TW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5" name="Text Box 24"/>
              <p:cNvSpPr txBox="1"/>
              <p:nvPr/>
            </p:nvSpPr>
            <p:spPr>
              <a:xfrm>
                <a:off x="851" y="1682"/>
                <a:ext cx="173" cy="2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endParaRPr lang="en-US" altLang="zh-TW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6" name="Text Box 25"/>
              <p:cNvSpPr txBox="1"/>
              <p:nvPr/>
            </p:nvSpPr>
            <p:spPr>
              <a:xfrm>
                <a:off x="2499" y="336"/>
                <a:ext cx="173" cy="2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ctr" eaLnBrk="0" hangingPunct="0"/>
                <a:r>
                  <a:rPr lang="en-US" altLang="zh-CN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  <a:endParaRPr lang="en-US" altLang="zh-TW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7" name="Text Box 26"/>
              <p:cNvSpPr txBox="1"/>
              <p:nvPr/>
            </p:nvSpPr>
            <p:spPr>
              <a:xfrm>
                <a:off x="2512" y="617"/>
                <a:ext cx="173" cy="2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8" name="Text Box 27"/>
              <p:cNvSpPr txBox="1"/>
              <p:nvPr/>
            </p:nvSpPr>
            <p:spPr>
              <a:xfrm>
                <a:off x="3238" y="1287"/>
                <a:ext cx="174" cy="242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  <a:endPara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9" name="Text Box 28"/>
              <p:cNvSpPr txBox="1"/>
              <p:nvPr/>
            </p:nvSpPr>
            <p:spPr>
              <a:xfrm>
                <a:off x="851" y="1925"/>
                <a:ext cx="173" cy="2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0" name="Text Box 29"/>
              <p:cNvSpPr txBox="1"/>
              <p:nvPr/>
            </p:nvSpPr>
            <p:spPr>
              <a:xfrm>
                <a:off x="4091" y="617"/>
                <a:ext cx="173" cy="2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1" name="Text Box 30"/>
              <p:cNvSpPr txBox="1"/>
              <p:nvPr/>
            </p:nvSpPr>
            <p:spPr>
              <a:xfrm>
                <a:off x="3401" y="1835"/>
                <a:ext cx="172" cy="242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2" name="Oval 31"/>
              <p:cNvSpPr/>
              <p:nvPr/>
            </p:nvSpPr>
            <p:spPr>
              <a:xfrm>
                <a:off x="144" y="1772"/>
                <a:ext cx="346" cy="327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3" name="Oval 32"/>
              <p:cNvSpPr/>
              <p:nvPr/>
            </p:nvSpPr>
            <p:spPr>
              <a:xfrm>
                <a:off x="1707" y="445"/>
                <a:ext cx="344" cy="327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4" name="Oval 33"/>
              <p:cNvSpPr/>
              <p:nvPr/>
            </p:nvSpPr>
            <p:spPr>
              <a:xfrm>
                <a:off x="3223" y="411"/>
                <a:ext cx="345" cy="326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5" name="Oval 34"/>
              <p:cNvSpPr/>
              <p:nvPr/>
            </p:nvSpPr>
            <p:spPr>
              <a:xfrm>
                <a:off x="3253" y="1772"/>
                <a:ext cx="344" cy="327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6" name="Line 35"/>
              <p:cNvSpPr/>
              <p:nvPr/>
            </p:nvSpPr>
            <p:spPr>
              <a:xfrm>
                <a:off x="2035" y="617"/>
                <a:ext cx="1201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827" name="Line 36"/>
              <p:cNvSpPr/>
              <p:nvPr/>
            </p:nvSpPr>
            <p:spPr>
              <a:xfrm>
                <a:off x="498" y="1920"/>
                <a:ext cx="1209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828" name="Line 37"/>
              <p:cNvSpPr/>
              <p:nvPr/>
            </p:nvSpPr>
            <p:spPr>
              <a:xfrm>
                <a:off x="3425" y="2137"/>
                <a:ext cx="0" cy="97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lgDash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829" name="Text Box 38"/>
              <p:cNvSpPr txBox="1"/>
              <p:nvPr/>
            </p:nvSpPr>
            <p:spPr>
              <a:xfrm>
                <a:off x="1846" y="1835"/>
                <a:ext cx="173" cy="242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0" name="Text Box 39"/>
              <p:cNvSpPr txBox="1"/>
              <p:nvPr/>
            </p:nvSpPr>
            <p:spPr>
              <a:xfrm>
                <a:off x="4782" y="1835"/>
                <a:ext cx="172" cy="242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1" name="Text Box 40"/>
              <p:cNvSpPr txBox="1"/>
              <p:nvPr/>
            </p:nvSpPr>
            <p:spPr>
              <a:xfrm>
                <a:off x="884" y="633"/>
                <a:ext cx="173" cy="243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2" name="Text Box 41"/>
              <p:cNvSpPr txBox="1"/>
              <p:nvPr/>
            </p:nvSpPr>
            <p:spPr>
              <a:xfrm>
                <a:off x="4091" y="353"/>
                <a:ext cx="173" cy="2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H</a:t>
                </a:r>
                <a:endParaRPr lang="en-US" altLang="zh-TW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3" name="Text Box 42"/>
              <p:cNvSpPr txBox="1"/>
              <p:nvPr/>
            </p:nvSpPr>
            <p:spPr>
              <a:xfrm>
                <a:off x="3511" y="1276"/>
                <a:ext cx="171" cy="242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4" name="Text Box 43"/>
              <p:cNvSpPr txBox="1"/>
              <p:nvPr/>
            </p:nvSpPr>
            <p:spPr>
              <a:xfrm>
                <a:off x="4054" y="1925"/>
                <a:ext cx="172" cy="2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5" name="Oval 44"/>
              <p:cNvSpPr/>
              <p:nvPr/>
            </p:nvSpPr>
            <p:spPr>
              <a:xfrm>
                <a:off x="1699" y="1772"/>
                <a:ext cx="345" cy="327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6" name="Line 45"/>
              <p:cNvSpPr/>
              <p:nvPr/>
            </p:nvSpPr>
            <p:spPr>
              <a:xfrm flipV="1">
                <a:off x="3597" y="1925"/>
                <a:ext cx="1037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837" name="Oval 46"/>
              <p:cNvSpPr/>
              <p:nvPr/>
            </p:nvSpPr>
            <p:spPr>
              <a:xfrm>
                <a:off x="4634" y="1772"/>
                <a:ext cx="346" cy="327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8" name="Text Box 47"/>
              <p:cNvSpPr txBox="1"/>
              <p:nvPr/>
            </p:nvSpPr>
            <p:spPr>
              <a:xfrm>
                <a:off x="933" y="3010"/>
                <a:ext cx="172" cy="2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endParaRPr lang="en-US" altLang="zh-TW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9" name="Text Box 48"/>
              <p:cNvSpPr txBox="1"/>
              <p:nvPr/>
            </p:nvSpPr>
            <p:spPr>
              <a:xfrm>
                <a:off x="945" y="3325"/>
                <a:ext cx="174" cy="244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40" name="Text Box 49"/>
              <p:cNvSpPr txBox="1"/>
              <p:nvPr/>
            </p:nvSpPr>
            <p:spPr>
              <a:xfrm>
                <a:off x="2417" y="3322"/>
                <a:ext cx="173" cy="2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41" name="Text Box 50"/>
              <p:cNvSpPr txBox="1"/>
              <p:nvPr/>
            </p:nvSpPr>
            <p:spPr>
              <a:xfrm>
                <a:off x="1699" y="2452"/>
                <a:ext cx="171" cy="2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TW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42" name="Text Box 51"/>
              <p:cNvSpPr txBox="1"/>
              <p:nvPr/>
            </p:nvSpPr>
            <p:spPr>
              <a:xfrm>
                <a:off x="3401" y="3130"/>
                <a:ext cx="172" cy="2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43" name="Text Box 52"/>
              <p:cNvSpPr txBox="1"/>
              <p:nvPr/>
            </p:nvSpPr>
            <p:spPr>
              <a:xfrm>
                <a:off x="1846" y="3130"/>
                <a:ext cx="173" cy="2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44" name="Text Box 53"/>
              <p:cNvSpPr txBox="1"/>
              <p:nvPr/>
            </p:nvSpPr>
            <p:spPr>
              <a:xfrm>
                <a:off x="1950" y="2452"/>
                <a:ext cx="173" cy="2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45" name="Oval 54"/>
              <p:cNvSpPr/>
              <p:nvPr/>
            </p:nvSpPr>
            <p:spPr>
              <a:xfrm>
                <a:off x="3253" y="3107"/>
                <a:ext cx="344" cy="328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46" name="Line 55"/>
              <p:cNvSpPr/>
              <p:nvPr/>
            </p:nvSpPr>
            <p:spPr>
              <a:xfrm>
                <a:off x="2044" y="3264"/>
                <a:ext cx="1209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33847" name="Oval 56"/>
              <p:cNvSpPr/>
              <p:nvPr/>
            </p:nvSpPr>
            <p:spPr>
              <a:xfrm>
                <a:off x="1699" y="3107"/>
                <a:ext cx="345" cy="328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48" name="Text Box 57"/>
              <p:cNvSpPr txBox="1"/>
              <p:nvPr/>
            </p:nvSpPr>
            <p:spPr>
              <a:xfrm>
                <a:off x="4090" y="3021"/>
                <a:ext cx="172" cy="2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J</a:t>
                </a:r>
                <a:endParaRPr lang="en-US" altLang="zh-TW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49" name="Text Box 58"/>
              <p:cNvSpPr txBox="1"/>
              <p:nvPr/>
            </p:nvSpPr>
            <p:spPr>
              <a:xfrm>
                <a:off x="2414" y="3003"/>
                <a:ext cx="172" cy="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  <a:endParaRPr lang="en-US" altLang="zh-TW" i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50" name="Text Box 59"/>
              <p:cNvSpPr txBox="1"/>
              <p:nvPr/>
            </p:nvSpPr>
            <p:spPr>
              <a:xfrm>
                <a:off x="4107" y="3309"/>
                <a:ext cx="173" cy="243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TW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51" name="Line 60"/>
              <p:cNvSpPr/>
              <p:nvPr/>
            </p:nvSpPr>
            <p:spPr>
              <a:xfrm flipV="1">
                <a:off x="3597" y="3264"/>
                <a:ext cx="1234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</p:spPr>
          </p:sp>
          <p:sp>
            <p:nvSpPr>
              <p:cNvPr id="33852" name="Text Box 61"/>
              <p:cNvSpPr txBox="1"/>
              <p:nvPr/>
            </p:nvSpPr>
            <p:spPr>
              <a:xfrm>
                <a:off x="1114" y="3682"/>
                <a:ext cx="3635" cy="2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endParaRPr lang="zh-CN" altLang="zh-CN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</a:rPr>
              <a:t>这就是双代号网络图的六参数计算法，你掌握了吗？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</a:rPr>
              <a:t>下次课，我们学习用双代号时标网络图标号计算法。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六参数图上计算法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双代号网络图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3521075" y="1330325"/>
            <a:ext cx="4875213" cy="3654425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556760" y="3052445"/>
            <a:ext cx="2925763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1209675"/>
            <a:r>
              <a:rPr lang="zh-CN" altLang="en-US" sz="5400" noProof="1">
                <a:solidFill>
                  <a:srgbClr val="5F8ADF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  <a:cs typeface="+mn-cs"/>
              </a:rPr>
              <a:t>谢谢聆听</a:t>
            </a:r>
            <a:endParaRPr lang="zh-CN" altLang="en-US" sz="5400" b="1" noProof="1" dirty="0">
              <a:solidFill>
                <a:srgbClr val="5F8ADF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rot="10498052">
            <a:off x="3316288" y="5319713"/>
            <a:ext cx="298450" cy="223838"/>
          </a:xfrm>
          <a:prstGeom prst="ellipse">
            <a:avLst/>
          </a:prstGeom>
          <a:solidFill>
            <a:srgbClr val="CEB9A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21" name="组合 16"/>
          <p:cNvGrpSpPr/>
          <p:nvPr/>
        </p:nvGrpSpPr>
        <p:grpSpPr>
          <a:xfrm>
            <a:off x="680804" y="3499109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 rot="10498052">
            <a:off x="2679700" y="3987800"/>
            <a:ext cx="300038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3" name="组合 23"/>
          <p:cNvGrpSpPr/>
          <p:nvPr/>
        </p:nvGrpSpPr>
        <p:grpSpPr>
          <a:xfrm>
            <a:off x="2426473" y="511304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 rot="10498052">
            <a:off x="1637665" y="4575810"/>
            <a:ext cx="395288" cy="298450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8" name="组合 27"/>
          <p:cNvGrpSpPr/>
          <p:nvPr/>
        </p:nvGrpSpPr>
        <p:grpSpPr>
          <a:xfrm>
            <a:off x="5956351" y="5537794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 rot="10498052">
            <a:off x="4953000" y="5403850"/>
            <a:ext cx="250825" cy="187325"/>
          </a:xfrm>
          <a:prstGeom prst="ellipse">
            <a:avLst/>
          </a:prstGeom>
          <a:solidFill>
            <a:srgbClr val="628EE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2" name="椭圆 41"/>
          <p:cNvSpPr/>
          <p:nvPr/>
        </p:nvSpPr>
        <p:spPr>
          <a:xfrm rot="10498052">
            <a:off x="768350" y="5475288"/>
            <a:ext cx="298450" cy="22225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3" name="椭圆 42"/>
          <p:cNvSpPr/>
          <p:nvPr/>
        </p:nvSpPr>
        <p:spPr>
          <a:xfrm rot="10498052">
            <a:off x="10814050" y="4322763"/>
            <a:ext cx="296863" cy="223838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5" name="椭圆 44"/>
          <p:cNvSpPr/>
          <p:nvPr/>
        </p:nvSpPr>
        <p:spPr>
          <a:xfrm rot="10498052">
            <a:off x="10040938" y="3197225"/>
            <a:ext cx="296863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49" name="组合 44"/>
          <p:cNvGrpSpPr/>
          <p:nvPr/>
        </p:nvGrpSpPr>
        <p:grpSpPr>
          <a:xfrm>
            <a:off x="9114829" y="430112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 rot="10498052">
            <a:off x="7756525" y="4872038"/>
            <a:ext cx="396875" cy="296863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5" name="椭圆 54"/>
          <p:cNvSpPr/>
          <p:nvPr/>
        </p:nvSpPr>
        <p:spPr>
          <a:xfrm rot="10498052">
            <a:off x="9772650" y="5264150"/>
            <a:ext cx="250825" cy="187325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6" name="椭圆 55"/>
          <p:cNvSpPr/>
          <p:nvPr/>
        </p:nvSpPr>
        <p:spPr>
          <a:xfrm rot="10498052">
            <a:off x="7175500" y="5503863"/>
            <a:ext cx="298450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092700" y="1606485"/>
            <a:ext cx="1905000" cy="133032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D4B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0 -0.806119 L -0.014240 -0.0168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00" y="4058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4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ldLvl="0" animBg="1"/>
      <p:bldP spid="28" grpId="0" bldLvl="0" animBg="1"/>
      <p:bldP spid="37" grpId="0" bldLvl="0" animBg="1"/>
      <p:bldP spid="41" grpId="0" bldLvl="0" animBg="1"/>
      <p:bldP spid="42" grpId="0" bldLvl="0" animBg="1"/>
      <p:bldP spid="43" grpId="0" bldLvl="0" animBg="1"/>
      <p:bldP spid="45" grpId="0" bldLvl="0" animBg="1"/>
      <p:bldP spid="54" grpId="0" bldLvl="0" animBg="1"/>
      <p:bldP spid="55" grpId="0" bldLvl="0" animBg="1"/>
      <p:bldP spid="56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六参数图上计算法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grpSp>
        <p:nvGrpSpPr>
          <p:cNvPr id="6" name="Group 10"/>
          <p:cNvGrpSpPr/>
          <p:nvPr/>
        </p:nvGrpSpPr>
        <p:grpSpPr>
          <a:xfrm>
            <a:off x="3145155" y="2437765"/>
            <a:ext cx="4074160" cy="781050"/>
            <a:chOff x="-213" y="16"/>
            <a:chExt cx="4373" cy="492"/>
          </a:xfrm>
        </p:grpSpPr>
        <p:sp>
          <p:nvSpPr>
            <p:cNvPr id="5131" name="AutoShape 1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12" y="69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    计算目的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16391" name="AutoShape 12"/>
            <p:cNvSpPr>
              <a:spLocks noChangeAspect="1"/>
            </p:cNvSpPr>
            <p:nvPr/>
          </p:nvSpPr>
          <p:spPr>
            <a:xfrm>
              <a:off x="-213" y="16"/>
              <a:ext cx="930" cy="492"/>
            </a:xfrm>
            <a:prstGeom prst="hexagon">
              <a:avLst>
                <a:gd name="adj" fmla="val 28554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2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3030220" y="1247273"/>
            <a:ext cx="4014197" cy="779012"/>
            <a:chOff x="-1474" y="644"/>
            <a:chExt cx="4421" cy="491"/>
          </a:xfrm>
        </p:grpSpPr>
        <p:sp>
          <p:nvSpPr>
            <p:cNvPr id="5141" name="AutoShape 21"/>
            <p:cNvSpPr>
              <a:spLocks noChangeArrowheads="1"/>
            </p:cNvSpPr>
            <p:nvPr/>
          </p:nvSpPr>
          <p:spPr bwMode="auto">
            <a:xfrm>
              <a:off x="-501" y="697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</a:t>
              </a: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计算图示</a:t>
              </a:r>
              <a:endPara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06" name="AutoShape 27"/>
            <p:cNvSpPr>
              <a:spLocks noChangeAspect="1"/>
            </p:cNvSpPr>
            <p:nvPr/>
          </p:nvSpPr>
          <p:spPr>
            <a:xfrm>
              <a:off x="-1474" y="644"/>
              <a:ext cx="913" cy="491"/>
            </a:xfrm>
            <a:prstGeom prst="hexagon">
              <a:avLst>
                <a:gd name="adj" fmla="val 28615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10" name="Group 3"/>
          <p:cNvGrpSpPr/>
          <p:nvPr/>
        </p:nvGrpSpPr>
        <p:grpSpPr>
          <a:xfrm>
            <a:off x="3145155" y="3713480"/>
            <a:ext cx="4045585" cy="781050"/>
            <a:chOff x="-307" y="7"/>
            <a:chExt cx="4239" cy="492"/>
          </a:xfrm>
        </p:grpSpPr>
        <p:sp>
          <p:nvSpPr>
            <p:cNvPr id="11" name="AutoShape 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84" y="61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    计算口诀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12" name="AutoShape 6"/>
            <p:cNvSpPr>
              <a:spLocks noChangeAspect="1"/>
            </p:cNvSpPr>
            <p:nvPr/>
          </p:nvSpPr>
          <p:spPr>
            <a:xfrm>
              <a:off x="-307" y="7"/>
              <a:ext cx="948" cy="492"/>
            </a:xfrm>
            <a:prstGeom prst="hexagon">
              <a:avLst>
                <a:gd name="adj" fmla="val 28553"/>
                <a:gd name="vf" fmla="val 115470"/>
              </a:avLst>
            </a:prstGeom>
            <a:solidFill>
              <a:schemeClr val="hlink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3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3145155" y="5030470"/>
            <a:ext cx="4074160" cy="781050"/>
            <a:chOff x="-213" y="16"/>
            <a:chExt cx="4373" cy="492"/>
          </a:xfrm>
        </p:grpSpPr>
        <p:sp>
          <p:nvSpPr>
            <p:cNvPr id="14" name="AutoShape 1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12" y="69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    计算过程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15" name="AutoShape 12"/>
            <p:cNvSpPr>
              <a:spLocks noChangeAspect="1"/>
            </p:cNvSpPr>
            <p:nvPr/>
          </p:nvSpPr>
          <p:spPr>
            <a:xfrm>
              <a:off x="-213" y="16"/>
              <a:ext cx="930" cy="492"/>
            </a:xfrm>
            <a:prstGeom prst="hexagon">
              <a:avLst>
                <a:gd name="adj" fmla="val 28554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2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8400" y="984250"/>
            <a:ext cx="9296400" cy="4889500"/>
          </a:xfrm>
        </p:spPr>
        <p:txBody>
          <a:bodyPr/>
          <a:p>
            <a:pPr lvl="0">
              <a:buFont typeface="Wingdings" panose="05000000000000000000" charset="0"/>
              <a:buChar char="u"/>
            </a:pP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计算图示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buFont typeface="Wingdings" panose="05000000000000000000" charset="0"/>
              <a:buChar char="u"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>
              <a:buFont typeface="Wingdings" panose="05000000000000000000" charset="0"/>
              <a:buChar char="u"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>
              <a:buFont typeface="Wingdings" panose="05000000000000000000" charset="0"/>
              <a:buChar char="u"/>
            </a:pP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六参数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符号及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名称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914400" lvl="2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ES</a:t>
            </a:r>
            <a:r>
              <a:rPr lang="en-US" altLang="zh-CN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ij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最早开始时间 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LS</a:t>
            </a:r>
            <a:r>
              <a:rPr lang="en-US" altLang="zh-CN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ij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最早完成时间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14400" lvl="2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EFij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最早结束时间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LFij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最迟结束时间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914400" lvl="2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TF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ij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总时差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FF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ij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自由时差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/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5640705" y="-197485"/>
            <a:ext cx="2962275" cy="5325110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六参数图上计算法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8400" y="984250"/>
            <a:ext cx="9296400" cy="4889500"/>
          </a:xfrm>
        </p:spPr>
        <p:txBody>
          <a:bodyPr/>
          <a:p>
            <a:pPr lvl="0"/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计算目的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/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计算工期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/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标注出关键线路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/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计算口诀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/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沿线累加逢圈取大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/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逆线累减逢圈取小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/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6320790" y="394335"/>
            <a:ext cx="2962275" cy="5325110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六参数图上计算法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9" name="矩形 8"/>
          <p:cNvSpPr/>
          <p:nvPr/>
        </p:nvSpPr>
        <p:spPr>
          <a:xfrm>
            <a:off x="0" y="-635"/>
            <a:ext cx="12191365" cy="68529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 Box 2"/>
          <p:cNvSpPr txBox="1"/>
          <p:nvPr/>
        </p:nvSpPr>
        <p:spPr>
          <a:xfrm>
            <a:off x="2771775" y="228600"/>
            <a:ext cx="269875" cy="39846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6026150" y="233363"/>
            <a:ext cx="269875" cy="3968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7875588" y="239713"/>
            <a:ext cx="214312" cy="358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8229600" y="254000"/>
            <a:ext cx="381000" cy="39846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ext Box 6"/>
          <p:cNvSpPr txBox="1"/>
          <p:nvPr/>
        </p:nvSpPr>
        <p:spPr>
          <a:xfrm>
            <a:off x="5076825" y="1506538"/>
            <a:ext cx="269875" cy="3984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p>
            <a:pPr algn="just" eaLnBrk="0" hangingPunct="0"/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 Box 7"/>
          <p:cNvSpPr txBox="1"/>
          <p:nvPr/>
        </p:nvSpPr>
        <p:spPr>
          <a:xfrm>
            <a:off x="5467350" y="1506538"/>
            <a:ext cx="271463" cy="3984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p>
            <a:pPr algn="just" eaLnBrk="0" hangingPunct="0"/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 Box 8"/>
          <p:cNvSpPr txBox="1"/>
          <p:nvPr/>
        </p:nvSpPr>
        <p:spPr>
          <a:xfrm>
            <a:off x="3397250" y="1816100"/>
            <a:ext cx="269875" cy="3968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p>
            <a:pPr algn="just" eaLnBrk="0" hangingPunct="0"/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2722563" y="2833688"/>
            <a:ext cx="268287" cy="3968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3176588" y="2846388"/>
            <a:ext cx="269875" cy="39846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 Box 11"/>
          <p:cNvSpPr txBox="1"/>
          <p:nvPr/>
        </p:nvSpPr>
        <p:spPr>
          <a:xfrm>
            <a:off x="5608638" y="2833688"/>
            <a:ext cx="269875" cy="3968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Text Box 12"/>
          <p:cNvSpPr txBox="1"/>
          <p:nvPr/>
        </p:nvSpPr>
        <p:spPr>
          <a:xfrm>
            <a:off x="6019800" y="2846388"/>
            <a:ext cx="304800" cy="39846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Text Box 13"/>
          <p:cNvSpPr txBox="1"/>
          <p:nvPr/>
        </p:nvSpPr>
        <p:spPr>
          <a:xfrm>
            <a:off x="7696200" y="2854325"/>
            <a:ext cx="381000" cy="3968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Text Box 14"/>
          <p:cNvSpPr txBox="1"/>
          <p:nvPr/>
        </p:nvSpPr>
        <p:spPr>
          <a:xfrm>
            <a:off x="8299450" y="2846388"/>
            <a:ext cx="311150" cy="39846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Line 15"/>
          <p:cNvSpPr/>
          <p:nvPr/>
        </p:nvSpPr>
        <p:spPr>
          <a:xfrm>
            <a:off x="2743200" y="609600"/>
            <a:ext cx="1347788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Line 16"/>
          <p:cNvSpPr/>
          <p:nvPr/>
        </p:nvSpPr>
        <p:spPr>
          <a:xfrm>
            <a:off x="3176588" y="301625"/>
            <a:ext cx="0" cy="617538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Text Box 17"/>
          <p:cNvSpPr txBox="1"/>
          <p:nvPr/>
        </p:nvSpPr>
        <p:spPr>
          <a:xfrm>
            <a:off x="3900488" y="1816100"/>
            <a:ext cx="269875" cy="3968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p>
            <a:pPr algn="just" eaLnBrk="0" hangingPunct="0"/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Line 18"/>
          <p:cNvSpPr/>
          <p:nvPr/>
        </p:nvSpPr>
        <p:spPr>
          <a:xfrm>
            <a:off x="3648075" y="301625"/>
            <a:ext cx="0" cy="617538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Text Box 19"/>
          <p:cNvSpPr txBox="1"/>
          <p:nvPr/>
        </p:nvSpPr>
        <p:spPr>
          <a:xfrm>
            <a:off x="3313113" y="246063"/>
            <a:ext cx="269875" cy="3968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Text Box 20"/>
          <p:cNvSpPr txBox="1"/>
          <p:nvPr/>
        </p:nvSpPr>
        <p:spPr>
          <a:xfrm>
            <a:off x="5608638" y="246063"/>
            <a:ext cx="269875" cy="3968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p>
            <a:pPr algn="just" eaLnBrk="0" hangingPunct="0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9" name="Group 21"/>
          <p:cNvGrpSpPr/>
          <p:nvPr/>
        </p:nvGrpSpPr>
        <p:grpSpPr>
          <a:xfrm>
            <a:off x="2644775" y="303213"/>
            <a:ext cx="6464300" cy="3219450"/>
            <a:chOff x="706" y="191"/>
            <a:chExt cx="4072" cy="2028"/>
          </a:xfrm>
        </p:grpSpPr>
        <p:sp>
          <p:nvSpPr>
            <p:cNvPr id="30" name="Line 22"/>
            <p:cNvSpPr/>
            <p:nvPr/>
          </p:nvSpPr>
          <p:spPr>
            <a:xfrm>
              <a:off x="2758" y="197"/>
              <a:ext cx="0" cy="3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Line 23"/>
            <p:cNvSpPr/>
            <p:nvPr/>
          </p:nvSpPr>
          <p:spPr>
            <a:xfrm>
              <a:off x="4531" y="1824"/>
              <a:ext cx="0" cy="3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" name="Line 24"/>
            <p:cNvSpPr/>
            <p:nvPr/>
          </p:nvSpPr>
          <p:spPr>
            <a:xfrm>
              <a:off x="2758" y="1824"/>
              <a:ext cx="0" cy="38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" name="Line 25"/>
            <p:cNvSpPr/>
            <p:nvPr/>
          </p:nvSpPr>
          <p:spPr>
            <a:xfrm>
              <a:off x="974" y="1824"/>
              <a:ext cx="0" cy="3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" name="Line 26"/>
            <p:cNvSpPr/>
            <p:nvPr/>
          </p:nvSpPr>
          <p:spPr>
            <a:xfrm>
              <a:off x="1296" y="1771"/>
              <a:ext cx="0" cy="4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" name="Line 27"/>
            <p:cNvSpPr/>
            <p:nvPr/>
          </p:nvSpPr>
          <p:spPr>
            <a:xfrm>
              <a:off x="2490" y="387"/>
              <a:ext cx="84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" name="Line 28"/>
            <p:cNvSpPr/>
            <p:nvPr/>
          </p:nvSpPr>
          <p:spPr>
            <a:xfrm>
              <a:off x="4196" y="198"/>
              <a:ext cx="0" cy="38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Line 29"/>
            <p:cNvSpPr/>
            <p:nvPr/>
          </p:nvSpPr>
          <p:spPr>
            <a:xfrm>
              <a:off x="4531" y="191"/>
              <a:ext cx="0" cy="39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" name="Line 30"/>
            <p:cNvSpPr/>
            <p:nvPr/>
          </p:nvSpPr>
          <p:spPr>
            <a:xfrm>
              <a:off x="4196" y="1824"/>
              <a:ext cx="0" cy="3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" name="Line 31"/>
            <p:cNvSpPr/>
            <p:nvPr/>
          </p:nvSpPr>
          <p:spPr>
            <a:xfrm>
              <a:off x="2490" y="2021"/>
              <a:ext cx="84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" name="Line 32"/>
            <p:cNvSpPr/>
            <p:nvPr/>
          </p:nvSpPr>
          <p:spPr>
            <a:xfrm>
              <a:off x="3092" y="1824"/>
              <a:ext cx="0" cy="39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Line 33"/>
            <p:cNvSpPr/>
            <p:nvPr/>
          </p:nvSpPr>
          <p:spPr>
            <a:xfrm>
              <a:off x="1138" y="1370"/>
              <a:ext cx="76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Line 34"/>
            <p:cNvSpPr/>
            <p:nvPr/>
          </p:nvSpPr>
          <p:spPr>
            <a:xfrm>
              <a:off x="1381" y="1145"/>
              <a:ext cx="0" cy="4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Line 35"/>
            <p:cNvSpPr/>
            <p:nvPr/>
          </p:nvSpPr>
          <p:spPr>
            <a:xfrm>
              <a:off x="706" y="2021"/>
              <a:ext cx="84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Line 36"/>
            <p:cNvSpPr/>
            <p:nvPr/>
          </p:nvSpPr>
          <p:spPr>
            <a:xfrm>
              <a:off x="3929" y="396"/>
              <a:ext cx="84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" name="Line 37"/>
            <p:cNvSpPr/>
            <p:nvPr/>
          </p:nvSpPr>
          <p:spPr>
            <a:xfrm>
              <a:off x="3929" y="2021"/>
              <a:ext cx="84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6" name="Line 38"/>
            <p:cNvSpPr/>
            <p:nvPr/>
          </p:nvSpPr>
          <p:spPr>
            <a:xfrm>
              <a:off x="3092" y="198"/>
              <a:ext cx="0" cy="37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" name="Line 39"/>
            <p:cNvSpPr/>
            <p:nvPr/>
          </p:nvSpPr>
          <p:spPr>
            <a:xfrm>
              <a:off x="1709" y="1145"/>
              <a:ext cx="0" cy="43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" name="Line 40"/>
            <p:cNvSpPr/>
            <p:nvPr/>
          </p:nvSpPr>
          <p:spPr>
            <a:xfrm>
              <a:off x="2400" y="1002"/>
              <a:ext cx="0" cy="35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" name="Line 41"/>
            <p:cNvSpPr/>
            <p:nvPr/>
          </p:nvSpPr>
          <p:spPr>
            <a:xfrm>
              <a:off x="2132" y="1192"/>
              <a:ext cx="84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" name="Line 42"/>
            <p:cNvSpPr/>
            <p:nvPr/>
          </p:nvSpPr>
          <p:spPr>
            <a:xfrm>
              <a:off x="2734" y="1003"/>
              <a:ext cx="0" cy="37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1" name="Group 43"/>
          <p:cNvGrpSpPr/>
          <p:nvPr/>
        </p:nvGrpSpPr>
        <p:grpSpPr>
          <a:xfrm>
            <a:off x="1828800" y="661987"/>
            <a:ext cx="7685088" cy="3452813"/>
            <a:chOff x="192" y="418"/>
            <a:chExt cx="4841" cy="2175"/>
          </a:xfrm>
        </p:grpSpPr>
        <p:sp>
          <p:nvSpPr>
            <p:cNvPr id="52" name="Line 44"/>
            <p:cNvSpPr/>
            <p:nvPr/>
          </p:nvSpPr>
          <p:spPr>
            <a:xfrm>
              <a:off x="1975" y="899"/>
              <a:ext cx="0" cy="1251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lgDash"/>
              <a:round/>
              <a:headEnd type="none" w="med" len="med"/>
              <a:tailEnd type="triangle" w="lg" len="lg"/>
            </a:ln>
          </p:spPr>
        </p:sp>
        <p:sp>
          <p:nvSpPr>
            <p:cNvPr id="53" name="Text Box 45"/>
            <p:cNvSpPr txBox="1"/>
            <p:nvPr/>
          </p:nvSpPr>
          <p:spPr>
            <a:xfrm>
              <a:off x="330" y="1386"/>
              <a:ext cx="170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4" name="Text Box 46"/>
            <p:cNvSpPr txBox="1"/>
            <p:nvPr/>
          </p:nvSpPr>
          <p:spPr>
            <a:xfrm>
              <a:off x="1898" y="600"/>
              <a:ext cx="170" cy="251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5" name="Text Box 47"/>
            <p:cNvSpPr txBox="1"/>
            <p:nvPr/>
          </p:nvSpPr>
          <p:spPr>
            <a:xfrm>
              <a:off x="3419" y="617"/>
              <a:ext cx="169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6" name="Text Box 48"/>
            <p:cNvSpPr txBox="1"/>
            <p:nvPr/>
          </p:nvSpPr>
          <p:spPr>
            <a:xfrm>
              <a:off x="527" y="468"/>
              <a:ext cx="170" cy="249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en-US" altLang="zh-TW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7" name="Text Box 49"/>
            <p:cNvSpPr txBox="1"/>
            <p:nvPr/>
          </p:nvSpPr>
          <p:spPr>
            <a:xfrm>
              <a:off x="474" y="2047"/>
              <a:ext cx="17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 eaLnBrk="0" hangingPunct="0"/>
              <a:r>
                <a:rPr lang="en-US" altLang="zh-TW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8" name="Text Box 50"/>
            <p:cNvSpPr txBox="1"/>
            <p:nvPr/>
          </p:nvSpPr>
          <p:spPr>
            <a:xfrm flipH="1">
              <a:off x="500" y="2342"/>
              <a:ext cx="170" cy="251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ctr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" name="Text Box 51"/>
            <p:cNvSpPr txBox="1"/>
            <p:nvPr/>
          </p:nvSpPr>
          <p:spPr>
            <a:xfrm>
              <a:off x="2308" y="485"/>
              <a:ext cx="169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en-US" altLang="zh-TW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0" name="Text Box 52"/>
            <p:cNvSpPr txBox="1"/>
            <p:nvPr/>
          </p:nvSpPr>
          <p:spPr>
            <a:xfrm>
              <a:off x="2308" y="711"/>
              <a:ext cx="169" cy="249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1" name="Text Box 53"/>
            <p:cNvSpPr txBox="1"/>
            <p:nvPr/>
          </p:nvSpPr>
          <p:spPr>
            <a:xfrm>
              <a:off x="2321" y="2092"/>
              <a:ext cx="169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en-US" altLang="zh-TW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endPara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2" name="Text Box 54"/>
            <p:cNvSpPr txBox="1"/>
            <p:nvPr/>
          </p:nvSpPr>
          <p:spPr>
            <a:xfrm>
              <a:off x="2343" y="2342"/>
              <a:ext cx="171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3" name="Text Box 55"/>
            <p:cNvSpPr txBox="1"/>
            <p:nvPr/>
          </p:nvSpPr>
          <p:spPr>
            <a:xfrm>
              <a:off x="3719" y="2047"/>
              <a:ext cx="169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en-US" altLang="zh-TW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4" name="Text Box 56"/>
            <p:cNvSpPr txBox="1"/>
            <p:nvPr/>
          </p:nvSpPr>
          <p:spPr>
            <a:xfrm>
              <a:off x="3759" y="2307"/>
              <a:ext cx="170" cy="251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5" name="Text Box 57"/>
            <p:cNvSpPr txBox="1"/>
            <p:nvPr/>
          </p:nvSpPr>
          <p:spPr>
            <a:xfrm>
              <a:off x="3760" y="418"/>
              <a:ext cx="169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en-US" altLang="zh-TW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TW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6" name="Text Box 58"/>
            <p:cNvSpPr txBox="1"/>
            <p:nvPr/>
          </p:nvSpPr>
          <p:spPr>
            <a:xfrm>
              <a:off x="3791" y="729"/>
              <a:ext cx="169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7" name="Text Box 59"/>
            <p:cNvSpPr txBox="1"/>
            <p:nvPr/>
          </p:nvSpPr>
          <p:spPr>
            <a:xfrm>
              <a:off x="4810" y="1339"/>
              <a:ext cx="170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8" name="Text Box 60"/>
            <p:cNvSpPr txBox="1"/>
            <p:nvPr/>
          </p:nvSpPr>
          <p:spPr>
            <a:xfrm>
              <a:off x="1915" y="2220"/>
              <a:ext cx="169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9" name="Text Box 61"/>
            <p:cNvSpPr txBox="1"/>
            <p:nvPr/>
          </p:nvSpPr>
          <p:spPr>
            <a:xfrm>
              <a:off x="3430" y="2237"/>
              <a:ext cx="170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0" name="Text Box 62"/>
            <p:cNvSpPr txBox="1"/>
            <p:nvPr/>
          </p:nvSpPr>
          <p:spPr>
            <a:xfrm>
              <a:off x="527" y="728"/>
              <a:ext cx="170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1" name="Oval 63"/>
            <p:cNvSpPr/>
            <p:nvPr/>
          </p:nvSpPr>
          <p:spPr>
            <a:xfrm>
              <a:off x="192" y="1331"/>
              <a:ext cx="339" cy="337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" name="Oval 64"/>
            <p:cNvSpPr/>
            <p:nvPr/>
          </p:nvSpPr>
          <p:spPr>
            <a:xfrm>
              <a:off x="1806" y="542"/>
              <a:ext cx="339" cy="337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3" name="Oval 65"/>
            <p:cNvSpPr/>
            <p:nvPr/>
          </p:nvSpPr>
          <p:spPr>
            <a:xfrm>
              <a:off x="3334" y="542"/>
              <a:ext cx="340" cy="337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4" name="Oval 66"/>
            <p:cNvSpPr/>
            <p:nvPr/>
          </p:nvSpPr>
          <p:spPr>
            <a:xfrm>
              <a:off x="1806" y="2150"/>
              <a:ext cx="339" cy="337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5" name="Oval 67"/>
            <p:cNvSpPr/>
            <p:nvPr/>
          </p:nvSpPr>
          <p:spPr>
            <a:xfrm>
              <a:off x="3334" y="2150"/>
              <a:ext cx="340" cy="337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6" name="Oval 68"/>
            <p:cNvSpPr/>
            <p:nvPr/>
          </p:nvSpPr>
          <p:spPr>
            <a:xfrm>
              <a:off x="4692" y="1275"/>
              <a:ext cx="341" cy="336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7" name="Line 69"/>
            <p:cNvSpPr/>
            <p:nvPr/>
          </p:nvSpPr>
          <p:spPr>
            <a:xfrm>
              <a:off x="362" y="691"/>
              <a:ext cx="0" cy="62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8" name="Line 70"/>
            <p:cNvSpPr/>
            <p:nvPr/>
          </p:nvSpPr>
          <p:spPr>
            <a:xfrm>
              <a:off x="362" y="1645"/>
              <a:ext cx="0" cy="662"/>
            </a:xfrm>
            <a:prstGeom prst="line">
              <a:avLst/>
            </a:prstGeom>
            <a:ln w="9525" cap="flat" cmpd="dbl">
              <a:solidFill>
                <a:srgbClr val="0000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79" name="Line 71"/>
            <p:cNvSpPr/>
            <p:nvPr/>
          </p:nvSpPr>
          <p:spPr>
            <a:xfrm>
              <a:off x="4865" y="668"/>
              <a:ext cx="0" cy="65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sp>
        <p:sp>
          <p:nvSpPr>
            <p:cNvPr id="80" name="Line 72"/>
            <p:cNvSpPr/>
            <p:nvPr/>
          </p:nvSpPr>
          <p:spPr>
            <a:xfrm flipV="1">
              <a:off x="4862" y="1596"/>
              <a:ext cx="0" cy="67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sp>
        <p:sp>
          <p:nvSpPr>
            <p:cNvPr id="81" name="Line 73"/>
            <p:cNvSpPr/>
            <p:nvPr/>
          </p:nvSpPr>
          <p:spPr>
            <a:xfrm flipV="1">
              <a:off x="362" y="691"/>
              <a:ext cx="1444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sp>
        <p:sp>
          <p:nvSpPr>
            <p:cNvPr id="82" name="Line 74"/>
            <p:cNvSpPr/>
            <p:nvPr/>
          </p:nvSpPr>
          <p:spPr>
            <a:xfrm flipV="1">
              <a:off x="2114" y="793"/>
              <a:ext cx="1305" cy="141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sp>
        <p:sp>
          <p:nvSpPr>
            <p:cNvPr id="83" name="Line 75"/>
            <p:cNvSpPr/>
            <p:nvPr/>
          </p:nvSpPr>
          <p:spPr>
            <a:xfrm>
              <a:off x="3674" y="668"/>
              <a:ext cx="1188" cy="0"/>
            </a:xfrm>
            <a:prstGeom prst="line">
              <a:avLst/>
            </a:prstGeom>
            <a:ln w="9525" cap="flat" cmpd="dbl">
              <a:solidFill>
                <a:srgbClr val="000000"/>
              </a:solidFill>
              <a:prstDash val="solid"/>
              <a:round/>
              <a:headEnd type="none" w="med" len="med"/>
              <a:tailEnd type="none" w="sm" len="lg"/>
            </a:ln>
          </p:spPr>
        </p:sp>
        <p:sp>
          <p:nvSpPr>
            <p:cNvPr id="84" name="Line 76"/>
            <p:cNvSpPr/>
            <p:nvPr/>
          </p:nvSpPr>
          <p:spPr>
            <a:xfrm flipV="1">
              <a:off x="351" y="2294"/>
              <a:ext cx="145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sp>
        <p:sp>
          <p:nvSpPr>
            <p:cNvPr id="85" name="Line 77"/>
            <p:cNvSpPr/>
            <p:nvPr/>
          </p:nvSpPr>
          <p:spPr>
            <a:xfrm>
              <a:off x="2145" y="2307"/>
              <a:ext cx="1189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sp>
        <p:sp>
          <p:nvSpPr>
            <p:cNvPr id="86" name="Line 78"/>
            <p:cNvSpPr/>
            <p:nvPr/>
          </p:nvSpPr>
          <p:spPr>
            <a:xfrm flipV="1">
              <a:off x="3674" y="2271"/>
              <a:ext cx="118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Line 79"/>
            <p:cNvSpPr/>
            <p:nvPr/>
          </p:nvSpPr>
          <p:spPr>
            <a:xfrm>
              <a:off x="2114" y="711"/>
              <a:ext cx="1217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sp>
        <p:sp>
          <p:nvSpPr>
            <p:cNvPr id="88" name="Text Box 80"/>
            <p:cNvSpPr txBox="1"/>
            <p:nvPr/>
          </p:nvSpPr>
          <p:spPr>
            <a:xfrm>
              <a:off x="2520" y="1422"/>
              <a:ext cx="17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 eaLnBrk="0" hangingPunct="0"/>
              <a:r>
                <a:rPr lang="en-US" altLang="zh-TW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endParaRPr lang="en-US" altLang="zh-CN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9" name="Text Box 81"/>
            <p:cNvSpPr txBox="1"/>
            <p:nvPr/>
          </p:nvSpPr>
          <p:spPr>
            <a:xfrm>
              <a:off x="2908" y="1422"/>
              <a:ext cx="17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Group 82"/>
          <p:cNvGrpSpPr/>
          <p:nvPr/>
        </p:nvGrpSpPr>
        <p:grpSpPr>
          <a:xfrm>
            <a:off x="9779000" y="1651000"/>
            <a:ext cx="674688" cy="814388"/>
            <a:chOff x="5200" y="1040"/>
            <a:chExt cx="425" cy="513"/>
          </a:xfrm>
        </p:grpSpPr>
        <p:sp>
          <p:nvSpPr>
            <p:cNvPr id="91" name="Text Box 83"/>
            <p:cNvSpPr txBox="1"/>
            <p:nvPr/>
          </p:nvSpPr>
          <p:spPr>
            <a:xfrm>
              <a:off x="5253" y="1301"/>
              <a:ext cx="255" cy="252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14</a:t>
              </a:r>
              <a:endPara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" name="Text Box 84"/>
            <p:cNvSpPr txBox="1"/>
            <p:nvPr/>
          </p:nvSpPr>
          <p:spPr>
            <a:xfrm>
              <a:off x="5200" y="1040"/>
              <a:ext cx="425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工期</a:t>
              </a:r>
              <a:endPara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3" name="Group 85"/>
          <p:cNvGrpSpPr/>
          <p:nvPr/>
        </p:nvGrpSpPr>
        <p:grpSpPr>
          <a:xfrm>
            <a:off x="8904288" y="4114800"/>
            <a:ext cx="1512887" cy="1258888"/>
            <a:chOff x="4230" y="2592"/>
            <a:chExt cx="1372" cy="799"/>
          </a:xfrm>
        </p:grpSpPr>
        <p:sp>
          <p:nvSpPr>
            <p:cNvPr id="94" name="Text Box 86"/>
            <p:cNvSpPr txBox="1"/>
            <p:nvPr/>
          </p:nvSpPr>
          <p:spPr>
            <a:xfrm>
              <a:off x="4320" y="2592"/>
              <a:ext cx="960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t"/>
            <a:p>
              <a:pPr algn="just" eaLnBrk="0" hangingPunct="0"/>
              <a:r>
                <a:rPr lang="zh-CN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图例：</a:t>
              </a:r>
              <a:endPara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5" name="Line 87"/>
            <p:cNvSpPr/>
            <p:nvPr/>
          </p:nvSpPr>
          <p:spPr>
            <a:xfrm>
              <a:off x="4243" y="3161"/>
              <a:ext cx="135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" name="Line 88"/>
            <p:cNvSpPr/>
            <p:nvPr/>
          </p:nvSpPr>
          <p:spPr>
            <a:xfrm>
              <a:off x="5166" y="2914"/>
              <a:ext cx="0" cy="47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" name="Line 89"/>
            <p:cNvSpPr/>
            <p:nvPr/>
          </p:nvSpPr>
          <p:spPr>
            <a:xfrm>
              <a:off x="4680" y="2914"/>
              <a:ext cx="0" cy="47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" name="Text Box 90"/>
            <p:cNvSpPr txBox="1"/>
            <p:nvPr/>
          </p:nvSpPr>
          <p:spPr>
            <a:xfrm>
              <a:off x="4230" y="2898"/>
              <a:ext cx="423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ctr" eaLnBrk="0" hangingPunct="0"/>
              <a:r>
                <a: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ES</a:t>
              </a:r>
              <a:endParaRPr lang="en-US" altLang="zh-CN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9" name="Text Box 91"/>
            <p:cNvSpPr txBox="1"/>
            <p:nvPr/>
          </p:nvSpPr>
          <p:spPr>
            <a:xfrm>
              <a:off x="4724" y="2898"/>
              <a:ext cx="423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ctr" eaLnBrk="0" hangingPunct="0"/>
              <a:r>
                <a: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EF</a:t>
              </a:r>
              <a:endParaRPr lang="en-US" altLang="zh-CN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00" name="表格 99"/>
          <p:cNvGraphicFramePr/>
          <p:nvPr>
            <p:custDataLst>
              <p:tags r:id="rId1"/>
            </p:custDataLst>
          </p:nvPr>
        </p:nvGraphicFramePr>
        <p:xfrm>
          <a:off x="1939290" y="4167505"/>
          <a:ext cx="6096000" cy="2585720"/>
        </p:xfrm>
        <a:graphic>
          <a:graphicData uri="http://schemas.openxmlformats.org/drawingml/2006/table">
            <a:tbl>
              <a:tblPr/>
              <a:tblGrid>
                <a:gridCol w="1524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0306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时间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工作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5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6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endParaRPr lang="en-US" altLang="zh-C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</a:t>
                      </a:r>
                      <a:endParaRPr lang="en-US" altLang="zh-C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endParaRPr lang="en-US" altLang="zh-C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1" name="Line 150"/>
          <p:cNvSpPr/>
          <p:nvPr/>
        </p:nvSpPr>
        <p:spPr>
          <a:xfrm>
            <a:off x="3429000" y="5638800"/>
            <a:ext cx="762000" cy="0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Line 151"/>
          <p:cNvSpPr/>
          <p:nvPr/>
        </p:nvSpPr>
        <p:spPr>
          <a:xfrm>
            <a:off x="4191000" y="6096000"/>
            <a:ext cx="1524000" cy="0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Line 152"/>
          <p:cNvSpPr/>
          <p:nvPr/>
        </p:nvSpPr>
        <p:spPr>
          <a:xfrm>
            <a:off x="3429000" y="6629400"/>
            <a:ext cx="3810000" cy="0"/>
          </a:xfrm>
          <a:prstGeom prst="line">
            <a:avLst/>
          </a:prstGeom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矩形 104"/>
          <p:cNvSpPr/>
          <p:nvPr/>
        </p:nvSpPr>
        <p:spPr>
          <a:xfrm>
            <a:off x="-635" y="108585"/>
            <a:ext cx="2474595" cy="39179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沿线累加，逢圈取大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" name="矩形 4"/>
          <p:cNvSpPr/>
          <p:nvPr/>
        </p:nvSpPr>
        <p:spPr>
          <a:xfrm>
            <a:off x="-29845" y="0"/>
            <a:ext cx="12166600" cy="68351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 eaLnBrk="0" hangingPunct="0">
              <a:buClrTx/>
              <a:buSzTx/>
            </a:pPr>
            <a:endParaRPr lang="en-US" altLang="en-US" sz="1800" smtClean="0">
              <a:ln>
                <a:noFill/>
              </a:ln>
              <a:effectLst/>
              <a:sym typeface="+mn-ea"/>
            </a:endParaRPr>
          </a:p>
        </p:txBody>
      </p:sp>
      <p:grpSp>
        <p:nvGrpSpPr>
          <p:cNvPr id="26625" name="Group 2"/>
          <p:cNvGrpSpPr/>
          <p:nvPr/>
        </p:nvGrpSpPr>
        <p:grpSpPr>
          <a:xfrm>
            <a:off x="2299335" y="928370"/>
            <a:ext cx="8624888" cy="5154613"/>
            <a:chOff x="192" y="144"/>
            <a:chExt cx="5433" cy="3247"/>
          </a:xfrm>
        </p:grpSpPr>
        <p:sp>
          <p:nvSpPr>
            <p:cNvPr id="26626" name="Text Box 3"/>
            <p:cNvSpPr txBox="1"/>
            <p:nvPr/>
          </p:nvSpPr>
          <p:spPr>
            <a:xfrm>
              <a:off x="786" y="144"/>
              <a:ext cx="170" cy="251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27" name="Text Box 4"/>
            <p:cNvSpPr txBox="1"/>
            <p:nvPr/>
          </p:nvSpPr>
          <p:spPr>
            <a:xfrm>
              <a:off x="2836" y="147"/>
              <a:ext cx="170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28" name="Text Box 5"/>
            <p:cNvSpPr txBox="1"/>
            <p:nvPr/>
          </p:nvSpPr>
          <p:spPr>
            <a:xfrm>
              <a:off x="3993" y="234"/>
              <a:ext cx="135" cy="22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endPara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29" name="Text Box 6"/>
            <p:cNvSpPr txBox="1"/>
            <p:nvPr/>
          </p:nvSpPr>
          <p:spPr>
            <a:xfrm>
              <a:off x="4224" y="160"/>
              <a:ext cx="240" cy="251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30" name="Text Box 7"/>
            <p:cNvSpPr txBox="1"/>
            <p:nvPr/>
          </p:nvSpPr>
          <p:spPr>
            <a:xfrm>
              <a:off x="2238" y="949"/>
              <a:ext cx="17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 eaLnBrk="0" hangingPunct="0"/>
              <a:r>
                <a:rPr lang="zh-TW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31" name="Text Box 8"/>
            <p:cNvSpPr txBox="1"/>
            <p:nvPr/>
          </p:nvSpPr>
          <p:spPr>
            <a:xfrm>
              <a:off x="2484" y="949"/>
              <a:ext cx="171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 eaLnBrk="0" hangingPunct="0"/>
              <a:r>
                <a:rPr lang="zh-TW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32" name="Text Box 9"/>
            <p:cNvSpPr txBox="1"/>
            <p:nvPr/>
          </p:nvSpPr>
          <p:spPr>
            <a:xfrm>
              <a:off x="1180" y="1144"/>
              <a:ext cx="170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33" name="Text Box 10"/>
            <p:cNvSpPr txBox="1"/>
            <p:nvPr/>
          </p:nvSpPr>
          <p:spPr>
            <a:xfrm>
              <a:off x="755" y="1785"/>
              <a:ext cx="169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34" name="Text Box 11"/>
            <p:cNvSpPr txBox="1"/>
            <p:nvPr/>
          </p:nvSpPr>
          <p:spPr>
            <a:xfrm>
              <a:off x="1041" y="1793"/>
              <a:ext cx="170" cy="251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35" name="Text Box 12"/>
            <p:cNvSpPr txBox="1"/>
            <p:nvPr/>
          </p:nvSpPr>
          <p:spPr>
            <a:xfrm>
              <a:off x="2564" y="1853"/>
              <a:ext cx="170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36" name="Text Box 13"/>
            <p:cNvSpPr txBox="1"/>
            <p:nvPr/>
          </p:nvSpPr>
          <p:spPr>
            <a:xfrm>
              <a:off x="2832" y="1793"/>
              <a:ext cx="192" cy="251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37" name="Text Box 14"/>
            <p:cNvSpPr txBox="1"/>
            <p:nvPr/>
          </p:nvSpPr>
          <p:spPr>
            <a:xfrm>
              <a:off x="3888" y="1798"/>
              <a:ext cx="240" cy="25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38" name="Text Box 15"/>
            <p:cNvSpPr txBox="1"/>
            <p:nvPr/>
          </p:nvSpPr>
          <p:spPr>
            <a:xfrm>
              <a:off x="4268" y="1793"/>
              <a:ext cx="196" cy="251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39" name="Line 16"/>
            <p:cNvSpPr/>
            <p:nvPr/>
          </p:nvSpPr>
          <p:spPr>
            <a:xfrm>
              <a:off x="768" y="384"/>
              <a:ext cx="84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0" name="Line 17"/>
            <p:cNvSpPr/>
            <p:nvPr/>
          </p:nvSpPr>
          <p:spPr>
            <a:xfrm>
              <a:off x="1041" y="190"/>
              <a:ext cx="0" cy="3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1" name="Text Box 18"/>
            <p:cNvSpPr txBox="1"/>
            <p:nvPr/>
          </p:nvSpPr>
          <p:spPr>
            <a:xfrm>
              <a:off x="1435" y="1135"/>
              <a:ext cx="17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 eaLnBrk="0" hangingPunct="0"/>
              <a:r>
                <a:rPr lang="zh-TW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42" name="Line 19"/>
            <p:cNvSpPr/>
            <p:nvPr/>
          </p:nvSpPr>
          <p:spPr>
            <a:xfrm>
              <a:off x="1338" y="190"/>
              <a:ext cx="0" cy="3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3" name="Text Box 20"/>
            <p:cNvSpPr txBox="1"/>
            <p:nvPr/>
          </p:nvSpPr>
          <p:spPr>
            <a:xfrm>
              <a:off x="1107" y="210"/>
              <a:ext cx="17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44" name="Text Box 21"/>
            <p:cNvSpPr txBox="1"/>
            <p:nvPr/>
          </p:nvSpPr>
          <p:spPr>
            <a:xfrm>
              <a:off x="2564" y="217"/>
              <a:ext cx="17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 eaLnBrk="0" hangingPunct="0"/>
              <a:r>
                <a: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6645" name="Group 22"/>
            <p:cNvGrpSpPr/>
            <p:nvPr/>
          </p:nvGrpSpPr>
          <p:grpSpPr>
            <a:xfrm>
              <a:off x="706" y="191"/>
              <a:ext cx="4072" cy="2028"/>
              <a:chOff x="706" y="191"/>
              <a:chExt cx="4072" cy="2028"/>
            </a:xfrm>
          </p:grpSpPr>
          <p:sp>
            <p:nvSpPr>
              <p:cNvPr id="26646" name="Line 23"/>
              <p:cNvSpPr/>
              <p:nvPr/>
            </p:nvSpPr>
            <p:spPr>
              <a:xfrm>
                <a:off x="2758" y="197"/>
                <a:ext cx="0" cy="37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47" name="Line 24"/>
              <p:cNvSpPr/>
              <p:nvPr/>
            </p:nvSpPr>
            <p:spPr>
              <a:xfrm>
                <a:off x="4531" y="1824"/>
                <a:ext cx="0" cy="36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48" name="Line 25"/>
              <p:cNvSpPr/>
              <p:nvPr/>
            </p:nvSpPr>
            <p:spPr>
              <a:xfrm>
                <a:off x="2758" y="1824"/>
                <a:ext cx="0" cy="38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49" name="Line 26"/>
              <p:cNvSpPr/>
              <p:nvPr/>
            </p:nvSpPr>
            <p:spPr>
              <a:xfrm>
                <a:off x="974" y="1824"/>
                <a:ext cx="0" cy="32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50" name="Line 27"/>
              <p:cNvSpPr/>
              <p:nvPr/>
            </p:nvSpPr>
            <p:spPr>
              <a:xfrm>
                <a:off x="1296" y="1771"/>
                <a:ext cx="0" cy="4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51" name="Line 28"/>
              <p:cNvSpPr/>
              <p:nvPr/>
            </p:nvSpPr>
            <p:spPr>
              <a:xfrm>
                <a:off x="2490" y="387"/>
                <a:ext cx="84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52" name="Line 29"/>
              <p:cNvSpPr/>
              <p:nvPr/>
            </p:nvSpPr>
            <p:spPr>
              <a:xfrm>
                <a:off x="4196" y="198"/>
                <a:ext cx="0" cy="38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53" name="Line 30"/>
              <p:cNvSpPr/>
              <p:nvPr/>
            </p:nvSpPr>
            <p:spPr>
              <a:xfrm>
                <a:off x="4531" y="191"/>
                <a:ext cx="0" cy="3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54" name="Line 31"/>
              <p:cNvSpPr/>
              <p:nvPr/>
            </p:nvSpPr>
            <p:spPr>
              <a:xfrm>
                <a:off x="4196" y="1824"/>
                <a:ext cx="0" cy="36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55" name="Line 32"/>
              <p:cNvSpPr/>
              <p:nvPr/>
            </p:nvSpPr>
            <p:spPr>
              <a:xfrm>
                <a:off x="2490" y="2021"/>
                <a:ext cx="84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56" name="Line 33"/>
              <p:cNvSpPr/>
              <p:nvPr/>
            </p:nvSpPr>
            <p:spPr>
              <a:xfrm>
                <a:off x="3092" y="1824"/>
                <a:ext cx="0" cy="39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57" name="Line 34"/>
              <p:cNvSpPr/>
              <p:nvPr/>
            </p:nvSpPr>
            <p:spPr>
              <a:xfrm>
                <a:off x="1138" y="1370"/>
                <a:ext cx="765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58" name="Line 35"/>
              <p:cNvSpPr/>
              <p:nvPr/>
            </p:nvSpPr>
            <p:spPr>
              <a:xfrm>
                <a:off x="1381" y="1145"/>
                <a:ext cx="0" cy="43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59" name="Line 36"/>
              <p:cNvSpPr/>
              <p:nvPr/>
            </p:nvSpPr>
            <p:spPr>
              <a:xfrm>
                <a:off x="706" y="2021"/>
                <a:ext cx="84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60" name="Line 37"/>
              <p:cNvSpPr/>
              <p:nvPr/>
            </p:nvSpPr>
            <p:spPr>
              <a:xfrm>
                <a:off x="3929" y="396"/>
                <a:ext cx="84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61" name="Line 38"/>
              <p:cNvSpPr/>
              <p:nvPr/>
            </p:nvSpPr>
            <p:spPr>
              <a:xfrm>
                <a:off x="3929" y="2021"/>
                <a:ext cx="84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62" name="Line 39"/>
              <p:cNvSpPr/>
              <p:nvPr/>
            </p:nvSpPr>
            <p:spPr>
              <a:xfrm>
                <a:off x="3092" y="198"/>
                <a:ext cx="0" cy="37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63" name="Line 40"/>
              <p:cNvSpPr/>
              <p:nvPr/>
            </p:nvSpPr>
            <p:spPr>
              <a:xfrm>
                <a:off x="1709" y="1145"/>
                <a:ext cx="0" cy="43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64" name="Line 41"/>
              <p:cNvSpPr/>
              <p:nvPr/>
            </p:nvSpPr>
            <p:spPr>
              <a:xfrm>
                <a:off x="2400" y="1002"/>
                <a:ext cx="0" cy="35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65" name="Line 42"/>
              <p:cNvSpPr/>
              <p:nvPr/>
            </p:nvSpPr>
            <p:spPr>
              <a:xfrm>
                <a:off x="2132" y="1192"/>
                <a:ext cx="84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66" name="Line 43"/>
              <p:cNvSpPr/>
              <p:nvPr/>
            </p:nvSpPr>
            <p:spPr>
              <a:xfrm>
                <a:off x="2734" y="1003"/>
                <a:ext cx="0" cy="37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6667" name="Group 44"/>
            <p:cNvGrpSpPr/>
            <p:nvPr/>
          </p:nvGrpSpPr>
          <p:grpSpPr>
            <a:xfrm>
              <a:off x="192" y="432"/>
              <a:ext cx="4841" cy="2177"/>
              <a:chOff x="192" y="433"/>
              <a:chExt cx="4841" cy="2177"/>
            </a:xfrm>
          </p:grpSpPr>
          <p:sp>
            <p:nvSpPr>
              <p:cNvPr id="26668" name="Line 45"/>
              <p:cNvSpPr/>
              <p:nvPr/>
            </p:nvSpPr>
            <p:spPr>
              <a:xfrm>
                <a:off x="1975" y="899"/>
                <a:ext cx="0" cy="1251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lgDash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26669" name="Text Box 46"/>
              <p:cNvSpPr txBox="1"/>
              <p:nvPr/>
            </p:nvSpPr>
            <p:spPr>
              <a:xfrm>
                <a:off x="330" y="1386"/>
                <a:ext cx="170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70" name="Text Box 47"/>
              <p:cNvSpPr txBox="1"/>
              <p:nvPr/>
            </p:nvSpPr>
            <p:spPr>
              <a:xfrm>
                <a:off x="1898" y="600"/>
                <a:ext cx="170" cy="251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zh-TW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71" name="Text Box 48"/>
              <p:cNvSpPr txBox="1"/>
              <p:nvPr/>
            </p:nvSpPr>
            <p:spPr>
              <a:xfrm>
                <a:off x="3505" y="580"/>
                <a:ext cx="169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72" name="Text Box 49"/>
              <p:cNvSpPr txBox="1"/>
              <p:nvPr/>
            </p:nvSpPr>
            <p:spPr>
              <a:xfrm>
                <a:off x="527" y="468"/>
                <a:ext cx="170" cy="249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lang="en-US" altLang="zh-TW" sz="28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73" name="Text Box 50"/>
              <p:cNvSpPr txBox="1"/>
              <p:nvPr/>
            </p:nvSpPr>
            <p:spPr>
              <a:xfrm>
                <a:off x="474" y="2047"/>
                <a:ext cx="17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endParaRPr lang="en-US" altLang="zh-TW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74" name="Text Box 51"/>
              <p:cNvSpPr txBox="1"/>
              <p:nvPr/>
            </p:nvSpPr>
            <p:spPr>
              <a:xfrm flipH="1">
                <a:off x="492" y="2359"/>
                <a:ext cx="170" cy="251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ctr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75" name="Text Box 52"/>
              <p:cNvSpPr txBox="1"/>
              <p:nvPr/>
            </p:nvSpPr>
            <p:spPr>
              <a:xfrm>
                <a:off x="2308" y="485"/>
                <a:ext cx="169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endParaRPr lang="en-US" altLang="zh-TW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76" name="Text Box 53"/>
              <p:cNvSpPr txBox="1"/>
              <p:nvPr/>
            </p:nvSpPr>
            <p:spPr>
              <a:xfrm>
                <a:off x="2321" y="602"/>
                <a:ext cx="169" cy="249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77" name="Text Box 54"/>
              <p:cNvSpPr txBox="1"/>
              <p:nvPr/>
            </p:nvSpPr>
            <p:spPr>
              <a:xfrm>
                <a:off x="2315" y="2081"/>
                <a:ext cx="169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E</a:t>
                </a:r>
                <a:endParaRPr lang="en-US" altLang="zh-TW" sz="28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78" name="Text Box 55"/>
              <p:cNvSpPr txBox="1"/>
              <p:nvPr/>
            </p:nvSpPr>
            <p:spPr>
              <a:xfrm>
                <a:off x="2343" y="2342"/>
                <a:ext cx="171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79" name="Text Box 56"/>
              <p:cNvSpPr txBox="1"/>
              <p:nvPr/>
            </p:nvSpPr>
            <p:spPr>
              <a:xfrm>
                <a:off x="3719" y="2047"/>
                <a:ext cx="169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  <a:endParaRPr lang="en-US" altLang="zh-TW" sz="28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80" name="Text Box 57"/>
              <p:cNvSpPr txBox="1"/>
              <p:nvPr/>
            </p:nvSpPr>
            <p:spPr>
              <a:xfrm>
                <a:off x="3759" y="2307"/>
                <a:ext cx="170" cy="251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81" name="Text Box 58"/>
              <p:cNvSpPr txBox="1"/>
              <p:nvPr/>
            </p:nvSpPr>
            <p:spPr>
              <a:xfrm>
                <a:off x="3772" y="433"/>
                <a:ext cx="169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TW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82" name="Text Box 59"/>
              <p:cNvSpPr txBox="1"/>
              <p:nvPr/>
            </p:nvSpPr>
            <p:spPr>
              <a:xfrm>
                <a:off x="3791" y="729"/>
                <a:ext cx="169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83" name="Text Box 60"/>
              <p:cNvSpPr txBox="1"/>
              <p:nvPr/>
            </p:nvSpPr>
            <p:spPr>
              <a:xfrm>
                <a:off x="4810" y="1339"/>
                <a:ext cx="170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84" name="Text Box 61"/>
              <p:cNvSpPr txBox="1"/>
              <p:nvPr/>
            </p:nvSpPr>
            <p:spPr>
              <a:xfrm>
                <a:off x="1915" y="2220"/>
                <a:ext cx="169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85" name="Text Box 62"/>
              <p:cNvSpPr txBox="1"/>
              <p:nvPr/>
            </p:nvSpPr>
            <p:spPr>
              <a:xfrm>
                <a:off x="3419" y="2207"/>
                <a:ext cx="170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86" name="Text Box 63"/>
              <p:cNvSpPr txBox="1"/>
              <p:nvPr/>
            </p:nvSpPr>
            <p:spPr>
              <a:xfrm>
                <a:off x="527" y="728"/>
                <a:ext cx="170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87" name="Oval 64"/>
              <p:cNvSpPr/>
              <p:nvPr/>
            </p:nvSpPr>
            <p:spPr>
              <a:xfrm>
                <a:off x="192" y="1331"/>
                <a:ext cx="339" cy="337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88" name="Oval 65"/>
              <p:cNvSpPr/>
              <p:nvPr/>
            </p:nvSpPr>
            <p:spPr>
              <a:xfrm>
                <a:off x="1806" y="542"/>
                <a:ext cx="339" cy="337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89" name="Oval 66"/>
              <p:cNvSpPr/>
              <p:nvPr/>
            </p:nvSpPr>
            <p:spPr>
              <a:xfrm>
                <a:off x="3334" y="542"/>
                <a:ext cx="340" cy="337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90" name="Oval 67"/>
              <p:cNvSpPr/>
              <p:nvPr/>
            </p:nvSpPr>
            <p:spPr>
              <a:xfrm>
                <a:off x="1806" y="2150"/>
                <a:ext cx="339" cy="337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91" name="Oval 68"/>
              <p:cNvSpPr/>
              <p:nvPr/>
            </p:nvSpPr>
            <p:spPr>
              <a:xfrm>
                <a:off x="3334" y="2150"/>
                <a:ext cx="340" cy="337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92" name="Oval 69"/>
              <p:cNvSpPr/>
              <p:nvPr/>
            </p:nvSpPr>
            <p:spPr>
              <a:xfrm>
                <a:off x="4692" y="1275"/>
                <a:ext cx="341" cy="336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93" name="Line 70"/>
              <p:cNvSpPr/>
              <p:nvPr/>
            </p:nvSpPr>
            <p:spPr>
              <a:xfrm>
                <a:off x="362" y="691"/>
                <a:ext cx="0" cy="62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94" name="Line 71"/>
              <p:cNvSpPr/>
              <p:nvPr/>
            </p:nvSpPr>
            <p:spPr>
              <a:xfrm>
                <a:off x="362" y="1645"/>
                <a:ext cx="0" cy="662"/>
              </a:xfrm>
              <a:prstGeom prst="line">
                <a:avLst/>
              </a:prstGeom>
              <a:ln w="9525" cap="flat" cmpd="dbl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lg"/>
              </a:ln>
            </p:spPr>
          </p:sp>
          <p:sp>
            <p:nvSpPr>
              <p:cNvPr id="26695" name="Line 72"/>
              <p:cNvSpPr/>
              <p:nvPr/>
            </p:nvSpPr>
            <p:spPr>
              <a:xfrm>
                <a:off x="4865" y="668"/>
                <a:ext cx="0" cy="65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26696" name="Line 73"/>
              <p:cNvSpPr/>
              <p:nvPr/>
            </p:nvSpPr>
            <p:spPr>
              <a:xfrm flipV="1">
                <a:off x="4862" y="1596"/>
                <a:ext cx="0" cy="67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26697" name="Line 74"/>
              <p:cNvSpPr/>
              <p:nvPr/>
            </p:nvSpPr>
            <p:spPr>
              <a:xfrm flipV="1">
                <a:off x="362" y="691"/>
                <a:ext cx="1444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26698" name="Line 75"/>
              <p:cNvSpPr/>
              <p:nvPr/>
            </p:nvSpPr>
            <p:spPr>
              <a:xfrm flipV="1">
                <a:off x="2114" y="793"/>
                <a:ext cx="1305" cy="141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26699" name="Line 76"/>
              <p:cNvSpPr/>
              <p:nvPr/>
            </p:nvSpPr>
            <p:spPr>
              <a:xfrm>
                <a:off x="3674" y="668"/>
                <a:ext cx="1188" cy="0"/>
              </a:xfrm>
              <a:prstGeom prst="line">
                <a:avLst/>
              </a:prstGeom>
              <a:ln w="9525" cap="flat" cmpd="dbl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lg"/>
              </a:ln>
            </p:spPr>
          </p:sp>
          <p:sp>
            <p:nvSpPr>
              <p:cNvPr id="26700" name="Line 77"/>
              <p:cNvSpPr/>
              <p:nvPr/>
            </p:nvSpPr>
            <p:spPr>
              <a:xfrm flipV="1">
                <a:off x="351" y="2294"/>
                <a:ext cx="145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26701" name="Line 78"/>
              <p:cNvSpPr/>
              <p:nvPr/>
            </p:nvSpPr>
            <p:spPr>
              <a:xfrm>
                <a:off x="2145" y="2307"/>
                <a:ext cx="1189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26702" name="Line 79"/>
              <p:cNvSpPr/>
              <p:nvPr/>
            </p:nvSpPr>
            <p:spPr>
              <a:xfrm flipV="1">
                <a:off x="3674" y="2271"/>
                <a:ext cx="118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703" name="Line 80"/>
              <p:cNvSpPr/>
              <p:nvPr/>
            </p:nvSpPr>
            <p:spPr>
              <a:xfrm>
                <a:off x="2114" y="711"/>
                <a:ext cx="1217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sp>
          <p:sp>
            <p:nvSpPr>
              <p:cNvPr id="26704" name="Text Box 81"/>
              <p:cNvSpPr txBox="1"/>
              <p:nvPr/>
            </p:nvSpPr>
            <p:spPr>
              <a:xfrm>
                <a:off x="2520" y="1422"/>
                <a:ext cx="170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  <a:endPara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705" name="Text Box 82"/>
              <p:cNvSpPr txBox="1"/>
              <p:nvPr/>
            </p:nvSpPr>
            <p:spPr>
              <a:xfrm>
                <a:off x="2908" y="1422"/>
                <a:ext cx="170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6706" name="Group 83"/>
            <p:cNvGrpSpPr/>
            <p:nvPr/>
          </p:nvGrpSpPr>
          <p:grpSpPr>
            <a:xfrm>
              <a:off x="5200" y="1040"/>
              <a:ext cx="425" cy="513"/>
              <a:chOff x="5200" y="1040"/>
              <a:chExt cx="425" cy="513"/>
            </a:xfrm>
          </p:grpSpPr>
          <p:sp>
            <p:nvSpPr>
              <p:cNvPr id="26707" name="Text Box 84"/>
              <p:cNvSpPr txBox="1"/>
              <p:nvPr/>
            </p:nvSpPr>
            <p:spPr>
              <a:xfrm>
                <a:off x="5253" y="1301"/>
                <a:ext cx="255" cy="252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</a:t>
                </a:r>
                <a:endParaRPr lang="zh-TW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708" name="Text Box 85"/>
              <p:cNvSpPr txBox="1"/>
              <p:nvPr/>
            </p:nvSpPr>
            <p:spPr>
              <a:xfrm>
                <a:off x="5200" y="1040"/>
                <a:ext cx="425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工期</a:t>
                </a:r>
                <a:endParaRPr lang="zh-CN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6709" name="Group 86"/>
            <p:cNvGrpSpPr/>
            <p:nvPr/>
          </p:nvGrpSpPr>
          <p:grpSpPr>
            <a:xfrm>
              <a:off x="4230" y="2592"/>
              <a:ext cx="1372" cy="799"/>
              <a:chOff x="4230" y="2592"/>
              <a:chExt cx="1372" cy="799"/>
            </a:xfrm>
          </p:grpSpPr>
          <p:sp>
            <p:nvSpPr>
              <p:cNvPr id="26710" name="Text Box 87"/>
              <p:cNvSpPr txBox="1"/>
              <p:nvPr/>
            </p:nvSpPr>
            <p:spPr>
              <a:xfrm>
                <a:off x="4320" y="2592"/>
                <a:ext cx="960" cy="23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CN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图例：</a:t>
                </a:r>
                <a:endParaRPr lang="zh-CN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711" name="Line 88"/>
              <p:cNvSpPr/>
              <p:nvPr/>
            </p:nvSpPr>
            <p:spPr>
              <a:xfrm>
                <a:off x="4243" y="3161"/>
                <a:ext cx="135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712" name="Line 89"/>
              <p:cNvSpPr/>
              <p:nvPr/>
            </p:nvSpPr>
            <p:spPr>
              <a:xfrm>
                <a:off x="5166" y="2914"/>
                <a:ext cx="0" cy="47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713" name="Line 90"/>
              <p:cNvSpPr/>
              <p:nvPr/>
            </p:nvSpPr>
            <p:spPr>
              <a:xfrm>
                <a:off x="4680" y="2914"/>
                <a:ext cx="0" cy="47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714" name="Text Box 91"/>
              <p:cNvSpPr txBox="1"/>
              <p:nvPr/>
            </p:nvSpPr>
            <p:spPr>
              <a:xfrm>
                <a:off x="4230" y="2898"/>
                <a:ext cx="423" cy="2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ctr" eaLnBrk="0" hangingPunct="0"/>
                <a:r>
                  <a:rPr lang="en-US" altLang="zh-CN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ES</a:t>
                </a:r>
                <a:endParaRPr lang="en-US" altLang="zh-CN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715" name="Text Box 92"/>
              <p:cNvSpPr txBox="1"/>
              <p:nvPr/>
            </p:nvSpPr>
            <p:spPr>
              <a:xfrm>
                <a:off x="4724" y="2898"/>
                <a:ext cx="423" cy="2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ctr" eaLnBrk="0" hangingPunct="0"/>
                <a:r>
                  <a:rPr lang="en-US" altLang="zh-CN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EF</a:t>
                </a:r>
                <a:endParaRPr lang="en-US" altLang="zh-CN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5" name="矩形 104"/>
          <p:cNvSpPr/>
          <p:nvPr/>
        </p:nvSpPr>
        <p:spPr>
          <a:xfrm>
            <a:off x="-635" y="108585"/>
            <a:ext cx="2474595" cy="39179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逆线累减，逢圈取小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" name="矩形 4"/>
          <p:cNvSpPr/>
          <p:nvPr/>
        </p:nvSpPr>
        <p:spPr>
          <a:xfrm>
            <a:off x="0" y="-69215"/>
            <a:ext cx="12212955" cy="69265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28673" name="Group 2"/>
          <p:cNvGrpSpPr/>
          <p:nvPr/>
        </p:nvGrpSpPr>
        <p:grpSpPr>
          <a:xfrm>
            <a:off x="1390650" y="755650"/>
            <a:ext cx="8624888" cy="5154613"/>
            <a:chOff x="192" y="144"/>
            <a:chExt cx="5433" cy="3247"/>
          </a:xfrm>
        </p:grpSpPr>
        <p:grpSp>
          <p:nvGrpSpPr>
            <p:cNvPr id="28674" name="Group 3"/>
            <p:cNvGrpSpPr/>
            <p:nvPr/>
          </p:nvGrpSpPr>
          <p:grpSpPr>
            <a:xfrm>
              <a:off x="192" y="144"/>
              <a:ext cx="5433" cy="3247"/>
              <a:chOff x="192" y="144"/>
              <a:chExt cx="5433" cy="3247"/>
            </a:xfrm>
          </p:grpSpPr>
          <p:sp>
            <p:nvSpPr>
              <p:cNvPr id="28675" name="Text Box 4"/>
              <p:cNvSpPr txBox="1"/>
              <p:nvPr/>
            </p:nvSpPr>
            <p:spPr>
              <a:xfrm>
                <a:off x="786" y="144"/>
                <a:ext cx="170" cy="251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76" name="Text Box 5"/>
              <p:cNvSpPr txBox="1"/>
              <p:nvPr/>
            </p:nvSpPr>
            <p:spPr>
              <a:xfrm>
                <a:off x="2836" y="147"/>
                <a:ext cx="170" cy="25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77" name="Text Box 6"/>
              <p:cNvSpPr txBox="1"/>
              <p:nvPr/>
            </p:nvSpPr>
            <p:spPr>
              <a:xfrm>
                <a:off x="3993" y="198"/>
                <a:ext cx="135" cy="226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</a:t>
                </a:r>
                <a:endPara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78" name="Text Box 7"/>
              <p:cNvSpPr txBox="1"/>
              <p:nvPr/>
            </p:nvSpPr>
            <p:spPr>
              <a:xfrm>
                <a:off x="4224" y="160"/>
                <a:ext cx="240" cy="25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79" name="Text Box 8"/>
              <p:cNvSpPr txBox="1"/>
              <p:nvPr/>
            </p:nvSpPr>
            <p:spPr>
              <a:xfrm>
                <a:off x="2171" y="1003"/>
                <a:ext cx="170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>
                  <a:buClrTx/>
                  <a:buSzTx/>
                </a:pPr>
                <a:r>
                  <a: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TW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80" name="Text Box 9"/>
              <p:cNvSpPr txBox="1"/>
              <p:nvPr/>
            </p:nvSpPr>
            <p:spPr>
              <a:xfrm>
                <a:off x="2496" y="1023"/>
                <a:ext cx="171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81" name="Text Box 10"/>
              <p:cNvSpPr txBox="1"/>
              <p:nvPr/>
            </p:nvSpPr>
            <p:spPr>
              <a:xfrm>
                <a:off x="1180" y="1144"/>
                <a:ext cx="170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>
                  <a:buClrTx/>
                  <a:buSzTx/>
                </a:pPr>
                <a:r>
                  <a: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TW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82" name="Text Box 11"/>
              <p:cNvSpPr txBox="1"/>
              <p:nvPr/>
            </p:nvSpPr>
            <p:spPr>
              <a:xfrm>
                <a:off x="755" y="1785"/>
                <a:ext cx="169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83" name="Text Box 12"/>
              <p:cNvSpPr txBox="1"/>
              <p:nvPr/>
            </p:nvSpPr>
            <p:spPr>
              <a:xfrm>
                <a:off x="1041" y="1793"/>
                <a:ext cx="170" cy="251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84" name="Text Box 13"/>
              <p:cNvSpPr txBox="1"/>
              <p:nvPr/>
            </p:nvSpPr>
            <p:spPr>
              <a:xfrm>
                <a:off x="2573" y="1795"/>
                <a:ext cx="170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TW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85" name="Text Box 14"/>
              <p:cNvSpPr txBox="1"/>
              <p:nvPr/>
            </p:nvSpPr>
            <p:spPr>
              <a:xfrm>
                <a:off x="2832" y="1793"/>
                <a:ext cx="192" cy="251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zh-TW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86" name="Text Box 15"/>
              <p:cNvSpPr txBox="1"/>
              <p:nvPr/>
            </p:nvSpPr>
            <p:spPr>
              <a:xfrm>
                <a:off x="3912" y="1798"/>
                <a:ext cx="240" cy="25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87" name="Text Box 16"/>
              <p:cNvSpPr txBox="1"/>
              <p:nvPr/>
            </p:nvSpPr>
            <p:spPr>
              <a:xfrm>
                <a:off x="4268" y="1793"/>
                <a:ext cx="196" cy="251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88" name="Line 17"/>
              <p:cNvSpPr/>
              <p:nvPr/>
            </p:nvSpPr>
            <p:spPr>
              <a:xfrm>
                <a:off x="768" y="384"/>
                <a:ext cx="84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689" name="Line 18"/>
              <p:cNvSpPr/>
              <p:nvPr/>
            </p:nvSpPr>
            <p:spPr>
              <a:xfrm>
                <a:off x="1041" y="190"/>
                <a:ext cx="0" cy="38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690" name="Text Box 19"/>
              <p:cNvSpPr txBox="1"/>
              <p:nvPr/>
            </p:nvSpPr>
            <p:spPr>
              <a:xfrm>
                <a:off x="1497" y="1144"/>
                <a:ext cx="17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91" name="Line 20"/>
              <p:cNvSpPr/>
              <p:nvPr/>
            </p:nvSpPr>
            <p:spPr>
              <a:xfrm>
                <a:off x="1338" y="190"/>
                <a:ext cx="0" cy="38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692" name="Text Box 21"/>
              <p:cNvSpPr txBox="1"/>
              <p:nvPr/>
            </p:nvSpPr>
            <p:spPr>
              <a:xfrm>
                <a:off x="1126" y="198"/>
                <a:ext cx="17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93" name="Text Box 22"/>
              <p:cNvSpPr txBox="1"/>
              <p:nvPr/>
            </p:nvSpPr>
            <p:spPr>
              <a:xfrm>
                <a:off x="2529" y="217"/>
                <a:ext cx="229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/>
              <a:p>
                <a:pPr algn="just" eaLnBrk="0" hangingPunct="0"/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694" name="Group 23"/>
              <p:cNvGrpSpPr/>
              <p:nvPr/>
            </p:nvGrpSpPr>
            <p:grpSpPr>
              <a:xfrm>
                <a:off x="706" y="191"/>
                <a:ext cx="4072" cy="2028"/>
                <a:chOff x="706" y="191"/>
                <a:chExt cx="4072" cy="2028"/>
              </a:xfrm>
            </p:grpSpPr>
            <p:sp>
              <p:nvSpPr>
                <p:cNvPr id="28695" name="Line 24"/>
                <p:cNvSpPr/>
                <p:nvPr/>
              </p:nvSpPr>
              <p:spPr>
                <a:xfrm>
                  <a:off x="2758" y="197"/>
                  <a:ext cx="0" cy="37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696" name="Line 25"/>
                <p:cNvSpPr/>
                <p:nvPr/>
              </p:nvSpPr>
              <p:spPr>
                <a:xfrm>
                  <a:off x="4531" y="1824"/>
                  <a:ext cx="0" cy="369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697" name="Line 26"/>
                <p:cNvSpPr/>
                <p:nvPr/>
              </p:nvSpPr>
              <p:spPr>
                <a:xfrm>
                  <a:off x="2758" y="1824"/>
                  <a:ext cx="0" cy="38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698" name="Line 27"/>
                <p:cNvSpPr/>
                <p:nvPr/>
              </p:nvSpPr>
              <p:spPr>
                <a:xfrm>
                  <a:off x="974" y="1824"/>
                  <a:ext cx="0" cy="32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699" name="Line 28"/>
                <p:cNvSpPr/>
                <p:nvPr/>
              </p:nvSpPr>
              <p:spPr>
                <a:xfrm>
                  <a:off x="1296" y="1771"/>
                  <a:ext cx="0" cy="41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00" name="Line 29"/>
                <p:cNvSpPr/>
                <p:nvPr/>
              </p:nvSpPr>
              <p:spPr>
                <a:xfrm>
                  <a:off x="2490" y="387"/>
                  <a:ext cx="849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01" name="Line 30"/>
                <p:cNvSpPr/>
                <p:nvPr/>
              </p:nvSpPr>
              <p:spPr>
                <a:xfrm>
                  <a:off x="4196" y="198"/>
                  <a:ext cx="0" cy="384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02" name="Line 31"/>
                <p:cNvSpPr/>
                <p:nvPr/>
              </p:nvSpPr>
              <p:spPr>
                <a:xfrm>
                  <a:off x="4531" y="191"/>
                  <a:ext cx="0" cy="396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03" name="Line 32"/>
                <p:cNvSpPr/>
                <p:nvPr/>
              </p:nvSpPr>
              <p:spPr>
                <a:xfrm>
                  <a:off x="4196" y="1824"/>
                  <a:ext cx="0" cy="369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04" name="Line 33"/>
                <p:cNvSpPr/>
                <p:nvPr/>
              </p:nvSpPr>
              <p:spPr>
                <a:xfrm>
                  <a:off x="2490" y="2021"/>
                  <a:ext cx="849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05" name="Line 34"/>
                <p:cNvSpPr/>
                <p:nvPr/>
              </p:nvSpPr>
              <p:spPr>
                <a:xfrm>
                  <a:off x="3092" y="1824"/>
                  <a:ext cx="0" cy="39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06" name="Line 35"/>
                <p:cNvSpPr/>
                <p:nvPr/>
              </p:nvSpPr>
              <p:spPr>
                <a:xfrm>
                  <a:off x="1138" y="1370"/>
                  <a:ext cx="765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07" name="Line 36"/>
                <p:cNvSpPr/>
                <p:nvPr/>
              </p:nvSpPr>
              <p:spPr>
                <a:xfrm>
                  <a:off x="1381" y="1145"/>
                  <a:ext cx="0" cy="43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08" name="Line 37"/>
                <p:cNvSpPr/>
                <p:nvPr/>
              </p:nvSpPr>
              <p:spPr>
                <a:xfrm>
                  <a:off x="706" y="2021"/>
                  <a:ext cx="849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09" name="Line 38"/>
                <p:cNvSpPr/>
                <p:nvPr/>
              </p:nvSpPr>
              <p:spPr>
                <a:xfrm>
                  <a:off x="3929" y="396"/>
                  <a:ext cx="849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10" name="Line 39"/>
                <p:cNvSpPr/>
                <p:nvPr/>
              </p:nvSpPr>
              <p:spPr>
                <a:xfrm>
                  <a:off x="3929" y="2021"/>
                  <a:ext cx="849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11" name="Line 40"/>
                <p:cNvSpPr/>
                <p:nvPr/>
              </p:nvSpPr>
              <p:spPr>
                <a:xfrm>
                  <a:off x="3092" y="198"/>
                  <a:ext cx="0" cy="371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12" name="Line 41"/>
                <p:cNvSpPr/>
                <p:nvPr/>
              </p:nvSpPr>
              <p:spPr>
                <a:xfrm>
                  <a:off x="1709" y="1145"/>
                  <a:ext cx="0" cy="43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13" name="Line 42"/>
                <p:cNvSpPr/>
                <p:nvPr/>
              </p:nvSpPr>
              <p:spPr>
                <a:xfrm>
                  <a:off x="2400" y="1002"/>
                  <a:ext cx="0" cy="35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14" name="Line 43"/>
                <p:cNvSpPr/>
                <p:nvPr/>
              </p:nvSpPr>
              <p:spPr>
                <a:xfrm>
                  <a:off x="2132" y="1192"/>
                  <a:ext cx="849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15" name="Line 44"/>
                <p:cNvSpPr/>
                <p:nvPr/>
              </p:nvSpPr>
              <p:spPr>
                <a:xfrm>
                  <a:off x="2734" y="1003"/>
                  <a:ext cx="0" cy="37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8716" name="Group 45"/>
              <p:cNvGrpSpPr/>
              <p:nvPr/>
            </p:nvGrpSpPr>
            <p:grpSpPr>
              <a:xfrm>
                <a:off x="192" y="432"/>
                <a:ext cx="4841" cy="2177"/>
                <a:chOff x="192" y="433"/>
                <a:chExt cx="4841" cy="2177"/>
              </a:xfrm>
            </p:grpSpPr>
            <p:sp>
              <p:nvSpPr>
                <p:cNvPr id="28717" name="Line 46"/>
                <p:cNvSpPr/>
                <p:nvPr/>
              </p:nvSpPr>
              <p:spPr>
                <a:xfrm>
                  <a:off x="1975" y="899"/>
                  <a:ext cx="0" cy="1251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lgDash"/>
                  <a:round/>
                  <a:headEnd type="none" w="med" len="med"/>
                  <a:tailEnd type="triangle" w="lg" len="lg"/>
                </a:ln>
              </p:spPr>
            </p:sp>
            <p:sp>
              <p:nvSpPr>
                <p:cNvPr id="28718" name="Text Box 47"/>
                <p:cNvSpPr txBox="1"/>
                <p:nvPr/>
              </p:nvSpPr>
              <p:spPr>
                <a:xfrm>
                  <a:off x="330" y="1386"/>
                  <a:ext cx="170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19" name="Text Box 48"/>
                <p:cNvSpPr txBox="1"/>
                <p:nvPr/>
              </p:nvSpPr>
              <p:spPr>
                <a:xfrm>
                  <a:off x="1898" y="600"/>
                  <a:ext cx="170" cy="251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sz="2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endPara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20" name="Text Box 49"/>
                <p:cNvSpPr txBox="1"/>
                <p:nvPr/>
              </p:nvSpPr>
              <p:spPr>
                <a:xfrm>
                  <a:off x="3451" y="551"/>
                  <a:ext cx="169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21" name="Text Box 50"/>
                <p:cNvSpPr txBox="1"/>
                <p:nvPr/>
              </p:nvSpPr>
              <p:spPr>
                <a:xfrm>
                  <a:off x="527" y="468"/>
                  <a:ext cx="170" cy="249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endParaRPr lang="en-US" altLang="zh-TW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22" name="Text Box 51"/>
                <p:cNvSpPr txBox="1"/>
                <p:nvPr/>
              </p:nvSpPr>
              <p:spPr>
                <a:xfrm>
                  <a:off x="474" y="2047"/>
                  <a:ext cx="170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p>
                  <a:pPr algn="just" eaLnBrk="0" hangingPunct="0"/>
                  <a:r>
                    <a: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endPara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23" name="Text Box 52"/>
                <p:cNvSpPr txBox="1"/>
                <p:nvPr/>
              </p:nvSpPr>
              <p:spPr>
                <a:xfrm flipH="1">
                  <a:off x="492" y="2359"/>
                  <a:ext cx="170" cy="251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ctr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24" name="Text Box 53"/>
                <p:cNvSpPr txBox="1"/>
                <p:nvPr/>
              </p:nvSpPr>
              <p:spPr>
                <a:xfrm>
                  <a:off x="2308" y="485"/>
                  <a:ext cx="169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endPara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25" name="Text Box 54"/>
                <p:cNvSpPr txBox="1"/>
                <p:nvPr/>
              </p:nvSpPr>
              <p:spPr>
                <a:xfrm>
                  <a:off x="2308" y="711"/>
                  <a:ext cx="169" cy="249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26" name="Text Box 55"/>
                <p:cNvSpPr txBox="1"/>
                <p:nvPr/>
              </p:nvSpPr>
              <p:spPr>
                <a:xfrm>
                  <a:off x="2315" y="2081"/>
                  <a:ext cx="169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E</a:t>
                  </a:r>
                  <a:endPara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27" name="Text Box 56"/>
                <p:cNvSpPr txBox="1"/>
                <p:nvPr/>
              </p:nvSpPr>
              <p:spPr>
                <a:xfrm>
                  <a:off x="2343" y="2342"/>
                  <a:ext cx="171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28" name="Text Box 57"/>
                <p:cNvSpPr txBox="1"/>
                <p:nvPr/>
              </p:nvSpPr>
              <p:spPr>
                <a:xfrm>
                  <a:off x="3719" y="2047"/>
                  <a:ext cx="169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G</a:t>
                  </a:r>
                  <a:endPara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29" name="Text Box 58"/>
                <p:cNvSpPr txBox="1"/>
                <p:nvPr/>
              </p:nvSpPr>
              <p:spPr>
                <a:xfrm>
                  <a:off x="3759" y="2307"/>
                  <a:ext cx="170" cy="251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30" name="Text Box 59"/>
                <p:cNvSpPr txBox="1"/>
                <p:nvPr/>
              </p:nvSpPr>
              <p:spPr>
                <a:xfrm>
                  <a:off x="3772" y="433"/>
                  <a:ext cx="169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endPara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31" name="Text Box 60"/>
                <p:cNvSpPr txBox="1"/>
                <p:nvPr/>
              </p:nvSpPr>
              <p:spPr>
                <a:xfrm>
                  <a:off x="3791" y="729"/>
                  <a:ext cx="169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32" name="Text Box 61"/>
                <p:cNvSpPr txBox="1"/>
                <p:nvPr/>
              </p:nvSpPr>
              <p:spPr>
                <a:xfrm>
                  <a:off x="4810" y="1307"/>
                  <a:ext cx="170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6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33" name="Text Box 62"/>
                <p:cNvSpPr txBox="1"/>
                <p:nvPr/>
              </p:nvSpPr>
              <p:spPr>
                <a:xfrm>
                  <a:off x="1958" y="2194"/>
                  <a:ext cx="169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34" name="Text Box 63"/>
                <p:cNvSpPr txBox="1"/>
                <p:nvPr/>
              </p:nvSpPr>
              <p:spPr>
                <a:xfrm>
                  <a:off x="3493" y="2153"/>
                  <a:ext cx="170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35" name="Text Box 64"/>
                <p:cNvSpPr txBox="1"/>
                <p:nvPr/>
              </p:nvSpPr>
              <p:spPr>
                <a:xfrm>
                  <a:off x="527" y="728"/>
                  <a:ext cx="170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36" name="Oval 65"/>
                <p:cNvSpPr/>
                <p:nvPr/>
              </p:nvSpPr>
              <p:spPr>
                <a:xfrm>
                  <a:off x="192" y="1331"/>
                  <a:ext cx="339" cy="337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37" name="Oval 66"/>
                <p:cNvSpPr/>
                <p:nvPr/>
              </p:nvSpPr>
              <p:spPr>
                <a:xfrm>
                  <a:off x="1806" y="542"/>
                  <a:ext cx="339" cy="337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38" name="Oval 67"/>
                <p:cNvSpPr/>
                <p:nvPr/>
              </p:nvSpPr>
              <p:spPr>
                <a:xfrm>
                  <a:off x="3334" y="542"/>
                  <a:ext cx="340" cy="337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39" name="Oval 68"/>
                <p:cNvSpPr/>
                <p:nvPr/>
              </p:nvSpPr>
              <p:spPr>
                <a:xfrm>
                  <a:off x="1806" y="2150"/>
                  <a:ext cx="339" cy="337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40" name="Oval 69"/>
                <p:cNvSpPr/>
                <p:nvPr/>
              </p:nvSpPr>
              <p:spPr>
                <a:xfrm>
                  <a:off x="3334" y="2150"/>
                  <a:ext cx="340" cy="337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41" name="Oval 70"/>
                <p:cNvSpPr/>
                <p:nvPr/>
              </p:nvSpPr>
              <p:spPr>
                <a:xfrm>
                  <a:off x="4692" y="1275"/>
                  <a:ext cx="341" cy="336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42" name="Line 71"/>
                <p:cNvSpPr/>
                <p:nvPr/>
              </p:nvSpPr>
              <p:spPr>
                <a:xfrm>
                  <a:off x="362" y="691"/>
                  <a:ext cx="0" cy="62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43" name="Line 72"/>
                <p:cNvSpPr/>
                <p:nvPr/>
              </p:nvSpPr>
              <p:spPr>
                <a:xfrm>
                  <a:off x="362" y="1645"/>
                  <a:ext cx="0" cy="662"/>
                </a:xfrm>
                <a:prstGeom prst="line">
                  <a:avLst/>
                </a:prstGeom>
                <a:ln w="9525" cap="flat" cmpd="dbl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lg"/>
                </a:ln>
              </p:spPr>
            </p:sp>
            <p:sp>
              <p:nvSpPr>
                <p:cNvPr id="28744" name="Line 73"/>
                <p:cNvSpPr/>
                <p:nvPr/>
              </p:nvSpPr>
              <p:spPr>
                <a:xfrm>
                  <a:off x="4865" y="668"/>
                  <a:ext cx="0" cy="650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sp>
            <p:sp>
              <p:nvSpPr>
                <p:cNvPr id="28745" name="Line 74"/>
                <p:cNvSpPr/>
                <p:nvPr/>
              </p:nvSpPr>
              <p:spPr>
                <a:xfrm flipV="1">
                  <a:off x="4862" y="1596"/>
                  <a:ext cx="0" cy="675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sp>
            <p:sp>
              <p:nvSpPr>
                <p:cNvPr id="28746" name="Line 75"/>
                <p:cNvSpPr/>
                <p:nvPr/>
              </p:nvSpPr>
              <p:spPr>
                <a:xfrm flipV="1">
                  <a:off x="362" y="691"/>
                  <a:ext cx="1444" cy="0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sp>
            <p:sp>
              <p:nvSpPr>
                <p:cNvPr id="28747" name="Line 76"/>
                <p:cNvSpPr/>
                <p:nvPr/>
              </p:nvSpPr>
              <p:spPr>
                <a:xfrm flipV="1">
                  <a:off x="2114" y="793"/>
                  <a:ext cx="1305" cy="1410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sp>
            <p:sp>
              <p:nvSpPr>
                <p:cNvPr id="28748" name="Line 77"/>
                <p:cNvSpPr/>
                <p:nvPr/>
              </p:nvSpPr>
              <p:spPr>
                <a:xfrm>
                  <a:off x="3674" y="668"/>
                  <a:ext cx="1188" cy="0"/>
                </a:xfrm>
                <a:prstGeom prst="line">
                  <a:avLst/>
                </a:prstGeom>
                <a:ln w="9525" cap="flat" cmpd="dbl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lg"/>
                </a:ln>
              </p:spPr>
            </p:sp>
            <p:sp>
              <p:nvSpPr>
                <p:cNvPr id="28749" name="Line 78"/>
                <p:cNvSpPr/>
                <p:nvPr/>
              </p:nvSpPr>
              <p:spPr>
                <a:xfrm flipV="1">
                  <a:off x="351" y="2294"/>
                  <a:ext cx="1455" cy="0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sp>
            <p:sp>
              <p:nvSpPr>
                <p:cNvPr id="28750" name="Line 79"/>
                <p:cNvSpPr/>
                <p:nvPr/>
              </p:nvSpPr>
              <p:spPr>
                <a:xfrm>
                  <a:off x="2145" y="2307"/>
                  <a:ext cx="1189" cy="0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sp>
            <p:sp>
              <p:nvSpPr>
                <p:cNvPr id="28751" name="Line 80"/>
                <p:cNvSpPr/>
                <p:nvPr/>
              </p:nvSpPr>
              <p:spPr>
                <a:xfrm flipV="1">
                  <a:off x="3674" y="2271"/>
                  <a:ext cx="1188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52" name="Line 81"/>
                <p:cNvSpPr/>
                <p:nvPr/>
              </p:nvSpPr>
              <p:spPr>
                <a:xfrm>
                  <a:off x="2114" y="711"/>
                  <a:ext cx="1217" cy="0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</p:spPr>
            </p:sp>
            <p:sp>
              <p:nvSpPr>
                <p:cNvPr id="28753" name="Text Box 82"/>
                <p:cNvSpPr txBox="1"/>
                <p:nvPr/>
              </p:nvSpPr>
              <p:spPr>
                <a:xfrm>
                  <a:off x="2520" y="1422"/>
                  <a:ext cx="170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p>
                  <a:pPr algn="just" eaLnBrk="0" hangingPunct="0"/>
                  <a:r>
                    <a: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endParaRPr lang="en-US" altLang="zh-CN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54" name="Text Box 83"/>
                <p:cNvSpPr txBox="1"/>
                <p:nvPr/>
              </p:nvSpPr>
              <p:spPr>
                <a:xfrm>
                  <a:off x="2908" y="1422"/>
                  <a:ext cx="170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endParaRPr lang="en-US" altLang="zh-CN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55" name="Group 84"/>
              <p:cNvGrpSpPr/>
              <p:nvPr/>
            </p:nvGrpSpPr>
            <p:grpSpPr>
              <a:xfrm>
                <a:off x="5200" y="1040"/>
                <a:ext cx="425" cy="502"/>
                <a:chOff x="5200" y="1040"/>
                <a:chExt cx="425" cy="502"/>
              </a:xfrm>
            </p:grpSpPr>
            <p:sp>
              <p:nvSpPr>
                <p:cNvPr id="28756" name="Text Box 85"/>
                <p:cNvSpPr txBox="1"/>
                <p:nvPr/>
              </p:nvSpPr>
              <p:spPr>
                <a:xfrm>
                  <a:off x="5240" y="1290"/>
                  <a:ext cx="255" cy="25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14</a:t>
                  </a:r>
                  <a:endParaRPr lang="en-US" altLang="zh-CN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57" name="Text Box 86"/>
                <p:cNvSpPr txBox="1"/>
                <p:nvPr/>
              </p:nvSpPr>
              <p:spPr>
                <a:xfrm>
                  <a:off x="5200" y="1040"/>
                  <a:ext cx="425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工期</a:t>
                  </a:r>
                  <a:endParaRPr lang="zh-CN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8758" name="Group 87"/>
              <p:cNvGrpSpPr/>
              <p:nvPr/>
            </p:nvGrpSpPr>
            <p:grpSpPr>
              <a:xfrm>
                <a:off x="4230" y="2592"/>
                <a:ext cx="1372" cy="799"/>
                <a:chOff x="4230" y="2592"/>
                <a:chExt cx="1372" cy="799"/>
              </a:xfrm>
            </p:grpSpPr>
            <p:sp>
              <p:nvSpPr>
                <p:cNvPr id="28759" name="Text Box 88"/>
                <p:cNvSpPr txBox="1"/>
                <p:nvPr/>
              </p:nvSpPr>
              <p:spPr>
                <a:xfrm>
                  <a:off x="4320" y="2592"/>
                  <a:ext cx="960" cy="23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CN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图例：</a:t>
                  </a:r>
                  <a:endParaRPr lang="zh-CN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60" name="Line 89"/>
                <p:cNvSpPr/>
                <p:nvPr/>
              </p:nvSpPr>
              <p:spPr>
                <a:xfrm>
                  <a:off x="4243" y="3161"/>
                  <a:ext cx="1359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61" name="Line 90"/>
                <p:cNvSpPr/>
                <p:nvPr/>
              </p:nvSpPr>
              <p:spPr>
                <a:xfrm>
                  <a:off x="5166" y="2914"/>
                  <a:ext cx="0" cy="47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62" name="Line 91"/>
                <p:cNvSpPr/>
                <p:nvPr/>
              </p:nvSpPr>
              <p:spPr>
                <a:xfrm>
                  <a:off x="4680" y="2914"/>
                  <a:ext cx="0" cy="47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763" name="Text Box 92"/>
                <p:cNvSpPr txBox="1"/>
                <p:nvPr/>
              </p:nvSpPr>
              <p:spPr>
                <a:xfrm>
                  <a:off x="4230" y="2898"/>
                  <a:ext cx="423" cy="2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p>
                  <a:pPr algn="ctr" eaLnBrk="0" hangingPunct="0"/>
                  <a:r>
                    <a:rPr lang="en-US" altLang="zh-CN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ES</a:t>
                  </a:r>
                  <a:endParaRPr lang="en-US" altLang="zh-CN" i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64" name="Text Box 93"/>
                <p:cNvSpPr txBox="1"/>
                <p:nvPr/>
              </p:nvSpPr>
              <p:spPr>
                <a:xfrm>
                  <a:off x="4724" y="2898"/>
                  <a:ext cx="423" cy="2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p>
                  <a:pPr algn="ctr" eaLnBrk="0" hangingPunct="0"/>
                  <a:r>
                    <a:rPr lang="en-US" altLang="zh-CN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EF</a:t>
                  </a:r>
                  <a:endParaRPr lang="en-US" altLang="zh-CN" i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8765" name="Text Box 94"/>
            <p:cNvSpPr txBox="1"/>
            <p:nvPr/>
          </p:nvSpPr>
          <p:spPr>
            <a:xfrm>
              <a:off x="4752" y="3216"/>
              <a:ext cx="384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i="1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LF</a:t>
              </a:r>
              <a:endParaRPr lang="en-US" altLang="zh-CN" i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66" name="Text Box 95"/>
            <p:cNvSpPr txBox="1"/>
            <p:nvPr/>
          </p:nvSpPr>
          <p:spPr>
            <a:xfrm>
              <a:off x="4272" y="3216"/>
              <a:ext cx="384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i="1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LS</a:t>
              </a:r>
              <a:endParaRPr lang="en-US" altLang="zh-CN" i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67" name="Text Box 96"/>
            <p:cNvSpPr txBox="1"/>
            <p:nvPr/>
          </p:nvSpPr>
          <p:spPr>
            <a:xfrm>
              <a:off x="4224" y="2016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14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68" name="Text Box 97"/>
            <p:cNvSpPr txBox="1"/>
            <p:nvPr/>
          </p:nvSpPr>
          <p:spPr>
            <a:xfrm>
              <a:off x="3888" y="2016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11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69" name="Text Box 98"/>
            <p:cNvSpPr txBox="1"/>
            <p:nvPr/>
          </p:nvSpPr>
          <p:spPr>
            <a:xfrm>
              <a:off x="4224" y="384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14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70" name="Text Box 99"/>
            <p:cNvSpPr txBox="1"/>
            <p:nvPr/>
          </p:nvSpPr>
          <p:spPr>
            <a:xfrm>
              <a:off x="3936" y="384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71" name="Text Box 100"/>
            <p:cNvSpPr txBox="1"/>
            <p:nvPr/>
          </p:nvSpPr>
          <p:spPr>
            <a:xfrm>
              <a:off x="2784" y="384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72" name="Text Box 101"/>
            <p:cNvSpPr txBox="1"/>
            <p:nvPr/>
          </p:nvSpPr>
          <p:spPr>
            <a:xfrm>
              <a:off x="2448" y="384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73" name="Text Box 102"/>
            <p:cNvSpPr txBox="1"/>
            <p:nvPr/>
          </p:nvSpPr>
          <p:spPr>
            <a:xfrm>
              <a:off x="2448" y="1200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74" name="Text Box 103"/>
            <p:cNvSpPr txBox="1"/>
            <p:nvPr/>
          </p:nvSpPr>
          <p:spPr>
            <a:xfrm>
              <a:off x="2112" y="1200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75" name="Text Box 104"/>
            <p:cNvSpPr txBox="1"/>
            <p:nvPr/>
          </p:nvSpPr>
          <p:spPr>
            <a:xfrm>
              <a:off x="2784" y="2016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11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76" name="Text Box 105"/>
            <p:cNvSpPr txBox="1"/>
            <p:nvPr/>
          </p:nvSpPr>
          <p:spPr>
            <a:xfrm>
              <a:off x="2496" y="2016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77" name="Text Box 106"/>
            <p:cNvSpPr txBox="1"/>
            <p:nvPr/>
          </p:nvSpPr>
          <p:spPr>
            <a:xfrm>
              <a:off x="1008" y="2016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78" name="Text Box 107"/>
            <p:cNvSpPr txBox="1"/>
            <p:nvPr/>
          </p:nvSpPr>
          <p:spPr>
            <a:xfrm>
              <a:off x="720" y="2016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79" name="Text Box 108"/>
            <p:cNvSpPr txBox="1"/>
            <p:nvPr/>
          </p:nvSpPr>
          <p:spPr>
            <a:xfrm>
              <a:off x="1392" y="1344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80" name="Text Box 109"/>
            <p:cNvSpPr txBox="1"/>
            <p:nvPr/>
          </p:nvSpPr>
          <p:spPr>
            <a:xfrm>
              <a:off x="1104" y="1344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81" name="Text Box 110"/>
            <p:cNvSpPr txBox="1"/>
            <p:nvPr/>
          </p:nvSpPr>
          <p:spPr>
            <a:xfrm>
              <a:off x="1056" y="384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82" name="Text Box 111"/>
            <p:cNvSpPr txBox="1"/>
            <p:nvPr/>
          </p:nvSpPr>
          <p:spPr>
            <a:xfrm>
              <a:off x="768" y="384"/>
              <a:ext cx="288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84080" name="Text Box 112"/>
          <p:cNvSpPr txBox="1"/>
          <p:nvPr/>
        </p:nvSpPr>
        <p:spPr>
          <a:xfrm>
            <a:off x="9340215" y="5104130"/>
            <a:ext cx="5334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TF</a:t>
            </a:r>
            <a:endParaRPr lang="en-US" altLang="zh-CN" i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4081" name="Text Box 113"/>
          <p:cNvSpPr txBox="1"/>
          <p:nvPr/>
        </p:nvSpPr>
        <p:spPr>
          <a:xfrm>
            <a:off x="8345170" y="3434715"/>
            <a:ext cx="459105" cy="2768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4082" name="Text Box 114"/>
          <p:cNvSpPr txBox="1"/>
          <p:nvPr/>
        </p:nvSpPr>
        <p:spPr>
          <a:xfrm>
            <a:off x="8349615" y="838835"/>
            <a:ext cx="371475" cy="2768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4083" name="Text Box 115"/>
          <p:cNvSpPr txBox="1"/>
          <p:nvPr/>
        </p:nvSpPr>
        <p:spPr>
          <a:xfrm>
            <a:off x="3253740" y="838835"/>
            <a:ext cx="424180" cy="2768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4084" name="Text Box 116"/>
          <p:cNvSpPr txBox="1"/>
          <p:nvPr/>
        </p:nvSpPr>
        <p:spPr>
          <a:xfrm>
            <a:off x="3853815" y="2284730"/>
            <a:ext cx="3048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4085" name="Text Box 117"/>
          <p:cNvSpPr txBox="1"/>
          <p:nvPr/>
        </p:nvSpPr>
        <p:spPr>
          <a:xfrm>
            <a:off x="3228975" y="3441700"/>
            <a:ext cx="434340" cy="2768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4086" name="Text Box 118"/>
          <p:cNvSpPr txBox="1"/>
          <p:nvPr/>
        </p:nvSpPr>
        <p:spPr>
          <a:xfrm>
            <a:off x="6063615" y="830580"/>
            <a:ext cx="3048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en-US" altLang="zh-CN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4087" name="Text Box 119"/>
          <p:cNvSpPr txBox="1"/>
          <p:nvPr/>
        </p:nvSpPr>
        <p:spPr>
          <a:xfrm>
            <a:off x="5513705" y="2142490"/>
            <a:ext cx="3048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4088" name="Text Box 120"/>
          <p:cNvSpPr txBox="1"/>
          <p:nvPr/>
        </p:nvSpPr>
        <p:spPr>
          <a:xfrm>
            <a:off x="6063615" y="3381375"/>
            <a:ext cx="323850" cy="2768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4089" name="Line 121"/>
          <p:cNvSpPr/>
          <p:nvPr/>
        </p:nvSpPr>
        <p:spPr>
          <a:xfrm>
            <a:off x="1720215" y="3122930"/>
            <a:ext cx="0" cy="1066800"/>
          </a:xfrm>
          <a:prstGeom prst="line">
            <a:avLst/>
          </a:prstGeom>
          <a:ln w="76200" cap="flat" cmpd="tri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090" name="Line 122"/>
          <p:cNvSpPr/>
          <p:nvPr/>
        </p:nvSpPr>
        <p:spPr>
          <a:xfrm>
            <a:off x="1720215" y="4189730"/>
            <a:ext cx="2209800" cy="0"/>
          </a:xfrm>
          <a:prstGeom prst="line">
            <a:avLst/>
          </a:prstGeom>
          <a:ln w="76200" cap="flat" cmpd="tri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4091" name="Line 123"/>
          <p:cNvSpPr/>
          <p:nvPr/>
        </p:nvSpPr>
        <p:spPr>
          <a:xfrm flipV="1">
            <a:off x="4463415" y="1827530"/>
            <a:ext cx="2052638" cy="2209800"/>
          </a:xfrm>
          <a:prstGeom prst="line">
            <a:avLst/>
          </a:prstGeom>
          <a:ln w="76200" cap="flat" cmpd="tri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4092" name="Line 124"/>
          <p:cNvSpPr/>
          <p:nvPr/>
        </p:nvSpPr>
        <p:spPr>
          <a:xfrm>
            <a:off x="6901815" y="1598930"/>
            <a:ext cx="1905000" cy="0"/>
          </a:xfrm>
          <a:prstGeom prst="line">
            <a:avLst/>
          </a:prstGeom>
          <a:ln w="76200" cap="flat" cmpd="tri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093" name="Line 125"/>
          <p:cNvSpPr/>
          <p:nvPr/>
        </p:nvSpPr>
        <p:spPr>
          <a:xfrm>
            <a:off x="8806815" y="1598930"/>
            <a:ext cx="0" cy="914400"/>
          </a:xfrm>
          <a:prstGeom prst="line">
            <a:avLst/>
          </a:prstGeom>
          <a:ln w="76200" cap="flat" cmpd="tri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8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8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8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8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8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80" grpId="0"/>
      <p:bldP spid="84081" grpId="0"/>
      <p:bldP spid="84082" grpId="0"/>
      <p:bldP spid="84083" grpId="0"/>
      <p:bldP spid="84084" grpId="0"/>
      <p:bldP spid="84085" grpId="0"/>
      <p:bldP spid="84086" grpId="0"/>
      <p:bldP spid="84087" grpId="0"/>
      <p:bldP spid="840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" name="矩形 4"/>
          <p:cNvSpPr/>
          <p:nvPr/>
        </p:nvSpPr>
        <p:spPr>
          <a:xfrm>
            <a:off x="10795" y="0"/>
            <a:ext cx="12190730" cy="68916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30721" name="Group 2"/>
          <p:cNvGrpSpPr/>
          <p:nvPr/>
        </p:nvGrpSpPr>
        <p:grpSpPr>
          <a:xfrm>
            <a:off x="1985645" y="1056005"/>
            <a:ext cx="8610600" cy="5164138"/>
            <a:chOff x="192" y="138"/>
            <a:chExt cx="5424" cy="3253"/>
          </a:xfrm>
        </p:grpSpPr>
        <p:grpSp>
          <p:nvGrpSpPr>
            <p:cNvPr id="30722" name="Group 3"/>
            <p:cNvGrpSpPr/>
            <p:nvPr/>
          </p:nvGrpSpPr>
          <p:grpSpPr>
            <a:xfrm>
              <a:off x="192" y="138"/>
              <a:ext cx="5424" cy="3253"/>
              <a:chOff x="192" y="138"/>
              <a:chExt cx="5424" cy="3253"/>
            </a:xfrm>
          </p:grpSpPr>
          <p:grpSp>
            <p:nvGrpSpPr>
              <p:cNvPr id="30723" name="Group 4"/>
              <p:cNvGrpSpPr/>
              <p:nvPr/>
            </p:nvGrpSpPr>
            <p:grpSpPr>
              <a:xfrm>
                <a:off x="192" y="138"/>
                <a:ext cx="5424" cy="3253"/>
                <a:chOff x="192" y="138"/>
                <a:chExt cx="5424" cy="3253"/>
              </a:xfrm>
            </p:grpSpPr>
            <p:sp>
              <p:nvSpPr>
                <p:cNvPr id="30724" name="Text Box 5"/>
                <p:cNvSpPr txBox="1"/>
                <p:nvPr/>
              </p:nvSpPr>
              <p:spPr>
                <a:xfrm>
                  <a:off x="786" y="144"/>
                  <a:ext cx="170" cy="251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25" name="Text Box 6"/>
                <p:cNvSpPr txBox="1"/>
                <p:nvPr/>
              </p:nvSpPr>
              <p:spPr>
                <a:xfrm>
                  <a:off x="2836" y="147"/>
                  <a:ext cx="170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26" name="Text Box 7"/>
                <p:cNvSpPr txBox="1"/>
                <p:nvPr/>
              </p:nvSpPr>
              <p:spPr>
                <a:xfrm>
                  <a:off x="3993" y="179"/>
                  <a:ext cx="135" cy="226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9</a:t>
                  </a:r>
                  <a:endPara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27" name="Text Box 8"/>
                <p:cNvSpPr txBox="1"/>
                <p:nvPr/>
              </p:nvSpPr>
              <p:spPr>
                <a:xfrm>
                  <a:off x="4224" y="138"/>
                  <a:ext cx="240" cy="251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28" name="Text Box 9"/>
                <p:cNvSpPr txBox="1"/>
                <p:nvPr/>
              </p:nvSpPr>
              <p:spPr>
                <a:xfrm>
                  <a:off x="2238" y="949"/>
                  <a:ext cx="170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sz="2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endPara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29" name="Text Box 10"/>
                <p:cNvSpPr txBox="1"/>
                <p:nvPr/>
              </p:nvSpPr>
              <p:spPr>
                <a:xfrm>
                  <a:off x="2484" y="949"/>
                  <a:ext cx="171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sz="2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9</a:t>
                  </a:r>
                  <a:endPara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30" name="Text Box 11"/>
                <p:cNvSpPr txBox="1"/>
                <p:nvPr/>
              </p:nvSpPr>
              <p:spPr>
                <a:xfrm>
                  <a:off x="1180" y="1144"/>
                  <a:ext cx="170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>
                    <a:buClrTx/>
                    <a:buSzTx/>
                  </a:pPr>
                  <a:r>
                    <a:rPr lang="zh-TW" altLang="en-US" sz="2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31" name="Text Box 12"/>
                <p:cNvSpPr txBox="1"/>
                <p:nvPr/>
              </p:nvSpPr>
              <p:spPr>
                <a:xfrm>
                  <a:off x="755" y="1785"/>
                  <a:ext cx="169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32" name="Text Box 13"/>
                <p:cNvSpPr txBox="1"/>
                <p:nvPr/>
              </p:nvSpPr>
              <p:spPr>
                <a:xfrm>
                  <a:off x="1041" y="1793"/>
                  <a:ext cx="170" cy="251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33" name="Text Box 14"/>
                <p:cNvSpPr txBox="1"/>
                <p:nvPr/>
              </p:nvSpPr>
              <p:spPr>
                <a:xfrm>
                  <a:off x="2573" y="1843"/>
                  <a:ext cx="170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endPara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34" name="Text Box 15"/>
                <p:cNvSpPr txBox="1"/>
                <p:nvPr/>
              </p:nvSpPr>
              <p:spPr>
                <a:xfrm>
                  <a:off x="2832" y="1793"/>
                  <a:ext cx="192" cy="251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TW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35" name="Text Box 16"/>
                <p:cNvSpPr txBox="1"/>
                <p:nvPr/>
              </p:nvSpPr>
              <p:spPr>
                <a:xfrm>
                  <a:off x="3888" y="1798"/>
                  <a:ext cx="240" cy="250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en-US" altLang="zh-CN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36" name="Text Box 17"/>
                <p:cNvSpPr txBox="1"/>
                <p:nvPr/>
              </p:nvSpPr>
              <p:spPr>
                <a:xfrm>
                  <a:off x="4268" y="1793"/>
                  <a:ext cx="196" cy="251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endParaRPr lang="en-US" altLang="zh-CN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37" name="Line 18"/>
                <p:cNvSpPr/>
                <p:nvPr/>
              </p:nvSpPr>
              <p:spPr>
                <a:xfrm>
                  <a:off x="768" y="384"/>
                  <a:ext cx="849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0738" name="Line 19"/>
                <p:cNvSpPr/>
                <p:nvPr/>
              </p:nvSpPr>
              <p:spPr>
                <a:xfrm>
                  <a:off x="1041" y="190"/>
                  <a:ext cx="0" cy="389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0739" name="Text Box 20"/>
                <p:cNvSpPr txBox="1"/>
                <p:nvPr/>
              </p:nvSpPr>
              <p:spPr>
                <a:xfrm>
                  <a:off x="1497" y="1144"/>
                  <a:ext cx="170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p>
                  <a:pPr algn="just" eaLnBrk="0" hangingPunct="0">
                    <a:buClrTx/>
                    <a:buSzTx/>
                  </a:pPr>
                  <a:r>
                    <a:rPr lang="zh-TW" altLang="en-US" sz="2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zh-TW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40" name="Line 21"/>
                <p:cNvSpPr/>
                <p:nvPr/>
              </p:nvSpPr>
              <p:spPr>
                <a:xfrm>
                  <a:off x="1338" y="190"/>
                  <a:ext cx="0" cy="389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0741" name="Text Box 22"/>
                <p:cNvSpPr txBox="1"/>
                <p:nvPr/>
              </p:nvSpPr>
              <p:spPr>
                <a:xfrm>
                  <a:off x="1138" y="217"/>
                  <a:ext cx="170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42" name="Text Box 23"/>
                <p:cNvSpPr txBox="1"/>
                <p:nvPr/>
              </p:nvSpPr>
              <p:spPr>
                <a:xfrm>
                  <a:off x="2555" y="191"/>
                  <a:ext cx="170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p>
                  <a:pPr algn="just" eaLnBrk="0" hangingPunct="0"/>
                  <a:r>
                    <a: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0743" name="Group 24"/>
                <p:cNvGrpSpPr/>
                <p:nvPr/>
              </p:nvGrpSpPr>
              <p:grpSpPr>
                <a:xfrm>
                  <a:off x="706" y="191"/>
                  <a:ext cx="4072" cy="2028"/>
                  <a:chOff x="706" y="191"/>
                  <a:chExt cx="4072" cy="2028"/>
                </a:xfrm>
              </p:grpSpPr>
              <p:sp>
                <p:nvSpPr>
                  <p:cNvPr id="30744" name="Line 25"/>
                  <p:cNvSpPr/>
                  <p:nvPr/>
                </p:nvSpPr>
                <p:spPr>
                  <a:xfrm>
                    <a:off x="2758" y="197"/>
                    <a:ext cx="0" cy="37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45" name="Line 26"/>
                  <p:cNvSpPr/>
                  <p:nvPr/>
                </p:nvSpPr>
                <p:spPr>
                  <a:xfrm>
                    <a:off x="4531" y="1824"/>
                    <a:ext cx="0" cy="36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46" name="Line 27"/>
                  <p:cNvSpPr/>
                  <p:nvPr/>
                </p:nvSpPr>
                <p:spPr>
                  <a:xfrm>
                    <a:off x="2758" y="1824"/>
                    <a:ext cx="0" cy="38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47" name="Line 28"/>
                  <p:cNvSpPr/>
                  <p:nvPr/>
                </p:nvSpPr>
                <p:spPr>
                  <a:xfrm>
                    <a:off x="974" y="1824"/>
                    <a:ext cx="0" cy="32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48" name="Line 29"/>
                  <p:cNvSpPr/>
                  <p:nvPr/>
                </p:nvSpPr>
                <p:spPr>
                  <a:xfrm>
                    <a:off x="1296" y="1771"/>
                    <a:ext cx="0" cy="415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49" name="Line 30"/>
                  <p:cNvSpPr/>
                  <p:nvPr/>
                </p:nvSpPr>
                <p:spPr>
                  <a:xfrm>
                    <a:off x="2490" y="387"/>
                    <a:ext cx="8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0" name="Line 31"/>
                  <p:cNvSpPr/>
                  <p:nvPr/>
                </p:nvSpPr>
                <p:spPr>
                  <a:xfrm>
                    <a:off x="4196" y="198"/>
                    <a:ext cx="0" cy="38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1" name="Line 32"/>
                  <p:cNvSpPr/>
                  <p:nvPr/>
                </p:nvSpPr>
                <p:spPr>
                  <a:xfrm>
                    <a:off x="4531" y="191"/>
                    <a:ext cx="0" cy="396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2" name="Line 33"/>
                  <p:cNvSpPr/>
                  <p:nvPr/>
                </p:nvSpPr>
                <p:spPr>
                  <a:xfrm>
                    <a:off x="4196" y="1824"/>
                    <a:ext cx="0" cy="36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3" name="Line 34"/>
                  <p:cNvSpPr/>
                  <p:nvPr/>
                </p:nvSpPr>
                <p:spPr>
                  <a:xfrm>
                    <a:off x="2490" y="2021"/>
                    <a:ext cx="8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4" name="Line 35"/>
                  <p:cNvSpPr/>
                  <p:nvPr/>
                </p:nvSpPr>
                <p:spPr>
                  <a:xfrm>
                    <a:off x="3092" y="1824"/>
                    <a:ext cx="0" cy="395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5" name="Line 36"/>
                  <p:cNvSpPr/>
                  <p:nvPr/>
                </p:nvSpPr>
                <p:spPr>
                  <a:xfrm>
                    <a:off x="1138" y="1370"/>
                    <a:ext cx="765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6" name="Line 37"/>
                  <p:cNvSpPr/>
                  <p:nvPr/>
                </p:nvSpPr>
                <p:spPr>
                  <a:xfrm>
                    <a:off x="1381" y="1145"/>
                    <a:ext cx="0" cy="43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7" name="Line 38"/>
                  <p:cNvSpPr/>
                  <p:nvPr/>
                </p:nvSpPr>
                <p:spPr>
                  <a:xfrm>
                    <a:off x="706" y="2021"/>
                    <a:ext cx="8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8" name="Line 39"/>
                  <p:cNvSpPr/>
                  <p:nvPr/>
                </p:nvSpPr>
                <p:spPr>
                  <a:xfrm>
                    <a:off x="3929" y="396"/>
                    <a:ext cx="8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9" name="Line 40"/>
                  <p:cNvSpPr/>
                  <p:nvPr/>
                </p:nvSpPr>
                <p:spPr>
                  <a:xfrm>
                    <a:off x="3929" y="2021"/>
                    <a:ext cx="8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0" name="Line 41"/>
                  <p:cNvSpPr/>
                  <p:nvPr/>
                </p:nvSpPr>
                <p:spPr>
                  <a:xfrm>
                    <a:off x="3092" y="198"/>
                    <a:ext cx="0" cy="371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1" name="Line 42"/>
                  <p:cNvSpPr/>
                  <p:nvPr/>
                </p:nvSpPr>
                <p:spPr>
                  <a:xfrm>
                    <a:off x="1709" y="1145"/>
                    <a:ext cx="0" cy="43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2" name="Line 43"/>
                  <p:cNvSpPr/>
                  <p:nvPr/>
                </p:nvSpPr>
                <p:spPr>
                  <a:xfrm>
                    <a:off x="2400" y="1002"/>
                    <a:ext cx="0" cy="35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3" name="Line 44"/>
                  <p:cNvSpPr/>
                  <p:nvPr/>
                </p:nvSpPr>
                <p:spPr>
                  <a:xfrm>
                    <a:off x="2132" y="1192"/>
                    <a:ext cx="8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4" name="Line 45"/>
                  <p:cNvSpPr/>
                  <p:nvPr/>
                </p:nvSpPr>
                <p:spPr>
                  <a:xfrm>
                    <a:off x="2734" y="1003"/>
                    <a:ext cx="0" cy="37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0765" name="Group 46"/>
                <p:cNvGrpSpPr/>
                <p:nvPr/>
              </p:nvGrpSpPr>
              <p:grpSpPr>
                <a:xfrm>
                  <a:off x="192" y="432"/>
                  <a:ext cx="4841" cy="2177"/>
                  <a:chOff x="192" y="433"/>
                  <a:chExt cx="4841" cy="2177"/>
                </a:xfrm>
              </p:grpSpPr>
              <p:sp>
                <p:nvSpPr>
                  <p:cNvPr id="30766" name="Line 47"/>
                  <p:cNvSpPr/>
                  <p:nvPr/>
                </p:nvSpPr>
                <p:spPr>
                  <a:xfrm>
                    <a:off x="1975" y="899"/>
                    <a:ext cx="0" cy="1251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lgDash"/>
                    <a:round/>
                    <a:headEnd type="none" w="med" len="med"/>
                    <a:tailEnd type="triangle" w="lg" len="lg"/>
                  </a:ln>
                </p:spPr>
              </p:sp>
              <p:sp>
                <p:nvSpPr>
                  <p:cNvPr id="30767" name="Text Box 48"/>
                  <p:cNvSpPr txBox="1"/>
                  <p:nvPr/>
                </p:nvSpPr>
                <p:spPr>
                  <a:xfrm>
                    <a:off x="330" y="1386"/>
                    <a:ext cx="170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1</a:t>
                    </a:r>
                    <a:endParaRPr lang="zh-TW" altLang="en-US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68" name="Text Box 49"/>
                  <p:cNvSpPr txBox="1"/>
                  <p:nvPr/>
                </p:nvSpPr>
                <p:spPr>
                  <a:xfrm>
                    <a:off x="1898" y="600"/>
                    <a:ext cx="170" cy="251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2</a:t>
                    </a:r>
                    <a:endParaRPr lang="zh-TW" altLang="en-US" sz="2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69" name="Text Box 50"/>
                  <p:cNvSpPr txBox="1"/>
                  <p:nvPr/>
                </p:nvSpPr>
                <p:spPr>
                  <a:xfrm>
                    <a:off x="3451" y="570"/>
                    <a:ext cx="162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4</a:t>
                    </a:r>
                    <a:endParaRPr lang="zh-TW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70" name="Text Box 51"/>
                  <p:cNvSpPr txBox="1"/>
                  <p:nvPr/>
                </p:nvSpPr>
                <p:spPr>
                  <a:xfrm>
                    <a:off x="527" y="468"/>
                    <a:ext cx="170" cy="249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en-US" altLang="zh-TW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  <a:endPara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71" name="Text Box 52"/>
                  <p:cNvSpPr txBox="1"/>
                  <p:nvPr/>
                </p:nvSpPr>
                <p:spPr>
                  <a:xfrm>
                    <a:off x="474" y="2047"/>
                    <a:ext cx="170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en-US" altLang="zh-TW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C</a:t>
                    </a:r>
                    <a:endPara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72" name="Text Box 53"/>
                  <p:cNvSpPr txBox="1"/>
                  <p:nvPr/>
                </p:nvSpPr>
                <p:spPr>
                  <a:xfrm flipH="1">
                    <a:off x="492" y="2359"/>
                    <a:ext cx="170" cy="251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ctr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5</a:t>
                    </a:r>
                    <a:endParaRPr lang="zh-TW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73" name="Text Box 54"/>
                  <p:cNvSpPr txBox="1"/>
                  <p:nvPr/>
                </p:nvSpPr>
                <p:spPr>
                  <a:xfrm>
                    <a:off x="2308" y="485"/>
                    <a:ext cx="169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en-US" altLang="zh-TW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B</a:t>
                    </a:r>
                    <a:endPara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74" name="Text Box 55"/>
                  <p:cNvSpPr txBox="1"/>
                  <p:nvPr/>
                </p:nvSpPr>
                <p:spPr>
                  <a:xfrm>
                    <a:off x="2351" y="673"/>
                    <a:ext cx="169" cy="249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2</a:t>
                    </a:r>
                    <a:endParaRPr lang="zh-TW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75" name="Text Box 56"/>
                  <p:cNvSpPr txBox="1"/>
                  <p:nvPr/>
                </p:nvSpPr>
                <p:spPr>
                  <a:xfrm>
                    <a:off x="2315" y="2081"/>
                    <a:ext cx="169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en-US" altLang="zh-TW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E</a:t>
                    </a:r>
                    <a:endPara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76" name="Text Box 57"/>
                  <p:cNvSpPr txBox="1"/>
                  <p:nvPr/>
                </p:nvSpPr>
                <p:spPr>
                  <a:xfrm>
                    <a:off x="2343" y="2342"/>
                    <a:ext cx="171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5</a:t>
                    </a:r>
                    <a:endParaRPr lang="zh-TW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77" name="Text Box 58"/>
                  <p:cNvSpPr txBox="1"/>
                  <p:nvPr/>
                </p:nvSpPr>
                <p:spPr>
                  <a:xfrm>
                    <a:off x="3719" y="2047"/>
                    <a:ext cx="169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en-US" altLang="zh-TW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G</a:t>
                    </a:r>
                    <a:endPara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78" name="Text Box 59"/>
                  <p:cNvSpPr txBox="1"/>
                  <p:nvPr/>
                </p:nvSpPr>
                <p:spPr>
                  <a:xfrm>
                    <a:off x="3759" y="2294"/>
                    <a:ext cx="170" cy="251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3</a:t>
                    </a:r>
                    <a:endParaRPr lang="zh-TW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79" name="Text Box 60"/>
                  <p:cNvSpPr txBox="1"/>
                  <p:nvPr/>
                </p:nvSpPr>
                <p:spPr>
                  <a:xfrm>
                    <a:off x="3772" y="433"/>
                    <a:ext cx="169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en-US" altLang="zh-TW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F</a:t>
                    </a:r>
                    <a:endParaRPr lang="en-US" altLang="zh-TW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0" name="Text Box 61"/>
                  <p:cNvSpPr txBox="1"/>
                  <p:nvPr/>
                </p:nvSpPr>
                <p:spPr>
                  <a:xfrm>
                    <a:off x="3824" y="649"/>
                    <a:ext cx="169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5</a:t>
                    </a:r>
                    <a:endParaRPr lang="zh-TW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1" name="Text Box 62"/>
                  <p:cNvSpPr txBox="1"/>
                  <p:nvPr/>
                </p:nvSpPr>
                <p:spPr>
                  <a:xfrm>
                    <a:off x="4810" y="1339"/>
                    <a:ext cx="170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6</a:t>
                    </a:r>
                    <a:endParaRPr lang="zh-TW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2" name="Text Box 63"/>
                  <p:cNvSpPr txBox="1"/>
                  <p:nvPr/>
                </p:nvSpPr>
                <p:spPr>
                  <a:xfrm>
                    <a:off x="1915" y="2220"/>
                    <a:ext cx="169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3</a:t>
                    </a:r>
                    <a:endParaRPr lang="zh-TW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3" name="Text Box 64"/>
                  <p:cNvSpPr txBox="1"/>
                  <p:nvPr/>
                </p:nvSpPr>
                <p:spPr>
                  <a:xfrm>
                    <a:off x="3451" y="2220"/>
                    <a:ext cx="170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5</a:t>
                    </a:r>
                    <a:endParaRPr lang="zh-TW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4" name="Text Box 65"/>
                  <p:cNvSpPr txBox="1"/>
                  <p:nvPr/>
                </p:nvSpPr>
                <p:spPr>
                  <a:xfrm>
                    <a:off x="527" y="728"/>
                    <a:ext cx="170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1</a:t>
                    </a:r>
                    <a:endParaRPr lang="zh-TW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5" name="Oval 66"/>
                  <p:cNvSpPr/>
                  <p:nvPr/>
                </p:nvSpPr>
                <p:spPr>
                  <a:xfrm>
                    <a:off x="192" y="1331"/>
                    <a:ext cx="339" cy="33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6" name="Oval 67"/>
                  <p:cNvSpPr/>
                  <p:nvPr/>
                </p:nvSpPr>
                <p:spPr>
                  <a:xfrm>
                    <a:off x="1806" y="542"/>
                    <a:ext cx="339" cy="33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7" name="Oval 68"/>
                  <p:cNvSpPr/>
                  <p:nvPr/>
                </p:nvSpPr>
                <p:spPr>
                  <a:xfrm>
                    <a:off x="3334" y="542"/>
                    <a:ext cx="340" cy="33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8" name="Oval 69"/>
                  <p:cNvSpPr/>
                  <p:nvPr/>
                </p:nvSpPr>
                <p:spPr>
                  <a:xfrm>
                    <a:off x="1806" y="2150"/>
                    <a:ext cx="339" cy="33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9" name="Oval 70"/>
                  <p:cNvSpPr/>
                  <p:nvPr/>
                </p:nvSpPr>
                <p:spPr>
                  <a:xfrm>
                    <a:off x="3334" y="2150"/>
                    <a:ext cx="340" cy="33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90" name="Oval 71"/>
                  <p:cNvSpPr/>
                  <p:nvPr/>
                </p:nvSpPr>
                <p:spPr>
                  <a:xfrm>
                    <a:off x="4692" y="1275"/>
                    <a:ext cx="341" cy="336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91" name="Line 72"/>
                  <p:cNvSpPr/>
                  <p:nvPr/>
                </p:nvSpPr>
                <p:spPr>
                  <a:xfrm>
                    <a:off x="362" y="691"/>
                    <a:ext cx="0" cy="625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92" name="Line 73"/>
                  <p:cNvSpPr/>
                  <p:nvPr/>
                </p:nvSpPr>
                <p:spPr>
                  <a:xfrm>
                    <a:off x="362" y="1645"/>
                    <a:ext cx="0" cy="662"/>
                  </a:xfrm>
                  <a:prstGeom prst="line">
                    <a:avLst/>
                  </a:prstGeom>
                  <a:ln w="9525" cap="flat" cmpd="dbl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lg"/>
                  </a:ln>
                </p:spPr>
              </p:sp>
              <p:sp>
                <p:nvSpPr>
                  <p:cNvPr id="30793" name="Line 74"/>
                  <p:cNvSpPr/>
                  <p:nvPr/>
                </p:nvSpPr>
                <p:spPr>
                  <a:xfrm>
                    <a:off x="4865" y="668"/>
                    <a:ext cx="0" cy="650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lg" len="lg"/>
                  </a:ln>
                </p:spPr>
              </p:sp>
              <p:sp>
                <p:nvSpPr>
                  <p:cNvPr id="30794" name="Line 75"/>
                  <p:cNvSpPr/>
                  <p:nvPr/>
                </p:nvSpPr>
                <p:spPr>
                  <a:xfrm flipV="1">
                    <a:off x="4862" y="1596"/>
                    <a:ext cx="0" cy="675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lg" len="lg"/>
                  </a:ln>
                </p:spPr>
              </p:sp>
              <p:sp>
                <p:nvSpPr>
                  <p:cNvPr id="30795" name="Line 76"/>
                  <p:cNvSpPr/>
                  <p:nvPr/>
                </p:nvSpPr>
                <p:spPr>
                  <a:xfrm flipV="1">
                    <a:off x="362" y="691"/>
                    <a:ext cx="1444" cy="0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lg" len="lg"/>
                  </a:ln>
                </p:spPr>
              </p:sp>
              <p:sp>
                <p:nvSpPr>
                  <p:cNvPr id="30796" name="Line 77"/>
                  <p:cNvSpPr/>
                  <p:nvPr/>
                </p:nvSpPr>
                <p:spPr>
                  <a:xfrm flipV="1">
                    <a:off x="2114" y="793"/>
                    <a:ext cx="1305" cy="1410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lg" len="lg"/>
                  </a:ln>
                </p:spPr>
              </p:sp>
              <p:sp>
                <p:nvSpPr>
                  <p:cNvPr id="30797" name="Line 78"/>
                  <p:cNvSpPr/>
                  <p:nvPr/>
                </p:nvSpPr>
                <p:spPr>
                  <a:xfrm>
                    <a:off x="3674" y="668"/>
                    <a:ext cx="1188" cy="0"/>
                  </a:xfrm>
                  <a:prstGeom prst="line">
                    <a:avLst/>
                  </a:prstGeom>
                  <a:ln w="9525" cap="flat" cmpd="dbl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lg"/>
                  </a:ln>
                </p:spPr>
              </p:sp>
              <p:sp>
                <p:nvSpPr>
                  <p:cNvPr id="30798" name="Line 79"/>
                  <p:cNvSpPr/>
                  <p:nvPr/>
                </p:nvSpPr>
                <p:spPr>
                  <a:xfrm flipV="1">
                    <a:off x="351" y="2294"/>
                    <a:ext cx="1455" cy="0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lg" len="lg"/>
                  </a:ln>
                </p:spPr>
              </p:sp>
              <p:sp>
                <p:nvSpPr>
                  <p:cNvPr id="30799" name="Line 80"/>
                  <p:cNvSpPr/>
                  <p:nvPr/>
                </p:nvSpPr>
                <p:spPr>
                  <a:xfrm>
                    <a:off x="2145" y="2307"/>
                    <a:ext cx="1189" cy="0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lg" len="lg"/>
                  </a:ln>
                </p:spPr>
              </p:sp>
              <p:sp>
                <p:nvSpPr>
                  <p:cNvPr id="30800" name="Line 81"/>
                  <p:cNvSpPr/>
                  <p:nvPr/>
                </p:nvSpPr>
                <p:spPr>
                  <a:xfrm flipV="1">
                    <a:off x="3674" y="2271"/>
                    <a:ext cx="1188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01" name="Line 82"/>
                  <p:cNvSpPr/>
                  <p:nvPr/>
                </p:nvSpPr>
                <p:spPr>
                  <a:xfrm>
                    <a:off x="2114" y="711"/>
                    <a:ext cx="1217" cy="0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lg" len="lg"/>
                  </a:ln>
                </p:spPr>
              </p:sp>
              <p:sp>
                <p:nvSpPr>
                  <p:cNvPr id="30802" name="Text Box 83"/>
                  <p:cNvSpPr txBox="1"/>
                  <p:nvPr/>
                </p:nvSpPr>
                <p:spPr>
                  <a:xfrm>
                    <a:off x="2520" y="1422"/>
                    <a:ext cx="170" cy="25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en-US" altLang="zh-TW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D</a:t>
                    </a:r>
                    <a:endParaRPr lang="en-US" altLang="zh-CN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03" name="Text Box 84"/>
                  <p:cNvSpPr txBox="1"/>
                  <p:nvPr/>
                </p:nvSpPr>
                <p:spPr>
                  <a:xfrm>
                    <a:off x="2908" y="1422"/>
                    <a:ext cx="170" cy="25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4</a:t>
                    </a:r>
                    <a:endParaRPr lang="en-US" altLang="zh-CN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804" name="Group 85"/>
                <p:cNvGrpSpPr/>
                <p:nvPr/>
              </p:nvGrpSpPr>
              <p:grpSpPr>
                <a:xfrm>
                  <a:off x="5191" y="1051"/>
                  <a:ext cx="425" cy="506"/>
                  <a:chOff x="5191" y="1051"/>
                  <a:chExt cx="425" cy="506"/>
                </a:xfrm>
              </p:grpSpPr>
              <p:sp>
                <p:nvSpPr>
                  <p:cNvPr id="30805" name="Text Box 86"/>
                  <p:cNvSpPr txBox="1"/>
                  <p:nvPr/>
                </p:nvSpPr>
                <p:spPr>
                  <a:xfrm>
                    <a:off x="5231" y="1305"/>
                    <a:ext cx="255" cy="252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14</a:t>
                    </a:r>
                    <a:endParaRPr lang="en-US" altLang="zh-CN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06" name="Text Box 87"/>
                  <p:cNvSpPr txBox="1"/>
                  <p:nvPr/>
                </p:nvSpPr>
                <p:spPr>
                  <a:xfrm>
                    <a:off x="5191" y="1051"/>
                    <a:ext cx="425" cy="25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TW" altLang="en-US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工期</a:t>
                    </a:r>
                    <a:endParaRPr lang="zh-CN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807" name="Group 88"/>
                <p:cNvGrpSpPr/>
                <p:nvPr/>
              </p:nvGrpSpPr>
              <p:grpSpPr>
                <a:xfrm>
                  <a:off x="4230" y="2592"/>
                  <a:ext cx="1372" cy="799"/>
                  <a:chOff x="4230" y="2592"/>
                  <a:chExt cx="1372" cy="799"/>
                </a:xfrm>
              </p:grpSpPr>
              <p:sp>
                <p:nvSpPr>
                  <p:cNvPr id="30808" name="Text Box 89"/>
                  <p:cNvSpPr txBox="1"/>
                  <p:nvPr/>
                </p:nvSpPr>
                <p:spPr>
                  <a:xfrm>
                    <a:off x="4320" y="2592"/>
                    <a:ext cx="960" cy="230"/>
                  </a:xfrm>
                  <a:prstGeom prst="rect">
                    <a:avLst/>
                  </a:prstGeom>
                  <a:noFill/>
                  <a:ln w="952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t"/>
                  <a:p>
                    <a:pPr algn="just" eaLnBrk="0" hangingPunct="0"/>
                    <a:r>
                      <a:rPr lang="zh-CN" alt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图例：</a:t>
                    </a:r>
                    <a:endParaRPr lang="zh-CN" alt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09" name="Line 90"/>
                  <p:cNvSpPr/>
                  <p:nvPr/>
                </p:nvSpPr>
                <p:spPr>
                  <a:xfrm>
                    <a:off x="4243" y="3161"/>
                    <a:ext cx="135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10" name="Line 91"/>
                  <p:cNvSpPr/>
                  <p:nvPr/>
                </p:nvSpPr>
                <p:spPr>
                  <a:xfrm>
                    <a:off x="5166" y="2914"/>
                    <a:ext cx="0" cy="477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11" name="Line 92"/>
                  <p:cNvSpPr/>
                  <p:nvPr/>
                </p:nvSpPr>
                <p:spPr>
                  <a:xfrm>
                    <a:off x="4680" y="2914"/>
                    <a:ext cx="0" cy="477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812" name="Text Box 93"/>
                  <p:cNvSpPr txBox="1"/>
                  <p:nvPr/>
                </p:nvSpPr>
                <p:spPr>
                  <a:xfrm>
                    <a:off x="4230" y="2898"/>
                    <a:ext cx="423" cy="24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/>
                  <a:p>
                    <a:pPr algn="ctr" eaLnBrk="0" hangingPunct="0"/>
                    <a:r>
                      <a:rPr lang="en-US" altLang="zh-CN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ES</a:t>
                    </a:r>
                    <a:endParaRPr lang="en-US" altLang="zh-CN" i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13" name="Text Box 94"/>
                  <p:cNvSpPr txBox="1"/>
                  <p:nvPr/>
                </p:nvSpPr>
                <p:spPr>
                  <a:xfrm>
                    <a:off x="4724" y="2898"/>
                    <a:ext cx="423" cy="24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/>
                  <a:p>
                    <a:pPr algn="ctr" eaLnBrk="0" hangingPunct="0"/>
                    <a:r>
                      <a:rPr lang="en-US" altLang="zh-CN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EF</a:t>
                    </a:r>
                    <a:endParaRPr lang="en-US" altLang="zh-CN" i="1" baseline="-25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30814" name="Text Box 95"/>
              <p:cNvSpPr txBox="1"/>
              <p:nvPr/>
            </p:nvSpPr>
            <p:spPr>
              <a:xfrm>
                <a:off x="4752" y="3216"/>
                <a:ext cx="384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i="1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LF</a:t>
                </a:r>
                <a:endParaRPr lang="en-US" altLang="zh-CN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15" name="Text Box 96"/>
              <p:cNvSpPr txBox="1"/>
              <p:nvPr/>
            </p:nvSpPr>
            <p:spPr>
              <a:xfrm>
                <a:off x="4272" y="3216"/>
                <a:ext cx="384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i="1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LS</a:t>
                </a:r>
                <a:endParaRPr lang="en-US" altLang="zh-CN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16" name="Text Box 97"/>
              <p:cNvSpPr txBox="1"/>
              <p:nvPr/>
            </p:nvSpPr>
            <p:spPr>
              <a:xfrm>
                <a:off x="4224" y="2016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17" name="Text Box 98"/>
              <p:cNvSpPr txBox="1"/>
              <p:nvPr/>
            </p:nvSpPr>
            <p:spPr>
              <a:xfrm>
                <a:off x="3888" y="2016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11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18" name="Text Box 99"/>
              <p:cNvSpPr txBox="1"/>
              <p:nvPr/>
            </p:nvSpPr>
            <p:spPr>
              <a:xfrm>
                <a:off x="4224" y="384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19" name="Text Box 100"/>
              <p:cNvSpPr txBox="1"/>
              <p:nvPr/>
            </p:nvSpPr>
            <p:spPr>
              <a:xfrm>
                <a:off x="3936" y="384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20" name="Text Box 101"/>
              <p:cNvSpPr txBox="1"/>
              <p:nvPr/>
            </p:nvSpPr>
            <p:spPr>
              <a:xfrm>
                <a:off x="2784" y="384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21" name="Text Box 102"/>
              <p:cNvSpPr txBox="1"/>
              <p:nvPr/>
            </p:nvSpPr>
            <p:spPr>
              <a:xfrm>
                <a:off x="2448" y="384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22" name="Text Box 103"/>
              <p:cNvSpPr txBox="1"/>
              <p:nvPr/>
            </p:nvSpPr>
            <p:spPr>
              <a:xfrm>
                <a:off x="2448" y="1200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23" name="Text Box 104"/>
              <p:cNvSpPr txBox="1"/>
              <p:nvPr/>
            </p:nvSpPr>
            <p:spPr>
              <a:xfrm>
                <a:off x="2112" y="1200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24" name="Text Box 105"/>
              <p:cNvSpPr txBox="1"/>
              <p:nvPr/>
            </p:nvSpPr>
            <p:spPr>
              <a:xfrm>
                <a:off x="2784" y="2016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11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25" name="Text Box 106"/>
              <p:cNvSpPr txBox="1"/>
              <p:nvPr/>
            </p:nvSpPr>
            <p:spPr>
              <a:xfrm>
                <a:off x="2496" y="2016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26" name="Text Box 107"/>
              <p:cNvSpPr txBox="1"/>
              <p:nvPr/>
            </p:nvSpPr>
            <p:spPr>
              <a:xfrm>
                <a:off x="1008" y="2016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27" name="Text Box 108"/>
              <p:cNvSpPr txBox="1"/>
              <p:nvPr/>
            </p:nvSpPr>
            <p:spPr>
              <a:xfrm>
                <a:off x="720" y="2016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28" name="Text Box 109"/>
              <p:cNvSpPr txBox="1"/>
              <p:nvPr/>
            </p:nvSpPr>
            <p:spPr>
              <a:xfrm>
                <a:off x="1392" y="1344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29" name="Text Box 110"/>
              <p:cNvSpPr txBox="1"/>
              <p:nvPr/>
            </p:nvSpPr>
            <p:spPr>
              <a:xfrm>
                <a:off x="1104" y="1344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30" name="Text Box 111"/>
              <p:cNvSpPr txBox="1"/>
              <p:nvPr/>
            </p:nvSpPr>
            <p:spPr>
              <a:xfrm>
                <a:off x="1056" y="384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31" name="Text Box 112"/>
              <p:cNvSpPr txBox="1"/>
              <p:nvPr/>
            </p:nvSpPr>
            <p:spPr>
              <a:xfrm>
                <a:off x="768" y="384"/>
                <a:ext cx="2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hlin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832" name="Text Box 113"/>
            <p:cNvSpPr txBox="1"/>
            <p:nvPr/>
          </p:nvSpPr>
          <p:spPr>
            <a:xfrm>
              <a:off x="5184" y="2880"/>
              <a:ext cx="336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TF</a:t>
              </a:r>
              <a:endPara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833" name="Text Box 114"/>
            <p:cNvSpPr txBox="1"/>
            <p:nvPr/>
          </p:nvSpPr>
          <p:spPr>
            <a:xfrm>
              <a:off x="4555" y="1798"/>
              <a:ext cx="250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834" name="Text Box 115"/>
            <p:cNvSpPr txBox="1"/>
            <p:nvPr/>
          </p:nvSpPr>
          <p:spPr>
            <a:xfrm>
              <a:off x="4528" y="176"/>
              <a:ext cx="250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835" name="Text Box 116"/>
            <p:cNvSpPr txBox="1"/>
            <p:nvPr/>
          </p:nvSpPr>
          <p:spPr>
            <a:xfrm>
              <a:off x="1304" y="203"/>
              <a:ext cx="273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836" name="Text Box 117"/>
            <p:cNvSpPr txBox="1"/>
            <p:nvPr/>
          </p:nvSpPr>
          <p:spPr>
            <a:xfrm>
              <a:off x="1699" y="1170"/>
              <a:ext cx="199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837" name="Text Box 118"/>
            <p:cNvSpPr txBox="1"/>
            <p:nvPr/>
          </p:nvSpPr>
          <p:spPr>
            <a:xfrm>
              <a:off x="1338" y="1824"/>
              <a:ext cx="274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838" name="Text Box 119"/>
            <p:cNvSpPr txBox="1"/>
            <p:nvPr/>
          </p:nvSpPr>
          <p:spPr>
            <a:xfrm>
              <a:off x="3120" y="177"/>
              <a:ext cx="219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839" name="Text Box 120"/>
            <p:cNvSpPr txBox="1"/>
            <p:nvPr/>
          </p:nvSpPr>
          <p:spPr>
            <a:xfrm>
              <a:off x="2784" y="960"/>
              <a:ext cx="192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840" name="Text Box 121"/>
            <p:cNvSpPr txBox="1"/>
            <p:nvPr/>
          </p:nvSpPr>
          <p:spPr>
            <a:xfrm>
              <a:off x="3120" y="1842"/>
              <a:ext cx="219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841" name="Line 122"/>
            <p:cNvSpPr/>
            <p:nvPr/>
          </p:nvSpPr>
          <p:spPr>
            <a:xfrm>
              <a:off x="384" y="1632"/>
              <a:ext cx="0" cy="672"/>
            </a:xfrm>
            <a:prstGeom prst="line">
              <a:avLst/>
            </a:prstGeom>
            <a:ln w="76200" cap="flat" cmpd="tri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842" name="Line 123"/>
            <p:cNvSpPr/>
            <p:nvPr/>
          </p:nvSpPr>
          <p:spPr>
            <a:xfrm>
              <a:off x="384" y="2304"/>
              <a:ext cx="1392" cy="0"/>
            </a:xfrm>
            <a:prstGeom prst="line">
              <a:avLst/>
            </a:prstGeom>
            <a:ln w="76200" cap="flat" cmpd="tri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843" name="Line 124"/>
            <p:cNvSpPr/>
            <p:nvPr/>
          </p:nvSpPr>
          <p:spPr>
            <a:xfrm flipV="1">
              <a:off x="2112" y="816"/>
              <a:ext cx="1293" cy="1392"/>
            </a:xfrm>
            <a:prstGeom prst="line">
              <a:avLst/>
            </a:prstGeom>
            <a:ln w="76200" cap="flat" cmpd="tri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0844" name="Line 125"/>
            <p:cNvSpPr/>
            <p:nvPr/>
          </p:nvSpPr>
          <p:spPr>
            <a:xfrm>
              <a:off x="3648" y="672"/>
              <a:ext cx="1200" cy="0"/>
            </a:xfrm>
            <a:prstGeom prst="line">
              <a:avLst/>
            </a:prstGeom>
            <a:ln w="76200" cap="flat" cmpd="tri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845" name="Line 126"/>
            <p:cNvSpPr/>
            <p:nvPr/>
          </p:nvSpPr>
          <p:spPr>
            <a:xfrm>
              <a:off x="4848" y="672"/>
              <a:ext cx="0" cy="576"/>
            </a:xfrm>
            <a:prstGeom prst="line">
              <a:avLst/>
            </a:prstGeom>
            <a:ln w="76200" cap="flat" cmpd="tri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86143" name="Text Box 127"/>
          <p:cNvSpPr txBox="1"/>
          <p:nvPr/>
        </p:nvSpPr>
        <p:spPr>
          <a:xfrm>
            <a:off x="9921875" y="5909310"/>
            <a:ext cx="5334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FF</a:t>
            </a:r>
            <a:endParaRPr lang="en-US" altLang="zh-CN" i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144" name="Text Box 128"/>
          <p:cNvSpPr txBox="1"/>
          <p:nvPr/>
        </p:nvSpPr>
        <p:spPr>
          <a:xfrm>
            <a:off x="3825875" y="1489710"/>
            <a:ext cx="3048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145" name="Text Box 129"/>
          <p:cNvSpPr txBox="1"/>
          <p:nvPr/>
        </p:nvSpPr>
        <p:spPr>
          <a:xfrm>
            <a:off x="4435475" y="3013710"/>
            <a:ext cx="3048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146" name="Text Box 130"/>
          <p:cNvSpPr txBox="1"/>
          <p:nvPr/>
        </p:nvSpPr>
        <p:spPr>
          <a:xfrm>
            <a:off x="3825875" y="4080510"/>
            <a:ext cx="3048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147" name="Text Box 131"/>
          <p:cNvSpPr txBox="1"/>
          <p:nvPr/>
        </p:nvSpPr>
        <p:spPr>
          <a:xfrm>
            <a:off x="6035675" y="2785110"/>
            <a:ext cx="3048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148" name="Text Box 132"/>
          <p:cNvSpPr txBox="1"/>
          <p:nvPr/>
        </p:nvSpPr>
        <p:spPr>
          <a:xfrm>
            <a:off x="8931275" y="1489710"/>
            <a:ext cx="3048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149" name="Text Box 133"/>
          <p:cNvSpPr txBox="1"/>
          <p:nvPr/>
        </p:nvSpPr>
        <p:spPr>
          <a:xfrm>
            <a:off x="6645275" y="1489710"/>
            <a:ext cx="3048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150" name="Text Box 134"/>
          <p:cNvSpPr txBox="1"/>
          <p:nvPr/>
        </p:nvSpPr>
        <p:spPr>
          <a:xfrm>
            <a:off x="6645275" y="4080510"/>
            <a:ext cx="3048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151" name="Text Box 135"/>
          <p:cNvSpPr txBox="1"/>
          <p:nvPr/>
        </p:nvSpPr>
        <p:spPr>
          <a:xfrm>
            <a:off x="8931275" y="4080510"/>
            <a:ext cx="3048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43" grpId="0"/>
      <p:bldP spid="86144" grpId="0"/>
      <p:bldP spid="86145" grpId="0"/>
      <p:bldP spid="86146" grpId="0"/>
      <p:bldP spid="86147" grpId="0"/>
      <p:bldP spid="86148" grpId="0"/>
      <p:bldP spid="86149" grpId="0"/>
      <p:bldP spid="86150" grpId="0"/>
      <p:bldP spid="8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p>
            <a:pPr marL="0" lvl="0" algn="l" defTabSz="1181735" eaLnBrk="1" hangingPunct="1">
              <a:lnSpc>
                <a:spcPct val="120000"/>
              </a:lnSpc>
            </a:pPr>
            <a:r>
              <a:rPr lang="zh-CN" altLang="en-US" b="0" kern="12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六参数图上计算步骤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0" baseline="-25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38" name="圆角矩形 37"/>
          <p:cNvSpPr/>
          <p:nvPr/>
        </p:nvSpPr>
        <p:spPr>
          <a:xfrm>
            <a:off x="792480" y="2941320"/>
            <a:ext cx="1042035" cy="72326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033780" y="3430270"/>
            <a:ext cx="1295400" cy="96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17930" y="2969895"/>
            <a:ext cx="513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 b="1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53770" y="3503295"/>
            <a:ext cx="1375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计算</a:t>
            </a:r>
            <a:endParaRPr lang="zh-CN" altLang="en-US" sz="2000" dirty="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ESij</a:t>
            </a:r>
            <a:r>
              <a:rPr lang="zh-CN" altLang="zh-CN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EFij </a:t>
            </a:r>
            <a:r>
              <a:rPr lang="en-US" altLang="zh-CN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3180080" y="2969895"/>
            <a:ext cx="1042035" cy="72326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3386455" y="3458845"/>
            <a:ext cx="1295400" cy="96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306445" y="3531870"/>
            <a:ext cx="1375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计算</a:t>
            </a:r>
            <a:endParaRPr lang="zh-CN" altLang="en-US" sz="2000" dirty="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</a:t>
            </a:r>
            <a:r>
              <a:rPr lang="en-US" altLang="zh-CN" sz="2000" baseline="-25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5198110" y="2969895"/>
            <a:ext cx="1042035" cy="72326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5404485" y="3458845"/>
            <a:ext cx="1295400" cy="96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588635" y="2998470"/>
            <a:ext cx="513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 b="1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24475" y="3531870"/>
            <a:ext cx="1375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计算</a:t>
            </a:r>
            <a:endParaRPr lang="zh-CN" altLang="en-US" sz="2000" dirty="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LF</a:t>
            </a:r>
            <a:r>
              <a:rPr lang="en-US" altLang="zh-CN" sz="2000" baseline="-25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ij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LS</a:t>
            </a:r>
            <a:r>
              <a:rPr lang="en-US" altLang="zh-CN" sz="2000" baseline="-25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ij</a:t>
            </a:r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7336790" y="2941320"/>
            <a:ext cx="1042035" cy="72326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543165" y="3430270"/>
            <a:ext cx="1295400" cy="96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727315" y="2969895"/>
            <a:ext cx="513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 b="1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463155" y="3503295"/>
            <a:ext cx="1375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计算</a:t>
            </a:r>
            <a:endParaRPr lang="zh-CN" altLang="en-US" sz="2000" dirty="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TF</a:t>
            </a:r>
            <a:r>
              <a:rPr lang="en-US" altLang="zh-CN" sz="2000" baseline="-25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ij</a:t>
            </a:r>
            <a:r>
              <a:rPr lang="zh-CN" altLang="zh-CN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FF</a:t>
            </a:r>
            <a:r>
              <a:rPr lang="en-US" altLang="zh-CN" sz="2000" baseline="-25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ij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3507105" y="2998470"/>
            <a:ext cx="513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右箭头 54"/>
          <p:cNvSpPr/>
          <p:nvPr/>
        </p:nvSpPr>
        <p:spPr>
          <a:xfrm>
            <a:off x="2224405" y="3004185"/>
            <a:ext cx="654050" cy="2635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4471035" y="3068320"/>
            <a:ext cx="654050" cy="2635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7" name="右箭头 56"/>
          <p:cNvSpPr/>
          <p:nvPr/>
        </p:nvSpPr>
        <p:spPr>
          <a:xfrm>
            <a:off x="6514465" y="3068320"/>
            <a:ext cx="654050" cy="2635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9333230" y="2969895"/>
            <a:ext cx="1042035" cy="72326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9539605" y="3458845"/>
            <a:ext cx="1295400" cy="96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723755" y="2998470"/>
            <a:ext cx="513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400" b="1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459595" y="3531870"/>
            <a:ext cx="1375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标注</a:t>
            </a:r>
            <a:endParaRPr lang="zh-CN" altLang="en-US" sz="2000" dirty="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关键线路</a:t>
            </a:r>
            <a:endParaRPr lang="zh-CN" altLang="en-US"/>
          </a:p>
        </p:txBody>
      </p:sp>
      <p:sp>
        <p:nvSpPr>
          <p:cNvPr id="62" name="右箭头 61"/>
          <p:cNvSpPr/>
          <p:nvPr/>
        </p:nvSpPr>
        <p:spPr>
          <a:xfrm>
            <a:off x="8591550" y="3096895"/>
            <a:ext cx="654050" cy="2635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总结</a:t>
            </a:r>
            <a:endParaRPr lang="zh-CN" altLang="en-US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UNIT_TABLE_BEAUTIFY" val="smartTable{40c36eb6-1ec7-4c11-8c88-3c0903787ca4}"/>
</p:tagLst>
</file>

<file path=ppt/theme/theme1.xml><?xml version="1.0" encoding="utf-8"?>
<a:theme xmlns:a="http://schemas.openxmlformats.org/drawingml/2006/main" name="148TGp_industry_light">
  <a:themeElements>
    <a:clrScheme name="148TGp_industry_light 2">
      <a:dk1>
        <a:srgbClr val="333389"/>
      </a:dk1>
      <a:lt1>
        <a:srgbClr val="FFFFFF"/>
      </a:lt1>
      <a:dk2>
        <a:srgbClr val="4D8ACD"/>
      </a:dk2>
      <a:lt2>
        <a:srgbClr val="C0C0C0"/>
      </a:lt2>
      <a:accent1>
        <a:srgbClr val="5F8ADF"/>
      </a:accent1>
      <a:accent2>
        <a:srgbClr val="D4BA3A"/>
      </a:accent2>
      <a:accent3>
        <a:srgbClr val="FFFFFF"/>
      </a:accent3>
      <a:accent4>
        <a:srgbClr val="2A2A74"/>
      </a:accent4>
      <a:accent5>
        <a:srgbClr val="B6C4EC"/>
      </a:accent5>
      <a:accent6>
        <a:srgbClr val="C0A834"/>
      </a:accent6>
      <a:hlink>
        <a:srgbClr val="5DA9A5"/>
      </a:hlink>
      <a:folHlink>
        <a:srgbClr val="BAC4A0"/>
      </a:folHlink>
    </a:clrScheme>
    <a:fontScheme name="148TGp_industr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48TGp_industry_light 1">
        <a:dk1>
          <a:srgbClr val="003366"/>
        </a:dk1>
        <a:lt1>
          <a:srgbClr val="FFFFFF"/>
        </a:lt1>
        <a:dk2>
          <a:srgbClr val="6542AA"/>
        </a:dk2>
        <a:lt2>
          <a:srgbClr val="C0C0C0"/>
        </a:lt2>
        <a:accent1>
          <a:srgbClr val="269DD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ACCCE9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2">
        <a:dk1>
          <a:srgbClr val="333389"/>
        </a:dk1>
        <a:lt1>
          <a:srgbClr val="FFFFFF"/>
        </a:lt1>
        <a:dk2>
          <a:srgbClr val="4D8ACD"/>
        </a:dk2>
        <a:lt2>
          <a:srgbClr val="C0C0C0"/>
        </a:lt2>
        <a:accent1>
          <a:srgbClr val="5F8ADF"/>
        </a:accent1>
        <a:accent2>
          <a:srgbClr val="D4BA3A"/>
        </a:accent2>
        <a:accent3>
          <a:srgbClr val="FFFFFF"/>
        </a:accent3>
        <a:accent4>
          <a:srgbClr val="2A2A74"/>
        </a:accent4>
        <a:accent5>
          <a:srgbClr val="B6C4EC"/>
        </a:accent5>
        <a:accent6>
          <a:srgbClr val="C0A834"/>
        </a:accent6>
        <a:hlink>
          <a:srgbClr val="5DA9A5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3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73A784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CD0C2"/>
        </a:accent5>
        <a:accent6>
          <a:srgbClr val="C0A834"/>
        </a:accent6>
        <a:hlink>
          <a:srgbClr val="A1A959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148TGp_industry_light</Template>
  <TotalTime>0</TotalTime>
  <Words>811</Words>
  <Application>WPS 演示</Application>
  <PresentationFormat>全屏显示(4:3)</PresentationFormat>
  <Paragraphs>657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Gulim</vt:lpstr>
      <vt:lpstr>Verdana</vt:lpstr>
      <vt:lpstr>黑体</vt:lpstr>
      <vt:lpstr>华文琥珀</vt:lpstr>
      <vt:lpstr>方正姚体</vt:lpstr>
      <vt:lpstr>微软雅黑</vt:lpstr>
      <vt:lpstr>华文中宋</vt:lpstr>
      <vt:lpstr>Wingdings</vt:lpstr>
      <vt:lpstr>Calibri</vt:lpstr>
      <vt:lpstr>Arial Unicode MS</vt:lpstr>
      <vt:lpstr>148TGp_industry_light</vt:lpstr>
      <vt:lpstr>PowerPoint 演示文稿</vt:lpstr>
      <vt:lpstr>六参数图上计算法</vt:lpstr>
      <vt:lpstr>六参数图上计算法</vt:lpstr>
      <vt:lpstr>六参数图上计算法</vt:lpstr>
      <vt:lpstr>PowerPoint 演示文稿</vt:lpstr>
      <vt:lpstr>PowerPoint 演示文稿</vt:lpstr>
      <vt:lpstr>PowerPoint 演示文稿</vt:lpstr>
      <vt:lpstr>PowerPoint 演示文稿</vt:lpstr>
      <vt:lpstr>总结</vt:lpstr>
      <vt:lpstr>算一算</vt:lpstr>
      <vt:lpstr>六参数图上计算法</vt:lpstr>
      <vt:lpstr>双代号网络图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</dc:creator>
  <cp:lastModifiedBy>蓝天白云</cp:lastModifiedBy>
  <cp:revision>179</cp:revision>
  <dcterms:created xsi:type="dcterms:W3CDTF">2010-04-09T08:49:00Z</dcterms:created>
  <dcterms:modified xsi:type="dcterms:W3CDTF">2021-08-17T02:30:38Z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