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1462" r:id="rId2"/>
    <p:sldId id="1675" r:id="rId3"/>
    <p:sldId id="1845" r:id="rId4"/>
    <p:sldId id="1846" r:id="rId5"/>
    <p:sldId id="1756" r:id="rId6"/>
    <p:sldId id="1817" r:id="rId7"/>
    <p:sldId id="1814" r:id="rId8"/>
    <p:sldId id="1818" r:id="rId9"/>
    <p:sldId id="1819" r:id="rId10"/>
    <p:sldId id="1820" r:id="rId11"/>
    <p:sldId id="1813" r:id="rId12"/>
    <p:sldId id="1815" r:id="rId13"/>
    <p:sldId id="1821" r:id="rId14"/>
    <p:sldId id="1822" r:id="rId15"/>
    <p:sldId id="1823" r:id="rId16"/>
    <p:sldId id="1824" r:id="rId17"/>
    <p:sldId id="1825" r:id="rId18"/>
    <p:sldId id="1827" r:id="rId19"/>
    <p:sldId id="1826" r:id="rId20"/>
    <p:sldId id="1829" r:id="rId21"/>
    <p:sldId id="1828" r:id="rId22"/>
    <p:sldId id="1832" r:id="rId23"/>
    <p:sldId id="1833" r:id="rId24"/>
    <p:sldId id="1843" r:id="rId25"/>
    <p:sldId id="1844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xuan Zeng" initials="x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7030A0"/>
    <a:srgbClr val="5DAD71"/>
    <a:srgbClr val="ACCBF9"/>
    <a:srgbClr val="EBE9EC"/>
    <a:srgbClr val="F7F7F7"/>
    <a:srgbClr val="FAD0BE"/>
    <a:srgbClr val="D8EBFB"/>
    <a:srgbClr val="CBE4F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CD234-1A59-463F-8B12-F9DAA98A294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BB733-DF6B-4801-AFF9-46967ACB99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72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6"/>
          <p:cNvGrpSpPr>
            <a:grpSpLocks noChangeAspect="1"/>
          </p:cNvGrpSpPr>
          <p:nvPr userDrawn="1"/>
        </p:nvGrpSpPr>
        <p:grpSpPr bwMode="auto">
          <a:xfrm>
            <a:off x="0" y="-275"/>
            <a:ext cx="12192000" cy="4930268"/>
            <a:chOff x="1602" y="283"/>
            <a:chExt cx="5028" cy="2711"/>
          </a:xfrm>
        </p:grpSpPr>
        <p:sp>
          <p:nvSpPr>
            <p:cNvPr id="17" name="Freeform 107"/>
            <p:cNvSpPr/>
            <p:nvPr/>
          </p:nvSpPr>
          <p:spPr bwMode="auto">
            <a:xfrm>
              <a:off x="1602" y="426"/>
              <a:ext cx="5028" cy="2568"/>
            </a:xfrm>
            <a:custGeom>
              <a:avLst/>
              <a:gdLst/>
              <a:ahLst/>
              <a:cxnLst>
                <a:cxn ang="0">
                  <a:pos x="2129" y="670"/>
                </a:cxn>
                <a:cxn ang="0">
                  <a:pos x="2129" y="64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053" y="1054"/>
                </a:cxn>
                <a:cxn ang="0">
                  <a:pos x="2129" y="670"/>
                </a:cxn>
              </a:cxnLst>
              <a:rect l="0" t="0" r="r" b="b"/>
              <a:pathLst>
                <a:path w="2129" h="1054">
                  <a:moveTo>
                    <a:pt x="2129" y="670"/>
                  </a:moveTo>
                  <a:cubicBezTo>
                    <a:pt x="2129" y="640"/>
                    <a:pt x="2129" y="640"/>
                    <a:pt x="2129" y="640"/>
                  </a:cubicBezTo>
                  <a:cubicBezTo>
                    <a:pt x="1070" y="830"/>
                    <a:pt x="360" y="617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10" y="932"/>
                    <a:pt x="661" y="1054"/>
                    <a:pt x="1053" y="1054"/>
                  </a:cubicBezTo>
                  <a:cubicBezTo>
                    <a:pt x="1454" y="1054"/>
                    <a:pt x="1813" y="926"/>
                    <a:pt x="2129" y="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B9BD3"/>
                </a:gs>
                <a:gs pos="31000">
                  <a:srgbClr val="21D6E0"/>
                </a:gs>
                <a:gs pos="77000">
                  <a:srgbClr val="0087E6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08"/>
            <p:cNvSpPr/>
            <p:nvPr/>
          </p:nvSpPr>
          <p:spPr bwMode="auto">
            <a:xfrm>
              <a:off x="1602" y="283"/>
              <a:ext cx="5028" cy="2200"/>
            </a:xfrm>
            <a:custGeom>
              <a:avLst/>
              <a:gdLst/>
              <a:ahLst/>
              <a:cxnLst>
                <a:cxn ang="0">
                  <a:pos x="2129" y="697"/>
                </a:cxn>
                <a:cxn ang="0">
                  <a:pos x="2129" y="623"/>
                </a:cxn>
                <a:cxn ang="0">
                  <a:pos x="118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2129" y="697"/>
                </a:cxn>
              </a:cxnLst>
              <a:rect l="0" t="0" r="r" b="b"/>
              <a:pathLst>
                <a:path w="2129" h="887">
                  <a:moveTo>
                    <a:pt x="2129" y="697"/>
                  </a:moveTo>
                  <a:cubicBezTo>
                    <a:pt x="2129" y="623"/>
                    <a:pt x="2129" y="623"/>
                    <a:pt x="2129" y="623"/>
                  </a:cubicBezTo>
                  <a:cubicBezTo>
                    <a:pt x="1448" y="642"/>
                    <a:pt x="1132" y="434"/>
                    <a:pt x="1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60" y="674"/>
                    <a:pt x="1070" y="887"/>
                    <a:pt x="2129" y="69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0D7AB9"/>
                </a:gs>
                <a:gs pos="17000">
                  <a:srgbClr val="21D6E0"/>
                </a:gs>
                <a:gs pos="75000">
                  <a:srgbClr val="0087E6"/>
                </a:gs>
              </a:gsLst>
              <a:lin ang="7200000" scaled="0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4255" y="283"/>
              <a:ext cx="2375" cy="1650"/>
            </a:xfrm>
            <a:custGeom>
              <a:avLst/>
              <a:gdLst/>
              <a:ahLst/>
              <a:cxnLst>
                <a:cxn ang="0">
                  <a:pos x="997" y="623"/>
                </a:cxn>
                <a:cxn ang="0">
                  <a:pos x="997" y="0"/>
                </a:cxn>
                <a:cxn ang="0">
                  <a:pos x="49" y="0"/>
                </a:cxn>
                <a:cxn ang="0">
                  <a:pos x="997" y="623"/>
                </a:cxn>
              </a:cxnLst>
              <a:rect l="0" t="0" r="r" b="b"/>
              <a:pathLst>
                <a:path w="997" h="642">
                  <a:moveTo>
                    <a:pt x="997" y="623"/>
                  </a:moveTo>
                  <a:cubicBezTo>
                    <a:pt x="997" y="0"/>
                    <a:pt x="997" y="0"/>
                    <a:pt x="99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34"/>
                    <a:pt x="316" y="642"/>
                    <a:pt x="997" y="623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4ABEEE"/>
                </a:gs>
                <a:gs pos="75000">
                  <a:srgbClr val="0D7AB9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26"/>
          <p:cNvSpPr/>
          <p:nvPr userDrawn="1"/>
        </p:nvSpPr>
        <p:spPr bwMode="auto">
          <a:xfrm>
            <a:off x="0" y="3968740"/>
            <a:ext cx="12192000" cy="2889261"/>
          </a:xfrm>
          <a:custGeom>
            <a:avLst/>
            <a:gdLst/>
            <a:ahLst/>
            <a:cxnLst>
              <a:cxn ang="0">
                <a:pos x="2861" y="904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904"/>
              </a:cxn>
              <a:cxn ang="0">
                <a:pos x="2861" y="904"/>
              </a:cxn>
            </a:cxnLst>
            <a:rect l="0" t="0" r="r" b="b"/>
            <a:pathLst>
              <a:path w="2861" h="904">
                <a:moveTo>
                  <a:pt x="2861" y="904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904"/>
                  <a:pt x="0" y="904"/>
                  <a:pt x="0" y="904"/>
                </a:cubicBezTo>
                <a:cubicBezTo>
                  <a:pt x="2861" y="904"/>
                  <a:pt x="2861" y="904"/>
                  <a:pt x="2861" y="9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27"/>
          <p:cNvSpPr/>
          <p:nvPr/>
        </p:nvSpPr>
        <p:spPr bwMode="auto">
          <a:xfrm>
            <a:off x="0" y="3148980"/>
            <a:ext cx="12192000" cy="1780219"/>
          </a:xfrm>
          <a:custGeom>
            <a:avLst/>
            <a:gdLst/>
            <a:ahLst/>
            <a:cxnLst>
              <a:cxn ang="0">
                <a:pos x="2861" y="225"/>
              </a:cxn>
              <a:cxn ang="0">
                <a:pos x="2861" y="0"/>
              </a:cxn>
              <a:cxn ang="0">
                <a:pos x="1415" y="516"/>
              </a:cxn>
              <a:cxn ang="0">
                <a:pos x="0" y="25"/>
              </a:cxn>
              <a:cxn ang="0">
                <a:pos x="0" y="271"/>
              </a:cxn>
              <a:cxn ang="0">
                <a:pos x="1382" y="557"/>
              </a:cxn>
              <a:cxn ang="0">
                <a:pos x="2861" y="225"/>
              </a:cxn>
            </a:cxnLst>
            <a:rect l="0" t="0" r="r" b="b"/>
            <a:pathLst>
              <a:path w="2861" h="557">
                <a:moveTo>
                  <a:pt x="2861" y="225"/>
                </a:moveTo>
                <a:cubicBezTo>
                  <a:pt x="2861" y="0"/>
                  <a:pt x="2861" y="0"/>
                  <a:pt x="2861" y="0"/>
                </a:cubicBezTo>
                <a:cubicBezTo>
                  <a:pt x="2436" y="344"/>
                  <a:pt x="1954" y="516"/>
                  <a:pt x="1415" y="516"/>
                </a:cubicBezTo>
                <a:cubicBezTo>
                  <a:pt x="889" y="516"/>
                  <a:pt x="417" y="352"/>
                  <a:pt x="0" y="25"/>
                </a:cubicBezTo>
                <a:cubicBezTo>
                  <a:pt x="0" y="271"/>
                  <a:pt x="0" y="271"/>
                  <a:pt x="0" y="271"/>
                </a:cubicBezTo>
                <a:cubicBezTo>
                  <a:pt x="421" y="462"/>
                  <a:pt x="882" y="557"/>
                  <a:pt x="1382" y="557"/>
                </a:cubicBezTo>
                <a:cubicBezTo>
                  <a:pt x="1921" y="557"/>
                  <a:pt x="2414" y="446"/>
                  <a:pt x="2861" y="22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8"/>
          <p:cNvSpPr/>
          <p:nvPr/>
        </p:nvSpPr>
        <p:spPr bwMode="auto">
          <a:xfrm>
            <a:off x="0" y="3840896"/>
            <a:ext cx="12192000" cy="1188944"/>
          </a:xfrm>
          <a:custGeom>
            <a:avLst/>
            <a:gdLst/>
            <a:ahLst/>
            <a:cxnLst>
              <a:cxn ang="0">
                <a:pos x="2861" y="40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86"/>
              </a:cxn>
              <a:cxn ang="0">
                <a:pos x="1382" y="372"/>
              </a:cxn>
              <a:cxn ang="0">
                <a:pos x="2861" y="40"/>
              </a:cxn>
            </a:cxnLst>
            <a:rect l="0" t="0" r="r" b="b"/>
            <a:pathLst>
              <a:path w="2861" h="372">
                <a:moveTo>
                  <a:pt x="2861" y="40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86"/>
                  <a:pt x="0" y="86"/>
                  <a:pt x="0" y="86"/>
                </a:cubicBezTo>
                <a:cubicBezTo>
                  <a:pt x="421" y="277"/>
                  <a:pt x="882" y="372"/>
                  <a:pt x="1382" y="372"/>
                </a:cubicBezTo>
                <a:cubicBezTo>
                  <a:pt x="1921" y="372"/>
                  <a:pt x="2414" y="261"/>
                  <a:pt x="2861" y="40"/>
                </a:cubicBezTo>
                <a:close/>
              </a:path>
            </a:pathLst>
          </a:custGeom>
          <a:solidFill>
            <a:srgbClr val="97BD4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（动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</p:spPr>
        <p:txBody>
          <a:bodyPr/>
          <a:lstStyle/>
          <a:p>
            <a:fld id="{4E970364-8C18-4747-B562-0D9376530B6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93B9249D-033E-4043-BE27-F92B2E216FDD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34579" y="123748"/>
            <a:ext cx="835734" cy="732824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</p:grpSp>
      <p:grpSp>
        <p:nvGrpSpPr>
          <p:cNvPr id="10" name="6"/>
          <p:cNvGrpSpPr/>
          <p:nvPr userDrawn="1"/>
        </p:nvGrpSpPr>
        <p:grpSpPr>
          <a:xfrm>
            <a:off x="701709" y="332757"/>
            <a:ext cx="661240" cy="1200362"/>
            <a:chOff x="7314523" y="1440019"/>
            <a:chExt cx="2081664" cy="4955323"/>
          </a:xfrm>
        </p:grpSpPr>
        <p:grpSp>
          <p:nvGrpSpPr>
            <p:cNvPr id="11" name="组合 10"/>
            <p:cNvGrpSpPr/>
            <p:nvPr/>
          </p:nvGrpSpPr>
          <p:grpSpPr>
            <a:xfrm flipH="1">
              <a:off x="7314523" y="1440019"/>
              <a:ext cx="2081664" cy="2428390"/>
              <a:chOff x="2848130" y="1860030"/>
              <a:chExt cx="3807502" cy="4441689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2848130" y="1860030"/>
                <a:ext cx="3807502" cy="3807503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2936805" y="1948721"/>
                <a:ext cx="3630124" cy="4352998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</p:grpSp>
        <p:sp>
          <p:nvSpPr>
            <p:cNvPr id="12" name="文本框 36"/>
            <p:cNvSpPr txBox="1"/>
            <p:nvPr/>
          </p:nvSpPr>
          <p:spPr>
            <a:xfrm>
              <a:off x="7910886" y="1446136"/>
              <a:ext cx="975540" cy="494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195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cxnSp>
        <p:nvCxnSpPr>
          <p:cNvPr id="18" name="直接连接符 17"/>
          <p:cNvCxnSpPr/>
          <p:nvPr userDrawn="1"/>
        </p:nvCxnSpPr>
        <p:spPr>
          <a:xfrm>
            <a:off x="687009" y="898681"/>
            <a:ext cx="1081798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/>
          <p:cNvGraphicFramePr/>
          <p:nvPr userDrawn="1"/>
        </p:nvGraphicFramePr>
        <p:xfrm>
          <a:off x="1337101" y="284081"/>
          <a:ext cx="10760075" cy="4191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schemeClr val="bg2">
                      <a:lumMod val="50000"/>
                      <a:alpha val="50000"/>
                    </a:schemeClr>
                  </a:innerShdw>
                </a:effectLst>
                <a:tableStyleId>{5C22544A-7EE6-4342-B048-85BDC9FD1C3A}</a:tableStyleId>
              </a:tblPr>
              <a:tblGrid>
                <a:gridCol w="1302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6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8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9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84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37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519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bg1"/>
                          </a:solidFill>
                        </a:rPr>
                        <a:t>课程简介</a:t>
                      </a:r>
                    </a:p>
                  </a:txBody>
                  <a:tcPr marL="90805" marR="90805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课改前情况</a:t>
                      </a:r>
                    </a:p>
                  </a:txBody>
                  <a:tcPr marL="90805" marR="9080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课改简要思路</a:t>
                      </a:r>
                    </a:p>
                  </a:txBody>
                  <a:tcPr marL="90805" marR="9080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课程实施过程</a:t>
                      </a:r>
                    </a:p>
                  </a:txBody>
                  <a:tcPr marL="90805" marR="9080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新课效果</a:t>
                      </a:r>
                    </a:p>
                  </a:txBody>
                  <a:tcPr marL="90805" marR="9080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新旧教法对比</a:t>
                      </a:r>
                    </a:p>
                  </a:txBody>
                  <a:tcPr marL="90805" marR="9080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个人体会</a:t>
                      </a:r>
                    </a:p>
                  </a:txBody>
                  <a:tcPr marL="90805" marR="90805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:push dir="u"/>
      </p:transition>
    </mc:Choice>
    <mc:Fallback xmlns="">
      <p:transition spd="slow" advTm="1000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（静止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</p:spPr>
        <p:txBody>
          <a:bodyPr/>
          <a:lstStyle/>
          <a:p>
            <a:fld id="{4E970364-8C18-4747-B562-0D9376530B6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93B9249D-033E-4043-BE27-F92B2E216FDD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34579" y="142505"/>
            <a:ext cx="835734" cy="678830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538200" y="906495"/>
              <a:ext cx="3533713" cy="3533703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</p:grpSp>
      <p:grpSp>
        <p:nvGrpSpPr>
          <p:cNvPr id="10" name="6"/>
          <p:cNvGrpSpPr/>
          <p:nvPr userDrawn="1"/>
        </p:nvGrpSpPr>
        <p:grpSpPr>
          <a:xfrm>
            <a:off x="749384" y="271004"/>
            <a:ext cx="745350" cy="1200726"/>
            <a:chOff x="7314523" y="1440019"/>
            <a:chExt cx="2081664" cy="3978274"/>
          </a:xfrm>
        </p:grpSpPr>
        <p:grpSp>
          <p:nvGrpSpPr>
            <p:cNvPr id="11" name="组合 10"/>
            <p:cNvGrpSpPr/>
            <p:nvPr/>
          </p:nvGrpSpPr>
          <p:grpSpPr>
            <a:xfrm flipH="1">
              <a:off x="7314523" y="1440019"/>
              <a:ext cx="2081664" cy="2081664"/>
              <a:chOff x="2848130" y="1860030"/>
              <a:chExt cx="3807502" cy="3807503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2848130" y="1860030"/>
                <a:ext cx="3807502" cy="3807503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2936812" y="1948725"/>
                <a:ext cx="3630123" cy="3630122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</p:grpSp>
        <p:sp>
          <p:nvSpPr>
            <p:cNvPr id="12" name="文本框 36"/>
            <p:cNvSpPr txBox="1"/>
            <p:nvPr/>
          </p:nvSpPr>
          <p:spPr>
            <a:xfrm>
              <a:off x="7910886" y="1446136"/>
              <a:ext cx="865454" cy="3972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195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cxnSp>
        <p:nvCxnSpPr>
          <p:cNvPr id="18" name="直接连接符 17"/>
          <p:cNvCxnSpPr/>
          <p:nvPr userDrawn="1"/>
        </p:nvCxnSpPr>
        <p:spPr>
          <a:xfrm>
            <a:off x="687009" y="898681"/>
            <a:ext cx="1081798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1122780" y="482600"/>
            <a:ext cx="913448" cy="91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:push dir="u"/>
      </p:transition>
    </mc:Choice>
    <mc:Fallback xmlns="">
      <p:transition spd="slow" advTm="100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（静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</p:spPr>
        <p:txBody>
          <a:bodyPr/>
          <a:lstStyle/>
          <a:p>
            <a:fld id="{4E970364-8C18-4747-B562-0D9376530B6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93B9249D-033E-4043-BE27-F92B2E216FDD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34579" y="254795"/>
            <a:ext cx="835734" cy="566539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</p:grpSp>
      <p:grpSp>
        <p:nvGrpSpPr>
          <p:cNvPr id="10" name="6"/>
          <p:cNvGrpSpPr/>
          <p:nvPr userDrawn="1"/>
        </p:nvGrpSpPr>
        <p:grpSpPr>
          <a:xfrm>
            <a:off x="691262" y="386164"/>
            <a:ext cx="661240" cy="1200171"/>
            <a:chOff x="7314523" y="1440019"/>
            <a:chExt cx="2081664" cy="5686620"/>
          </a:xfrm>
        </p:grpSpPr>
        <p:grpSp>
          <p:nvGrpSpPr>
            <p:cNvPr id="11" name="组合 10"/>
            <p:cNvGrpSpPr/>
            <p:nvPr/>
          </p:nvGrpSpPr>
          <p:grpSpPr>
            <a:xfrm flipH="1">
              <a:off x="7314523" y="1440019"/>
              <a:ext cx="2081664" cy="2081664"/>
              <a:chOff x="2848130" y="1860030"/>
              <a:chExt cx="3807502" cy="3807503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2848130" y="1860030"/>
                <a:ext cx="3807502" cy="3807503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2936812" y="1948725"/>
                <a:ext cx="3630123" cy="3630122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</p:grpSp>
        <p:sp>
          <p:nvSpPr>
            <p:cNvPr id="12" name="文本框 36"/>
            <p:cNvSpPr txBox="1"/>
            <p:nvPr/>
          </p:nvSpPr>
          <p:spPr>
            <a:xfrm>
              <a:off x="7910886" y="1446136"/>
              <a:ext cx="975540" cy="5680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195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cxnSp>
        <p:nvCxnSpPr>
          <p:cNvPr id="18" name="直接连接符 17"/>
          <p:cNvCxnSpPr/>
          <p:nvPr userDrawn="1"/>
        </p:nvCxnSpPr>
        <p:spPr>
          <a:xfrm>
            <a:off x="687009" y="898681"/>
            <a:ext cx="1081798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:push dir="u"/>
      </p:transition>
    </mc:Choice>
    <mc:Fallback xmlns="">
      <p:transition spd="slow" advTm="100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472326" y="70341"/>
            <a:ext cx="1645941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7118267" y="195069"/>
            <a:ext cx="0" cy="36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8764195" y="195069"/>
            <a:ext cx="0" cy="36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10424234" y="195069"/>
            <a:ext cx="0" cy="36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>
            <a:off x="7118254" y="70341"/>
            <a:ext cx="1645941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8764195" y="70341"/>
            <a:ext cx="1645941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</a:p>
        </p:txBody>
      </p:sp>
      <p:sp>
        <p:nvSpPr>
          <p:cNvPr id="17" name="矩形 16"/>
          <p:cNvSpPr/>
          <p:nvPr userDrawn="1"/>
        </p:nvSpPr>
        <p:spPr>
          <a:xfrm>
            <a:off x="10410136" y="70341"/>
            <a:ext cx="1645941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1056752" y="704309"/>
            <a:ext cx="1079839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CONTENTS</a:t>
            </a:r>
          </a:p>
          <a:p>
            <a:pPr algn="ctr"/>
            <a:r>
              <a:rPr lang="en-US" altLang="zh-CN" sz="16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 PAGE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3269264" y="704319"/>
            <a:ext cx="1451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1056752" y="704309"/>
            <a:ext cx="1079839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TRANSITION PAGE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1080882" y="161315"/>
            <a:ext cx="1079839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</a:p>
        </p:txBody>
      </p:sp>
      <p:sp>
        <p:nvSpPr>
          <p:cNvPr id="2" name="矩形 24"/>
          <p:cNvSpPr>
            <a:spLocks noChangeArrowheads="1"/>
          </p:cNvSpPr>
          <p:nvPr userDrawn="1"/>
        </p:nvSpPr>
        <p:spPr bwMode="auto">
          <a:xfrm>
            <a:off x="1080882" y="576605"/>
            <a:ext cx="1079839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课程简介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4"/>
          <p:cNvSpPr>
            <a:spLocks noChangeArrowheads="1"/>
          </p:cNvSpPr>
          <p:nvPr userDrawn="1"/>
        </p:nvSpPr>
        <p:spPr bwMode="auto">
          <a:xfrm>
            <a:off x="1056752" y="565810"/>
            <a:ext cx="1079839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 userDrawn="1"/>
        </p:nvSpPr>
        <p:spPr>
          <a:xfrm>
            <a:off x="2280569" y="692254"/>
            <a:ext cx="3167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人事管理与人力资源管理</a:t>
            </a:r>
          </a:p>
        </p:txBody>
      </p:sp>
      <p:sp>
        <p:nvSpPr>
          <p:cNvPr id="7" name="矩形 24"/>
          <p:cNvSpPr>
            <a:spLocks noChangeArrowheads="1"/>
          </p:cNvSpPr>
          <p:nvPr userDrawn="1"/>
        </p:nvSpPr>
        <p:spPr bwMode="auto">
          <a:xfrm>
            <a:off x="1056752" y="565810"/>
            <a:ext cx="1079839" cy="6305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</a:p>
          <a:p>
            <a:pPr algn="ctr"/>
            <a:r>
              <a:rPr lang="zh-CN" altLang="en-US" sz="14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正文</a:t>
            </a:r>
            <a:endParaRPr lang="en-US" altLang="zh-CN" sz="14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1056752" y="565810"/>
            <a:ext cx="1079839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1056752" y="565810"/>
            <a:ext cx="1079839" cy="3712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第四章</a:t>
            </a:r>
            <a:endParaRPr lang="en-US" altLang="zh-CN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1056752" y="565810"/>
            <a:ext cx="1079839" cy="3712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第五章</a:t>
            </a:r>
            <a:endParaRPr lang="en-US" altLang="zh-CN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 userDrawn="1"/>
        </p:nvSpPr>
        <p:spPr>
          <a:xfrm>
            <a:off x="11518379" y="6265681"/>
            <a:ext cx="673622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TextBox 15"/>
          <p:cNvSpPr txBox="1"/>
          <p:nvPr userDrawn="1"/>
        </p:nvSpPr>
        <p:spPr>
          <a:xfrm>
            <a:off x="11646102" y="6312404"/>
            <a:ext cx="425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EEF1883-7A0E-4F66-9932-E581691AD397}" type="slidenum">
              <a:rPr lang="zh-CN" altLang="en-US" sz="1600">
                <a:solidFill>
                  <a:prstClr val="white"/>
                </a:solidFill>
              </a:rPr>
              <a:t>‹#›</a:t>
            </a:fld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756015" y="3145155"/>
            <a:ext cx="3926840" cy="4259580"/>
            <a:chOff x="13789" y="4953"/>
            <a:chExt cx="6184" cy="670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789" y="4953"/>
              <a:ext cx="6185" cy="670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4"/>
            <a:srcRect l="6428" t="22448"/>
            <a:stretch>
              <a:fillRect/>
            </a:stretch>
          </p:blipFill>
          <p:spPr>
            <a:xfrm rot="21360000">
              <a:off x="14968" y="5733"/>
              <a:ext cx="3788" cy="2804"/>
            </a:xfrm>
            <a:prstGeom prst="rect">
              <a:avLst/>
            </a:prstGeom>
          </p:spPr>
        </p:pic>
      </p:grp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173937" y="1248316"/>
            <a:ext cx="10782567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zh-CN" altLang="en-US" sz="7200" b="1" spc="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建设</a:t>
            </a:r>
            <a:r>
              <a:rPr lang="zh-CN" altLang="en-US" sz="7200" b="1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</a:t>
            </a:r>
            <a:r>
              <a:rPr lang="zh-CN" altLang="en-US" sz="7200" b="1" spc="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法规</a:t>
            </a:r>
            <a:endParaRPr lang="zh-CN" altLang="en-US" sz="7200" b="1" spc="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defRPr/>
            </a:pPr>
            <a:r>
              <a:rPr lang="zh-CN" altLang="en-US" sz="7200" b="1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spc="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Construction project regulations</a:t>
            </a:r>
            <a:r>
              <a:rPr lang="zh-CN" altLang="en-US" sz="7200" b="1" spc="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7200" b="1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6600" b="1" spc="2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algn="l">
              <a:defRPr/>
            </a:pPr>
            <a:r>
              <a:rPr lang="zh-CN" altLang="en-US" sz="6600" b="1" spc="2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en-US" sz="6000" b="1" spc="2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781250" y="1164020"/>
            <a:ext cx="573451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781250" y="2499697"/>
            <a:ext cx="573451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842327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——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工程建设方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921510" y="2223135"/>
            <a:ext cx="7808595" cy="4460875"/>
            <a:chOff x="3026" y="3642"/>
            <a:chExt cx="12703" cy="787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6" y="3642"/>
              <a:ext cx="12703" cy="7874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3026" y="3642"/>
              <a:ext cx="11570" cy="1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32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建设工程招标应当具备的条件</a:t>
              </a:r>
            </a:p>
          </p:txBody>
        </p:sp>
      </p:grpSp>
    </p:spTree>
  </p:cSld>
  <p:clrMapOvr>
    <a:masterClrMapping/>
  </p:clrMapOvr>
  <p:transition spd="med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14020" y="127635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10" y="1437005"/>
            <a:ext cx="8005445" cy="5180965"/>
          </a:xfrm>
          <a:prstGeom prst="rect">
            <a:avLst/>
          </a:prstGeom>
        </p:spPr>
      </p:pic>
      <p:sp>
        <p:nvSpPr>
          <p:cNvPr id="20" name="文本框 78"/>
          <p:cNvSpPr txBox="1"/>
          <p:nvPr/>
        </p:nvSpPr>
        <p:spPr>
          <a:xfrm>
            <a:off x="1884863" y="565882"/>
            <a:ext cx="842327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——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工程建设方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842327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——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工程建设方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1889760"/>
            <a:ext cx="9874250" cy="450215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882967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——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招标代理机构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l="39763" t="14116" r="2501" b="66775"/>
          <a:stretch>
            <a:fillRect/>
          </a:stretch>
        </p:blipFill>
        <p:spPr>
          <a:xfrm>
            <a:off x="2025650" y="1965960"/>
            <a:ext cx="8725535" cy="144208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rcRect l="9977" t="5652" r="10921" b="49037"/>
          <a:stretch>
            <a:fillRect/>
          </a:stretch>
        </p:blipFill>
        <p:spPr>
          <a:xfrm>
            <a:off x="2506345" y="3676015"/>
            <a:ext cx="7592060" cy="290703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882967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——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招标代理机构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1193" t="5465" r="3637" b="5150"/>
          <a:stretch>
            <a:fillRect/>
          </a:stretch>
        </p:blipFill>
        <p:spPr>
          <a:xfrm>
            <a:off x="1921510" y="2223135"/>
            <a:ext cx="8614410" cy="4167505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882967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——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招标代理机构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35232"/>
          <a:stretch>
            <a:fillRect/>
          </a:stretch>
        </p:blipFill>
        <p:spPr>
          <a:xfrm>
            <a:off x="1732280" y="2479040"/>
            <a:ext cx="9342755" cy="312293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882967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——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招标代理机构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045" y="2761615"/>
            <a:ext cx="7571740" cy="40189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100" t="77008" r="22979" b="2465"/>
          <a:stretch>
            <a:fillRect/>
          </a:stretch>
        </p:blipFill>
        <p:spPr>
          <a:xfrm>
            <a:off x="1732280" y="1755140"/>
            <a:ext cx="6420485" cy="920115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882967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——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招标代理机构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3100" t="77008" r="22979" b="2465"/>
          <a:stretch>
            <a:fillRect/>
          </a:stretch>
        </p:blipFill>
        <p:spPr>
          <a:xfrm>
            <a:off x="1732280" y="1647190"/>
            <a:ext cx="6420485" cy="9201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1801" t="1616" r="2706" b="75461"/>
          <a:stretch>
            <a:fillRect/>
          </a:stretch>
        </p:blipFill>
        <p:spPr>
          <a:xfrm>
            <a:off x="1921510" y="2567305"/>
            <a:ext cx="7775575" cy="12160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l="1801" t="39682" r="2706" b="694"/>
          <a:stretch>
            <a:fillRect/>
          </a:stretch>
        </p:blipFill>
        <p:spPr>
          <a:xfrm>
            <a:off x="1921510" y="3793490"/>
            <a:ext cx="7775575" cy="301625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882967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——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招标代理机构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2069" t="3334" r="3104" b="1420"/>
          <a:stretch>
            <a:fillRect/>
          </a:stretch>
        </p:blipFill>
        <p:spPr>
          <a:xfrm>
            <a:off x="2167255" y="1861185"/>
            <a:ext cx="7856855" cy="489839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882967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——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招标代理机构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50" y="2009775"/>
            <a:ext cx="8965565" cy="445389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099" name="文本占位符 4098"/>
          <p:cNvSpPr>
            <a:spLocks noGrp="1" noRot="1"/>
          </p:cNvSpPr>
          <p:nvPr/>
        </p:nvSpPr>
        <p:spPr>
          <a:xfrm>
            <a:off x="2367915" y="1506220"/>
            <a:ext cx="8540750" cy="8820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第三章  工程建设招标投标法规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2283460" y="2859405"/>
            <a:ext cx="6915785" cy="2844165"/>
            <a:chOff x="6909" y="2283"/>
            <a:chExt cx="10891" cy="4479"/>
          </a:xfrm>
        </p:grpSpPr>
        <p:sp>
          <p:nvSpPr>
            <p:cNvPr id="33" name="圆角矩形 32"/>
            <p:cNvSpPr/>
            <p:nvPr/>
          </p:nvSpPr>
          <p:spPr>
            <a:xfrm>
              <a:off x="6909" y="2399"/>
              <a:ext cx="1013" cy="1044"/>
            </a:xfrm>
            <a:prstGeom prst="roundRect">
              <a:avLst>
                <a:gd name="adj" fmla="val 7822"/>
              </a:avLst>
            </a:prstGeom>
            <a:solidFill>
              <a:srgbClr val="92D05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8113" y="2283"/>
              <a:ext cx="9600" cy="11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>
                <a:lnSpc>
                  <a:spcPct val="210000"/>
                </a:lnSpc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工程建设招标投标立法现状</a:t>
              </a:r>
              <a:r>
                <a:rPr lang="en-US" altLang="zh-CN" sz="200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          </a:t>
              </a:r>
              <a:endParaRPr lang="zh-CN" altLang="en-US" sz="2000" b="1" cap="all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6909" y="4058"/>
              <a:ext cx="1013" cy="1044"/>
            </a:xfrm>
            <a:prstGeom prst="roundRect">
              <a:avLst>
                <a:gd name="adj" fmla="val 7822"/>
              </a:avLst>
            </a:prstGeom>
            <a:solidFill>
              <a:srgbClr val="00B05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8139" y="4081"/>
              <a:ext cx="9600" cy="8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工程建设项目招标范围和规模标准</a:t>
              </a: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6909" y="5718"/>
              <a:ext cx="1013" cy="1044"/>
            </a:xfrm>
            <a:prstGeom prst="roundRect">
              <a:avLst>
                <a:gd name="adj" fmla="val 7822"/>
              </a:avLst>
            </a:prstGeom>
            <a:solidFill>
              <a:srgbClr val="00B0F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8200" y="5490"/>
              <a:ext cx="9600" cy="11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>
                <a:lnSpc>
                  <a:spcPct val="210000"/>
                </a:lnSpc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工程建设项目招投标程序</a:t>
              </a:r>
              <a:endParaRPr lang="zh-CN" altLang="en-US" sz="2000" b="1" cap="all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p:transition spd="med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882967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——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招标代理机构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4876" t="1133" r="1806"/>
          <a:stretch>
            <a:fillRect/>
          </a:stretch>
        </p:blipFill>
        <p:spPr>
          <a:xfrm>
            <a:off x="2283460" y="1755140"/>
            <a:ext cx="7787005" cy="510413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882967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——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招标代理机构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1471" t="2374" r="6759" b="1661"/>
          <a:stretch>
            <a:fillRect/>
          </a:stretch>
        </p:blipFill>
        <p:spPr>
          <a:xfrm>
            <a:off x="2186940" y="1769745"/>
            <a:ext cx="7647305" cy="4953635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882967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——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招标代理机构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460" y="1755140"/>
            <a:ext cx="8315960" cy="500507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482062"/>
            <a:ext cx="882967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——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招标代理机构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538" y="1085972"/>
            <a:ext cx="8666401" cy="553339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882967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——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招标代理机构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942" t="2678" r="3574"/>
          <a:stretch>
            <a:fillRect/>
          </a:stretch>
        </p:blipFill>
        <p:spPr>
          <a:xfrm>
            <a:off x="1921510" y="1877060"/>
            <a:ext cx="8547735" cy="4882515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882967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——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招标代理机构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175" y="2110105"/>
            <a:ext cx="9760585" cy="3978275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376238"/>
            <a:ext cx="9515475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1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3534"/>
            <a:ext cx="10757611" cy="62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47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551370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404823" y="3078904"/>
            <a:ext cx="1340530" cy="2390632"/>
            <a:chOff x="2210594" y="1810545"/>
            <a:chExt cx="1005703" cy="1981199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2210594" y="3160810"/>
              <a:ext cx="1005703" cy="630934"/>
            </a:xfrm>
            <a:prstGeom prst="line">
              <a:avLst/>
            </a:prstGeom>
            <a:ln w="285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2346670" y="2801144"/>
              <a:ext cx="777103" cy="1"/>
            </a:xfrm>
            <a:prstGeom prst="line">
              <a:avLst/>
            </a:prstGeom>
            <a:ln w="28575">
              <a:solidFill>
                <a:srgbClr val="F69F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2210594" y="1810545"/>
              <a:ext cx="943881" cy="581419"/>
            </a:xfrm>
            <a:prstGeom prst="line">
              <a:avLst/>
            </a:prstGeom>
            <a:ln w="28575">
              <a:solidFill>
                <a:srgbClr val="EA5E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575601" y="3236958"/>
            <a:ext cx="2268761" cy="20538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椭圆 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3" name="文本框 37"/>
          <p:cNvSpPr>
            <a:spLocks noChangeArrowheads="1"/>
          </p:cNvSpPr>
          <p:nvPr/>
        </p:nvSpPr>
        <p:spPr bwMode="auto">
          <a:xfrm>
            <a:off x="1731769" y="3556004"/>
            <a:ext cx="2041524" cy="1415742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EA6103"/>
                </a:solidFill>
                <a:sym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rgbClr val="EA6103"/>
                </a:solidFill>
                <a:sym typeface="微软雅黑" panose="020B0503020204020204" pitchFamily="34" charset="-122"/>
              </a:rPr>
              <a:t>工程建设</a:t>
            </a:r>
            <a:endParaRPr lang="en-US" altLang="zh-CN" sz="2800" b="1" dirty="0">
              <a:solidFill>
                <a:srgbClr val="EA6103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EA6103"/>
                </a:solidFill>
                <a:sym typeface="微软雅黑" panose="020B0503020204020204" pitchFamily="34" charset="-122"/>
              </a:rPr>
              <a:t>项目招投标</a:t>
            </a:r>
            <a:endParaRPr lang="en-US" altLang="zh-CN" sz="2800" b="1" dirty="0">
              <a:solidFill>
                <a:srgbClr val="EA6103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EA6103"/>
                </a:solidFill>
                <a:sym typeface="微软雅黑" panose="020B0503020204020204" pitchFamily="34" charset="-122"/>
              </a:rPr>
              <a:t>参与方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347335" y="2397760"/>
            <a:ext cx="4343400" cy="790575"/>
            <a:chOff x="8334" y="3776"/>
            <a:chExt cx="6840" cy="1245"/>
          </a:xfrm>
        </p:grpSpPr>
        <p:grpSp>
          <p:nvGrpSpPr>
            <p:cNvPr id="33" name="组合 32"/>
            <p:cNvGrpSpPr/>
            <p:nvPr/>
          </p:nvGrpSpPr>
          <p:grpSpPr>
            <a:xfrm>
              <a:off x="8334" y="3776"/>
              <a:ext cx="6840" cy="1245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圆角矩形 3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文本框 37"/>
            <p:cNvSpPr>
              <a:spLocks noChangeArrowheads="1"/>
            </p:cNvSpPr>
            <p:nvPr/>
          </p:nvSpPr>
          <p:spPr bwMode="auto">
            <a:xfrm>
              <a:off x="9122" y="4086"/>
              <a:ext cx="5967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90" tIns="60945" rIns="121890" bIns="6094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sz="2800" b="1" dirty="0">
                  <a:solidFill>
                    <a:srgbClr val="EA5E66"/>
                  </a:solidFill>
                  <a:sym typeface="微软雅黑" panose="020B0503020204020204" pitchFamily="34" charset="-122"/>
                </a:rPr>
                <a:t>工程项目建设方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347335" y="3422015"/>
            <a:ext cx="4343400" cy="790575"/>
            <a:chOff x="8335" y="5665"/>
            <a:chExt cx="6840" cy="1245"/>
          </a:xfrm>
        </p:grpSpPr>
        <p:grpSp>
          <p:nvGrpSpPr>
            <p:cNvPr id="58" name="组合 57"/>
            <p:cNvGrpSpPr/>
            <p:nvPr/>
          </p:nvGrpSpPr>
          <p:grpSpPr>
            <a:xfrm>
              <a:off x="8335" y="5665"/>
              <a:ext cx="6840" cy="1245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圆角矩形 5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圆角矩形 59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文本框 37"/>
            <p:cNvSpPr>
              <a:spLocks noChangeArrowheads="1"/>
            </p:cNvSpPr>
            <p:nvPr/>
          </p:nvSpPr>
          <p:spPr bwMode="auto">
            <a:xfrm>
              <a:off x="9123" y="5975"/>
              <a:ext cx="5767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90" tIns="60945" rIns="121890" bIns="6094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0099A9"/>
                  </a:solidFill>
                  <a:sym typeface="微软雅黑" panose="020B0503020204020204" pitchFamily="34" charset="-122"/>
                </a:rPr>
                <a:t>招标代理机构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47335" y="5470525"/>
            <a:ext cx="4343400" cy="790575"/>
            <a:chOff x="8334" y="8616"/>
            <a:chExt cx="6840" cy="1245"/>
          </a:xfrm>
        </p:grpSpPr>
        <p:grpSp>
          <p:nvGrpSpPr>
            <p:cNvPr id="62" name="组合 61"/>
            <p:cNvGrpSpPr/>
            <p:nvPr/>
          </p:nvGrpSpPr>
          <p:grpSpPr>
            <a:xfrm>
              <a:off x="8334" y="8616"/>
              <a:ext cx="6840" cy="1245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圆角矩形 6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圆角矩形 1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文本框 37"/>
            <p:cNvSpPr>
              <a:spLocks noChangeArrowheads="1"/>
            </p:cNvSpPr>
            <p:nvPr/>
          </p:nvSpPr>
          <p:spPr bwMode="auto">
            <a:xfrm>
              <a:off x="10089" y="8802"/>
              <a:ext cx="4033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90" tIns="60945" rIns="121890" bIns="6094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sz="2800" b="1" dirty="0">
                  <a:solidFill>
                    <a:srgbClr val="F69F1E"/>
                  </a:solidFill>
                  <a:sym typeface="微软雅黑" panose="020B0503020204020204" pitchFamily="34" charset="-122"/>
                </a:rPr>
                <a:t>评标委员会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347335" y="4429760"/>
            <a:ext cx="4490720" cy="807085"/>
            <a:chOff x="8421" y="7352"/>
            <a:chExt cx="7072" cy="1271"/>
          </a:xfrm>
        </p:grpSpPr>
        <p:grpSp>
          <p:nvGrpSpPr>
            <p:cNvPr id="3" name="组合 2"/>
            <p:cNvGrpSpPr/>
            <p:nvPr/>
          </p:nvGrpSpPr>
          <p:grpSpPr>
            <a:xfrm>
              <a:off x="8421" y="7352"/>
              <a:ext cx="6840" cy="1271"/>
              <a:chOff x="4304043" y="1228385"/>
              <a:chExt cx="3837944" cy="2816076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圆角矩形 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352121" y="1228385"/>
                <a:ext cx="3742172" cy="259572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文本框 37"/>
            <p:cNvSpPr>
              <a:spLocks noChangeArrowheads="1"/>
            </p:cNvSpPr>
            <p:nvPr/>
          </p:nvSpPr>
          <p:spPr bwMode="auto">
            <a:xfrm>
              <a:off x="8507" y="7518"/>
              <a:ext cx="6986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90" tIns="60945" rIns="121890" bIns="6094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accent3">
                      <a:lumMod val="75000"/>
                    </a:schemeClr>
                  </a:solidFill>
                  <a:sym typeface="微软雅黑" panose="020B0503020204020204" pitchFamily="34" charset="-122"/>
                </a:rPr>
                <a:t>建筑施工单位（投标单位）</a:t>
              </a:r>
            </a:p>
          </p:txBody>
        </p:sp>
      </p:grpSp>
    </p:spTree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rcRect l="3580" r="6231"/>
          <a:stretch>
            <a:fillRect/>
          </a:stretch>
        </p:blipFill>
        <p:spPr>
          <a:xfrm>
            <a:off x="1866900" y="1007745"/>
            <a:ext cx="9009380" cy="5400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54530" y="205740"/>
            <a:ext cx="7863840" cy="52322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讨论总结：建设工程项目招投标的程序</a:t>
            </a:r>
          </a:p>
        </p:txBody>
      </p:sp>
    </p:spTree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842327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——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工程建设方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1325" t="11818" r="3128" b="66597"/>
          <a:stretch>
            <a:fillRect/>
          </a:stretch>
        </p:blipFill>
        <p:spPr>
          <a:xfrm>
            <a:off x="1527175" y="1999615"/>
            <a:ext cx="9762490" cy="11677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154" t="34550" r="21087" b="2502"/>
          <a:stretch>
            <a:fillRect/>
          </a:stretch>
        </p:blipFill>
        <p:spPr>
          <a:xfrm>
            <a:off x="2687320" y="3461385"/>
            <a:ext cx="6817360" cy="2921635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842327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——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工程建设方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5674" r="4895" b="80015"/>
          <a:stretch>
            <a:fillRect/>
          </a:stretch>
        </p:blipFill>
        <p:spPr>
          <a:xfrm>
            <a:off x="737870" y="2110105"/>
            <a:ext cx="11079480" cy="1047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223" r="4069" b="1403"/>
          <a:stretch>
            <a:fillRect/>
          </a:stretch>
        </p:blipFill>
        <p:spPr>
          <a:xfrm>
            <a:off x="5720080" y="3243580"/>
            <a:ext cx="6351270" cy="331533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9530" y="3717925"/>
            <a:ext cx="5596890" cy="2109470"/>
            <a:chOff x="232" y="6279"/>
            <a:chExt cx="8814" cy="332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rcRect l="3290" t="35099" r="24668"/>
            <a:stretch>
              <a:fillRect/>
            </a:stretch>
          </p:blipFill>
          <p:spPr>
            <a:xfrm>
              <a:off x="328" y="6279"/>
              <a:ext cx="8718" cy="3323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32" y="6317"/>
              <a:ext cx="4030" cy="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36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自行招标</a:t>
              </a:r>
            </a:p>
          </p:txBody>
        </p: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842327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——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工程建设方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2378" t="1151" r="7980"/>
          <a:stretch>
            <a:fillRect/>
          </a:stretch>
        </p:blipFill>
        <p:spPr>
          <a:xfrm>
            <a:off x="2283460" y="1880235"/>
            <a:ext cx="7209155" cy="4683125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00B0F0"/>
      </a:accent2>
      <a:accent3>
        <a:srgbClr val="297FD5"/>
      </a:accent3>
      <a:accent4>
        <a:srgbClr val="00B050"/>
      </a:accent4>
      <a:accent5>
        <a:srgbClr val="92D050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bg2">
              <a:lumMod val="75000"/>
            </a:schemeClr>
          </a:solidFill>
        </a:ln>
      </a:spPr>
      <a:bodyPr wrap="square" rtlCol="0">
        <a:spAutoFit/>
      </a:bodyPr>
      <a:lstStyle>
        <a:defPPr algn="ctr">
          <a:defRPr lang="zh-CN" altLang="en-US" sz="28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294</Words>
  <Application>Microsoft Office PowerPoint</Application>
  <PresentationFormat>自定义</PresentationFormat>
  <Paragraphs>60</Paragraphs>
  <Slides>25</Slides>
  <Notes>23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说课</dc:title>
  <dc:creator>hpp</dc:creator>
  <cp:lastModifiedBy>weihai</cp:lastModifiedBy>
  <cp:revision>841</cp:revision>
  <dcterms:created xsi:type="dcterms:W3CDTF">2015-10-15T01:42:00Z</dcterms:created>
  <dcterms:modified xsi:type="dcterms:W3CDTF">2019-12-08T14:32:49Z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2052-10.1.0.7401</vt:lpwstr>
  </property>
</Properties>
</file>