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9" r:id="rId3"/>
    <p:sldId id="305" r:id="rId5"/>
    <p:sldId id="326" r:id="rId6"/>
    <p:sldId id="307" r:id="rId7"/>
    <p:sldId id="317" r:id="rId8"/>
    <p:sldId id="318" r:id="rId9"/>
    <p:sldId id="328" r:id="rId10"/>
    <p:sldId id="329" r:id="rId11"/>
    <p:sldId id="309" r:id="rId12"/>
    <p:sldId id="319" r:id="rId13"/>
    <p:sldId id="330" r:id="rId14"/>
    <p:sldId id="331" r:id="rId15"/>
    <p:sldId id="332" r:id="rId16"/>
    <p:sldId id="333" r:id="rId17"/>
    <p:sldId id="334" r:id="rId18"/>
    <p:sldId id="335" r:id="rId19"/>
    <p:sldId id="320" r:id="rId20"/>
    <p:sldId id="336" r:id="rId21"/>
    <p:sldId id="337" r:id="rId22"/>
    <p:sldId id="322" r:id="rId23"/>
    <p:sldId id="338" r:id="rId24"/>
    <p:sldId id="323" r:id="rId25"/>
    <p:sldId id="340" r:id="rId26"/>
    <p:sldId id="324" r:id="rId27"/>
    <p:sldId id="308" r:id="rId28"/>
  </p:sldIdLst>
  <p:sldSz cx="12192000" cy="6858000"/>
  <p:notesSz cx="6858000" cy="9144000"/>
  <p:custDataLst>
    <p:tags r:id="rId32"/>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a:srgbClr val="3E516A"/>
    <a:srgbClr val="597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86"/>
      </p:cViewPr>
      <p:guideLst>
        <p:guide orient="horz" pos="2202"/>
        <p:guide pos="3864"/>
      </p:guideLst>
    </p:cSldViewPr>
  </p:slideViewPr>
  <p:notesTextViewPr>
    <p:cViewPr>
      <p:scale>
        <a:sx n="1" d="1"/>
        <a:sy n="1" d="1"/>
      </p:scale>
      <p:origin x="0" y="0"/>
    </p:cViewPr>
  </p:notesTextViewPr>
  <p:sorterViewPr>
    <p:cViewPr>
      <p:scale>
        <a:sx n="64" d="100"/>
        <a:sy n="64"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1D1AF1C5-93C5-4AD1-B2C9-DD7B0565CF12}"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7DD40C16-6D13-4206-AEC1-8436ABA97D0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fld id="{5689A3BD-9939-4B51-9C3D-A9FB8A76EF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465263" y="585788"/>
            <a:ext cx="1755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teaching analysis</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0200" y="-320675"/>
            <a:ext cx="7524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教学分析</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教学策略">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465263" y="585788"/>
            <a:ext cx="1755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teaching strategy</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1174" y="-320675"/>
            <a:ext cx="75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教学策略</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465263" y="585788"/>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 teaching process</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1174" y="-320675"/>
            <a:ext cx="75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教学过程</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效果">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377127" y="585788"/>
            <a:ext cx="2268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 teaching effectiveness</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1174" y="-320675"/>
            <a:ext cx="75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4</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教学效果</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a:xfrm>
            <a:off x="3935760" y="6356350"/>
            <a:ext cx="4114800" cy="365125"/>
          </a:xfrm>
        </p:spPr>
        <p:txBody>
          <a:bodyPr/>
          <a:lstStyle/>
          <a:p>
            <a:pPr>
              <a:defRPr/>
            </a:pPr>
            <a:endParaRPr lang="en-US" altLang="zh-CN" dirty="0"/>
          </a:p>
        </p:txBody>
      </p:sp>
      <p:sp>
        <p:nvSpPr>
          <p:cNvPr id="6" name="灯片编号占位符 5"/>
          <p:cNvSpPr>
            <a:spLocks noGrp="1"/>
          </p:cNvSpPr>
          <p:nvPr>
            <p:ph type="sldNum" sz="quarter" idx="12"/>
          </p:nvPr>
        </p:nvSpPr>
        <p:spPr/>
        <p:txBody>
          <a:bodyPr/>
          <a:lstStyle/>
          <a:p>
            <a:pPr>
              <a:defRPr/>
            </a:pPr>
            <a:fld id="{4EC15622-0604-44F3-AB50-5F72BBAE476E}"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endParaRPr lang="zh-CN" altLang="zh-CN">
              <a:sym typeface="Calibri Light" panose="020F03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D66CA245-7B50-4757-B929-059CF841BBF6}"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8A2BE70E-0E85-47D6-8153-D5BFC7139A3A}"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6.sv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7.emf"/><Relationship Id="rId1" Type="http://schemas.openxmlformats.org/officeDocument/2006/relationships/package" Target="../embeddings/Document1.docx"/></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8.emf"/><Relationship Id="rId1" Type="http://schemas.openxmlformats.org/officeDocument/2006/relationships/package" Target="../embeddings/Document2.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4521200" y="2266950"/>
            <a:ext cx="7719695" cy="1043940"/>
          </a:xfrm>
          <a:prstGeom prst="rect">
            <a:avLst/>
          </a:prstGeom>
        </p:spPr>
        <p:txBody>
          <a:bodyPr wrap="square" lIns="121917" tIns="60958" rIns="121917" bIns="60958">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计算机网络</a:t>
            </a:r>
            <a:r>
              <a:rPr lang="zh-CN" altLang="en-US" sz="6000" b="1" dirty="0">
                <a:solidFill>
                  <a:srgbClr val="0070C0"/>
                </a:solidFill>
                <a:latin typeface="微软雅黑" panose="020B0503020204020204" pitchFamily="34" charset="-122"/>
                <a:ea typeface="微软雅黑" panose="020B0503020204020204" pitchFamily="34" charset="-122"/>
              </a:rPr>
              <a:t>技术基础</a:t>
            </a:r>
            <a:endParaRPr lang="zh-CN" altLang="en-US" sz="6000" b="1" dirty="0">
              <a:solidFill>
                <a:srgbClr val="0070C0"/>
              </a:solidFill>
              <a:latin typeface="微软雅黑" panose="020B0503020204020204" pitchFamily="34" charset="-122"/>
              <a:ea typeface="微软雅黑" panose="020B0503020204020204" pitchFamily="34" charset="-122"/>
            </a:endParaRPr>
          </a:p>
        </p:txBody>
      </p:sp>
      <p:grpSp>
        <p:nvGrpSpPr>
          <p:cNvPr id="93" name="组合 92"/>
          <p:cNvGrpSpPr/>
          <p:nvPr/>
        </p:nvGrpSpPr>
        <p:grpSpPr>
          <a:xfrm>
            <a:off x="621866" y="886927"/>
            <a:ext cx="3613697" cy="4376275"/>
            <a:chOff x="633046" y="404448"/>
            <a:chExt cx="3722074" cy="4507522"/>
          </a:xfrm>
        </p:grpSpPr>
        <p:pic>
          <p:nvPicPr>
            <p:cNvPr id="53" name="图片 52" descr="1314511027-0.png"/>
            <p:cNvPicPr>
              <a:picLocks noChangeAspect="1"/>
            </p:cNvPicPr>
            <p:nvPr/>
          </p:nvPicPr>
          <p:blipFill>
            <a:blip r:embed="rId1" cstate="print"/>
            <a:stretch>
              <a:fillRect/>
            </a:stretch>
          </p:blipFill>
          <p:spPr>
            <a:xfrm>
              <a:off x="633046" y="404448"/>
              <a:ext cx="3018689" cy="3018689"/>
            </a:xfrm>
            <a:prstGeom prst="rect">
              <a:avLst/>
            </a:prstGeom>
          </p:spPr>
        </p:pic>
        <p:pic>
          <p:nvPicPr>
            <p:cNvPr id="55" name="图片 54" descr="33484.png"/>
            <p:cNvPicPr>
              <a:picLocks noChangeAspect="1"/>
            </p:cNvPicPr>
            <p:nvPr/>
          </p:nvPicPr>
          <p:blipFill>
            <a:blip r:embed="rId2" cstate="print"/>
            <a:stretch>
              <a:fillRect/>
            </a:stretch>
          </p:blipFill>
          <p:spPr>
            <a:xfrm>
              <a:off x="2080843" y="1735015"/>
              <a:ext cx="2274277" cy="2274277"/>
            </a:xfrm>
            <a:prstGeom prst="rect">
              <a:avLst/>
            </a:prstGeom>
          </p:spPr>
        </p:pic>
        <p:pic>
          <p:nvPicPr>
            <p:cNvPr id="56" name="图片 55" descr="1291DB92L0-260B.png"/>
            <p:cNvPicPr>
              <a:picLocks noChangeAspect="1"/>
            </p:cNvPicPr>
            <p:nvPr/>
          </p:nvPicPr>
          <p:blipFill>
            <a:blip r:embed="rId3" cstate="print"/>
            <a:stretch>
              <a:fillRect/>
            </a:stretch>
          </p:blipFill>
          <p:spPr>
            <a:xfrm>
              <a:off x="1453660" y="3018693"/>
              <a:ext cx="1893277" cy="1893277"/>
            </a:xfrm>
            <a:prstGeom prst="rect">
              <a:avLst/>
            </a:prstGeom>
          </p:spPr>
        </p:pic>
      </p:grpSp>
      <p:pic>
        <p:nvPicPr>
          <p:cNvPr id="42" name="图片 41"/>
          <p:cNvPicPr>
            <a:picLocks noChangeAspect="1"/>
          </p:cNvPicPr>
          <p:nvPr/>
        </p:nvPicPr>
        <p:blipFill rotWithShape="1">
          <a:blip r:embed="rId4"/>
          <a:srcRect b="36646"/>
          <a:stretch>
            <a:fillRect/>
          </a:stretch>
        </p:blipFill>
        <p:spPr>
          <a:xfrm>
            <a:off x="-1" y="5546035"/>
            <a:ext cx="12192000" cy="1311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105" y="1038860"/>
            <a:ext cx="10147935" cy="3538220"/>
          </a:xfrm>
          <a:prstGeom prst="rect">
            <a:avLst/>
          </a:prstGeom>
        </p:spPr>
        <p:txBody>
          <a:bodyPr wrap="square">
            <a:spAutoFit/>
          </a:bodyPr>
          <a:lstStyle/>
          <a:p>
            <a:r>
              <a:rPr lang="zh-CN" altLang="en-US" sz="3200" dirty="0">
                <a:solidFill>
                  <a:srgbClr val="0070C0"/>
                </a:solidFill>
                <a:latin typeface="微软雅黑" panose="020B0503020204020204" pitchFamily="34" charset="-122"/>
                <a:ea typeface="微软雅黑" panose="020B0503020204020204" pitchFamily="34" charset="-122"/>
              </a:rPr>
              <a:t>方法与步骤：</a:t>
            </a:r>
            <a:endParaRPr lang="en-US" altLang="zh-CN" sz="3200" dirty="0">
              <a:solidFill>
                <a:srgbClr val="0070C0"/>
              </a:solidFill>
              <a:latin typeface="微软雅黑" panose="020B0503020204020204" pitchFamily="34" charset="-122"/>
              <a:ea typeface="微软雅黑" panose="020B0503020204020204" pitchFamily="34" charset="-122"/>
            </a:endParaRPr>
          </a:p>
          <a:p>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 (1) </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点击“编辑虚拟机设置”，点击“硬件”选项卡，点击“</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CD/DVD(SATA)</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 ，点击“使用</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ISO</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映像文件”，点击“浏览”，选择安装映像</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ISO</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文件，点击“确定”，单击工具栏“开启”按钮，打开虚拟机工作窗口，单击鼠标，进入虚拟机系统启动界面。</a:t>
            </a:r>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200"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105" y="1038860"/>
            <a:ext cx="10147935" cy="1568450"/>
          </a:xfrm>
          <a:prstGeom prst="rect">
            <a:avLst/>
          </a:prstGeom>
        </p:spPr>
        <p:txBody>
          <a:bodyPr wrap="square">
            <a:spAutoFit/>
          </a:bodyPr>
          <a:lstStyle/>
          <a:p>
            <a:r>
              <a:rPr lang="zh-CN" altLang="en-US" sz="3200" dirty="0">
                <a:solidFill>
                  <a:srgbClr val="0070C0"/>
                </a:solidFill>
                <a:latin typeface="微软雅黑" panose="020B0503020204020204" pitchFamily="34" charset="-122"/>
                <a:ea typeface="微软雅黑" panose="020B0503020204020204" pitchFamily="34" charset="-122"/>
                <a:sym typeface="+mn-ea"/>
              </a:rPr>
              <a:t>方法与步骤：</a:t>
            </a:r>
            <a:endParaRPr lang="en-US" altLang="zh-CN" sz="3200" dirty="0">
              <a:solidFill>
                <a:srgbClr val="0070C0"/>
              </a:solidFill>
              <a:latin typeface="微软雅黑" panose="020B0503020204020204" pitchFamily="34" charset="-122"/>
              <a:ea typeface="微软雅黑" panose="020B0503020204020204" pitchFamily="34" charset="-122"/>
            </a:endParaRPr>
          </a:p>
          <a:p>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(2) </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进入安装界面，选择设置安装语言、时间、键盘和输入方法</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等，</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点击“下一步”按钮。</a:t>
            </a:r>
            <a:endParaRPr lang="zh-CN" altLang="en-US" sz="3200"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3244850" y="2762885"/>
            <a:ext cx="6240145" cy="3314065"/>
            <a:chOff x="1271464" y="3752145"/>
            <a:chExt cx="3600000" cy="2656350"/>
          </a:xfrm>
        </p:grpSpPr>
        <p:pic>
          <p:nvPicPr>
            <p:cNvPr id="7" name="Picture 3" descr="Windows安装程序"/>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71464" y="3752145"/>
              <a:ext cx="3600000" cy="26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形标注 10"/>
            <p:cNvSpPr/>
            <p:nvPr/>
          </p:nvSpPr>
          <p:spPr>
            <a:xfrm>
              <a:off x="3287688" y="4394802"/>
              <a:ext cx="1512168" cy="648072"/>
            </a:xfrm>
            <a:prstGeom prst="wedgeEllipseCallout">
              <a:avLst>
                <a:gd name="adj1" fmla="val -57464"/>
                <a:gd name="adj2" fmla="val 285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600" dirty="0"/>
                <a:t>Windows</a:t>
              </a:r>
              <a:r>
                <a:rPr lang="zh-CN" altLang="zh-CN" sz="1600" dirty="0"/>
                <a:t>安装程序</a:t>
              </a:r>
              <a:endParaRPr lang="zh-CN" altLang="en-US" sz="1600" dirty="0"/>
            </a:p>
          </p:txBody>
        </p:sp>
      </p:grpSp>
      <p:sp>
        <p:nvSpPr>
          <p:cNvPr id="3" name="文本框 2"/>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105" y="1038860"/>
            <a:ext cx="10147935" cy="2061210"/>
          </a:xfrm>
          <a:prstGeom prst="rect">
            <a:avLst/>
          </a:prstGeom>
        </p:spPr>
        <p:txBody>
          <a:bodyPr wrap="square">
            <a:spAutoFit/>
          </a:bodyPr>
          <a:lstStyle/>
          <a:p>
            <a:r>
              <a:rPr lang="zh-CN" altLang="en-US" sz="3200" dirty="0">
                <a:solidFill>
                  <a:srgbClr val="0070C0"/>
                </a:solidFill>
                <a:latin typeface="微软雅黑" panose="020B0503020204020204" pitchFamily="34" charset="-122"/>
                <a:ea typeface="微软雅黑" panose="020B0503020204020204" pitchFamily="34" charset="-122"/>
                <a:sym typeface="+mn-ea"/>
              </a:rPr>
              <a:t>方法与步骤：</a:t>
            </a:r>
            <a:endParaRPr lang="zh-CN" altLang="en-US" sz="3200" dirty="0">
              <a:solidFill>
                <a:srgbClr val="0070C0"/>
              </a:solidFill>
              <a:latin typeface="微软雅黑" panose="020B0503020204020204" pitchFamily="34" charset="-122"/>
              <a:ea typeface="微软雅黑" panose="020B0503020204020204" pitchFamily="34" charset="-122"/>
              <a:sym typeface="+mn-ea"/>
            </a:endParaRPr>
          </a:p>
          <a:p>
            <a:endParaRPr lang="en-US" altLang="zh-CN" sz="3200" dirty="0">
              <a:solidFill>
                <a:srgbClr val="0070C0"/>
              </a:solidFill>
              <a:latin typeface="微软雅黑" panose="020B0503020204020204" pitchFamily="34" charset="-122"/>
              <a:ea typeface="微软雅黑" panose="020B0503020204020204" pitchFamily="34" charset="-122"/>
            </a:endParaRPr>
          </a:p>
          <a:p>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选择操作系统为“</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 Server 2012 R2 Datacenter (</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带有</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GUI</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的服务器</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点击“下一步”。</a:t>
            </a:r>
            <a:endParaRPr lang="en-US" altLang="zh-CN" sz="3200"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2135505" y="3328035"/>
            <a:ext cx="6962775" cy="3226435"/>
            <a:chOff x="6816080" y="3752150"/>
            <a:chExt cx="3600000" cy="2701126"/>
          </a:xfrm>
        </p:grpSpPr>
        <p:pic>
          <p:nvPicPr>
            <p:cNvPr id="13" name="Picture 4" descr="选择操作系统版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16080" y="3752150"/>
              <a:ext cx="3600000" cy="270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形标注 13"/>
            <p:cNvSpPr/>
            <p:nvPr/>
          </p:nvSpPr>
          <p:spPr>
            <a:xfrm>
              <a:off x="7320136" y="4797152"/>
              <a:ext cx="1512168" cy="648072"/>
            </a:xfrm>
            <a:prstGeom prst="wedgeEllipseCallout">
              <a:avLst>
                <a:gd name="adj1" fmla="val 39637"/>
                <a:gd name="adj2" fmla="val -5688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zh-CN" sz="1600" dirty="0" smtClean="0"/>
                <a:t>选择</a:t>
              </a:r>
              <a:r>
                <a:rPr lang="zh-CN" altLang="zh-CN" sz="1600" dirty="0"/>
                <a:t>操作系统版本</a:t>
              </a:r>
              <a:endParaRPr lang="zh-CN" altLang="en-US" sz="1600" dirty="0"/>
            </a:p>
          </p:txBody>
        </p:sp>
      </p:grpSp>
      <p:sp>
        <p:nvSpPr>
          <p:cNvPr id="3" name="文本框 2"/>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13510" y="1008380"/>
            <a:ext cx="10147935" cy="1568450"/>
          </a:xfrm>
          <a:prstGeom prst="rect">
            <a:avLst/>
          </a:prstGeom>
        </p:spPr>
        <p:txBody>
          <a:bodyPr wrap="square">
            <a:spAutoFit/>
          </a:bodyPr>
          <a:lstStyle/>
          <a:p>
            <a:r>
              <a:rPr lang="zh-CN" altLang="en-US" sz="3200" dirty="0">
                <a:solidFill>
                  <a:srgbClr val="0070C0"/>
                </a:solidFill>
                <a:latin typeface="微软雅黑" panose="020B0503020204020204" pitchFamily="34" charset="-122"/>
                <a:ea typeface="微软雅黑" panose="020B0503020204020204" pitchFamily="34" charset="-122"/>
                <a:sym typeface="+mn-ea"/>
              </a:rPr>
              <a:t>方法与步骤：</a:t>
            </a:r>
            <a:endParaRPr lang="zh-CN" altLang="en-US" sz="3200" dirty="0">
              <a:solidFill>
                <a:srgbClr val="0070C0"/>
              </a:solidFill>
              <a:latin typeface="微软雅黑" panose="020B0503020204020204" pitchFamily="34" charset="-122"/>
              <a:ea typeface="微软雅黑" panose="020B0503020204020204" pitchFamily="34" charset="-122"/>
              <a:sym typeface="+mn-ea"/>
            </a:endParaRPr>
          </a:p>
          <a:p>
            <a:endParaRPr lang="en-US" altLang="zh-CN" sz="3200" dirty="0">
              <a:solidFill>
                <a:srgbClr val="0070C0"/>
              </a:solidFill>
              <a:latin typeface="微软雅黑" panose="020B0503020204020204" pitchFamily="34" charset="-122"/>
              <a:ea typeface="微软雅黑" panose="020B0503020204020204" pitchFamily="34" charset="-122"/>
            </a:endParaRPr>
          </a:p>
          <a:p>
            <a:r>
              <a:rPr lang="zh-CN" altLang="zh-CN" sz="3200" dirty="0"/>
              <a:t>勾选“我接受许可条款</a:t>
            </a:r>
            <a:r>
              <a:rPr lang="zh-CN" altLang="zh-CN" sz="3200" dirty="0" smtClean="0"/>
              <a:t>”；</a:t>
            </a:r>
            <a:endParaRPr lang="zh-CN" altLang="en-US" sz="3200" kern="0" dirty="0">
              <a:solidFill>
                <a:srgbClr val="000000"/>
              </a:solidFill>
              <a:latin typeface="Arial" panose="020B0604020202020204"/>
              <a:ea typeface="宋体" panose="02010600030101010101" pitchFamily="2" charset="-122"/>
            </a:endParaRPr>
          </a:p>
        </p:txBody>
      </p:sp>
      <p:grpSp>
        <p:nvGrpSpPr>
          <p:cNvPr id="15" name="组合 14"/>
          <p:cNvGrpSpPr/>
          <p:nvPr/>
        </p:nvGrpSpPr>
        <p:grpSpPr>
          <a:xfrm>
            <a:off x="2168525" y="2951480"/>
            <a:ext cx="7547610" cy="3432175"/>
            <a:chOff x="1609306" y="694519"/>
            <a:chExt cx="3600000" cy="2694395"/>
          </a:xfrm>
        </p:grpSpPr>
        <p:pic>
          <p:nvPicPr>
            <p:cNvPr id="16" name="Picture 5" descr="接受许可条款"/>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09306" y="694519"/>
              <a:ext cx="3600000" cy="269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椭圆形标注 16"/>
            <p:cNvSpPr/>
            <p:nvPr/>
          </p:nvSpPr>
          <p:spPr>
            <a:xfrm>
              <a:off x="2711624" y="2420888"/>
              <a:ext cx="1152000" cy="648072"/>
            </a:xfrm>
            <a:prstGeom prst="wedgeEllipseCallout">
              <a:avLst>
                <a:gd name="adj1" fmla="val -57464"/>
                <a:gd name="adj2" fmla="val 285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smtClean="0"/>
                <a:t>接受</a:t>
              </a:r>
              <a:r>
                <a:rPr lang="zh-CN" altLang="zh-CN" sz="1600" dirty="0"/>
                <a:t>许可条款</a:t>
              </a:r>
              <a:endParaRPr lang="zh-CN" altLang="en-US" sz="1600" dirty="0"/>
            </a:p>
          </p:txBody>
        </p:sp>
      </p:grpSp>
      <p:sp>
        <p:nvSpPr>
          <p:cNvPr id="3" name="文本框 2"/>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105" y="1038860"/>
            <a:ext cx="10147935" cy="2061210"/>
          </a:xfrm>
          <a:prstGeom prst="rect">
            <a:avLst/>
          </a:prstGeom>
        </p:spPr>
        <p:txBody>
          <a:bodyPr wrap="square">
            <a:spAutoFit/>
          </a:bodyPr>
          <a:lstStyle/>
          <a:p>
            <a:r>
              <a:rPr lang="zh-CN" altLang="en-US" sz="3200" dirty="0">
                <a:solidFill>
                  <a:srgbClr val="0070C0"/>
                </a:solidFill>
                <a:latin typeface="微软雅黑" panose="020B0503020204020204" pitchFamily="34" charset="-122"/>
                <a:ea typeface="微软雅黑" panose="020B0503020204020204" pitchFamily="34" charset="-122"/>
                <a:sym typeface="+mn-ea"/>
              </a:rPr>
              <a:t>方法与步骤：</a:t>
            </a:r>
            <a:endParaRPr lang="zh-CN" altLang="en-US" sz="3200" dirty="0">
              <a:solidFill>
                <a:srgbClr val="0070C0"/>
              </a:solidFill>
              <a:latin typeface="微软雅黑" panose="020B0503020204020204" pitchFamily="34" charset="-122"/>
              <a:ea typeface="微软雅黑" panose="020B0503020204020204" pitchFamily="34" charset="-122"/>
              <a:sym typeface="+mn-ea"/>
            </a:endParaRPr>
          </a:p>
          <a:p>
            <a:endParaRPr lang="en-US" altLang="zh-CN" sz="3200" dirty="0">
              <a:solidFill>
                <a:srgbClr val="0070C0"/>
              </a:solidFill>
              <a:latin typeface="微软雅黑" panose="020B0503020204020204" pitchFamily="34" charset="-122"/>
              <a:ea typeface="微软雅黑" panose="020B0503020204020204" pitchFamily="34" charset="-122"/>
            </a:endParaRPr>
          </a:p>
          <a:p>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单击选择“自定义：仅安装</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 (</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高级</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”的全新安装</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模式</a:t>
            </a:r>
            <a:endParaRPr lang="zh-CN" altLang="en-US" sz="3200"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合 17"/>
          <p:cNvGrpSpPr/>
          <p:nvPr/>
        </p:nvGrpSpPr>
        <p:grpSpPr>
          <a:xfrm>
            <a:off x="3368040" y="2738755"/>
            <a:ext cx="5402580" cy="3776345"/>
            <a:chOff x="7104544" y="692700"/>
            <a:chExt cx="3600000" cy="2696082"/>
          </a:xfrm>
        </p:grpSpPr>
        <p:pic>
          <p:nvPicPr>
            <p:cNvPr id="19" name="Picture 6" descr="选择安装类型"/>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04544" y="692700"/>
              <a:ext cx="3600000" cy="26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形标注 19"/>
            <p:cNvSpPr/>
            <p:nvPr/>
          </p:nvSpPr>
          <p:spPr>
            <a:xfrm>
              <a:off x="8256240" y="2276872"/>
              <a:ext cx="1152000" cy="648072"/>
            </a:xfrm>
            <a:prstGeom prst="wedgeEllipseCallout">
              <a:avLst>
                <a:gd name="adj1" fmla="val -26647"/>
                <a:gd name="adj2" fmla="val -6909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smtClean="0"/>
                <a:t>选择</a:t>
              </a:r>
              <a:r>
                <a:rPr lang="zh-CN" altLang="zh-CN" sz="1600" dirty="0"/>
                <a:t>安装类型</a:t>
              </a:r>
              <a:endParaRPr lang="zh-CN" altLang="en-US" sz="1600" dirty="0"/>
            </a:p>
          </p:txBody>
        </p:sp>
      </p:grpSp>
      <p:sp>
        <p:nvSpPr>
          <p:cNvPr id="3" name="文本框 2"/>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105" y="1038860"/>
            <a:ext cx="10147935" cy="2061210"/>
          </a:xfrm>
          <a:prstGeom prst="rect">
            <a:avLst/>
          </a:prstGeom>
        </p:spPr>
        <p:txBody>
          <a:bodyPr wrap="square">
            <a:spAutoFit/>
          </a:bodyPr>
          <a:lstStyle/>
          <a:p>
            <a:r>
              <a:rPr lang="zh-CN" altLang="en-US" sz="3200" dirty="0">
                <a:solidFill>
                  <a:srgbClr val="0070C0"/>
                </a:solidFill>
                <a:latin typeface="微软雅黑" panose="020B0503020204020204" pitchFamily="34" charset="-122"/>
                <a:ea typeface="微软雅黑" panose="020B0503020204020204" pitchFamily="34" charset="-122"/>
                <a:sym typeface="+mn-ea"/>
              </a:rPr>
              <a:t>方法与步骤：</a:t>
            </a:r>
            <a:endParaRPr lang="en-US" altLang="zh-CN" sz="3200" dirty="0">
              <a:solidFill>
                <a:srgbClr val="0070C0"/>
              </a:solidFill>
              <a:latin typeface="微软雅黑" panose="020B0503020204020204" pitchFamily="34" charset="-122"/>
              <a:ea typeface="微软雅黑" panose="020B0503020204020204" pitchFamily="34" charset="-122"/>
            </a:endParaRPr>
          </a:p>
          <a:p>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单击“创建”命令进行硬盘分区（要求将硬盘划分为</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个</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NTFS</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分区），</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选中“驱动器</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0</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分区</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”，点击“下一步”</a:t>
            </a:r>
            <a:endParaRPr lang="zh-CN" altLang="en-US" sz="3200"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 name="组合 20"/>
          <p:cNvGrpSpPr/>
          <p:nvPr/>
        </p:nvGrpSpPr>
        <p:grpSpPr>
          <a:xfrm>
            <a:off x="3229610" y="2759075"/>
            <a:ext cx="7331075" cy="3684270"/>
            <a:chOff x="1487488" y="3752772"/>
            <a:chExt cx="3600000" cy="2700564"/>
          </a:xfrm>
        </p:grpSpPr>
        <p:pic>
          <p:nvPicPr>
            <p:cNvPr id="22" name="Picture 2" descr="硬盘分区完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87488" y="3752772"/>
              <a:ext cx="3600000" cy="270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形标注 22"/>
            <p:cNvSpPr/>
            <p:nvPr/>
          </p:nvSpPr>
          <p:spPr>
            <a:xfrm>
              <a:off x="3719736" y="5076706"/>
              <a:ext cx="864000" cy="648072"/>
            </a:xfrm>
            <a:prstGeom prst="wedgeEllipseCallout">
              <a:avLst>
                <a:gd name="adj1" fmla="val -37111"/>
                <a:gd name="adj2" fmla="val -63671"/>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1600" dirty="0" smtClean="0"/>
                <a:t>硬盘分区</a:t>
              </a:r>
              <a:endParaRPr lang="zh-CN" altLang="en-US" sz="1600" dirty="0"/>
            </a:p>
          </p:txBody>
        </p:sp>
      </p:grpSp>
      <p:sp>
        <p:nvSpPr>
          <p:cNvPr id="3" name="文本框 2"/>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105" y="1038860"/>
            <a:ext cx="10147935" cy="1568450"/>
          </a:xfrm>
          <a:prstGeom prst="rect">
            <a:avLst/>
          </a:prstGeom>
        </p:spPr>
        <p:txBody>
          <a:bodyPr wrap="square">
            <a:spAutoFit/>
          </a:bodyPr>
          <a:lstStyle/>
          <a:p>
            <a:r>
              <a:rPr lang="zh-CN" altLang="en-US" sz="3200" dirty="0">
                <a:solidFill>
                  <a:srgbClr val="0070C0"/>
                </a:solidFill>
                <a:latin typeface="微软雅黑" panose="020B0503020204020204" pitchFamily="34" charset="-122"/>
                <a:ea typeface="微软雅黑" panose="020B0503020204020204" pitchFamily="34" charset="-122"/>
                <a:sym typeface="+mn-ea"/>
              </a:rPr>
              <a:t>方法与步骤：</a:t>
            </a:r>
            <a:endParaRPr lang="zh-CN" altLang="en-US" sz="3200" dirty="0">
              <a:solidFill>
                <a:srgbClr val="0070C0"/>
              </a:solidFill>
              <a:latin typeface="微软雅黑" panose="020B0503020204020204" pitchFamily="34" charset="-122"/>
              <a:ea typeface="微软雅黑" panose="020B0503020204020204" pitchFamily="34" charset="-122"/>
              <a:sym typeface="+mn-ea"/>
            </a:endParaRPr>
          </a:p>
          <a:p>
            <a:endParaRPr lang="en-US" altLang="zh-CN" sz="3200" dirty="0">
              <a:solidFill>
                <a:srgbClr val="0070C0"/>
              </a:solidFill>
              <a:latin typeface="微软雅黑" panose="020B0503020204020204" pitchFamily="34" charset="-122"/>
              <a:ea typeface="微软雅黑" panose="020B0503020204020204" pitchFamily="34" charset="-122"/>
            </a:endParaRPr>
          </a:p>
          <a:p>
            <a:r>
              <a:rPr lang="zh-CN" altLang="zh-CN" sz="3200" dirty="0">
                <a:latin typeface="微软雅黑" panose="020B0503020204020204" pitchFamily="34" charset="-122"/>
                <a:ea typeface="微软雅黑" panose="020B0503020204020204" pitchFamily="34" charset="-122"/>
              </a:rPr>
              <a:t>开始复制文件进行</a:t>
            </a:r>
            <a:r>
              <a:rPr lang="zh-CN" altLang="zh-CN" sz="3200" dirty="0" smtClean="0">
                <a:latin typeface="微软雅黑" panose="020B0503020204020204" pitchFamily="34" charset="-122"/>
                <a:ea typeface="微软雅黑" panose="020B0503020204020204" pitchFamily="34" charset="-122"/>
              </a:rPr>
              <a:t>安装，</a:t>
            </a:r>
            <a:r>
              <a:rPr lang="zh-CN" altLang="zh-CN" sz="3200" dirty="0">
                <a:latin typeface="微软雅黑" panose="020B0503020204020204" pitchFamily="34" charset="-122"/>
                <a:ea typeface="微软雅黑" panose="020B0503020204020204" pitchFamily="34" charset="-122"/>
              </a:rPr>
              <a:t>安装完成后，重启计算机。</a:t>
            </a:r>
            <a:endParaRPr lang="zh-CN" altLang="en-US" sz="3200" kern="0" dirty="0">
              <a:solidFill>
                <a:srgbClr val="0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365375" y="2842260"/>
            <a:ext cx="9326880" cy="3754755"/>
            <a:chOff x="7104544" y="3734411"/>
            <a:chExt cx="3600000" cy="2705516"/>
          </a:xfrm>
        </p:grpSpPr>
        <p:pic>
          <p:nvPicPr>
            <p:cNvPr id="25" name="Picture 5" descr="安装进度"/>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04544" y="3734411"/>
              <a:ext cx="3600000" cy="270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椭圆形标注 25"/>
            <p:cNvSpPr/>
            <p:nvPr/>
          </p:nvSpPr>
          <p:spPr>
            <a:xfrm>
              <a:off x="8616280" y="4581128"/>
              <a:ext cx="864000" cy="648072"/>
            </a:xfrm>
            <a:prstGeom prst="wedgeEllipseCallout">
              <a:avLst>
                <a:gd name="adj1" fmla="val -65459"/>
                <a:gd name="adj2" fmla="val -351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smtClean="0"/>
                <a:t>安装</a:t>
              </a:r>
              <a:r>
                <a:rPr lang="zh-CN" altLang="zh-CN" sz="1600" dirty="0"/>
                <a:t>进度</a:t>
              </a:r>
              <a:endParaRPr lang="zh-CN" altLang="en-US" sz="1600" dirty="0"/>
            </a:p>
          </p:txBody>
        </p:sp>
      </p:grpSp>
      <p:sp>
        <p:nvSpPr>
          <p:cNvPr id="3" name="文本框 2"/>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bwMode="auto">
          <a:xfrm>
            <a:off x="1247775" y="1114425"/>
            <a:ext cx="10709275" cy="19538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indent="0">
              <a:buNone/>
            </a:pPr>
            <a:r>
              <a:rPr lang="en-US" altLang="zh-CN" sz="3200" dirty="0">
                <a:solidFill>
                  <a:schemeClr val="hlink"/>
                </a:solidFill>
                <a:latin typeface="微软雅黑" panose="020B0503020204020204" pitchFamily="34" charset="-122"/>
                <a:ea typeface="微软雅黑" panose="020B0503020204020204" pitchFamily="34" charset="-122"/>
              </a:rPr>
              <a:t>【</a:t>
            </a:r>
            <a:r>
              <a:rPr lang="zh-CN" altLang="en-US" sz="3200" dirty="0">
                <a:solidFill>
                  <a:schemeClr val="hlink"/>
                </a:solidFill>
                <a:latin typeface="微软雅黑" panose="020B0503020204020204" pitchFamily="34" charset="-122"/>
                <a:ea typeface="微软雅黑" panose="020B0503020204020204" pitchFamily="34" charset="-122"/>
              </a:rPr>
              <a:t>方法与步骤</a:t>
            </a:r>
            <a:r>
              <a:rPr lang="en-US" altLang="zh-CN" sz="3200" dirty="0" smtClean="0">
                <a:solidFill>
                  <a:schemeClr val="hlink"/>
                </a:solidFill>
                <a:latin typeface="微软雅黑" panose="020B0503020204020204" pitchFamily="34" charset="-122"/>
                <a:ea typeface="微软雅黑" panose="020B0503020204020204" pitchFamily="34" charset="-122"/>
              </a:rPr>
              <a:t>】</a:t>
            </a:r>
            <a:endParaRPr lang="en-US" altLang="zh-CN" sz="3200" dirty="0" smtClean="0">
              <a:solidFill>
                <a:schemeClr val="hlink"/>
              </a:solidFill>
              <a:latin typeface="微软雅黑" panose="020B0503020204020204" pitchFamily="34" charset="-122"/>
              <a:ea typeface="微软雅黑" panose="020B0503020204020204" pitchFamily="34" charset="-122"/>
            </a:endParaRPr>
          </a:p>
          <a:p>
            <a:pPr marL="0" indent="0">
              <a:buNone/>
            </a:pPr>
            <a:endParaRPr lang="en-US" altLang="zh-CN" sz="2000" dirty="0" smtClean="0">
              <a:solidFill>
                <a:schemeClr val="hlink"/>
              </a:solidFill>
            </a:endParaRPr>
          </a:p>
          <a:p>
            <a:pPr marL="0" indent="0">
              <a:buNone/>
            </a:pP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重启后进入设置界面，设置系统管理员（</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Administrator</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）账户</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密码，</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点击“完成”</a:t>
            </a:r>
            <a:endParaRPr lang="en-US" altLang="zh-CN" sz="3200"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5923985" y="2908807"/>
            <a:ext cx="4831080" cy="3624580"/>
            <a:chOff x="5660460" y="2574162"/>
            <a:chExt cx="4831080" cy="3624580"/>
          </a:xfrm>
        </p:grpSpPr>
        <p:pic>
          <p:nvPicPr>
            <p:cNvPr id="4098" name="Picture 2" descr="更改账户密码"/>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60460" y="2574162"/>
              <a:ext cx="4831080" cy="362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形标注 10"/>
            <p:cNvSpPr/>
            <p:nvPr/>
          </p:nvSpPr>
          <p:spPr>
            <a:xfrm>
              <a:off x="7505135" y="3299332"/>
              <a:ext cx="1343025" cy="572135"/>
            </a:xfrm>
            <a:prstGeom prst="wedgeEllipseCallout">
              <a:avLst>
                <a:gd name="adj1" fmla="val -35950"/>
                <a:gd name="adj2" fmla="val -6502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zh-CN" sz="1600" dirty="0" smtClean="0"/>
                <a:t>更改</a:t>
              </a:r>
              <a:r>
                <a:rPr lang="zh-CN" altLang="zh-CN" sz="1600" dirty="0"/>
                <a:t>账户密码</a:t>
              </a:r>
              <a:endParaRPr lang="zh-CN" altLang="en-US" sz="1600" dirty="0"/>
            </a:p>
          </p:txBody>
        </p:sp>
      </p:grpSp>
      <p:sp>
        <p:nvSpPr>
          <p:cNvPr id="5" name="文本框 4"/>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bwMode="auto">
          <a:xfrm>
            <a:off x="1324293" y="1026453"/>
            <a:ext cx="10080000" cy="25628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indent="0">
              <a:buNone/>
            </a:pPr>
            <a:r>
              <a:rPr lang="en-US" altLang="zh-CN" sz="3200"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方法与步骤</a:t>
            </a:r>
            <a:r>
              <a:rPr lang="en-US" altLang="zh-CN" sz="3200" dirty="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200" dirty="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根据界面提示按下</a:t>
            </a:r>
            <a:r>
              <a:rPr lang="en-US" altLang="zh-CN" sz="3200" dirty="0" err="1">
                <a:latin typeface="微软雅黑" panose="020B0503020204020204" pitchFamily="34" charset="-122"/>
                <a:ea typeface="微软雅黑" panose="020B0503020204020204" pitchFamily="34" charset="-122"/>
                <a:cs typeface="微软雅黑" panose="020B0503020204020204" pitchFamily="34" charset="-122"/>
              </a:rPr>
              <a:t>Ctrl+Alt+Delete</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登录，</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进入用户登录窗口，输入</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Administrator</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账户</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密码，</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点击“</a:t>
            </a:r>
            <a:r>
              <a:rPr lang="zh-CN" altLang="zh-CN" sz="3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”按钮登录。</a:t>
            </a:r>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539750">
              <a:buNone/>
            </a:pPr>
            <a:endParaRPr lang="en-US" altLang="zh-CN" sz="3200"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743075" y="3481705"/>
            <a:ext cx="3929380" cy="2775585"/>
            <a:chOff x="4511824" y="3573017"/>
            <a:chExt cx="3240000" cy="2430505"/>
          </a:xfrm>
        </p:grpSpPr>
        <p:pic>
          <p:nvPicPr>
            <p:cNvPr id="4099" name="Picture 3" descr="用户登录窗口"/>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11824" y="3573017"/>
              <a:ext cx="3240000" cy="24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形标注 11"/>
            <p:cNvSpPr/>
            <p:nvPr/>
          </p:nvSpPr>
          <p:spPr>
            <a:xfrm>
              <a:off x="5519760" y="3933056"/>
              <a:ext cx="1152128" cy="648072"/>
            </a:xfrm>
            <a:prstGeom prst="wedgeEllipseCallout">
              <a:avLst>
                <a:gd name="adj1" fmla="val -42928"/>
                <a:gd name="adj2" fmla="val -47391"/>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1600" dirty="0"/>
                <a:t>用户登录窗口</a:t>
              </a:r>
              <a:endParaRPr lang="zh-CN" altLang="en-US" sz="1600" dirty="0"/>
            </a:p>
          </p:txBody>
        </p:sp>
      </p:grpSp>
      <p:grpSp>
        <p:nvGrpSpPr>
          <p:cNvPr id="2" name="组合 1"/>
          <p:cNvGrpSpPr/>
          <p:nvPr/>
        </p:nvGrpSpPr>
        <p:grpSpPr>
          <a:xfrm>
            <a:off x="6558280" y="3482340"/>
            <a:ext cx="4060825" cy="2835275"/>
            <a:chOff x="7968208" y="3573016"/>
            <a:chExt cx="3240000" cy="2429487"/>
          </a:xfrm>
        </p:grpSpPr>
        <p:pic>
          <p:nvPicPr>
            <p:cNvPr id="4100" name="Picture 4" descr="输入账户密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208" y="3573016"/>
              <a:ext cx="3240000" cy="242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椭圆形标注 12"/>
            <p:cNvSpPr/>
            <p:nvPr/>
          </p:nvSpPr>
          <p:spPr>
            <a:xfrm>
              <a:off x="9480024" y="4509120"/>
              <a:ext cx="1152000" cy="648072"/>
            </a:xfrm>
            <a:prstGeom prst="wedgeEllipseCallout">
              <a:avLst>
                <a:gd name="adj1" fmla="val -36532"/>
                <a:gd name="adj2" fmla="val -5824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zh-CN" sz="1600" dirty="0"/>
                <a:t>输入账户</a:t>
              </a:r>
              <a:r>
                <a:rPr lang="zh-CN" altLang="zh-CN" sz="1600" dirty="0" smtClean="0"/>
                <a:t>密码</a:t>
              </a:r>
              <a:endParaRPr lang="zh-CN" altLang="en-US" sz="1600" dirty="0"/>
            </a:p>
          </p:txBody>
        </p:sp>
      </p:grpSp>
      <p:sp>
        <p:nvSpPr>
          <p:cNvPr id="5" name="文本框 4"/>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bwMode="auto">
          <a:xfrm>
            <a:off x="1055688" y="1848143"/>
            <a:ext cx="10080000" cy="32626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indent="0">
              <a:buNone/>
            </a:pPr>
            <a:r>
              <a:rPr lang="zh-CN" altLang="en-US" sz="3200" dirty="0" smtClean="0">
                <a:latin typeface="微软雅黑" panose="020B0503020204020204" pitchFamily="34" charset="-122"/>
                <a:ea typeface="微软雅黑" panose="020B0503020204020204" pitchFamily="34" charset="-122"/>
                <a:cs typeface="微软雅黑" panose="020B0503020204020204" pitchFamily="34" charset="-122"/>
              </a:rPr>
              <a:t>注意：</a:t>
            </a:r>
            <a:endParaRPr lang="zh-CN" altLang="en-US" sz="32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en-US" altLang="zh-CN" sz="3200" dirty="0" smtClean="0">
                <a:latin typeface="微软雅黑" panose="020B0503020204020204" pitchFamily="34" charset="-122"/>
                <a:ea typeface="微软雅黑" panose="020B0503020204020204" pitchFamily="34" charset="-122"/>
                <a:cs typeface="微软雅黑" panose="020B0503020204020204" pitchFamily="34" charset="-122"/>
              </a:rPr>
              <a:t>Administrator</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密码必须满足以下条件：</a:t>
            </a:r>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① 至少</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个字符；</a:t>
            </a:r>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② 不包含用户账户名称超过两个以上连续字符；</a:t>
            </a:r>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③ 包含大写字母（</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A~Z</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）、小写字母（</a:t>
            </a:r>
            <a:r>
              <a:rPr lang="en-US" altLang="zh-CN" sz="3200" dirty="0" err="1">
                <a:latin typeface="微软雅黑" panose="020B0503020204020204" pitchFamily="34" charset="-122"/>
                <a:ea typeface="微软雅黑" panose="020B0503020204020204" pitchFamily="34" charset="-122"/>
                <a:cs typeface="微软雅黑" panose="020B0503020204020204" pitchFamily="34" charset="-122"/>
              </a:rPr>
              <a:t>a~z</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）、数字（</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0~9</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）和特殊字符（如</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&amp;</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等）</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组字符中的</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组</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200"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167667" y="238263"/>
            <a:ext cx="103936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在虚拟机中安装</a:t>
            </a:r>
            <a:r>
              <a:rPr lang="en-US" altLang="zh-CN" dirty="0">
                <a:sym typeface="+mn-ea"/>
              </a:rPr>
              <a:t>Windows Server 2012 R2</a:t>
            </a:r>
            <a:r>
              <a:rPr lang="zh-CN" altLang="zh-CN" dirty="0">
                <a:sym typeface="+mn-ea"/>
              </a:rPr>
              <a:t>操作系统</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2"/>
          <p:cNvSpPr txBox="1"/>
          <p:nvPr/>
        </p:nvSpPr>
        <p:spPr>
          <a:xfrm>
            <a:off x="6883024" y="4297903"/>
            <a:ext cx="3027680" cy="1076325"/>
          </a:xfrm>
          <a:prstGeom prst="rect">
            <a:avLst/>
          </a:prstGeom>
          <a:noFill/>
        </p:spPr>
        <p:txBody>
          <a:bodyPr wrap="non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主讲人：</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朱立新</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标题 2"/>
          <p:cNvSpPr txBox="1"/>
          <p:nvPr/>
        </p:nvSpPr>
        <p:spPr>
          <a:xfrm>
            <a:off x="1575548" y="2560097"/>
            <a:ext cx="9040903" cy="1101725"/>
          </a:xfrm>
          <a:prstGeom prst="rect">
            <a:avLst/>
          </a:prstGeom>
        </p:spPr>
        <p:txBody>
          <a:bodyPr/>
          <a:lst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buFontTx/>
            </a:pPr>
            <a:r>
              <a:rPr lang="zh-CN" altLang="en-US" sz="4800" b="1" kern="0" dirty="0"/>
              <a:t>  </a:t>
            </a:r>
            <a:r>
              <a:rPr lang="zh-CN" sz="4800" kern="100" dirty="0">
                <a:effectLst/>
                <a:latin typeface="微软雅黑" panose="020B0503020204020204" pitchFamily="34" charset="-122"/>
                <a:ea typeface="微软雅黑" panose="020B0503020204020204" pitchFamily="34" charset="-122"/>
                <a:sym typeface="+mn-ea"/>
              </a:rPr>
              <a:t>安装</a:t>
            </a:r>
            <a:r>
              <a:rPr lang="zh-CN" sz="4800" kern="100" dirty="0">
                <a:effectLst/>
                <a:latin typeface="微软雅黑" panose="020B0503020204020204" pitchFamily="34" charset="-122"/>
                <a:ea typeface="微软雅黑" panose="020B0503020204020204" pitchFamily="34" charset="-122"/>
                <a:sym typeface="+mn-ea"/>
              </a:rPr>
              <a:t>网络操作系统</a:t>
            </a:r>
            <a:endParaRPr lang="zh-CN" altLang="en-US" sz="4800" b="1" kern="0" dirty="0"/>
          </a:p>
        </p:txBody>
      </p:sp>
      <p:pic>
        <p:nvPicPr>
          <p:cNvPr id="118" name="图形 117" descr="Internet"/>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1791" y="159025"/>
            <a:ext cx="1249018" cy="1272209"/>
          </a:xfrm>
          <a:prstGeom prst="rect">
            <a:avLst/>
          </a:prstGeom>
        </p:spPr>
      </p:pic>
      <p:pic>
        <p:nvPicPr>
          <p:cNvPr id="10" name="图片 9"/>
          <p:cNvPicPr>
            <a:picLocks noChangeAspect="1"/>
          </p:cNvPicPr>
          <p:nvPr/>
        </p:nvPicPr>
        <p:blipFill rotWithShape="1">
          <a:blip r:embed="rId3"/>
          <a:srcRect b="36646"/>
          <a:stretch>
            <a:fillRect/>
          </a:stretch>
        </p:blipFill>
        <p:spPr>
          <a:xfrm>
            <a:off x="-1" y="5753450"/>
            <a:ext cx="12192000" cy="1104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bwMode="auto">
          <a:xfrm>
            <a:off x="1390015" y="956310"/>
            <a:ext cx="9718040" cy="1254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indent="0">
              <a:buNone/>
            </a:pPr>
            <a:br>
              <a:rPr lang="zh-CN" altLang="zh-CN" sz="2000" dirty="0"/>
            </a:br>
            <a:r>
              <a:rPr lang="zh-CN" altLang="zh-CN" sz="3200" kern="1200" dirty="0">
                <a:latin typeface="微软雅黑" panose="020B0503020204020204" pitchFamily="34" charset="-122"/>
                <a:ea typeface="微软雅黑" panose="020B0503020204020204" pitchFamily="34" charset="-122"/>
                <a:cs typeface="微软雅黑" panose="020B0503020204020204" pitchFamily="34" charset="-122"/>
              </a:rPr>
              <a:t>Windows Server 2012 R2系统第一次启动登录后，系统主界面默认会打开“服务器管理器”窗口。</a:t>
            </a:r>
            <a:r>
              <a:rPr lang="en-US" altLang="zh-CN" sz="2800" dirty="0" smtClean="0"/>
              <a:t>  </a:t>
            </a:r>
            <a:endParaRPr lang="zh-CN" altLang="en-US" sz="1600" dirty="0"/>
          </a:p>
        </p:txBody>
      </p:sp>
      <p:grpSp>
        <p:nvGrpSpPr>
          <p:cNvPr id="3" name="组合 2"/>
          <p:cNvGrpSpPr/>
          <p:nvPr/>
        </p:nvGrpSpPr>
        <p:grpSpPr>
          <a:xfrm>
            <a:off x="1645285" y="2274570"/>
            <a:ext cx="6337300" cy="4234815"/>
            <a:chOff x="1127448" y="4042529"/>
            <a:chExt cx="3384000" cy="2407925"/>
          </a:xfrm>
        </p:grpSpPr>
        <p:pic>
          <p:nvPicPr>
            <p:cNvPr id="5123" name="Picture 3" descr="图5-11 服务器管理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27448" y="4042529"/>
              <a:ext cx="3384000" cy="240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形标注 9"/>
            <p:cNvSpPr/>
            <p:nvPr/>
          </p:nvSpPr>
          <p:spPr>
            <a:xfrm>
              <a:off x="3071664" y="4077072"/>
              <a:ext cx="1061529" cy="648072"/>
            </a:xfrm>
            <a:prstGeom prst="wedgeEllipseCallout">
              <a:avLst>
                <a:gd name="adj1" fmla="val -48125"/>
                <a:gd name="adj2" fmla="val -5281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zh-CN" sz="1600" dirty="0" smtClean="0"/>
                <a:t>服务器管理器</a:t>
              </a:r>
              <a:endParaRPr lang="zh-CN" altLang="en-US" sz="1600" dirty="0"/>
            </a:p>
          </p:txBody>
        </p:sp>
      </p:grpSp>
      <p:sp>
        <p:nvSpPr>
          <p:cNvPr id="20" name="文本框 19"/>
          <p:cNvSpPr txBox="1"/>
          <p:nvPr/>
        </p:nvSpPr>
        <p:spPr>
          <a:xfrm>
            <a:off x="1127662" y="309383"/>
            <a:ext cx="7927340" cy="119888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latin typeface="微软雅黑" panose="020B0503020204020204" pitchFamily="34" charset="-122"/>
                <a:cs typeface="微软雅黑" panose="020B0503020204020204" pitchFamily="34" charset="-122"/>
                <a:sym typeface="+mn-ea"/>
              </a:rPr>
              <a:t>Windows Server 2012 R2</a:t>
            </a:r>
            <a:r>
              <a:rPr lang="zh-CN" altLang="zh-CN" dirty="0">
                <a:latin typeface="微软雅黑" panose="020B0503020204020204" pitchFamily="34" charset="-122"/>
                <a:cs typeface="微软雅黑" panose="020B0503020204020204" pitchFamily="34" charset="-122"/>
                <a:sym typeface="+mn-ea"/>
              </a:rPr>
              <a:t>系统的</a:t>
            </a:r>
            <a:r>
              <a:rPr lang="zh-CN" altLang="zh-CN" dirty="0" smtClean="0">
                <a:latin typeface="微软雅黑" panose="020B0503020204020204" pitchFamily="34" charset="-122"/>
                <a:cs typeface="微软雅黑" panose="020B0503020204020204" pitchFamily="34" charset="-122"/>
                <a:sym typeface="+mn-ea"/>
              </a:rPr>
              <a:t>配置</a:t>
            </a:r>
            <a:br>
              <a:rPr lang="zh-CN" altLang="zh-CN" dirty="0">
                <a:sym typeface="+mn-ea"/>
              </a:rPr>
            </a:b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307907" y="115153"/>
            <a:ext cx="4902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4</a:t>
            </a:r>
            <a:endParaRPr lang="en-US" altLang="zh-CN"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bwMode="auto">
          <a:xfrm>
            <a:off x="1390015" y="956310"/>
            <a:ext cx="9718040" cy="4781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indent="0">
              <a:buNone/>
            </a:pPr>
            <a:r>
              <a:rPr lang="en-US" altLang="zh-CN" sz="2800" dirty="0" smtClean="0"/>
              <a:t>  </a:t>
            </a:r>
            <a:endParaRPr lang="zh-CN" altLang="en-US" sz="1600" dirty="0"/>
          </a:p>
        </p:txBody>
      </p:sp>
      <p:sp>
        <p:nvSpPr>
          <p:cNvPr id="2" name="矩形 1"/>
          <p:cNvSpPr/>
          <p:nvPr/>
        </p:nvSpPr>
        <p:spPr>
          <a:xfrm>
            <a:off x="1209234" y="1148100"/>
            <a:ext cx="10080000" cy="583565"/>
          </a:xfrm>
          <a:prstGeom prst="rect">
            <a:avLst/>
          </a:prstGeom>
        </p:spPr>
        <p:txBody>
          <a:bodyPr>
            <a:spAutoFit/>
          </a:bodyPr>
          <a:lstStyle/>
          <a:p>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(1) </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显示通用桌面图标。</a:t>
            </a:r>
            <a:endParaRPr lang="zh-CN" altLang="zh-CN" sz="2000" dirty="0"/>
          </a:p>
        </p:txBody>
      </p:sp>
      <p:grpSp>
        <p:nvGrpSpPr>
          <p:cNvPr id="5" name="组合 4"/>
          <p:cNvGrpSpPr/>
          <p:nvPr/>
        </p:nvGrpSpPr>
        <p:grpSpPr>
          <a:xfrm>
            <a:off x="945953" y="3052068"/>
            <a:ext cx="4554248" cy="3346768"/>
            <a:chOff x="4962000" y="3861048"/>
            <a:chExt cx="3456000" cy="2589406"/>
          </a:xfrm>
        </p:grpSpPr>
        <p:pic>
          <p:nvPicPr>
            <p:cNvPr id="5124" name="Picture 4" descr="搜索桌面图标"/>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62000" y="3861048"/>
              <a:ext cx="3456000" cy="258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形标注 10"/>
            <p:cNvSpPr/>
            <p:nvPr/>
          </p:nvSpPr>
          <p:spPr>
            <a:xfrm>
              <a:off x="6816080" y="4221088"/>
              <a:ext cx="1152000" cy="648072"/>
            </a:xfrm>
            <a:prstGeom prst="wedgeEllipseCallout">
              <a:avLst>
                <a:gd name="adj1" fmla="val 24209"/>
                <a:gd name="adj2" fmla="val -6367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zh-CN" sz="1600" dirty="0" smtClean="0"/>
                <a:t>搜索</a:t>
              </a:r>
              <a:r>
                <a:rPr lang="zh-CN" altLang="zh-CN" sz="1600" dirty="0"/>
                <a:t>桌面图标</a:t>
              </a:r>
              <a:endParaRPr lang="zh-CN" altLang="en-US" sz="1600" dirty="0"/>
            </a:p>
          </p:txBody>
        </p:sp>
      </p:grpSp>
      <p:grpSp>
        <p:nvGrpSpPr>
          <p:cNvPr id="4" name="组合 3"/>
          <p:cNvGrpSpPr/>
          <p:nvPr/>
        </p:nvGrpSpPr>
        <p:grpSpPr>
          <a:xfrm>
            <a:off x="6308090" y="2957195"/>
            <a:ext cx="4575175" cy="3446780"/>
            <a:chOff x="8868552" y="3751432"/>
            <a:chExt cx="2196000" cy="2699022"/>
          </a:xfrm>
        </p:grpSpPr>
        <p:pic>
          <p:nvPicPr>
            <p:cNvPr id="5125" name="Picture 5" descr="勾选桌面图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8552" y="3751432"/>
              <a:ext cx="2196000" cy="26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形标注 11"/>
            <p:cNvSpPr/>
            <p:nvPr/>
          </p:nvSpPr>
          <p:spPr>
            <a:xfrm>
              <a:off x="9768408" y="4530998"/>
              <a:ext cx="1033297" cy="648072"/>
            </a:xfrm>
            <a:prstGeom prst="wedgeEllipseCallout">
              <a:avLst>
                <a:gd name="adj1" fmla="val -39439"/>
                <a:gd name="adj2" fmla="val -5960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zh-CN" sz="1600" dirty="0" smtClean="0"/>
                <a:t>勾选</a:t>
              </a:r>
              <a:r>
                <a:rPr lang="zh-CN" altLang="zh-CN" sz="1600" dirty="0"/>
                <a:t>桌面图标</a:t>
              </a:r>
              <a:endParaRPr lang="zh-CN" altLang="en-US" sz="1600" dirty="0"/>
            </a:p>
          </p:txBody>
        </p:sp>
      </p:grpSp>
      <p:sp>
        <p:nvSpPr>
          <p:cNvPr id="20" name="文本框 19"/>
          <p:cNvSpPr txBox="1"/>
          <p:nvPr/>
        </p:nvSpPr>
        <p:spPr>
          <a:xfrm>
            <a:off x="1167667" y="238263"/>
            <a:ext cx="792734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latin typeface="微软雅黑" panose="020B0503020204020204" pitchFamily="34" charset="-122"/>
                <a:cs typeface="微软雅黑" panose="020B0503020204020204" pitchFamily="34" charset="-122"/>
                <a:sym typeface="+mn-ea"/>
              </a:rPr>
              <a:t>Windows Server 2012 R2</a:t>
            </a:r>
            <a:r>
              <a:rPr lang="zh-CN" altLang="zh-CN" dirty="0">
                <a:latin typeface="微软雅黑" panose="020B0503020204020204" pitchFamily="34" charset="-122"/>
                <a:cs typeface="微软雅黑" panose="020B0503020204020204" pitchFamily="34" charset="-122"/>
                <a:sym typeface="+mn-ea"/>
              </a:rPr>
              <a:t>系统的</a:t>
            </a:r>
            <a:r>
              <a:rPr lang="zh-CN" altLang="zh-CN" dirty="0" smtClean="0">
                <a:latin typeface="微软雅黑" panose="020B0503020204020204" pitchFamily="34" charset="-122"/>
                <a:cs typeface="微软雅黑" panose="020B0503020204020204" pitchFamily="34" charset="-122"/>
                <a:sym typeface="+mn-ea"/>
              </a:rPr>
              <a:t>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307907" y="115153"/>
            <a:ext cx="4902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4</a:t>
            </a:r>
            <a:endParaRPr lang="en-US" altLang="zh-CN"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54050" y="944880"/>
            <a:ext cx="11012170" cy="2226945"/>
          </a:xfrm>
        </p:spPr>
        <p:txBody>
          <a:bodyPr>
            <a:noAutofit/>
          </a:bodyPr>
          <a:lstStyle/>
          <a:p>
            <a:pPr marL="0" indent="0" latinLnBrk="0">
              <a:lnSpc>
                <a:spcPct val="100000"/>
              </a:lnSpc>
              <a:spcBef>
                <a:spcPts val="600"/>
              </a:spcBef>
              <a:buNone/>
            </a:pPr>
            <a:r>
              <a:rPr lang="en-US" altLang="zh-CN" sz="31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100" dirty="0">
                <a:latin typeface="微软雅黑" panose="020B0503020204020204" pitchFamily="34" charset="-122"/>
                <a:ea typeface="微软雅黑" panose="020B0503020204020204" pitchFamily="34" charset="-122"/>
                <a:cs typeface="微软雅黑" panose="020B0503020204020204" pitchFamily="34" charset="-122"/>
              </a:rPr>
              <a:t>2) </a:t>
            </a:r>
            <a:r>
              <a:rPr lang="zh-CN" altLang="zh-CN" sz="3100" dirty="0">
                <a:latin typeface="微软雅黑" panose="020B0503020204020204" pitchFamily="34" charset="-122"/>
                <a:ea typeface="微软雅黑" panose="020B0503020204020204" pitchFamily="34" charset="-122"/>
                <a:cs typeface="微软雅黑" panose="020B0503020204020204" pitchFamily="34" charset="-122"/>
              </a:rPr>
              <a:t>更改计算机名。</a:t>
            </a:r>
            <a:r>
              <a:rPr lang="zh-CN" altLang="zh-CN" sz="3100" dirty="0">
                <a:latin typeface="微软雅黑" panose="020B0503020204020204" pitchFamily="34" charset="-122"/>
                <a:ea typeface="微软雅黑" panose="020B0503020204020204" pitchFamily="34" charset="-122"/>
                <a:cs typeface="微软雅黑" panose="020B0503020204020204" pitchFamily="34" charset="-122"/>
              </a:rPr>
              <a:t>打开服务器管理器窗口，单击“本地服务器</a:t>
            </a:r>
            <a:r>
              <a:rPr lang="en-US" altLang="zh-CN" sz="31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100" dirty="0">
                <a:latin typeface="微软雅黑" panose="020B0503020204020204" pitchFamily="34" charset="-122"/>
                <a:ea typeface="微软雅黑" panose="020B0503020204020204" pitchFamily="34" charset="-122"/>
                <a:cs typeface="微软雅黑" panose="020B0503020204020204" pitchFamily="34" charset="-122"/>
              </a:rPr>
              <a:t>，单击计算机的</a:t>
            </a:r>
            <a:r>
              <a:rPr lang="zh-CN" altLang="zh-CN" sz="3100" dirty="0" smtClean="0">
                <a:latin typeface="微软雅黑" panose="020B0503020204020204" pitchFamily="34" charset="-122"/>
                <a:ea typeface="微软雅黑" panose="020B0503020204020204" pitchFamily="34" charset="-122"/>
                <a:cs typeface="微软雅黑" panose="020B0503020204020204" pitchFamily="34" charset="-122"/>
              </a:rPr>
              <a:t>名称，</a:t>
            </a:r>
            <a:r>
              <a:rPr lang="zh-CN" altLang="zh-CN" sz="3100" dirty="0">
                <a:latin typeface="微软雅黑" panose="020B0503020204020204" pitchFamily="34" charset="-122"/>
                <a:ea typeface="微软雅黑" panose="020B0503020204020204" pitchFamily="34" charset="-122"/>
                <a:cs typeface="微软雅黑" panose="020B0503020204020204" pitchFamily="34" charset="-122"/>
              </a:rPr>
              <a:t>在系统属性对话框中单击“更改”按钮，输入新的计算机</a:t>
            </a:r>
            <a:r>
              <a:rPr lang="zh-CN" altLang="zh-CN" sz="3100" dirty="0" smtClean="0">
                <a:latin typeface="微软雅黑" panose="020B0503020204020204" pitchFamily="34" charset="-122"/>
                <a:ea typeface="微软雅黑" panose="020B0503020204020204" pitchFamily="34" charset="-122"/>
                <a:cs typeface="微软雅黑" panose="020B0503020204020204" pitchFamily="34" charset="-122"/>
              </a:rPr>
              <a:t>名，</a:t>
            </a:r>
            <a:r>
              <a:rPr lang="zh-CN" altLang="zh-CN" sz="3100" dirty="0">
                <a:latin typeface="微软雅黑" panose="020B0503020204020204" pitchFamily="34" charset="-122"/>
                <a:ea typeface="微软雅黑" panose="020B0503020204020204" pitchFamily="34" charset="-122"/>
                <a:cs typeface="微软雅黑" panose="020B0503020204020204" pitchFamily="34" charset="-122"/>
              </a:rPr>
              <a:t>点击“确定”，点击对话框的“确定”按钮，重启计算机</a:t>
            </a:r>
            <a:r>
              <a:rPr lang="zh-CN" altLang="zh-CN" sz="31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1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00000"/>
              </a:lnSpc>
              <a:spcBef>
                <a:spcPts val="600"/>
              </a:spcBef>
              <a:buNone/>
            </a:pPr>
            <a:endParaRPr lang="en-US" altLang="zh-CN" sz="21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404947" y="3233270"/>
            <a:ext cx="5184576" cy="3231253"/>
            <a:chOff x="983432" y="2429995"/>
            <a:chExt cx="4769994" cy="3015229"/>
          </a:xfrm>
        </p:grpSpPr>
        <p:pic>
          <p:nvPicPr>
            <p:cNvPr id="6150" name="Picture 6" descr="计算机名"/>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83432" y="2429995"/>
              <a:ext cx="4769994" cy="301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形标注 11"/>
            <p:cNvSpPr/>
            <p:nvPr/>
          </p:nvSpPr>
          <p:spPr>
            <a:xfrm>
              <a:off x="1756266" y="3448254"/>
              <a:ext cx="864000" cy="648072"/>
            </a:xfrm>
            <a:prstGeom prst="wedgeEllipseCallout">
              <a:avLst>
                <a:gd name="adj1" fmla="val 43707"/>
                <a:gd name="adj2" fmla="val -5010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smtClean="0"/>
                <a:t>计算机</a:t>
              </a:r>
              <a:r>
                <a:rPr lang="zh-CN" altLang="zh-CN" sz="1600" dirty="0"/>
                <a:t>名</a:t>
              </a:r>
              <a:endParaRPr lang="zh-CN" altLang="en-US" sz="1600" dirty="0"/>
            </a:p>
          </p:txBody>
        </p:sp>
      </p:grpSp>
      <p:grpSp>
        <p:nvGrpSpPr>
          <p:cNvPr id="5" name="组合 4"/>
          <p:cNvGrpSpPr/>
          <p:nvPr/>
        </p:nvGrpSpPr>
        <p:grpSpPr>
          <a:xfrm>
            <a:off x="7122160" y="3111500"/>
            <a:ext cx="3590925" cy="3474720"/>
            <a:chOff x="3359782" y="3726139"/>
            <a:chExt cx="2160240" cy="2817786"/>
          </a:xfrm>
        </p:grpSpPr>
        <p:pic>
          <p:nvPicPr>
            <p:cNvPr id="6151" name="Picture 7" descr="输入计算机名"/>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782" y="3726139"/>
              <a:ext cx="2160240" cy="281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椭圆形标注 12"/>
            <p:cNvSpPr/>
            <p:nvPr/>
          </p:nvSpPr>
          <p:spPr>
            <a:xfrm>
              <a:off x="3781280" y="4777159"/>
              <a:ext cx="1048556" cy="583900"/>
            </a:xfrm>
            <a:prstGeom prst="wedgeEllipseCallout">
              <a:avLst>
                <a:gd name="adj1" fmla="val -29554"/>
                <a:gd name="adj2" fmla="val -623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smtClean="0"/>
                <a:t>输入</a:t>
              </a:r>
              <a:r>
                <a:rPr lang="zh-CN" altLang="zh-CN" sz="1600" dirty="0"/>
                <a:t>新计算机名</a:t>
              </a:r>
              <a:endParaRPr lang="zh-CN" altLang="en-US" sz="1600" dirty="0"/>
            </a:p>
          </p:txBody>
        </p:sp>
      </p:grpSp>
      <p:sp>
        <p:nvSpPr>
          <p:cNvPr id="20" name="文本框 19"/>
          <p:cNvSpPr txBox="1"/>
          <p:nvPr/>
        </p:nvSpPr>
        <p:spPr>
          <a:xfrm>
            <a:off x="1167667" y="238263"/>
            <a:ext cx="792734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latin typeface="微软雅黑" panose="020B0503020204020204" pitchFamily="34" charset="-122"/>
                <a:cs typeface="微软雅黑" panose="020B0503020204020204" pitchFamily="34" charset="-122"/>
                <a:sym typeface="+mn-ea"/>
              </a:rPr>
              <a:t>Windows Server 2012 R2</a:t>
            </a:r>
            <a:r>
              <a:rPr lang="zh-CN" altLang="zh-CN" dirty="0">
                <a:latin typeface="微软雅黑" panose="020B0503020204020204" pitchFamily="34" charset="-122"/>
                <a:cs typeface="微软雅黑" panose="020B0503020204020204" pitchFamily="34" charset="-122"/>
                <a:sym typeface="+mn-ea"/>
              </a:rPr>
              <a:t>系统的</a:t>
            </a:r>
            <a:r>
              <a:rPr lang="zh-CN" altLang="zh-CN" dirty="0" smtClean="0">
                <a:latin typeface="微软雅黑" panose="020B0503020204020204" pitchFamily="34" charset="-122"/>
                <a:cs typeface="微软雅黑" panose="020B0503020204020204" pitchFamily="34" charset="-122"/>
                <a:sym typeface="+mn-ea"/>
              </a:rPr>
              <a:t>配置</a:t>
            </a:r>
            <a:endParaRPr lang="zh-CN" altLang="en-US" dirty="0"/>
          </a:p>
        </p:txBody>
      </p:sp>
      <p:sp>
        <p:nvSpPr>
          <p:cNvPr id="35" name="五边形 44"/>
          <p:cNvSpPr>
            <a:spLocks noChangeArrowheads="1"/>
          </p:cNvSpPr>
          <p:nvPr/>
        </p:nvSpPr>
        <p:spPr bwMode="auto">
          <a:xfrm rot="5400000">
            <a:off x="-20675" y="11207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307907" y="115153"/>
            <a:ext cx="4902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4</a:t>
            </a:r>
            <a:endParaRPr lang="en-US" altLang="zh-CN"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282744" y="1228765"/>
            <a:ext cx="10080000" cy="1963415"/>
          </a:xfrm>
        </p:spPr>
        <p:txBody>
          <a:bodyPr>
            <a:normAutofit lnSpcReduction="20000"/>
          </a:bodyPr>
          <a:lstStyle/>
          <a:p>
            <a:pPr marL="0" indent="0" latinLnBrk="0">
              <a:lnSpc>
                <a:spcPct val="100000"/>
              </a:lnSpc>
              <a:spcBef>
                <a:spcPts val="600"/>
              </a:spcBef>
              <a:buNone/>
            </a:pP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(3) </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启用</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关闭</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防火墙。打开服务器管理器窗口，单击“本地服务器</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，单击</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防火墙的状态，点击“启用或关闭</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防火墙</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选择“启用”或“关闭”</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防火墙，</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点击“确定”</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673894" y="2919745"/>
            <a:ext cx="5010551" cy="3710623"/>
            <a:chOff x="6486049" y="2429995"/>
            <a:chExt cx="4650511" cy="3485492"/>
          </a:xfrm>
        </p:grpSpPr>
        <p:pic>
          <p:nvPicPr>
            <p:cNvPr id="7" name="Picture 2" descr="Windows防火墙"/>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86049" y="2429995"/>
              <a:ext cx="4650511" cy="348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形标注 13"/>
            <p:cNvSpPr/>
            <p:nvPr/>
          </p:nvSpPr>
          <p:spPr>
            <a:xfrm>
              <a:off x="7752184" y="2954400"/>
              <a:ext cx="1404000" cy="648072"/>
            </a:xfrm>
            <a:prstGeom prst="wedgeEllipseCallout">
              <a:avLst>
                <a:gd name="adj1" fmla="val -58369"/>
                <a:gd name="adj2" fmla="val 3808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600" dirty="0" smtClean="0"/>
                <a:t>Windows</a:t>
              </a:r>
              <a:r>
                <a:rPr lang="zh-CN" altLang="zh-CN" sz="1600" dirty="0"/>
                <a:t>防火墙</a:t>
              </a:r>
              <a:endParaRPr lang="zh-CN" altLang="en-US" sz="1600" dirty="0"/>
            </a:p>
          </p:txBody>
        </p:sp>
      </p:grpSp>
      <p:grpSp>
        <p:nvGrpSpPr>
          <p:cNvPr id="3" name="组合 2"/>
          <p:cNvGrpSpPr/>
          <p:nvPr/>
        </p:nvGrpSpPr>
        <p:grpSpPr>
          <a:xfrm>
            <a:off x="6430010" y="2919730"/>
            <a:ext cx="5546725" cy="3710940"/>
            <a:chOff x="8400256" y="4293096"/>
            <a:chExt cx="2542493" cy="2304256"/>
          </a:xfrm>
        </p:grpSpPr>
        <p:pic>
          <p:nvPicPr>
            <p:cNvPr id="6147" name="Picture 3" descr="启用关闭防火墙"/>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0256" y="4293096"/>
              <a:ext cx="2542493"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椭圆形标注 14"/>
            <p:cNvSpPr/>
            <p:nvPr/>
          </p:nvSpPr>
          <p:spPr>
            <a:xfrm>
              <a:off x="9192344" y="5591451"/>
              <a:ext cx="1102605" cy="505964"/>
            </a:xfrm>
            <a:prstGeom prst="wedgeEllipseCallout">
              <a:avLst>
                <a:gd name="adj1" fmla="val -45438"/>
                <a:gd name="adj2" fmla="val -568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smtClean="0"/>
                <a:t>启用</a:t>
              </a:r>
              <a:r>
                <a:rPr lang="zh-CN" altLang="zh-CN" sz="1600" dirty="0"/>
                <a:t>关闭防火墙</a:t>
              </a:r>
              <a:endParaRPr lang="zh-CN" altLang="en-US" sz="1600" dirty="0"/>
            </a:p>
          </p:txBody>
        </p:sp>
      </p:grpSp>
      <p:sp>
        <p:nvSpPr>
          <p:cNvPr id="20" name="文本框 19"/>
          <p:cNvSpPr txBox="1"/>
          <p:nvPr/>
        </p:nvSpPr>
        <p:spPr>
          <a:xfrm>
            <a:off x="1167667" y="238263"/>
            <a:ext cx="792734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latin typeface="微软雅黑" panose="020B0503020204020204" pitchFamily="34" charset="-122"/>
                <a:cs typeface="微软雅黑" panose="020B0503020204020204" pitchFamily="34" charset="-122"/>
                <a:sym typeface="+mn-ea"/>
              </a:rPr>
              <a:t>Windows Server 2012 R2</a:t>
            </a:r>
            <a:r>
              <a:rPr lang="zh-CN" altLang="zh-CN" dirty="0">
                <a:latin typeface="微软雅黑" panose="020B0503020204020204" pitchFamily="34" charset="-122"/>
                <a:cs typeface="微软雅黑" panose="020B0503020204020204" pitchFamily="34" charset="-122"/>
                <a:sym typeface="+mn-ea"/>
              </a:rPr>
              <a:t>系统的</a:t>
            </a:r>
            <a:r>
              <a:rPr lang="zh-CN" altLang="zh-CN" dirty="0" smtClean="0">
                <a:latin typeface="微软雅黑" panose="020B0503020204020204" pitchFamily="34" charset="-122"/>
                <a:cs typeface="微软雅黑" panose="020B0503020204020204" pitchFamily="34" charset="-122"/>
                <a:sym typeface="+mn-ea"/>
              </a:rPr>
              <a:t>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307907" y="115153"/>
            <a:ext cx="4902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4</a:t>
            </a:r>
            <a:endParaRPr lang="en-US" altLang="zh-CN"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6445" y="858520"/>
            <a:ext cx="10658475" cy="1393825"/>
          </a:xfrm>
        </p:spPr>
        <p:txBody>
          <a:bodyPr>
            <a:normAutofit fontScale="25000"/>
          </a:bodyPr>
          <a:lstStyle/>
          <a:p>
            <a:pPr marL="0" indent="0">
              <a:buNone/>
            </a:pPr>
            <a:r>
              <a:rPr lang="en-US" altLang="zh-CN" sz="128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网络连接设置。打开服务器管理器窗口，单击“本地服务器</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，单击</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Ethernet0</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连接状态，右击“</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Ethernet0</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”，单击“属性”，单击“</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Internet</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协议版本</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4(TCP/IPv4)</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”，单击“属性”按钮，设置</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IP</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地址、子网掩码、网关和</a:t>
            </a:r>
            <a:r>
              <a:rPr lang="en-US" altLang="zh-CN" sz="12800" dirty="0">
                <a:latin typeface="微软雅黑" panose="020B0503020204020204" pitchFamily="34" charset="-122"/>
                <a:ea typeface="微软雅黑" panose="020B0503020204020204" pitchFamily="34" charset="-122"/>
                <a:cs typeface="微软雅黑" panose="020B0503020204020204" pitchFamily="34" charset="-122"/>
              </a:rPr>
              <a:t>DNS</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服务器</a:t>
            </a:r>
            <a:r>
              <a:rPr lang="zh-CN" altLang="zh-CN" sz="12800" dirty="0" smtClean="0">
                <a:latin typeface="微软雅黑" panose="020B0503020204020204" pitchFamily="34" charset="-122"/>
                <a:ea typeface="微软雅黑" panose="020B0503020204020204" pitchFamily="34" charset="-122"/>
                <a:cs typeface="微软雅黑" panose="020B0503020204020204" pitchFamily="34" charset="-122"/>
              </a:rPr>
              <a:t>地址</a:t>
            </a:r>
            <a:r>
              <a:rPr lang="zh-CN" altLang="zh-CN" sz="12800" dirty="0">
                <a:latin typeface="微软雅黑" panose="020B0503020204020204" pitchFamily="34" charset="-122"/>
                <a:ea typeface="微软雅黑" panose="020B0503020204020204" pitchFamily="34" charset="-122"/>
                <a:cs typeface="微软雅黑" panose="020B0503020204020204" pitchFamily="34" charset="-122"/>
              </a:rPr>
              <a:t>，点击“确定”。</a:t>
            </a:r>
            <a:endParaRPr lang="zh-CN" altLang="zh-CN" sz="128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28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202690" y="3248025"/>
            <a:ext cx="3312160" cy="3609975"/>
            <a:chOff x="1415481" y="2087335"/>
            <a:chExt cx="3312368" cy="4065893"/>
          </a:xfrm>
        </p:grpSpPr>
        <p:pic>
          <p:nvPicPr>
            <p:cNvPr id="7170" name="Picture 2" descr="IP地址设置"/>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15481" y="2087335"/>
              <a:ext cx="3312368" cy="40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形标注 5"/>
            <p:cNvSpPr/>
            <p:nvPr/>
          </p:nvSpPr>
          <p:spPr>
            <a:xfrm>
              <a:off x="3215680" y="2852936"/>
              <a:ext cx="1152128" cy="648072"/>
            </a:xfrm>
            <a:prstGeom prst="wedgeEllipseCallout">
              <a:avLst>
                <a:gd name="adj1" fmla="val -39439"/>
                <a:gd name="adj2" fmla="val 5978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1600" dirty="0" smtClean="0">
                  <a:latin typeface="Arial Unicode MS" pitchFamily="34" charset="-122"/>
                  <a:ea typeface="Arial Unicode MS" pitchFamily="34" charset="-122"/>
                  <a:cs typeface="Arial Unicode MS" pitchFamily="34" charset="-122"/>
                </a:rPr>
                <a:t>IP</a:t>
              </a:r>
              <a:r>
                <a:rPr lang="zh-CN" altLang="zh-CN" sz="1600" dirty="0"/>
                <a:t>地址设置</a:t>
              </a:r>
              <a:endParaRPr lang="zh-CN" altLang="en-US" sz="1600" dirty="0"/>
            </a:p>
          </p:txBody>
        </p:sp>
      </p:grpSp>
      <p:grpSp>
        <p:nvGrpSpPr>
          <p:cNvPr id="5" name="组合 4"/>
          <p:cNvGrpSpPr/>
          <p:nvPr/>
        </p:nvGrpSpPr>
        <p:grpSpPr>
          <a:xfrm>
            <a:off x="4996180" y="3248660"/>
            <a:ext cx="6085205" cy="3502660"/>
            <a:chOff x="5087888" y="2087335"/>
            <a:chExt cx="6085412" cy="3852263"/>
          </a:xfrm>
        </p:grpSpPr>
        <p:pic>
          <p:nvPicPr>
            <p:cNvPr id="7171" name="Picture 3" descr="运行状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888" y="2087335"/>
              <a:ext cx="6085412" cy="385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形标注 6"/>
            <p:cNvSpPr/>
            <p:nvPr/>
          </p:nvSpPr>
          <p:spPr>
            <a:xfrm>
              <a:off x="8904312" y="3501008"/>
              <a:ext cx="1728000" cy="648072"/>
            </a:xfrm>
            <a:prstGeom prst="wedgeEllipseCallout">
              <a:avLst>
                <a:gd name="adj1" fmla="val -39439"/>
                <a:gd name="adj2" fmla="val 5978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zh-CN" sz="1600" dirty="0" smtClean="0"/>
                <a:t>本地</a:t>
              </a:r>
              <a:r>
                <a:rPr lang="zh-CN" altLang="zh-CN" sz="1600" dirty="0"/>
                <a:t>服务器运行状态</a:t>
              </a:r>
              <a:endParaRPr lang="zh-CN" altLang="en-US" sz="1600" dirty="0"/>
            </a:p>
          </p:txBody>
        </p:sp>
      </p:grpSp>
      <p:sp>
        <p:nvSpPr>
          <p:cNvPr id="20" name="文本框 19"/>
          <p:cNvSpPr txBox="1"/>
          <p:nvPr/>
        </p:nvSpPr>
        <p:spPr>
          <a:xfrm>
            <a:off x="1167667" y="238263"/>
            <a:ext cx="792734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latin typeface="微软雅黑" panose="020B0503020204020204" pitchFamily="34" charset="-122"/>
                <a:cs typeface="微软雅黑" panose="020B0503020204020204" pitchFamily="34" charset="-122"/>
                <a:sym typeface="+mn-ea"/>
              </a:rPr>
              <a:t>Windows Server 2012 R2</a:t>
            </a:r>
            <a:r>
              <a:rPr lang="zh-CN" altLang="zh-CN" dirty="0">
                <a:latin typeface="微软雅黑" panose="020B0503020204020204" pitchFamily="34" charset="-122"/>
                <a:cs typeface="微软雅黑" panose="020B0503020204020204" pitchFamily="34" charset="-122"/>
                <a:sym typeface="+mn-ea"/>
              </a:rPr>
              <a:t>系统的</a:t>
            </a:r>
            <a:r>
              <a:rPr lang="zh-CN" altLang="zh-CN" dirty="0" smtClean="0">
                <a:latin typeface="微软雅黑" panose="020B0503020204020204" pitchFamily="34" charset="-122"/>
                <a:cs typeface="微软雅黑" panose="020B0503020204020204" pitchFamily="34" charset="-122"/>
                <a:sym typeface="+mn-ea"/>
              </a:rPr>
              <a:t>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307907" y="115153"/>
            <a:ext cx="4902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4</a:t>
            </a:r>
            <a:endParaRPr lang="en-US" altLang="zh-CN"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32633" y="2382564"/>
            <a:ext cx="5126734" cy="1046436"/>
          </a:xfrm>
          <a:prstGeom prst="rect">
            <a:avLst/>
          </a:prstGeom>
        </p:spPr>
        <p:txBody>
          <a:bodyPr wrap="square" lIns="121917" tIns="60958" rIns="121917" bIns="60958">
            <a:spAutoFit/>
          </a:bodyPr>
          <a:lstStyle/>
          <a:p>
            <a:pPr algn="ctr"/>
            <a:r>
              <a:rPr lang="zh-CN" altLang="en-US" sz="6000" b="1" dirty="0">
                <a:solidFill>
                  <a:srgbClr val="0070C0"/>
                </a:solidFill>
                <a:latin typeface="微软雅黑" panose="020B0503020204020204" pitchFamily="34" charset="-122"/>
                <a:ea typeface="微软雅黑" panose="020B0503020204020204" pitchFamily="34" charset="-122"/>
              </a:rPr>
              <a:t>本节完</a:t>
            </a:r>
            <a:endParaRPr lang="zh-CN" altLang="en-US" sz="6000" b="1" dirty="0">
              <a:solidFill>
                <a:srgbClr val="0070C0"/>
              </a:solidFill>
              <a:latin typeface="微软雅黑" panose="020B0503020204020204" pitchFamily="34" charset="-122"/>
              <a:ea typeface="微软雅黑" panose="020B0503020204020204" pitchFamily="34" charset="-122"/>
            </a:endParaRPr>
          </a:p>
        </p:txBody>
      </p:sp>
      <p:sp>
        <p:nvSpPr>
          <p:cNvPr id="7" name="椭圆 6"/>
          <p:cNvSpPr/>
          <p:nvPr/>
        </p:nvSpPr>
        <p:spPr>
          <a:xfrm>
            <a:off x="4251053" y="961863"/>
            <a:ext cx="3689894" cy="3689894"/>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p:cNvPicPr>
            <a:picLocks noChangeAspect="1"/>
          </p:cNvPicPr>
          <p:nvPr/>
        </p:nvPicPr>
        <p:blipFill rotWithShape="1">
          <a:blip r:embed="rId1"/>
          <a:srcRect b="36646"/>
          <a:stretch>
            <a:fillRect/>
          </a:stretch>
        </p:blipFill>
        <p:spPr>
          <a:xfrm>
            <a:off x="-1" y="5753450"/>
            <a:ext cx="12192000" cy="1104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059180" y="979805"/>
            <a:ext cx="2049780" cy="583565"/>
          </a:xfrm>
          <a:prstGeom prst="rect">
            <a:avLst/>
          </a:prstGeom>
        </p:spPr>
        <p:txBody>
          <a:bodyPr wrap="square">
            <a:spAutoFit/>
          </a:bodyPr>
          <a:p>
            <a:r>
              <a:rPr lang="zh-CN" altLang="en-US" sz="3200" dirty="0" smtClean="0">
                <a:latin typeface="微软雅黑" panose="020B0503020204020204" pitchFamily="34" charset="-122"/>
                <a:ea typeface="微软雅黑" panose="020B0503020204020204" pitchFamily="34" charset="-122"/>
              </a:rPr>
              <a:t>主要内容</a:t>
            </a:r>
            <a:endParaRPr lang="zh-CN" altLang="en-US" sz="3200" dirty="0"/>
          </a:p>
        </p:txBody>
      </p:sp>
      <p:sp>
        <p:nvSpPr>
          <p:cNvPr id="8" name="文本框 7"/>
          <p:cNvSpPr txBox="1"/>
          <p:nvPr/>
        </p:nvSpPr>
        <p:spPr>
          <a:xfrm>
            <a:off x="1571625" y="2180590"/>
            <a:ext cx="13686790" cy="583565"/>
          </a:xfrm>
          <a:prstGeom prst="rect">
            <a:avLst/>
          </a:prstGeom>
          <a:noFill/>
        </p:spPr>
        <p:txBody>
          <a:bodyPr wrap="square" rtlCol="0">
            <a:spAutoFit/>
          </a:bodyPr>
          <a:p>
            <a:pPr algn="l"/>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1.Windows Server 2012 R2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网络操作系统简介</a:t>
            </a:r>
            <a:endParaRPr lang="zh-CN" altLang="en-US" sz="3200">
              <a:latin typeface="微软雅黑" panose="020B0503020204020204" pitchFamily="34" charset="-122"/>
              <a:cs typeface="微软雅黑" panose="020B0503020204020204" pitchFamily="34" charset="-122"/>
            </a:endParaRPr>
          </a:p>
        </p:txBody>
      </p:sp>
      <p:sp>
        <p:nvSpPr>
          <p:cNvPr id="9" name="文本框 8"/>
          <p:cNvSpPr txBox="1"/>
          <p:nvPr/>
        </p:nvSpPr>
        <p:spPr>
          <a:xfrm>
            <a:off x="1571625" y="3178810"/>
            <a:ext cx="9922510" cy="583565"/>
          </a:xfrm>
          <a:prstGeom prst="rect">
            <a:avLst/>
          </a:prstGeom>
          <a:noFill/>
        </p:spPr>
        <p:txBody>
          <a:bodyPr wrap="square" rtlCol="0">
            <a:spAutoFit/>
          </a:bodyPr>
          <a:p>
            <a:pPr algn="l"/>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创建</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 R2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虚拟机</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1571625" y="4117975"/>
            <a:ext cx="10185400" cy="583565"/>
          </a:xfrm>
          <a:prstGeom prst="rect">
            <a:avLst/>
          </a:prstGeom>
          <a:noFill/>
        </p:spPr>
        <p:txBody>
          <a:bodyPr wrap="square" rtlCol="0">
            <a:spAutoFit/>
          </a:bodyPr>
          <a:p>
            <a:pPr algn="l"/>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在虚拟机中安装</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 R2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操作系统</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1571625" y="5020310"/>
            <a:ext cx="22167215" cy="583565"/>
          </a:xfrm>
          <a:prstGeom prst="rect">
            <a:avLst/>
          </a:prstGeom>
          <a:noFill/>
        </p:spPr>
        <p:txBody>
          <a:bodyPr wrap="square" rtlCol="0">
            <a:spAutoFit/>
          </a:bodyPr>
          <a:p>
            <a:pPr algn="l"/>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4.Windows Server 2012 R2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系统的</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配置</a:t>
            </a:r>
            <a:endParaRPr lang="zh-CN" altLang="en-US" sz="3200">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9719310" cy="6451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smtClean="0">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 R2</a:t>
            </a:r>
            <a:r>
              <a:rPr lang="zh-CN"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网络操作系统简介</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4339" name="Rectangle 3"/>
          <p:cNvSpPr>
            <a:spLocks noGrp="1" noChangeArrowheads="1"/>
          </p:cNvSpPr>
          <p:nvPr>
            <p:ph idx="1"/>
          </p:nvPr>
        </p:nvSpPr>
        <p:spPr bwMode="auto">
          <a:xfrm>
            <a:off x="1127955" y="1628775"/>
            <a:ext cx="10080000" cy="11811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Autofit/>
          </a:bodyPr>
          <a:lstStyle/>
          <a:p>
            <a:pPr marL="0" indent="539750">
              <a:buNone/>
            </a:pP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 Server 2012 R2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是微软的</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 Server 2012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的升级版本。它是一款开放性的服务器操作系统平台。</a:t>
            </a:r>
            <a:r>
              <a:rPr lang="zh-CN" altLang="zh-CN" sz="3200" dirty="0">
                <a:sym typeface="+mn-ea"/>
              </a:rPr>
              <a:t>以应用程序为重点、以用户为中心，为不同应用场景和行业用户提供了动态灵活的扩展性和简易高效的管理体验，能够满足大、中或小型企业用户的不同网络业务需求，实现跨平台终端用户访问资源平台的需要。</a:t>
            </a:r>
            <a:endPar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4" name="矩形 2"/>
          <p:cNvSpPr>
            <a:spLocks noChangeArrowheads="1"/>
          </p:cNvSpPr>
          <p:nvPr/>
        </p:nvSpPr>
        <p:spPr bwMode="auto">
          <a:xfrm>
            <a:off x="1283335" y="946150"/>
            <a:ext cx="10029190"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0070C0"/>
                </a:solidFill>
                <a:latin typeface="微软雅黑" panose="020B0503020204020204" pitchFamily="34" charset="-122"/>
                <a:ea typeface="微软雅黑" panose="020B0503020204020204" pitchFamily="34" charset="-122"/>
              </a:rPr>
              <a:t>2.Windows Server 2012 R2的版本</a:t>
            </a:r>
            <a:endParaRPr lang="en-US" altLang="zh-CN" sz="3200" dirty="0">
              <a:solidFill>
                <a:srgbClr val="0070C0"/>
              </a:solidFill>
              <a:latin typeface="微软雅黑" panose="020B0503020204020204" pitchFamily="34" charset="-122"/>
              <a:ea typeface="微软雅黑" panose="020B0503020204020204" pitchFamily="34" charset="-122"/>
            </a:endParaRPr>
          </a:p>
          <a:p>
            <a:pPr indent="539750"/>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 Server 2012 R2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可以提供具有高度经济实惠与高度虚拟化的环境，如表所示它有四个版本，可以让企业用户根据实际网络需求选择合适版本。</a:t>
            </a:r>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对象 1"/>
          <p:cNvGraphicFramePr>
            <a:graphicFrameLocks noChangeAspect="1"/>
          </p:cNvGraphicFramePr>
          <p:nvPr/>
        </p:nvGraphicFramePr>
        <p:xfrm>
          <a:off x="3048000" y="3089910"/>
          <a:ext cx="6671310" cy="3461385"/>
        </p:xfrm>
        <a:graphic>
          <a:graphicData uri="http://schemas.openxmlformats.org/presentationml/2006/ole">
            <mc:AlternateContent xmlns:mc="http://schemas.openxmlformats.org/markup-compatibility/2006">
              <mc:Choice xmlns:v="urn:schemas-microsoft-com:vml" Requires="v">
                <p:oleObj spid="_x0000_s1030" name="文档" r:id="rId1" imgW="5419090" imgH="3031490" progId="Word.Document.12">
                  <p:embed/>
                </p:oleObj>
              </mc:Choice>
              <mc:Fallback>
                <p:oleObj name="文档" r:id="rId1" imgW="5419090" imgH="3031490" progId="Word.Document.12">
                  <p:embed/>
                  <p:pic>
                    <p:nvPicPr>
                      <p:cNvPr id="0" name="图片 1024"/>
                      <p:cNvPicPr>
                        <a:picLocks noChangeAspect="1"/>
                      </p:cNvPicPr>
                      <p:nvPr/>
                    </p:nvPicPr>
                    <p:blipFill>
                      <a:blip r:embed="rId2"/>
                      <a:stretch>
                        <a:fillRect/>
                      </a:stretch>
                    </p:blipFill>
                    <p:spPr>
                      <a:xfrm>
                        <a:off x="3048000" y="3089910"/>
                        <a:ext cx="6671310" cy="3461385"/>
                      </a:xfrm>
                      <a:prstGeom prst="rect">
                        <a:avLst/>
                      </a:prstGeom>
                      <a:noFill/>
                      <a:ln w="9525">
                        <a:noFill/>
                      </a:ln>
                    </p:spPr>
                  </p:pic>
                </p:oleObj>
              </mc:Fallback>
            </mc:AlternateContent>
          </a:graphicData>
        </a:graphic>
      </p:graphicFrame>
      <p:sp>
        <p:nvSpPr>
          <p:cNvPr id="20" name="文本框 19"/>
          <p:cNvSpPr txBox="1"/>
          <p:nvPr/>
        </p:nvSpPr>
        <p:spPr>
          <a:xfrm>
            <a:off x="1167667" y="238263"/>
            <a:ext cx="9719310" cy="6451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smtClean="0">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 R2</a:t>
            </a:r>
            <a:r>
              <a:rPr lang="zh-CN"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网络操作系统简介</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矩形 1"/>
          <p:cNvSpPr>
            <a:spLocks noChangeArrowheads="1"/>
          </p:cNvSpPr>
          <p:nvPr/>
        </p:nvSpPr>
        <p:spPr bwMode="auto">
          <a:xfrm>
            <a:off x="1343472" y="874941"/>
            <a:ext cx="10080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0070C0"/>
                </a:solidFill>
                <a:latin typeface="微软雅黑" panose="020B0503020204020204" pitchFamily="34" charset="-122"/>
                <a:ea typeface="微软雅黑" panose="020B0503020204020204" pitchFamily="34" charset="-122"/>
              </a:rPr>
              <a:t>3. Windows Server 2012 R2的系统需求</a:t>
            </a:r>
            <a:endParaRPr lang="en-US" altLang="zh-CN" sz="3200" dirty="0">
              <a:solidFill>
                <a:srgbClr val="0070C0"/>
              </a:solidFill>
              <a:latin typeface="微软雅黑" panose="020B0503020204020204" pitchFamily="34" charset="-122"/>
              <a:ea typeface="微软雅黑" panose="020B0503020204020204" pitchFamily="34" charset="-122"/>
            </a:endParaRPr>
          </a:p>
          <a:p>
            <a:pPr indent="539750"/>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如果要在计算机内安装与使用</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Windows Server 2012 R2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rPr>
              <a:t>，对计算机的硬件配备有一定的需求</a:t>
            </a:r>
            <a:r>
              <a:rPr lang="zh-CN" altLang="zh-CN" sz="2000" dirty="0"/>
              <a:t>。</a:t>
            </a:r>
            <a:endParaRPr lang="zh-CN" altLang="zh-CN" sz="2000" dirty="0"/>
          </a:p>
        </p:txBody>
      </p:sp>
      <p:graphicFrame>
        <p:nvGraphicFramePr>
          <p:cNvPr id="3" name="对象 2"/>
          <p:cNvGraphicFramePr>
            <a:graphicFrameLocks noChangeAspect="1"/>
          </p:cNvGraphicFramePr>
          <p:nvPr/>
        </p:nvGraphicFramePr>
        <p:xfrm>
          <a:off x="2549699" y="2662927"/>
          <a:ext cx="6552728" cy="3243943"/>
        </p:xfrm>
        <a:graphic>
          <a:graphicData uri="http://schemas.openxmlformats.org/presentationml/2006/ole">
            <mc:AlternateContent xmlns:mc="http://schemas.openxmlformats.org/markup-compatibility/2006">
              <mc:Choice xmlns:v="urn:schemas-microsoft-com:vml" Requires="v">
                <p:oleObj spid="_x0000_s2054" name="文档" r:id="rId1" imgW="5425440" imgH="2877185" progId="Word.Document.12">
                  <p:embed/>
                </p:oleObj>
              </mc:Choice>
              <mc:Fallback>
                <p:oleObj name="文档" r:id="rId1" imgW="5425440" imgH="2877185" progId="Word.Document.12">
                  <p:embed/>
                  <p:pic>
                    <p:nvPicPr>
                      <p:cNvPr id="0" name="图片 2048"/>
                      <p:cNvPicPr>
                        <a:picLocks noChangeAspect="1"/>
                      </p:cNvPicPr>
                      <p:nvPr/>
                    </p:nvPicPr>
                    <p:blipFill>
                      <a:blip r:embed="rId2"/>
                      <a:stretch>
                        <a:fillRect/>
                      </a:stretch>
                    </p:blipFill>
                    <p:spPr>
                      <a:xfrm>
                        <a:off x="2549699" y="2662927"/>
                        <a:ext cx="6552728" cy="3243943"/>
                      </a:xfrm>
                      <a:prstGeom prst="rect">
                        <a:avLst/>
                      </a:prstGeom>
                      <a:noFill/>
                      <a:ln w="9525">
                        <a:noFill/>
                      </a:ln>
                    </p:spPr>
                  </p:pic>
                </p:oleObj>
              </mc:Fallback>
            </mc:AlternateContent>
          </a:graphicData>
        </a:graphic>
      </p:graphicFrame>
      <p:sp>
        <p:nvSpPr>
          <p:cNvPr id="100" name="文本框 99"/>
          <p:cNvSpPr txBox="1"/>
          <p:nvPr/>
        </p:nvSpPr>
        <p:spPr>
          <a:xfrm>
            <a:off x="188595" y="5572760"/>
            <a:ext cx="11600180" cy="1076325"/>
          </a:xfrm>
          <a:prstGeom prst="rect">
            <a:avLst/>
          </a:prstGeom>
          <a:noFill/>
          <a:ln w="9525">
            <a:noFill/>
          </a:ln>
        </p:spPr>
        <p:txBody>
          <a:bodyPr wrap="square">
            <a:spAutoFit/>
          </a:bodyPr>
          <a:p>
            <a:pPr marL="0" indent="304800"/>
            <a:r>
              <a:rPr lang="zh-CN" sz="3200" b="0">
                <a:latin typeface="微软雅黑" panose="020B0503020204020204" pitchFamily="34" charset="-122"/>
                <a:ea typeface="微软雅黑" panose="020B0503020204020204" pitchFamily="34" charset="-122"/>
              </a:rPr>
              <a:t>安装时实际需求与计算机配置、服务器需要安装的应用程序和扮演的角色，以及服务功能安装的数量多少都有关系。</a:t>
            </a:r>
            <a:endParaRPr lang="zh-CN" altLang="en-US" sz="3200">
              <a:latin typeface="微软雅黑" panose="020B0503020204020204" pitchFamily="34" charset="-122"/>
              <a:ea typeface="微软雅黑" panose="020B0503020204020204" pitchFamily="34" charset="-122"/>
            </a:endParaRPr>
          </a:p>
        </p:txBody>
      </p:sp>
      <p:sp>
        <p:nvSpPr>
          <p:cNvPr id="20" name="文本框 19"/>
          <p:cNvSpPr txBox="1"/>
          <p:nvPr/>
        </p:nvSpPr>
        <p:spPr>
          <a:xfrm>
            <a:off x="1128932" y="115073"/>
            <a:ext cx="9719310" cy="6451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smtClean="0">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 R2</a:t>
            </a:r>
            <a:r>
              <a:rPr lang="zh-CN"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网络操作系统简介</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矩形 1"/>
          <p:cNvSpPr>
            <a:spLocks noChangeArrowheads="1"/>
          </p:cNvSpPr>
          <p:nvPr/>
        </p:nvSpPr>
        <p:spPr bwMode="auto">
          <a:xfrm>
            <a:off x="1067435" y="875030"/>
            <a:ext cx="10356215" cy="466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0070C0"/>
                </a:solidFill>
                <a:latin typeface="微软雅黑" panose="020B0503020204020204" pitchFamily="34" charset="-122"/>
                <a:ea typeface="微软雅黑" panose="020B0503020204020204" pitchFamily="34" charset="-122"/>
              </a:rPr>
              <a:t>4. </a:t>
            </a:r>
            <a:r>
              <a:rPr lang="en-US" altLang="zh-CN" sz="3200" dirty="0">
                <a:solidFill>
                  <a:srgbClr val="0070C0"/>
                </a:solidFill>
                <a:latin typeface="微软雅黑" panose="020B0503020204020204" pitchFamily="34" charset="-122"/>
                <a:ea typeface="微软雅黑" panose="020B0503020204020204" pitchFamily="34" charset="-122"/>
                <a:sym typeface="+mn-ea"/>
              </a:rPr>
              <a:t>Windows Server 2012 R2</a:t>
            </a:r>
            <a:r>
              <a:rPr lang="zh-CN" altLang="en-US" sz="3200" dirty="0">
                <a:solidFill>
                  <a:srgbClr val="0070C0"/>
                </a:solidFill>
                <a:latin typeface="微软雅黑" panose="020B0503020204020204" pitchFamily="34" charset="-122"/>
                <a:ea typeface="微软雅黑" panose="020B0503020204020204" pitchFamily="34" charset="-122"/>
                <a:sym typeface="+mn-ea"/>
              </a:rPr>
              <a:t>的安装</a:t>
            </a:r>
            <a:endParaRPr lang="zh-CN" altLang="en-US" sz="3200" dirty="0">
              <a:solidFill>
                <a:srgbClr val="0070C0"/>
              </a:solidFill>
              <a:latin typeface="微软雅黑" panose="020B0503020204020204" pitchFamily="34" charset="-122"/>
              <a:ea typeface="微软雅黑" panose="020B0503020204020204" pitchFamily="34" charset="-122"/>
              <a:sym typeface="+mn-ea"/>
            </a:endParaRPr>
          </a:p>
          <a:p>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pPr lvl="0" algn="just">
              <a:lnSpc>
                <a:spcPts val="3500"/>
              </a:lnSpc>
            </a:pPr>
            <a:r>
              <a:rPr lang="en-US" altLang="zh-CN" sz="3200" dirty="0">
                <a:solidFill>
                  <a:prstClr val="black"/>
                </a:solidFill>
                <a:latin typeface="微软雅黑" panose="020B0503020204020204" pitchFamily="34" charset="-122"/>
                <a:ea typeface="微软雅黑" panose="020B0503020204020204" pitchFamily="34" charset="-122"/>
                <a:sym typeface="+mn-ea"/>
              </a:rPr>
              <a:t>Windows Server 2012 R2</a:t>
            </a:r>
            <a:r>
              <a:rPr lang="zh-CN" altLang="en-US" sz="3200" dirty="0">
                <a:solidFill>
                  <a:prstClr val="black"/>
                </a:solidFill>
                <a:latin typeface="微软雅黑" panose="020B0503020204020204" pitchFamily="34" charset="-122"/>
                <a:ea typeface="微软雅黑" panose="020B0503020204020204" pitchFamily="34" charset="-122"/>
                <a:sym typeface="+mn-ea"/>
              </a:rPr>
              <a:t>提供了</a:t>
            </a:r>
            <a:r>
              <a:rPr lang="en-US" altLang="zh-CN" sz="3200" dirty="0">
                <a:solidFill>
                  <a:prstClr val="black"/>
                </a:solidFill>
                <a:latin typeface="微软雅黑" panose="020B0503020204020204" pitchFamily="34" charset="-122"/>
                <a:ea typeface="微软雅黑" panose="020B0503020204020204" pitchFamily="34" charset="-122"/>
                <a:sym typeface="+mn-ea"/>
              </a:rPr>
              <a:t>2</a:t>
            </a:r>
            <a:r>
              <a:rPr lang="zh-CN" altLang="en-US" sz="3200" dirty="0">
                <a:solidFill>
                  <a:prstClr val="black"/>
                </a:solidFill>
                <a:latin typeface="微软雅黑" panose="020B0503020204020204" pitchFamily="34" charset="-122"/>
                <a:ea typeface="微软雅黑" panose="020B0503020204020204" pitchFamily="34" charset="-122"/>
                <a:sym typeface="+mn-ea"/>
              </a:rPr>
              <a:t>种安装模式。</a:t>
            </a:r>
            <a:endParaRPr lang="zh-CN" altLang="en-US" sz="3200" dirty="0">
              <a:solidFill>
                <a:prstClr val="black"/>
              </a:solidFill>
              <a:latin typeface="微软雅黑" panose="020B0503020204020204" pitchFamily="34" charset="-122"/>
              <a:ea typeface="微软雅黑" panose="020B0503020204020204" pitchFamily="34" charset="-122"/>
              <a:sym typeface="+mn-ea"/>
            </a:endParaRPr>
          </a:p>
          <a:p>
            <a:pPr lvl="0" algn="just">
              <a:lnSpc>
                <a:spcPts val="3500"/>
              </a:lnSpc>
            </a:pPr>
            <a:endParaRPr lang="en-US" altLang="zh-CN" sz="3200" dirty="0">
              <a:solidFill>
                <a:srgbClr val="0070C0"/>
              </a:solidFill>
              <a:latin typeface="微软雅黑" panose="020B0503020204020204" pitchFamily="34" charset="-122"/>
              <a:ea typeface="微软雅黑" panose="020B0503020204020204" pitchFamily="34" charset="-122"/>
            </a:endParaRPr>
          </a:p>
          <a:p>
            <a:pPr lvl="0" algn="just">
              <a:lnSpc>
                <a:spcPts val="3500"/>
              </a:lnSpc>
            </a:pPr>
            <a:r>
              <a:rPr lang="en-US" altLang="zh-CN" sz="3200" b="1" dirty="0">
                <a:solidFill>
                  <a:prstClr val="black"/>
                </a:solidFill>
                <a:latin typeface="微软雅黑" panose="020B0503020204020204" pitchFamily="34" charset="-122"/>
                <a:ea typeface="微软雅黑" panose="020B0503020204020204" pitchFamily="34" charset="-122"/>
                <a:sym typeface="+mn-ea"/>
              </a:rPr>
              <a:t>(1) </a:t>
            </a:r>
            <a:r>
              <a:rPr lang="zh-CN" altLang="en-US" sz="3200" b="1" dirty="0">
                <a:solidFill>
                  <a:prstClr val="black"/>
                </a:solidFill>
                <a:latin typeface="微软雅黑" panose="020B0503020204020204" pitchFamily="34" charset="-122"/>
                <a:ea typeface="微软雅黑" panose="020B0503020204020204" pitchFamily="34" charset="-122"/>
                <a:sym typeface="+mn-ea"/>
              </a:rPr>
              <a:t>服务器核心安装。</a:t>
            </a:r>
            <a:r>
              <a:rPr lang="zh-CN" altLang="en-US" sz="3200" dirty="0">
                <a:solidFill>
                  <a:prstClr val="black"/>
                </a:solidFill>
                <a:latin typeface="微软雅黑" panose="020B0503020204020204" pitchFamily="34" charset="-122"/>
                <a:ea typeface="微软雅黑" panose="020B0503020204020204" pitchFamily="34" charset="-122"/>
                <a:sym typeface="+mn-ea"/>
              </a:rPr>
              <a:t>安装完成的</a:t>
            </a:r>
            <a:r>
              <a:rPr lang="en-US" altLang="zh-CN" sz="3200" dirty="0">
                <a:solidFill>
                  <a:prstClr val="black"/>
                </a:solidFill>
                <a:latin typeface="微软雅黑" panose="020B0503020204020204" pitchFamily="34" charset="-122"/>
                <a:ea typeface="微软雅黑" panose="020B0503020204020204" pitchFamily="34" charset="-122"/>
                <a:sym typeface="+mn-ea"/>
              </a:rPr>
              <a:t>Windows Server 2012 R2</a:t>
            </a:r>
            <a:r>
              <a:rPr lang="zh-CN" altLang="en-US" sz="3200" dirty="0">
                <a:solidFill>
                  <a:prstClr val="black"/>
                </a:solidFill>
                <a:latin typeface="微软雅黑" panose="020B0503020204020204" pitchFamily="34" charset="-122"/>
                <a:ea typeface="微软雅黑" panose="020B0503020204020204" pitchFamily="34" charset="-122"/>
                <a:sym typeface="+mn-ea"/>
              </a:rPr>
              <a:t>仅提供最小化的环境，可以降低维护与管理需求，减少使用硬盘容量、减少被攻击次数，具有更高的安全性、稳定性和运行效率，但只能使用命令提示符（</a:t>
            </a:r>
            <a:r>
              <a:rPr lang="en-US" altLang="zh-CN" sz="3200" dirty="0">
                <a:solidFill>
                  <a:prstClr val="black"/>
                </a:solidFill>
                <a:latin typeface="微软雅黑" panose="020B0503020204020204" pitchFamily="34" charset="-122"/>
                <a:ea typeface="微软雅黑" panose="020B0503020204020204" pitchFamily="34" charset="-122"/>
                <a:sym typeface="+mn-ea"/>
              </a:rPr>
              <a:t>Command Prompt</a:t>
            </a:r>
            <a:r>
              <a:rPr lang="zh-CN" altLang="en-US" sz="3200" dirty="0">
                <a:solidFill>
                  <a:prstClr val="black"/>
                </a:solidFill>
                <a:latin typeface="微软雅黑" panose="020B0503020204020204" pitchFamily="34" charset="-122"/>
                <a:ea typeface="微软雅黑" panose="020B0503020204020204" pitchFamily="34" charset="-122"/>
                <a:sym typeface="+mn-ea"/>
              </a:rPr>
              <a:t>）、</a:t>
            </a:r>
            <a:r>
              <a:rPr lang="en-US" altLang="zh-CN" sz="3200" dirty="0">
                <a:solidFill>
                  <a:prstClr val="black"/>
                </a:solidFill>
                <a:latin typeface="微软雅黑" panose="020B0503020204020204" pitchFamily="34" charset="-122"/>
                <a:ea typeface="微软雅黑" panose="020B0503020204020204" pitchFamily="34" charset="-122"/>
                <a:sym typeface="+mn-ea"/>
              </a:rPr>
              <a:t>Windows PowerShell</a:t>
            </a:r>
            <a:r>
              <a:rPr lang="zh-CN" altLang="en-US" sz="3200" dirty="0">
                <a:solidFill>
                  <a:prstClr val="black"/>
                </a:solidFill>
                <a:latin typeface="微软雅黑" panose="020B0503020204020204" pitchFamily="34" charset="-122"/>
                <a:ea typeface="微软雅黑" panose="020B0503020204020204" pitchFamily="34" charset="-122"/>
                <a:sym typeface="+mn-ea"/>
              </a:rPr>
              <a:t>或通过远程计算机来管理此台服务器</a:t>
            </a:r>
            <a:endParaRPr lang="zh-CN" altLang="zh-CN" sz="2000" dirty="0"/>
          </a:p>
        </p:txBody>
      </p:sp>
      <p:sp>
        <p:nvSpPr>
          <p:cNvPr id="20" name="文本框 19"/>
          <p:cNvSpPr txBox="1"/>
          <p:nvPr/>
        </p:nvSpPr>
        <p:spPr>
          <a:xfrm>
            <a:off x="1128932" y="115073"/>
            <a:ext cx="9719310" cy="6451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smtClean="0">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 R2</a:t>
            </a:r>
            <a:r>
              <a:rPr lang="zh-CN"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网络操作系统简介</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矩形 1"/>
          <p:cNvSpPr>
            <a:spLocks noChangeArrowheads="1"/>
          </p:cNvSpPr>
          <p:nvPr/>
        </p:nvSpPr>
        <p:spPr bwMode="auto">
          <a:xfrm>
            <a:off x="1067435" y="875030"/>
            <a:ext cx="10356215" cy="33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0070C0"/>
                </a:solidFill>
                <a:latin typeface="微软雅黑" panose="020B0503020204020204" pitchFamily="34" charset="-122"/>
                <a:ea typeface="微软雅黑" panose="020B0503020204020204" pitchFamily="34" charset="-122"/>
              </a:rPr>
              <a:t>4. </a:t>
            </a:r>
            <a:r>
              <a:rPr lang="en-US" altLang="zh-CN" sz="3200" dirty="0">
                <a:solidFill>
                  <a:srgbClr val="0070C0"/>
                </a:solidFill>
                <a:latin typeface="微软雅黑" panose="020B0503020204020204" pitchFamily="34" charset="-122"/>
                <a:ea typeface="微软雅黑" panose="020B0503020204020204" pitchFamily="34" charset="-122"/>
                <a:sym typeface="+mn-ea"/>
              </a:rPr>
              <a:t>Windows Server 2012 R2</a:t>
            </a:r>
            <a:r>
              <a:rPr lang="zh-CN" altLang="en-US" sz="3200" dirty="0">
                <a:solidFill>
                  <a:srgbClr val="0070C0"/>
                </a:solidFill>
                <a:latin typeface="微软雅黑" panose="020B0503020204020204" pitchFamily="34" charset="-122"/>
                <a:ea typeface="微软雅黑" panose="020B0503020204020204" pitchFamily="34" charset="-122"/>
                <a:sym typeface="+mn-ea"/>
              </a:rPr>
              <a:t>的安装</a:t>
            </a:r>
            <a:endParaRPr lang="zh-CN" altLang="en-US" sz="3200" dirty="0">
              <a:solidFill>
                <a:srgbClr val="0070C0"/>
              </a:solidFill>
              <a:latin typeface="微软雅黑" panose="020B0503020204020204" pitchFamily="34" charset="-122"/>
              <a:ea typeface="微软雅黑" panose="020B0503020204020204" pitchFamily="34" charset="-122"/>
              <a:sym typeface="+mn-ea"/>
            </a:endParaRPr>
          </a:p>
          <a:p>
            <a:endParaRPr lang="zh-CN"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pPr lvl="0" algn="just">
              <a:lnSpc>
                <a:spcPts val="3500"/>
              </a:lnSpc>
            </a:pPr>
            <a:endParaRPr lang="en-US" altLang="zh-CN" sz="3200" dirty="0">
              <a:solidFill>
                <a:srgbClr val="0070C0"/>
              </a:solidFill>
              <a:latin typeface="微软雅黑" panose="020B0503020204020204" pitchFamily="34" charset="-122"/>
              <a:ea typeface="微软雅黑" panose="020B0503020204020204" pitchFamily="34" charset="-122"/>
            </a:endParaRPr>
          </a:p>
          <a:p>
            <a:pPr lvl="0" algn="just">
              <a:lnSpc>
                <a:spcPts val="3500"/>
              </a:lnSpc>
            </a:pPr>
            <a:r>
              <a:rPr lang="en-US" altLang="zh-CN" sz="3200" b="1" dirty="0">
                <a:solidFill>
                  <a:prstClr val="black"/>
                </a:solidFill>
                <a:latin typeface="微软雅黑" panose="020B0503020204020204" pitchFamily="34" charset="-122"/>
                <a:ea typeface="微软雅黑" panose="020B0503020204020204" pitchFamily="34" charset="-122"/>
                <a:sym typeface="+mn-ea"/>
              </a:rPr>
              <a:t>(2) </a:t>
            </a:r>
            <a:r>
              <a:rPr lang="zh-CN" altLang="en-US" sz="3200" b="1" dirty="0">
                <a:solidFill>
                  <a:prstClr val="black"/>
                </a:solidFill>
                <a:latin typeface="微软雅黑" panose="020B0503020204020204" pitchFamily="34" charset="-122"/>
                <a:ea typeface="微软雅黑" panose="020B0503020204020204" pitchFamily="34" charset="-122"/>
                <a:sym typeface="+mn-ea"/>
              </a:rPr>
              <a:t>带有</a:t>
            </a:r>
            <a:r>
              <a:rPr lang="en-US" altLang="zh-CN" sz="3200" b="1" dirty="0">
                <a:solidFill>
                  <a:prstClr val="black"/>
                </a:solidFill>
                <a:latin typeface="微软雅黑" panose="020B0503020204020204" pitchFamily="34" charset="-122"/>
                <a:ea typeface="微软雅黑" panose="020B0503020204020204" pitchFamily="34" charset="-122"/>
                <a:sym typeface="+mn-ea"/>
              </a:rPr>
              <a:t>GUI</a:t>
            </a:r>
            <a:r>
              <a:rPr lang="zh-CN" altLang="en-US" sz="3200" b="1" dirty="0">
                <a:solidFill>
                  <a:prstClr val="black"/>
                </a:solidFill>
                <a:latin typeface="微软雅黑" panose="020B0503020204020204" pitchFamily="34" charset="-122"/>
                <a:ea typeface="微软雅黑" panose="020B0503020204020204" pitchFamily="34" charset="-122"/>
                <a:sym typeface="+mn-ea"/>
              </a:rPr>
              <a:t>的服务器。</a:t>
            </a:r>
            <a:r>
              <a:rPr lang="zh-CN" altLang="en-US" sz="3200" dirty="0">
                <a:solidFill>
                  <a:prstClr val="black"/>
                </a:solidFill>
                <a:latin typeface="微软雅黑" panose="020B0503020204020204" pitchFamily="34" charset="-122"/>
                <a:ea typeface="微软雅黑" panose="020B0503020204020204" pitchFamily="34" charset="-122"/>
                <a:sym typeface="+mn-ea"/>
              </a:rPr>
              <a:t>安装完成后的</a:t>
            </a:r>
            <a:r>
              <a:rPr lang="en-US" altLang="zh-CN" sz="3200" dirty="0">
                <a:solidFill>
                  <a:prstClr val="black"/>
                </a:solidFill>
                <a:latin typeface="微软雅黑" panose="020B0503020204020204" pitchFamily="34" charset="-122"/>
                <a:ea typeface="微软雅黑" panose="020B0503020204020204" pitchFamily="34" charset="-122"/>
                <a:sym typeface="+mn-ea"/>
              </a:rPr>
              <a:t>Windows Server 2012 R2</a:t>
            </a:r>
            <a:r>
              <a:rPr lang="zh-CN" altLang="en-US" sz="3200" dirty="0">
                <a:solidFill>
                  <a:prstClr val="black"/>
                </a:solidFill>
                <a:latin typeface="微软雅黑" panose="020B0503020204020204" pitchFamily="34" charset="-122"/>
                <a:ea typeface="微软雅黑" panose="020B0503020204020204" pitchFamily="34" charset="-122"/>
                <a:sym typeface="+mn-ea"/>
              </a:rPr>
              <a:t>包含图形用户界面（</a:t>
            </a:r>
            <a:r>
              <a:rPr lang="en-US" altLang="zh-CN" sz="3200" dirty="0">
                <a:solidFill>
                  <a:prstClr val="black"/>
                </a:solidFill>
                <a:latin typeface="微软雅黑" panose="020B0503020204020204" pitchFamily="34" charset="-122"/>
                <a:ea typeface="微软雅黑" panose="020B0503020204020204" pitchFamily="34" charset="-122"/>
                <a:sym typeface="+mn-ea"/>
              </a:rPr>
              <a:t>GUI</a:t>
            </a:r>
            <a:r>
              <a:rPr lang="zh-CN" altLang="en-US" sz="3200" dirty="0">
                <a:solidFill>
                  <a:prstClr val="black"/>
                </a:solidFill>
                <a:latin typeface="微软雅黑" panose="020B0503020204020204" pitchFamily="34" charset="-122"/>
                <a:ea typeface="微软雅黑" panose="020B0503020204020204" pitchFamily="34" charset="-122"/>
                <a:sym typeface="+mn-ea"/>
              </a:rPr>
              <a:t>），提供友好的用户界面与图形管理工具。带有</a:t>
            </a:r>
            <a:r>
              <a:rPr lang="en-US" altLang="zh-CN" sz="3200" dirty="0">
                <a:solidFill>
                  <a:prstClr val="black"/>
                </a:solidFill>
                <a:latin typeface="微软雅黑" panose="020B0503020204020204" pitchFamily="34" charset="-122"/>
                <a:ea typeface="微软雅黑" panose="020B0503020204020204" pitchFamily="34" charset="-122"/>
                <a:sym typeface="+mn-ea"/>
              </a:rPr>
              <a:t>GUI</a:t>
            </a:r>
            <a:r>
              <a:rPr lang="zh-CN" altLang="en-US" sz="3200" dirty="0">
                <a:solidFill>
                  <a:prstClr val="black"/>
                </a:solidFill>
                <a:latin typeface="微软雅黑" panose="020B0503020204020204" pitchFamily="34" charset="-122"/>
                <a:ea typeface="微软雅黑" panose="020B0503020204020204" pitchFamily="34" charset="-122"/>
                <a:sym typeface="+mn-ea"/>
              </a:rPr>
              <a:t>的服务器能够在必要时切换到服务器核心安装所提供的安全环境。</a:t>
            </a:r>
            <a:endParaRPr lang="zh-CN" altLang="zh-CN" sz="2000" dirty="0"/>
          </a:p>
        </p:txBody>
      </p:sp>
      <p:sp>
        <p:nvSpPr>
          <p:cNvPr id="20" name="文本框 19"/>
          <p:cNvSpPr txBox="1"/>
          <p:nvPr/>
        </p:nvSpPr>
        <p:spPr>
          <a:xfrm>
            <a:off x="1128932" y="115073"/>
            <a:ext cx="9719310" cy="6451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smtClean="0">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 R2</a:t>
            </a:r>
            <a:r>
              <a:rPr lang="zh-CN"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网络操作系统简介</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765048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zh-CN" dirty="0">
                <a:sym typeface="+mn-ea"/>
              </a:rPr>
              <a:t>创建</a:t>
            </a:r>
            <a:r>
              <a:rPr lang="en-US" altLang="zh-CN" dirty="0">
                <a:sym typeface="+mn-ea"/>
              </a:rPr>
              <a:t>Windows Server 2012 R2</a:t>
            </a:r>
            <a:r>
              <a:rPr lang="zh-CN" altLang="zh-CN" dirty="0">
                <a:sym typeface="+mn-ea"/>
              </a:rPr>
              <a:t>虚拟机</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4" name="文本框 3"/>
          <p:cNvSpPr txBox="1"/>
          <p:nvPr/>
        </p:nvSpPr>
        <p:spPr>
          <a:xfrm>
            <a:off x="1176020" y="1430655"/>
            <a:ext cx="10038080" cy="4523105"/>
          </a:xfrm>
          <a:prstGeom prst="rect">
            <a:avLst/>
          </a:prstGeom>
          <a:noFill/>
        </p:spPr>
        <p:txBody>
          <a:bodyPr wrap="square" rtlCol="0">
            <a:spAutoFit/>
          </a:bodyPr>
          <a:p>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启动</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VMware Workstation</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软件，单击“文件</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，单击“新建虚拟机</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，选择“典型”单选项，点击“下一步”，选择“稍后安装操作系统”，点击“下一步”，选择客户机操作系统“</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Windows Server 2012</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”，点击“下一步”，输入虚拟机名称，选择虚拟机保存位置，点击“下一步”，指定磁盘容量“</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50GB</a:t>
            </a:r>
            <a:r>
              <a:rPr lang="zh-CN"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”，单击“自定义硬件”，修改硬件配置参数，点击“下一步”，点击“完成“</a:t>
            </a:r>
            <a:r>
              <a:rPr lang="zh-CN" altLang="zh-CN" sz="3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NGU5YTk2NWU3OTRhNTU0YjZlNWE0ODExMjY4YzM0MTgifQ=="/>
</p:tagLst>
</file>

<file path=ppt/theme/theme1.xml><?xml version="1.0" encoding="utf-8"?>
<a:theme xmlns:a="http://schemas.openxmlformats.org/drawingml/2006/main" name="Office 主题">
  <a:themeElements>
    <a:clrScheme name="自定义 83">
      <a:dk1>
        <a:srgbClr val="000000"/>
      </a:dk1>
      <a:lt1>
        <a:srgbClr val="FFFFFF"/>
      </a:lt1>
      <a:dk2>
        <a:srgbClr val="44546A"/>
      </a:dk2>
      <a:lt2>
        <a:srgbClr val="E7E6E6"/>
      </a:lt2>
      <a:accent1>
        <a:srgbClr val="FFCB25"/>
      </a:accent1>
      <a:accent2>
        <a:srgbClr val="B8B8B8"/>
      </a:accent2>
      <a:accent3>
        <a:srgbClr val="72AADC"/>
      </a:accent3>
      <a:accent4>
        <a:srgbClr val="F3B285"/>
      </a:accent4>
      <a:accent5>
        <a:srgbClr val="ED7D31"/>
      </a:accent5>
      <a:accent6>
        <a:srgbClr val="FF3300"/>
      </a:accent6>
      <a:hlink>
        <a:srgbClr val="0563C1"/>
      </a:hlink>
      <a:folHlink>
        <a:srgbClr val="954F72"/>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2913</Words>
  <Application>WPS 演示</Application>
  <PresentationFormat>宽屏</PresentationFormat>
  <Paragraphs>217</Paragraphs>
  <Slides>25</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25</vt:i4>
      </vt:variant>
    </vt:vector>
  </HeadingPairs>
  <TitlesOfParts>
    <vt:vector size="40" baseType="lpstr">
      <vt:lpstr>Arial</vt:lpstr>
      <vt:lpstr>宋体</vt:lpstr>
      <vt:lpstr>Wingdings</vt:lpstr>
      <vt:lpstr>Calibri Light</vt:lpstr>
      <vt:lpstr>Calibri</vt:lpstr>
      <vt:lpstr>Franklin Gothic Medium</vt:lpstr>
      <vt:lpstr>微软雅黑</vt:lpstr>
      <vt:lpstr>华康雅宋体W9</vt:lpstr>
      <vt:lpstr>Arial</vt:lpstr>
      <vt:lpstr>Franklin Gothic Book</vt:lpstr>
      <vt:lpstr>Arial Unicode MS</vt:lpstr>
      <vt:lpstr>Arial Unicode MS</vt:lpstr>
      <vt:lpstr>Office 主题</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TANG</Company>
  <LinksUpToDate>false</LinksUpToDate>
  <SharedDoc>false</SharedDoc>
  <HyperlinksChanged>false</HyperlinksChanged>
  <AppVersion>14.0000</AppVersion>
  <Manager>TH8154</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阿唐</dc:creator>
  <dc:subject>信息化教学设计专用PPT</dc:subject>
  <cp:lastModifiedBy>窃听风云</cp:lastModifiedBy>
  <cp:revision>136</cp:revision>
  <dcterms:created xsi:type="dcterms:W3CDTF">2014-03-15T12:55:00Z</dcterms:created>
  <dcterms:modified xsi:type="dcterms:W3CDTF">2022-08-11T10:07:24Z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2052-11.1.0.12116</vt:lpwstr>
  </property>
  <property fmtid="{D5CDD505-2E9C-101B-9397-08002B2CF9AE}" pid="3" name="ICV">
    <vt:lpwstr>80B1E3E996CE4FCEADF462EDDDDC31B3</vt:lpwstr>
  </property>
</Properties>
</file>