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410" r:id="rId3"/>
    <p:sldId id="411" r:id="rId4"/>
    <p:sldId id="412" r:id="rId5"/>
    <p:sldId id="413" r:id="rId6"/>
    <p:sldId id="414" r:id="rId7"/>
    <p:sldId id="415" r:id="rId8"/>
    <p:sldId id="416" r:id="rId9"/>
    <p:sldId id="417" r:id="rId1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0"/>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b="1" i="0" spc="300" baseline="0">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eaLnBrk="1" fontAlgn="auto" latinLnBrk="0" hangingPunct="1">
              <a:lnSpc>
                <a:spcPct val="110000"/>
              </a:lnSpc>
              <a:buNone/>
              <a:defRPr sz="2400" u="none" strike="noStrike" kern="1200" cap="none" spc="200" normalizeH="0" baseline="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lvl1pPr marL="228600" indent="-228600" eaLnBrk="1" fontAlgn="auto" latinLnBrk="0" hangingPunct="1">
              <a:lnSpc>
                <a:spcPct val="130000"/>
              </a:lnSpc>
              <a:defRPr u="none" strike="noStrike" kern="1200" cap="none" spc="150" normalizeH="0" baseline="0">
                <a:uFillTx/>
              </a:defRPr>
            </a:lvl1pPr>
            <a:lvl2pPr marL="685800" indent="-228600" defTabSz="914400" eaLnBrk="1" fontAlgn="auto" latinLnBrk="0" hangingPunct="1">
              <a:lnSpc>
                <a:spcPct val="120000"/>
              </a:lnSpc>
              <a:tabLst>
                <a:tab pos="1609725" algn="l"/>
                <a:tab pos="1609725" algn="l"/>
                <a:tab pos="1609725" algn="l"/>
                <a:tab pos="1609725" algn="l"/>
              </a:tabLst>
              <a:defRPr u="none" strike="noStrike" kern="1200" cap="none" spc="150" normalizeH="0" baseline="0">
                <a:uFillTx/>
              </a:defRPr>
            </a:lvl2pPr>
            <a:lvl3pPr marL="1143000" indent="-228600" eaLnBrk="1" fontAlgn="auto" latinLnBrk="0" hangingPunct="1">
              <a:lnSpc>
                <a:spcPct val="120000"/>
              </a:lnSpc>
              <a:defRPr u="none" strike="noStrike" kern="1200" cap="none" spc="150" normalizeH="0" baseline="0">
                <a:uFillTx/>
              </a:defRPr>
            </a:lvl3pPr>
            <a:lvl4pPr marL="1600200" indent="-228600" eaLnBrk="1" fontAlgn="auto" latinLnBrk="0" hangingPunct="1">
              <a:lnSpc>
                <a:spcPct val="120000"/>
              </a:lnSpc>
              <a:defRPr u="none" strike="noStrike" kern="1200" cap="none" spc="150" normalizeH="0" baseline="0">
                <a:uFillTx/>
              </a:defRPr>
            </a:lvl4pPr>
            <a:lvl5pPr marL="2057400" indent="-228600" eaLnBrk="1" fontAlgn="auto" latinLnBrk="0" hangingPunct="1">
              <a:lnSpc>
                <a:spcPct val="120000"/>
              </a:lnSpc>
              <a:defRPr u="none" strike="noStrike" kern="1200" cap="none" spc="150" normalizeH="0" baseline="0">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6000" b="1" i="0" u="none" strike="noStrike" kern="1200" cap="none" spc="300" normalizeH="0" baseline="0" noProof="1" dirty="0">
                <a:effectLst/>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marL="0" indent="0" algn="ctr">
              <a:lnSpc>
                <a:spcPct val="110000"/>
              </a:lnSpc>
              <a:buNone/>
              <a:defRPr sz="2400" spc="200" baseline="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defRPr kumimoji="0" lang="zh-CN" altLang="en-US" sz="18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vl6pPr marL="2286000" indent="0">
              <a:buNone/>
              <a:defRPr/>
            </a:lvl6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b="1" i="0" u="none" strike="noStrike" kern="1200" cap="none" spc="300" normalizeH="0" baseline="0">
                <a:effectLst/>
                <a:uFillTx/>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eaLnBrk="1" fontAlgn="auto" latinLnBrk="0" hangingPunct="1">
              <a:lnSpc>
                <a:spcPct val="130000"/>
              </a:lnSpc>
              <a:buNone/>
              <a:defRPr kumimoji="0" lang="zh-CN" altLang="en-US" sz="1800" b="0" i="0" u="none" strike="noStrike" kern="1200" cap="none" spc="150" normalizeH="0" baseline="0" noProof="1">
                <a:uFillTx/>
                <a:latin typeface="Arial" panose="020B0604020202020204" pitchFamily="34" charset="0"/>
                <a:ea typeface="微软雅黑" panose="020B0503020204020204" pitchFamily="34" charset="-122"/>
                <a:cs typeface="+mn-cs"/>
                <a:sym typeface="+mn-ea"/>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lvl1pPr marL="228600" indent="-228600" eaLnBrk="1" fontAlgn="auto" latinLnBrk="0" hangingPunct="1">
              <a:lnSpc>
                <a:spcPct val="130000"/>
              </a:lnSpc>
              <a:spcAft>
                <a:spcPts val="600"/>
              </a:spcAft>
              <a:defRPr sz="1600" u="none" strike="noStrike" kern="1200" cap="none" spc="150" normalizeH="0" baseline="0">
                <a:latin typeface="Arial" panose="020B0604020202020204" pitchFamily="34" charset="0"/>
                <a:ea typeface="微软雅黑" panose="020B0503020204020204" pitchFamily="34" charset="-122"/>
              </a:defRPr>
            </a:lvl1pPr>
            <a:lvl2pPr marL="685800" indent="-228600" defTabSz="914400" eaLnBrk="1" fontAlgn="auto" latinLnBrk="0" hangingPunct="1">
              <a:lnSpc>
                <a:spcPct val="120000"/>
              </a:lnSpc>
              <a:tabLst>
                <a:tab pos="1609725" algn="l"/>
                <a:tab pos="1609725" algn="l"/>
                <a:tab pos="1609725" algn="l"/>
                <a:tab pos="1609725" algn="l"/>
              </a:tabLst>
              <a:defRPr sz="1600" u="none" strike="noStrike" kern="1200" cap="none" spc="150" normalizeH="0" baseline="0">
                <a:latin typeface="Arial" panose="020B0604020202020204" pitchFamily="34" charset="0"/>
                <a:ea typeface="微软雅黑" panose="020B0503020204020204" pitchFamily="34" charset="-122"/>
              </a:defRPr>
            </a:lvl2pPr>
            <a:lvl3pPr marL="1143000" indent="-228600" eaLnBrk="1" fontAlgn="auto" latinLnBrk="0" hangingPunct="1">
              <a:lnSpc>
                <a:spcPct val="120000"/>
              </a:lnSpc>
              <a:defRPr sz="1600" u="none" strike="noStrike" kern="1200" cap="none" spc="150" normalizeH="0" baseline="0">
                <a:latin typeface="Arial" panose="020B0604020202020204" pitchFamily="34" charset="0"/>
                <a:ea typeface="微软雅黑" panose="020B0503020204020204" pitchFamily="34" charset="-122"/>
              </a:defRPr>
            </a:lvl3pPr>
            <a:lvl4pPr marL="1600200" indent="-228600" eaLnBrk="1" fontAlgn="auto" latinLnBrk="0" hangingPunct="1">
              <a:lnSpc>
                <a:spcPct val="120000"/>
              </a:lnSpc>
              <a:defRPr sz="1400" u="none" strike="noStrike" kern="1200" cap="none" spc="150" normalizeH="0" baseline="0">
                <a:latin typeface="Arial" panose="020B0604020202020204" pitchFamily="34" charset="0"/>
                <a:ea typeface="微软雅黑" panose="020B0503020204020204" pitchFamily="34" charset="-122"/>
              </a:defRPr>
            </a:lvl4pPr>
            <a:lvl5pPr eaLnBrk="1" fontAlgn="auto" latinLnBrk="0" hangingPunct="1">
              <a:lnSpc>
                <a:spcPct val="120000"/>
              </a:lnSpc>
              <a:defRPr sz="1400" u="none" strike="noStrike" kern="1200" cap="none" spc="150" normalizeH="0">
                <a:latin typeface="Arial" panose="020B0604020202020204" pitchFamily="34" charset="0"/>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None/>
              <a:defRPr kumimoji="0" lang="zh-CN" altLang="en-US" sz="2000" b="1" i="0" u="none" strike="noStrike" kern="1200" cap="none" spc="200" normalizeH="0" baseline="0" noProof="1" dirty="0">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rgbClr val="FFFFFF"/>
        </a:solidFill>
        <a:effectLst/>
      </p:bgPr>
    </p:bg>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600"/>
              </a:spcAft>
              <a:buFont typeface="Arial" panose="020B0604020202020204" pitchFamily="34" charset="0"/>
              <a:buNone/>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457200" indent="0" defTabSz="914400" eaLnBrk="1" fontAlgn="auto" latinLnBrk="0" hangingPunct="1">
              <a:buFont typeface="Arial" panose="020B0604020202020204" pitchFamily="34" charset="0"/>
              <a:buNone/>
              <a:tabLst>
                <a:tab pos="1609725" algn="l"/>
                <a:tab pos="1609725" algn="l"/>
                <a:tab pos="1609725" algn="l"/>
                <a:tab pos="1609725" algn="l"/>
              </a:tabLst>
              <a:defRPr u="none" strike="noStrike" kern="1200" cap="none" spc="150" normalizeH="0">
                <a:uFillTx/>
                <a:latin typeface="Arial" panose="020B0604020202020204" pitchFamily="34" charset="0"/>
                <a:ea typeface="微软雅黑" panose="020B0503020204020204" pitchFamily="34" charset="-122"/>
              </a:defRPr>
            </a:lvl2pPr>
            <a:lvl3pPr eaLnBrk="1" fontAlgn="auto" latinLnBrk="0" hangingPunct="1">
              <a:buFont typeface="Arial" panose="020B0604020202020204" pitchFamily="34" charset="0"/>
              <a:buChar char="●"/>
              <a:defRPr u="none" strike="noStrike" kern="1200" cap="none" spc="150" normalizeH="0">
                <a:uFillTx/>
                <a:latin typeface="Arial" panose="020B0604020202020204" pitchFamily="34" charset="0"/>
                <a:ea typeface="微软雅黑" panose="020B0503020204020204" pitchFamily="34" charset="-122"/>
              </a:defRPr>
            </a:lvl3pPr>
            <a:lvl4pPr eaLnBrk="1" fontAlgn="auto" latinLnBrk="0" hangingPunct="1">
              <a:defRPr u="none" strike="noStrike" kern="1200" cap="none" spc="150" normalizeH="0">
                <a:uFillTx/>
                <a:latin typeface="Arial" panose="020B0604020202020204" pitchFamily="34" charset="0"/>
                <a:ea typeface="微软雅黑" panose="020B0503020204020204" pitchFamily="34" charset="-122"/>
              </a:defRPr>
            </a:lvl4pPr>
            <a:lvl5pPr eaLnBrk="1" fontAlgn="auto" latinLnBrk="0" hangingPunct="1">
              <a:defRPr u="none" strike="noStrike" kern="1200" cap="none" spc="150" normalizeH="0">
                <a:uFillTx/>
                <a:latin typeface="Arial" panose="020B0604020202020204" pitchFamily="34" charset="0"/>
                <a:ea typeface="微软雅黑" panose="020B0503020204020204" pitchFamily="34" charset="-122"/>
              </a:defRPr>
            </a:lvl5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lvl1pPr>
              <a:defRPr baseline="0"/>
            </a:lvl1p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rgbClr val="FFFFFF"/>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ts val="0"/>
              </a:spcAft>
              <a:buNone/>
              <a:defRPr kumimoji="0" lang="zh-CN" altLang="en-US" sz="28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eaLnBrk="1" fontAlgn="auto" latinLnBrk="0" hangingPunct="1">
              <a:lnSpc>
                <a:spcPct val="130000"/>
              </a:lnSpc>
              <a:spcAft>
                <a:spcPts val="1000"/>
              </a:spcAft>
              <a:defRPr u="none" strike="noStrike" kern="1200" cap="none" spc="150" normalizeH="0" baseline="0">
                <a:uFillTx/>
              </a:defRPr>
            </a:lvl1pPr>
            <a:lvl2pPr marL="685800" indent="-228600" defTabSz="914400" eaLnBrk="1" fontAlgn="auto" latinLnBrk="0" hangingPunct="1">
              <a:lnSpc>
                <a:spcPct val="120000"/>
              </a:lnSpc>
              <a:spcAft>
                <a:spcPts val="600"/>
              </a:spcAft>
              <a:tabLst>
                <a:tab pos="1609725" algn="l"/>
                <a:tab pos="1609725" algn="l"/>
                <a:tab pos="1609725" algn="l"/>
                <a:tab pos="1609725" algn="l"/>
              </a:tabLst>
              <a:defRPr u="none" strike="noStrike" kern="1200" cap="none" spc="150" normalizeH="0" baseline="0">
                <a:uFillTx/>
              </a:defRPr>
            </a:lvl2pPr>
            <a:lvl3pPr marL="1143000" indent="-228600" eaLnBrk="1" fontAlgn="auto" latinLnBrk="0" hangingPunct="1">
              <a:lnSpc>
                <a:spcPct val="120000"/>
              </a:lnSpc>
              <a:spcAft>
                <a:spcPts val="600"/>
              </a:spcAft>
              <a:defRPr u="none" strike="noStrike" kern="1200" cap="none" spc="150" normalizeH="0" baseline="0">
                <a:uFillTx/>
              </a:defRPr>
            </a:lvl3pPr>
            <a:lvl4pPr marL="1600200" indent="-228600" eaLnBrk="1" fontAlgn="auto" latinLnBrk="0" hangingPunct="1">
              <a:lnSpc>
                <a:spcPct val="120000"/>
              </a:lnSpc>
              <a:spcAft>
                <a:spcPts val="300"/>
              </a:spcAft>
              <a:defRPr u="none" strike="noStrike" kern="1200" cap="none" spc="150" normalizeH="0" baseline="0">
                <a:uFillTx/>
              </a:defRPr>
            </a:lvl4pPr>
            <a:lvl5pPr marL="2057400" indent="-228600" eaLnBrk="1" fontAlgn="auto" latinLnBrk="0" hangingPunct="1">
              <a:lnSpc>
                <a:spcPct val="120000"/>
              </a:lnSpc>
              <a:spcAft>
                <a:spcPts val="300"/>
              </a:spcAft>
              <a:defRPr u="none" strike="noStrike" kern="1200" cap="none" spc="150" normalizeH="0" baseline="0">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3.xml"/></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 Target="slide1.xml"/></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 Target="slide1.xml"/></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 Target="slide1.xml"/></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 Target="slide1.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slide" Target="slide1.xml"/><Relationship Id="rId2" Type="http://schemas.openxmlformats.org/officeDocument/2006/relationships/image" Target="../media/image2.jpeg"/><Relationship Id="rId1" Type="http://schemas.openxmlformats.org/officeDocument/2006/relationships/image" Target="../media/image1.jpeg"/></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slide" Target="slide1.xml"/><Relationship Id="rId2" Type="http://schemas.openxmlformats.org/officeDocument/2006/relationships/image" Target="../media/image2.jpeg"/><Relationship Id="rId1" Type="http://schemas.openxmlformats.org/officeDocument/2006/relationships/image" Target="../media/image1.jpeg"/></Relationships>
</file>

<file path=ppt/slides/_rels/slide8.xml.rels><?xml version="1.0" encoding="UTF-8" standalone="yes"?>
<Relationships xmlns="http://schemas.openxmlformats.org/package/2006/relationships"><Relationship Id="rId8" Type="http://schemas.openxmlformats.org/officeDocument/2006/relationships/slideLayout" Target="../slideLayouts/slideLayout7.xml"/><Relationship Id="rId7" Type="http://schemas.openxmlformats.org/officeDocument/2006/relationships/slide" Target="slide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31621" name="Rectangle 5"/>
          <p:cNvSpPr>
            <a:spLocks noChangeArrowheads="1"/>
          </p:cNvSpPr>
          <p:nvPr/>
        </p:nvSpPr>
        <p:spPr bwMode="blackWhite">
          <a:xfrm>
            <a:off x="1524000" y="2794000"/>
            <a:ext cx="9144000" cy="1558290"/>
          </a:xfrm>
          <a:prstGeom prst="rect">
            <a:avLst/>
          </a:prstGeom>
          <a:solidFill>
            <a:schemeClr val="accent1">
              <a:lumMod val="20000"/>
              <a:lumOff val="80000"/>
            </a:schemeClr>
          </a:solidFill>
          <a:ln w="12700">
            <a:solidFill>
              <a:schemeClr val="tx1">
                <a:lumMod val="85000"/>
                <a:lumOff val="15000"/>
              </a:schemeClr>
            </a:solidFill>
            <a:miter lim="800000"/>
          </a:ln>
          <a:effectLst/>
        </p:spPr>
        <p:txBody>
          <a:bodyPr wrap="square">
            <a:spAutoFit/>
          </a:bodyPr>
          <a:lstStyle>
            <a:lvl1pPr eaLnBrk="0" hangingPunct="0">
              <a:defRPr kumimoji="1" sz="3600">
                <a:solidFill>
                  <a:schemeClr val="tx1"/>
                </a:solidFill>
                <a:latin typeface="Times New Roman" panose="02020603050405020304" pitchFamily="18" charset="0"/>
                <a:ea typeface="黑体" panose="02010609060101010101" pitchFamily="49" charset="-122"/>
              </a:defRPr>
            </a:lvl1pPr>
            <a:lvl2pPr marL="742950" indent="-285750" eaLnBrk="0" hangingPunct="0">
              <a:defRPr kumimoji="1" sz="3600">
                <a:solidFill>
                  <a:schemeClr val="tx1"/>
                </a:solidFill>
                <a:latin typeface="Times New Roman" panose="02020603050405020304" pitchFamily="18" charset="0"/>
                <a:ea typeface="黑体" panose="02010609060101010101" pitchFamily="49" charset="-122"/>
              </a:defRPr>
            </a:lvl2pPr>
            <a:lvl3pPr marL="1143000" indent="-228600" eaLnBrk="0" hangingPunct="0">
              <a:defRPr kumimoji="1" sz="3600">
                <a:solidFill>
                  <a:schemeClr val="tx1"/>
                </a:solidFill>
                <a:latin typeface="Times New Roman" panose="02020603050405020304" pitchFamily="18" charset="0"/>
                <a:ea typeface="黑体" panose="02010609060101010101" pitchFamily="49" charset="-122"/>
              </a:defRPr>
            </a:lvl3pPr>
            <a:lvl4pPr marL="1600200" indent="-228600" eaLnBrk="0" hangingPunct="0">
              <a:defRPr kumimoji="1" sz="3600">
                <a:solidFill>
                  <a:schemeClr val="tx1"/>
                </a:solidFill>
                <a:latin typeface="Times New Roman" panose="02020603050405020304" pitchFamily="18" charset="0"/>
                <a:ea typeface="黑体" panose="02010609060101010101" pitchFamily="49" charset="-122"/>
              </a:defRPr>
            </a:lvl4pPr>
            <a:lvl5pPr marL="2057400" indent="-228600" eaLnBrk="0" hangingPunct="0">
              <a:defRPr kumimoji="1" sz="3600">
                <a:solidFill>
                  <a:schemeClr val="tx1"/>
                </a:solidFill>
                <a:latin typeface="Times New Roman" panose="02020603050405020304" pitchFamily="18" charset="0"/>
                <a:ea typeface="黑体" panose="02010609060101010101" pitchFamily="49" charset="-122"/>
              </a:defRPr>
            </a:lvl5pPr>
            <a:lvl6pPr marL="25146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6pPr>
            <a:lvl7pPr marL="29718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7pPr>
            <a:lvl8pPr marL="34290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8pPr>
            <a:lvl9pPr marL="38862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9pPr>
          </a:lstStyle>
          <a:p>
            <a:pPr marL="0" marR="0" lvl="0" indent="0" algn="ctr" defTabSz="914400" rtl="0" eaLnBrk="1" fontAlgn="base" latinLnBrk="0" hangingPunct="1">
              <a:lnSpc>
                <a:spcPct val="75000"/>
              </a:lnSpc>
              <a:spcBef>
                <a:spcPct val="20000"/>
              </a:spcBef>
              <a:spcAft>
                <a:spcPct val="0"/>
              </a:spcAft>
              <a:buClrTx/>
              <a:buSzTx/>
              <a:buFontTx/>
              <a:buNone/>
              <a:defRPr/>
            </a:pPr>
            <a:endParaRPr kumimoji="1" lang="zh-CN" altLang="en-US" sz="3600" b="1" i="0" u="none" strike="noStrike" kern="1200" cap="none" spc="0" normalizeH="0" baseline="0" noProof="0" smtClean="0">
              <a:ln>
                <a:noFill/>
              </a:ln>
              <a:solidFill>
                <a:schemeClr val="tx1"/>
              </a:solidFill>
              <a:effectLst/>
              <a:uLnTx/>
              <a:uFillTx/>
              <a:latin typeface="Times New Roman" panose="02020603050405020304" pitchFamily="18" charset="0"/>
              <a:ea typeface="黑体" panose="02010609060101010101" pitchFamily="49" charset="-122"/>
              <a:cs typeface="+mn-cs"/>
            </a:endParaRPr>
          </a:p>
          <a:p>
            <a:pPr marL="0" marR="0" lvl="0" indent="0" algn="ctr" defTabSz="914400" rtl="0" eaLnBrk="1" fontAlgn="base" latinLnBrk="0" hangingPunct="1">
              <a:lnSpc>
                <a:spcPct val="75000"/>
              </a:lnSpc>
              <a:spcBef>
                <a:spcPct val="20000"/>
              </a:spcBef>
              <a:spcAft>
                <a:spcPct val="0"/>
              </a:spcAft>
              <a:buClrTx/>
              <a:buSzTx/>
              <a:buFontTx/>
              <a:buNone/>
              <a:defRPr/>
            </a:pPr>
            <a:r>
              <a:rPr lang="zh-CN" altLang="en-US" b="1" strike="noStrike" noProof="0" smtClean="0">
                <a:ln>
                  <a:noFill/>
                </a:ln>
                <a:effectLst/>
                <a:uLnTx/>
                <a:uFillTx/>
                <a:latin typeface="Times New Roman" panose="02020603050405020304" pitchFamily="18" charset="0"/>
                <a:ea typeface="黑体" panose="02010609060101010101" pitchFamily="49" charset="-122"/>
                <a:cs typeface="+mn-cs"/>
                <a:sym typeface="+mn-ea"/>
              </a:rPr>
              <a:t>第</a:t>
            </a:r>
            <a:r>
              <a:rPr lang="en-US" altLang="zh-CN" b="1" strike="noStrike" noProof="0" smtClean="0">
                <a:ln>
                  <a:noFill/>
                </a:ln>
                <a:effectLst/>
                <a:uLnTx/>
                <a:uFillTx/>
                <a:latin typeface="Times New Roman" panose="02020603050405020304" pitchFamily="18" charset="0"/>
                <a:ea typeface="黑体" panose="02010609060101010101" pitchFamily="49" charset="-122"/>
                <a:cs typeface="+mn-cs"/>
                <a:sym typeface="+mn-ea"/>
              </a:rPr>
              <a:t>4</a:t>
            </a:r>
            <a:r>
              <a:rPr lang="zh-CN" altLang="en-US" b="1" strike="noStrike" noProof="0" smtClean="0">
                <a:ln>
                  <a:noFill/>
                </a:ln>
                <a:effectLst/>
                <a:uLnTx/>
                <a:uFillTx/>
                <a:latin typeface="Times New Roman" panose="02020603050405020304" pitchFamily="18" charset="0"/>
                <a:ea typeface="黑体" panose="02010609060101010101" pitchFamily="49" charset="-122"/>
                <a:cs typeface="+mn-cs"/>
                <a:sym typeface="+mn-ea"/>
              </a:rPr>
              <a:t>单元    工资管理</a:t>
            </a:r>
            <a:endParaRPr kumimoji="1" lang="zh-CN" altLang="en-US" b="1" i="0" u="none" strike="noStrike" kern="1200" cap="none" spc="0" normalizeH="0" baseline="0" noProof="0" smtClean="0">
              <a:ln>
                <a:noFill/>
              </a:ln>
              <a:solidFill>
                <a:schemeClr val="tx1"/>
              </a:solidFill>
              <a:effectLst/>
              <a:uLnTx/>
              <a:uFillTx/>
              <a:latin typeface="Times New Roman" panose="02020603050405020304" pitchFamily="18" charset="0"/>
              <a:ea typeface="黑体" panose="02010609060101010101" pitchFamily="49" charset="-122"/>
              <a:cs typeface="+mn-cs"/>
            </a:endParaRPr>
          </a:p>
          <a:p>
            <a:pPr marL="0" marR="0" lvl="0" indent="0" algn="ctr" defTabSz="914400" rtl="0" eaLnBrk="1" fontAlgn="base" latinLnBrk="0" hangingPunct="1">
              <a:lnSpc>
                <a:spcPct val="75000"/>
              </a:lnSpc>
              <a:spcBef>
                <a:spcPct val="20000"/>
              </a:spcBef>
              <a:spcAft>
                <a:spcPct val="0"/>
              </a:spcAft>
              <a:buClrTx/>
              <a:buSzTx/>
              <a:buFontTx/>
              <a:buNone/>
              <a:defRPr/>
            </a:pPr>
            <a:endParaRPr kumimoji="1" lang="zh-CN" altLang="zh-CN" sz="3600" b="0" i="0" u="none" strike="noStrike" kern="1200" cap="none" spc="0" normalizeH="0" baseline="0" noProof="0" smtClean="0">
              <a:ln>
                <a:noFill/>
              </a:ln>
              <a:solidFill>
                <a:schemeClr val="tx1"/>
              </a:solidFill>
              <a:effectLst>
                <a:outerShdw blurRad="38100" dist="38100" dir="2700000" algn="tl">
                  <a:srgbClr val="C0C0C0"/>
                </a:outerShdw>
              </a:effectLst>
              <a:uLnTx/>
              <a:uFillTx/>
              <a:latin typeface="Times New Roman" panose="02020603050405020304" pitchFamily="18" charset="0"/>
              <a:ea typeface="黑体" panose="02010609060101010101" pitchFamily="49" charset="-122"/>
              <a:cs typeface="+mn-cs"/>
            </a:endParaRPr>
          </a:p>
        </p:txBody>
      </p:sp>
      <p:sp>
        <p:nvSpPr>
          <p:cNvPr id="2" name="Rectangle 5"/>
          <p:cNvSpPr>
            <a:spLocks noChangeArrowheads="1"/>
          </p:cNvSpPr>
          <p:nvPr/>
        </p:nvSpPr>
        <p:spPr bwMode="blackWhite">
          <a:xfrm>
            <a:off x="1524000" y="1225550"/>
            <a:ext cx="9144000" cy="1568450"/>
          </a:xfrm>
          <a:prstGeom prst="rect">
            <a:avLst/>
          </a:prstGeom>
          <a:solidFill>
            <a:schemeClr val="accent1">
              <a:lumMod val="20000"/>
              <a:lumOff val="80000"/>
            </a:schemeClr>
          </a:solidFill>
          <a:ln w="12700">
            <a:solidFill>
              <a:schemeClr val="tx1"/>
            </a:solidFill>
            <a:miter lim="800000"/>
          </a:ln>
          <a:effectLst/>
        </p:spPr>
        <p:txBody>
          <a:bodyPr>
            <a:spAutoFit/>
          </a:bodyPr>
          <a:lstStyle>
            <a:lvl1pPr eaLnBrk="0" hangingPunct="0">
              <a:defRPr kumimoji="1" sz="3600">
                <a:solidFill>
                  <a:schemeClr val="tx1"/>
                </a:solidFill>
                <a:latin typeface="Times New Roman" panose="02020603050405020304" pitchFamily="18" charset="0"/>
                <a:ea typeface="黑体" panose="02010609060101010101" pitchFamily="49" charset="-122"/>
              </a:defRPr>
            </a:lvl1pPr>
            <a:lvl2pPr marL="742950" indent="-285750" eaLnBrk="0" hangingPunct="0">
              <a:defRPr kumimoji="1" sz="3600">
                <a:solidFill>
                  <a:schemeClr val="tx1"/>
                </a:solidFill>
                <a:latin typeface="Times New Roman" panose="02020603050405020304" pitchFamily="18" charset="0"/>
                <a:ea typeface="黑体" panose="02010609060101010101" pitchFamily="49" charset="-122"/>
              </a:defRPr>
            </a:lvl2pPr>
            <a:lvl3pPr marL="1143000" indent="-228600" eaLnBrk="0" hangingPunct="0">
              <a:defRPr kumimoji="1" sz="3600">
                <a:solidFill>
                  <a:schemeClr val="tx1"/>
                </a:solidFill>
                <a:latin typeface="Times New Roman" panose="02020603050405020304" pitchFamily="18" charset="0"/>
                <a:ea typeface="黑体" panose="02010609060101010101" pitchFamily="49" charset="-122"/>
              </a:defRPr>
            </a:lvl3pPr>
            <a:lvl4pPr marL="1600200" indent="-228600" eaLnBrk="0" hangingPunct="0">
              <a:defRPr kumimoji="1" sz="3600">
                <a:solidFill>
                  <a:schemeClr val="tx1"/>
                </a:solidFill>
                <a:latin typeface="Times New Roman" panose="02020603050405020304" pitchFamily="18" charset="0"/>
                <a:ea typeface="黑体" panose="02010609060101010101" pitchFamily="49" charset="-122"/>
              </a:defRPr>
            </a:lvl4pPr>
            <a:lvl5pPr marL="2057400" indent="-228600" eaLnBrk="0" hangingPunct="0">
              <a:defRPr kumimoji="1" sz="3600">
                <a:solidFill>
                  <a:schemeClr val="tx1"/>
                </a:solidFill>
                <a:latin typeface="Times New Roman" panose="02020603050405020304" pitchFamily="18" charset="0"/>
                <a:ea typeface="黑体" panose="02010609060101010101" pitchFamily="49" charset="-122"/>
              </a:defRPr>
            </a:lvl5pPr>
            <a:lvl6pPr marL="25146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6pPr>
            <a:lvl7pPr marL="29718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7pPr>
            <a:lvl8pPr marL="34290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8pPr>
            <a:lvl9pPr marL="38862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1" lang="zh-CN" altLang="en-US" sz="4800" b="1" i="0" u="none" strike="noStrike" kern="1200" cap="none" spc="0" normalizeH="0" baseline="0" noProof="0" smtClean="0">
                <a:ln>
                  <a:noFill/>
                </a:ln>
                <a:solidFill>
                  <a:srgbClr val="CC0000"/>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mn-cs"/>
              </a:rPr>
              <a:t>会计电算化技能</a:t>
            </a:r>
            <a:endParaRPr kumimoji="1" lang="zh-CN" altLang="en-US" sz="4800" b="1" i="0" u="none" strike="noStrike" kern="1200" cap="none" spc="0" normalizeH="0" baseline="0" noProof="0" smtClean="0">
              <a:ln>
                <a:noFill/>
              </a:ln>
              <a:solidFill>
                <a:srgbClr val="CC0000"/>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mn-cs"/>
            </a:endParaRPr>
          </a:p>
          <a:p>
            <a:pPr marL="0" marR="0" lvl="0" indent="0" algn="ctr" defTabSz="914400" rtl="0" eaLnBrk="1" fontAlgn="base" latinLnBrk="0" hangingPunct="1">
              <a:lnSpc>
                <a:spcPct val="100000"/>
              </a:lnSpc>
              <a:spcBef>
                <a:spcPct val="0"/>
              </a:spcBef>
              <a:spcAft>
                <a:spcPct val="0"/>
              </a:spcAft>
              <a:buClrTx/>
              <a:buSzTx/>
              <a:buFontTx/>
              <a:buNone/>
              <a:defRPr/>
            </a:pPr>
            <a:r>
              <a:rPr kumimoji="1" lang="zh-CN" altLang="en-US" sz="4800" b="1" i="0" u="none" strike="noStrike" kern="1200" cap="none" spc="0" normalizeH="0" baseline="0" noProof="0" smtClean="0">
                <a:ln>
                  <a:noFill/>
                </a:ln>
                <a:solidFill>
                  <a:srgbClr val="CC0000"/>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mn-cs"/>
              </a:rPr>
              <a:t>实训教程</a:t>
            </a:r>
            <a:endParaRPr kumimoji="1" lang="zh-CN" altLang="en-US" sz="4800" b="1" i="0" u="none" strike="noStrike" kern="1200" cap="none" spc="0" normalizeH="0" baseline="0" noProof="0" smtClean="0">
              <a:ln>
                <a:noFill/>
              </a:ln>
              <a:solidFill>
                <a:srgbClr val="CC0000"/>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mn-cs"/>
            </a:endParaRPr>
          </a:p>
        </p:txBody>
      </p:sp>
    </p:spTree>
    <p:custDataLst>
      <p:tags r:id="rId1"/>
    </p:custData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6" name="AutoShape 3">
            <a:hlinkClick r:id="rId1" action="ppaction://hlinksldjump"/>
          </p:cNvPr>
          <p:cNvSpPr/>
          <p:nvPr/>
        </p:nvSpPr>
        <p:spPr>
          <a:xfrm>
            <a:off x="9480550" y="5876925"/>
            <a:ext cx="828675" cy="361950"/>
          </a:xfrm>
          <a:prstGeom prst="actionButtonBackPrevious">
            <a:avLst/>
          </a:prstGeom>
          <a:gradFill rotWithShape="1">
            <a:gsLst>
              <a:gs pos="0">
                <a:schemeClr val="bg1"/>
              </a:gs>
              <a:gs pos="100000">
                <a:srgbClr val="6600FF"/>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2"/>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3"/>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
        <p:nvSpPr>
          <p:cNvPr id="21507" name="Text Box 3"/>
          <p:cNvSpPr txBox="1"/>
          <p:nvPr/>
        </p:nvSpPr>
        <p:spPr>
          <a:xfrm>
            <a:off x="1919288" y="765175"/>
            <a:ext cx="8137525" cy="106235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2"/>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3"/>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3200" dirty="0"/>
          </a:p>
          <a:p>
            <a:pPr marL="342900" lvl="0" indent="-342900" algn="just" eaLnBrk="1" hangingPunct="1">
              <a:buClr>
                <a:srgbClr val="FF0000"/>
              </a:buClr>
              <a:buSzPct val="120000"/>
              <a:buNone/>
            </a:pPr>
            <a:endParaRPr lang="en-US" altLang="zh-CN" sz="2400" dirty="0">
              <a:latin typeface="楷体_GB2312" pitchFamily="49" charset="-122"/>
            </a:endParaRPr>
          </a:p>
        </p:txBody>
      </p:sp>
      <p:sp>
        <p:nvSpPr>
          <p:cNvPr id="21508" name="Text Box 3"/>
          <p:cNvSpPr txBox="1"/>
          <p:nvPr/>
        </p:nvSpPr>
        <p:spPr>
          <a:xfrm>
            <a:off x="1882775" y="942975"/>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2"/>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3"/>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t>4.3  </a:t>
            </a:r>
            <a:r>
              <a:rPr lang="zh-CN" altLang="en-US" sz="3200" dirty="0"/>
              <a:t>月末业务处理</a:t>
            </a:r>
            <a:endParaRPr lang="zh-CN" altLang="en-US" sz="3200" b="0" dirty="0">
              <a:latin typeface="黑体" panose="02010609060101010101" pitchFamily="49" charset="-122"/>
            </a:endParaRPr>
          </a:p>
        </p:txBody>
      </p:sp>
      <p:sp>
        <p:nvSpPr>
          <p:cNvPr id="21509" name="Rectangle 5"/>
          <p:cNvSpPr/>
          <p:nvPr/>
        </p:nvSpPr>
        <p:spPr>
          <a:xfrm>
            <a:off x="2603500" y="2025015"/>
            <a:ext cx="7200900" cy="1630045"/>
          </a:xfrm>
          <a:prstGeom prst="rect">
            <a:avLst/>
          </a:prstGeom>
          <a:noFill/>
          <a:ln w="12700">
            <a:noFill/>
          </a:ln>
        </p:spPr>
        <p:txBody>
          <a:bodyPr anchor="ctr">
            <a:spAutoFit/>
          </a:bodyPr>
          <a:p>
            <a:r>
              <a:rPr lang="zh-CN" altLang="en-US" sz="2000" b="1" dirty="0">
                <a:latin typeface="宋体" panose="02010600030101010101" pitchFamily="2" charset="-122"/>
                <a:ea typeface="宋体" panose="02010600030101010101" pitchFamily="2" charset="-122"/>
              </a:rPr>
              <a:t>任务导入：</a:t>
            </a:r>
            <a:endParaRPr lang="zh-CN" altLang="en-US" sz="2000" dirty="0">
              <a:latin typeface="宋体" panose="02010600030101010101" pitchFamily="2" charset="-122"/>
              <a:ea typeface="宋体" panose="02010600030101010101" pitchFamily="2" charset="-122"/>
            </a:endParaRPr>
          </a:p>
          <a:p>
            <a:r>
              <a:rPr lang="zh-CN" altLang="en-US" sz="2000" dirty="0">
                <a:latin typeface="宋体" panose="02010600030101010101" pitchFamily="2" charset="-122"/>
                <a:ea typeface="宋体" panose="02010600030101010101" pitchFamily="2" charset="-122"/>
              </a:rPr>
              <a:t>    宏信公司在完成了工资的数据计算后，还未进行账务处理，还没有形成会计核算的数据资料。现在需要了解电算化方式下应如何进行账务处理？在进行账务处理时应知识要点哪些问题？ 月末时除了要进行账务处理外还应完成哪些工作？</a:t>
            </a:r>
            <a:endParaRPr lang="zh-CN" altLang="en-US" sz="2000" dirty="0">
              <a:latin typeface="宋体" panose="02010600030101010101" pitchFamily="2" charset="-122"/>
              <a:ea typeface="宋体" panose="02010600030101010101" pitchFamily="2" charset="-122"/>
            </a:endParaRPr>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AutoShape 3">
            <a:hlinkClick r:id="rId1" action="ppaction://hlinksldjump"/>
          </p:cNvPr>
          <p:cNvSpPr/>
          <p:nvPr/>
        </p:nvSpPr>
        <p:spPr>
          <a:xfrm>
            <a:off x="9480550" y="5876925"/>
            <a:ext cx="828675" cy="361950"/>
          </a:xfrm>
          <a:prstGeom prst="actionButtonBackPrevious">
            <a:avLst/>
          </a:prstGeom>
          <a:gradFill rotWithShape="1">
            <a:gsLst>
              <a:gs pos="0">
                <a:schemeClr val="bg1"/>
              </a:gs>
              <a:gs pos="100000">
                <a:srgbClr val="6600FF"/>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2"/>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3"/>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
        <p:nvSpPr>
          <p:cNvPr id="22531" name="AutoShape 9"/>
          <p:cNvSpPr/>
          <p:nvPr/>
        </p:nvSpPr>
        <p:spPr>
          <a:xfrm>
            <a:off x="2243138" y="2168525"/>
            <a:ext cx="8174037" cy="3600450"/>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2"/>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3"/>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22532" name="Rectangle 5"/>
          <p:cNvSpPr/>
          <p:nvPr/>
        </p:nvSpPr>
        <p:spPr>
          <a:xfrm>
            <a:off x="2532063" y="2270919"/>
            <a:ext cx="7813675" cy="1476375"/>
          </a:xfrm>
          <a:prstGeom prst="rect">
            <a:avLst/>
          </a:prstGeom>
          <a:noFill/>
          <a:ln w="12700">
            <a:noFill/>
          </a:ln>
        </p:spPr>
        <p:txBody>
          <a:bodyPr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2"/>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3"/>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defTabSz="914400" eaLnBrk="1" hangingPunct="1">
              <a:spcAft>
                <a:spcPct val="0"/>
              </a:spcAft>
              <a:buFontTx/>
              <a:buNone/>
              <a:tabLst>
                <a:tab pos="450850" algn="l"/>
              </a:tabLst>
            </a:pPr>
            <a:r>
              <a:rPr lang="zh-CN" altLang="en-US" sz="1800" dirty="0">
                <a:latin typeface="楷体_GB2312" pitchFamily="49" charset="-122"/>
                <a:ea typeface="楷体_GB2312" pitchFamily="49" charset="-122"/>
              </a:rPr>
              <a:t>任务</a:t>
            </a:r>
            <a:r>
              <a:rPr lang="en-US" altLang="zh-CN" sz="1800" dirty="0">
                <a:latin typeface="楷体_GB2312" pitchFamily="49" charset="-122"/>
                <a:ea typeface="楷体_GB2312" pitchFamily="49" charset="-122"/>
              </a:rPr>
              <a:t>1</a:t>
            </a:r>
            <a:r>
              <a:rPr lang="zh-CN" altLang="en-US" sz="1800" dirty="0">
                <a:latin typeface="楷体_GB2312" pitchFamily="49" charset="-122"/>
                <a:ea typeface="楷体_GB2312" pitchFamily="49" charset="-122"/>
              </a:rPr>
              <a:t>：设置工资分摊</a:t>
            </a:r>
            <a:endParaRPr lang="zh-CN" altLang="en-US" sz="1800" dirty="0">
              <a:latin typeface="楷体_GB2312" pitchFamily="49" charset="-122"/>
              <a:ea typeface="楷体_GB2312" pitchFamily="49" charset="-122"/>
            </a:endParaRPr>
          </a:p>
          <a:p>
            <a:pPr marL="0" lvl="0" indent="0" defTabSz="914400" eaLnBrk="1" hangingPunct="1">
              <a:spcAft>
                <a:spcPct val="0"/>
              </a:spcAft>
              <a:buFontTx/>
              <a:buNone/>
              <a:tabLst>
                <a:tab pos="450850" algn="l"/>
              </a:tabLst>
            </a:pPr>
            <a:r>
              <a:rPr lang="en-US" altLang="zh-CN" sz="1800" dirty="0">
                <a:latin typeface="楷体_GB2312" pitchFamily="49" charset="-122"/>
                <a:ea typeface="楷体_GB2312" pitchFamily="49" charset="-122"/>
              </a:rPr>
              <a:t>    010</a:t>
            </a:r>
            <a:r>
              <a:rPr lang="zh-CN" altLang="en-US" sz="1800" dirty="0">
                <a:latin typeface="楷体_GB2312" pitchFamily="49" charset="-122"/>
                <a:ea typeface="楷体_GB2312" pitchFamily="49" charset="-122"/>
              </a:rPr>
              <a:t>账套中工资分摊的类型为</a:t>
            </a:r>
            <a:r>
              <a:rPr lang="zh-CN" altLang="en-US" sz="1800" dirty="0">
                <a:ea typeface="楷体_GB2312" pitchFamily="49" charset="-122"/>
              </a:rPr>
              <a:t>“</a:t>
            </a:r>
            <a:r>
              <a:rPr lang="zh-CN" altLang="en-US" sz="1800" dirty="0">
                <a:latin typeface="楷体_GB2312" pitchFamily="49" charset="-122"/>
                <a:ea typeface="楷体_GB2312" pitchFamily="49" charset="-122"/>
              </a:rPr>
              <a:t>应付职工薪酬</a:t>
            </a:r>
            <a:r>
              <a:rPr lang="zh-CN" altLang="en-US" sz="1800" dirty="0">
                <a:ea typeface="楷体_GB2312" pitchFamily="49" charset="-122"/>
              </a:rPr>
              <a:t>”</a:t>
            </a:r>
            <a:r>
              <a:rPr lang="zh-CN" altLang="en-US" sz="1800" dirty="0">
                <a:latin typeface="楷体_GB2312" pitchFamily="49" charset="-122"/>
                <a:ea typeface="楷体_GB2312" pitchFamily="49" charset="-122"/>
              </a:rPr>
              <a:t>和</a:t>
            </a:r>
            <a:r>
              <a:rPr lang="zh-CN" altLang="en-US" sz="1800" dirty="0">
                <a:ea typeface="楷体_GB2312" pitchFamily="49" charset="-122"/>
              </a:rPr>
              <a:t>“</a:t>
            </a:r>
            <a:r>
              <a:rPr lang="zh-CN" altLang="en-US" sz="1800" dirty="0">
                <a:latin typeface="楷体_GB2312" pitchFamily="49" charset="-122"/>
                <a:ea typeface="楷体_GB2312" pitchFamily="49" charset="-122"/>
              </a:rPr>
              <a:t>工会经费</a:t>
            </a:r>
            <a:r>
              <a:rPr lang="zh-CN" altLang="en-US" sz="1800" dirty="0">
                <a:ea typeface="楷体_GB2312" pitchFamily="49" charset="-122"/>
              </a:rPr>
              <a:t>”</a:t>
            </a:r>
            <a:r>
              <a:rPr lang="zh-CN" altLang="en-US" sz="1800" dirty="0">
                <a:latin typeface="楷体_GB2312" pitchFamily="49" charset="-122"/>
                <a:ea typeface="楷体_GB2312" pitchFamily="49" charset="-122"/>
              </a:rPr>
              <a:t>。</a:t>
            </a:r>
            <a:r>
              <a:rPr lang="zh-CN" altLang="en-US" sz="1800" dirty="0">
                <a:ea typeface="楷体_GB2312" pitchFamily="49" charset="-122"/>
              </a:rPr>
              <a:t>“</a:t>
            </a:r>
            <a:r>
              <a:rPr lang="zh-CN" altLang="en-US" sz="1800" dirty="0">
                <a:latin typeface="楷体_GB2312" pitchFamily="49" charset="-122"/>
                <a:ea typeface="楷体_GB2312" pitchFamily="49" charset="-122"/>
              </a:rPr>
              <a:t>应付职工薪酬</a:t>
            </a:r>
            <a:r>
              <a:rPr lang="zh-CN" altLang="en-US" sz="1800" dirty="0">
                <a:ea typeface="楷体_GB2312" pitchFamily="49" charset="-122"/>
              </a:rPr>
              <a:t>”</a:t>
            </a:r>
            <a:r>
              <a:rPr lang="zh-CN" altLang="en-US" sz="1800" dirty="0">
                <a:latin typeface="楷体_GB2312" pitchFamily="49" charset="-122"/>
                <a:ea typeface="楷体_GB2312" pitchFamily="49" charset="-122"/>
              </a:rPr>
              <a:t>的分摊比例为</a:t>
            </a:r>
            <a:r>
              <a:rPr lang="en-US" altLang="zh-CN" sz="1800" dirty="0">
                <a:latin typeface="楷体_GB2312" pitchFamily="49" charset="-122"/>
                <a:ea typeface="楷体_GB2312" pitchFamily="49" charset="-122"/>
              </a:rPr>
              <a:t>100%</a:t>
            </a:r>
            <a:r>
              <a:rPr lang="zh-CN" altLang="en-US" sz="1800" dirty="0">
                <a:latin typeface="楷体_GB2312" pitchFamily="49" charset="-122"/>
                <a:ea typeface="楷体_GB2312" pitchFamily="49" charset="-122"/>
              </a:rPr>
              <a:t>，按工资总额的</a:t>
            </a:r>
            <a:r>
              <a:rPr lang="en-US" altLang="zh-CN" sz="1800" dirty="0">
                <a:latin typeface="楷体_GB2312" pitchFamily="49" charset="-122"/>
                <a:ea typeface="楷体_GB2312" pitchFamily="49" charset="-122"/>
              </a:rPr>
              <a:t>2%</a:t>
            </a:r>
            <a:r>
              <a:rPr lang="zh-CN" altLang="en-US" sz="1800" dirty="0">
                <a:latin typeface="楷体_GB2312" pitchFamily="49" charset="-122"/>
                <a:ea typeface="楷体_GB2312" pitchFamily="49" charset="-122"/>
              </a:rPr>
              <a:t>计提工会经费。工资分摊的设置内容如下表所示。</a:t>
            </a:r>
            <a:endParaRPr lang="zh-CN" altLang="en-US" sz="1800" dirty="0">
              <a:latin typeface="楷体_GB2312" pitchFamily="49" charset="-122"/>
              <a:ea typeface="楷体_GB2312" pitchFamily="49" charset="-122"/>
            </a:endParaRPr>
          </a:p>
          <a:p>
            <a:pPr marL="0" lvl="0" indent="0" defTabSz="914400" eaLnBrk="1" hangingPunct="1">
              <a:spcAft>
                <a:spcPct val="0"/>
              </a:spcAft>
              <a:buFontTx/>
              <a:buNone/>
              <a:tabLst>
                <a:tab pos="450850" algn="l"/>
              </a:tabLst>
            </a:pPr>
            <a:r>
              <a:rPr lang="zh-CN" altLang="en-US" sz="1800" dirty="0">
                <a:latin typeface="楷体_GB2312" pitchFamily="49" charset="-122"/>
                <a:ea typeface="楷体_GB2312" pitchFamily="49" charset="-122"/>
              </a:rPr>
              <a:t>    应付工资分摊设置内容：</a:t>
            </a:r>
            <a:endParaRPr lang="zh-CN" altLang="en-US" sz="1800" dirty="0">
              <a:latin typeface="楷体_GB2312" pitchFamily="49" charset="-122"/>
              <a:ea typeface="楷体_GB2312" pitchFamily="49" charset="-122"/>
            </a:endParaRPr>
          </a:p>
        </p:txBody>
      </p:sp>
      <p:graphicFrame>
        <p:nvGraphicFramePr>
          <p:cNvPr id="68681" name="Group 73"/>
          <p:cNvGraphicFramePr>
            <a:graphicFrameLocks noGrp="1"/>
          </p:cNvGraphicFramePr>
          <p:nvPr/>
        </p:nvGraphicFramePr>
        <p:xfrm>
          <a:off x="2782888" y="3897313"/>
          <a:ext cx="7151370" cy="1524000"/>
        </p:xfrm>
        <a:graphic>
          <a:graphicData uri="http://schemas.openxmlformats.org/drawingml/2006/table">
            <a:tbl>
              <a:tblPr/>
              <a:tblGrid>
                <a:gridCol w="1404620"/>
                <a:gridCol w="1456055"/>
                <a:gridCol w="1430020"/>
                <a:gridCol w="1430655"/>
                <a:gridCol w="1430020"/>
              </a:tblGrid>
              <a:tr h="27940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部 门 名 称 </a:t>
                      </a:r>
                      <a:endParaRPr kumimoji="0" lang="zh-CN" altLang="en-US" sz="1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人 员 类 别 </a:t>
                      </a:r>
                      <a:endParaRPr kumimoji="0" lang="zh-CN" altLang="en-US" sz="1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项    目 </a:t>
                      </a:r>
                      <a:endParaRPr kumimoji="0" lang="zh-CN" altLang="en-US" sz="1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借 方 科 目 </a:t>
                      </a:r>
                      <a:endParaRPr kumimoji="0" lang="zh-CN" altLang="en-US" sz="1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贷 方 科 目 </a:t>
                      </a:r>
                      <a:endParaRPr kumimoji="0" lang="zh-CN" altLang="en-US" sz="1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7813">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行政部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管理人员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应发合计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660201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2211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3688">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财务部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管理人员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应发合计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660201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2211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7813">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采购部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管理人员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应发合计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660201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2211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7813">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销售部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市场营销人员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应发合计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660101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2211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2571" name="Text Box 3"/>
          <p:cNvSpPr txBox="1"/>
          <p:nvPr/>
        </p:nvSpPr>
        <p:spPr>
          <a:xfrm>
            <a:off x="1882775" y="942975"/>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2"/>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3"/>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t>4.3  </a:t>
            </a:r>
            <a:r>
              <a:rPr lang="zh-CN" altLang="en-US" sz="3200" dirty="0"/>
              <a:t>月末业务处理</a:t>
            </a:r>
            <a:endParaRPr lang="zh-CN" altLang="en-US" sz="3200" b="0" dirty="0">
              <a:latin typeface="黑体" panose="02010609060101010101" pitchFamily="49" charset="-122"/>
            </a:endParaRPr>
          </a:p>
        </p:txBody>
      </p:sp>
      <p:sp>
        <p:nvSpPr>
          <p:cNvPr id="22572" name="Rectangle 66"/>
          <p:cNvSpPr/>
          <p:nvPr/>
        </p:nvSpPr>
        <p:spPr>
          <a:xfrm>
            <a:off x="2243138" y="1556385"/>
            <a:ext cx="145288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rPr>
              <a:t>【</a:t>
            </a:r>
            <a:r>
              <a:rPr lang="zh-CN" altLang="en-US" sz="2000" b="1" dirty="0">
                <a:latin typeface="Times New Roman" panose="02020603050405020304" pitchFamily="18" charset="0"/>
              </a:rPr>
              <a:t>做中学</a:t>
            </a:r>
            <a:r>
              <a:rPr lang="en-US" altLang="zh-CN" sz="2000" b="1" dirty="0">
                <a:latin typeface="Times New Roman" panose="02020603050405020304" pitchFamily="18" charset="0"/>
              </a:rPr>
              <a:t>】</a:t>
            </a:r>
            <a:endParaRPr lang="en-US" altLang="zh-CN" sz="2000" b="1" dirty="0">
              <a:latin typeface="Times New Roman" panose="02020603050405020304" pitchFamily="18" charset="0"/>
            </a:endParaRPr>
          </a:p>
        </p:txBody>
      </p:sp>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4" name="AutoShape 3">
            <a:hlinkClick r:id="rId1" action="ppaction://hlinksldjump"/>
          </p:cNvPr>
          <p:cNvSpPr/>
          <p:nvPr/>
        </p:nvSpPr>
        <p:spPr>
          <a:xfrm>
            <a:off x="9480550" y="5876925"/>
            <a:ext cx="828675" cy="361950"/>
          </a:xfrm>
          <a:prstGeom prst="actionButtonBackPrevious">
            <a:avLst/>
          </a:prstGeom>
          <a:gradFill rotWithShape="1">
            <a:gsLst>
              <a:gs pos="0">
                <a:schemeClr val="bg1"/>
              </a:gs>
              <a:gs pos="100000">
                <a:srgbClr val="6600FF"/>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2"/>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3"/>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
        <p:nvSpPr>
          <p:cNvPr id="23555" name="AutoShape 9"/>
          <p:cNvSpPr/>
          <p:nvPr/>
        </p:nvSpPr>
        <p:spPr>
          <a:xfrm>
            <a:off x="2243138" y="2168525"/>
            <a:ext cx="8174037" cy="3600450"/>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2"/>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3"/>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23556" name="Rectangle 4"/>
          <p:cNvSpPr/>
          <p:nvPr/>
        </p:nvSpPr>
        <p:spPr>
          <a:xfrm>
            <a:off x="2532063" y="2270919"/>
            <a:ext cx="7813675" cy="1476375"/>
          </a:xfrm>
          <a:prstGeom prst="rect">
            <a:avLst/>
          </a:prstGeom>
          <a:noFill/>
          <a:ln w="12700">
            <a:noFill/>
          </a:ln>
        </p:spPr>
        <p:txBody>
          <a:bodyPr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2"/>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3"/>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defTabSz="914400" eaLnBrk="1" hangingPunct="1">
              <a:spcAft>
                <a:spcPct val="0"/>
              </a:spcAft>
              <a:buFontTx/>
              <a:buNone/>
              <a:tabLst>
                <a:tab pos="450850" algn="l"/>
              </a:tabLst>
            </a:pPr>
            <a:r>
              <a:rPr lang="zh-CN" altLang="en-US" sz="1800" dirty="0">
                <a:latin typeface="楷体_GB2312" pitchFamily="49" charset="-122"/>
                <a:ea typeface="楷体_GB2312" pitchFamily="49" charset="-122"/>
              </a:rPr>
              <a:t>任务</a:t>
            </a:r>
            <a:r>
              <a:rPr lang="en-US" altLang="zh-CN" sz="1800" dirty="0">
                <a:latin typeface="楷体_GB2312" pitchFamily="49" charset="-122"/>
                <a:ea typeface="楷体_GB2312" pitchFamily="49" charset="-122"/>
              </a:rPr>
              <a:t>1</a:t>
            </a:r>
            <a:r>
              <a:rPr lang="zh-CN" altLang="en-US" sz="1800" dirty="0">
                <a:latin typeface="楷体_GB2312" pitchFamily="49" charset="-122"/>
                <a:ea typeface="楷体_GB2312" pitchFamily="49" charset="-122"/>
              </a:rPr>
              <a:t>：设置工资分摊</a:t>
            </a:r>
            <a:endParaRPr lang="zh-CN" altLang="en-US" sz="1800" dirty="0">
              <a:latin typeface="楷体_GB2312" pitchFamily="49" charset="-122"/>
              <a:ea typeface="楷体_GB2312" pitchFamily="49" charset="-122"/>
            </a:endParaRPr>
          </a:p>
          <a:p>
            <a:pPr marL="0" lvl="0" indent="0" defTabSz="914400" eaLnBrk="1" hangingPunct="1">
              <a:spcAft>
                <a:spcPct val="0"/>
              </a:spcAft>
              <a:buFontTx/>
              <a:buNone/>
              <a:tabLst>
                <a:tab pos="450850" algn="l"/>
              </a:tabLst>
            </a:pPr>
            <a:r>
              <a:rPr lang="en-US" altLang="zh-CN" sz="1800" dirty="0">
                <a:latin typeface="楷体_GB2312" pitchFamily="49" charset="-122"/>
                <a:ea typeface="楷体_GB2312" pitchFamily="49" charset="-122"/>
              </a:rPr>
              <a:t>    010</a:t>
            </a:r>
            <a:r>
              <a:rPr lang="zh-CN" altLang="en-US" sz="1800" dirty="0">
                <a:latin typeface="楷体_GB2312" pitchFamily="49" charset="-122"/>
                <a:ea typeface="楷体_GB2312" pitchFamily="49" charset="-122"/>
              </a:rPr>
              <a:t>账套中工资分摊的类型为</a:t>
            </a:r>
            <a:r>
              <a:rPr lang="zh-CN" altLang="en-US" sz="1800" dirty="0">
                <a:ea typeface="楷体_GB2312" pitchFamily="49" charset="-122"/>
              </a:rPr>
              <a:t>“</a:t>
            </a:r>
            <a:r>
              <a:rPr lang="zh-CN" altLang="en-US" sz="1800" dirty="0">
                <a:latin typeface="楷体_GB2312" pitchFamily="49" charset="-122"/>
                <a:ea typeface="楷体_GB2312" pitchFamily="49" charset="-122"/>
              </a:rPr>
              <a:t>应付职工薪酬</a:t>
            </a:r>
            <a:r>
              <a:rPr lang="zh-CN" altLang="en-US" sz="1800" dirty="0">
                <a:ea typeface="楷体_GB2312" pitchFamily="49" charset="-122"/>
              </a:rPr>
              <a:t>”</a:t>
            </a:r>
            <a:r>
              <a:rPr lang="zh-CN" altLang="en-US" sz="1800" dirty="0">
                <a:latin typeface="楷体_GB2312" pitchFamily="49" charset="-122"/>
                <a:ea typeface="楷体_GB2312" pitchFamily="49" charset="-122"/>
              </a:rPr>
              <a:t>和</a:t>
            </a:r>
            <a:r>
              <a:rPr lang="zh-CN" altLang="en-US" sz="1800" dirty="0">
                <a:ea typeface="楷体_GB2312" pitchFamily="49" charset="-122"/>
              </a:rPr>
              <a:t>“</a:t>
            </a:r>
            <a:r>
              <a:rPr lang="zh-CN" altLang="en-US" sz="1800" dirty="0">
                <a:latin typeface="楷体_GB2312" pitchFamily="49" charset="-122"/>
                <a:ea typeface="楷体_GB2312" pitchFamily="49" charset="-122"/>
              </a:rPr>
              <a:t>工会经费</a:t>
            </a:r>
            <a:r>
              <a:rPr lang="zh-CN" altLang="en-US" sz="1800" dirty="0">
                <a:ea typeface="楷体_GB2312" pitchFamily="49" charset="-122"/>
              </a:rPr>
              <a:t>”</a:t>
            </a:r>
            <a:r>
              <a:rPr lang="zh-CN" altLang="en-US" sz="1800" dirty="0">
                <a:latin typeface="楷体_GB2312" pitchFamily="49" charset="-122"/>
                <a:ea typeface="楷体_GB2312" pitchFamily="49" charset="-122"/>
              </a:rPr>
              <a:t>。</a:t>
            </a:r>
            <a:r>
              <a:rPr lang="zh-CN" altLang="en-US" sz="1800" dirty="0">
                <a:ea typeface="楷体_GB2312" pitchFamily="49" charset="-122"/>
              </a:rPr>
              <a:t>“</a:t>
            </a:r>
            <a:r>
              <a:rPr lang="zh-CN" altLang="en-US" sz="1800" dirty="0">
                <a:latin typeface="楷体_GB2312" pitchFamily="49" charset="-122"/>
                <a:ea typeface="楷体_GB2312" pitchFamily="49" charset="-122"/>
              </a:rPr>
              <a:t>应付职工薪酬</a:t>
            </a:r>
            <a:r>
              <a:rPr lang="zh-CN" altLang="en-US" sz="1800" dirty="0">
                <a:ea typeface="楷体_GB2312" pitchFamily="49" charset="-122"/>
              </a:rPr>
              <a:t>”</a:t>
            </a:r>
            <a:r>
              <a:rPr lang="zh-CN" altLang="en-US" sz="1800" dirty="0">
                <a:latin typeface="楷体_GB2312" pitchFamily="49" charset="-122"/>
                <a:ea typeface="楷体_GB2312" pitchFamily="49" charset="-122"/>
              </a:rPr>
              <a:t>的分摊比例为</a:t>
            </a:r>
            <a:r>
              <a:rPr lang="en-US" altLang="zh-CN" sz="1800" dirty="0">
                <a:latin typeface="楷体_GB2312" pitchFamily="49" charset="-122"/>
                <a:ea typeface="楷体_GB2312" pitchFamily="49" charset="-122"/>
              </a:rPr>
              <a:t>100%</a:t>
            </a:r>
            <a:r>
              <a:rPr lang="zh-CN" altLang="en-US" sz="1800" dirty="0">
                <a:latin typeface="楷体_GB2312" pitchFamily="49" charset="-122"/>
                <a:ea typeface="楷体_GB2312" pitchFamily="49" charset="-122"/>
              </a:rPr>
              <a:t>，按工资总额的</a:t>
            </a:r>
            <a:r>
              <a:rPr lang="en-US" altLang="zh-CN" sz="1800" dirty="0">
                <a:latin typeface="楷体_GB2312" pitchFamily="49" charset="-122"/>
                <a:ea typeface="楷体_GB2312" pitchFamily="49" charset="-122"/>
              </a:rPr>
              <a:t>2%</a:t>
            </a:r>
            <a:r>
              <a:rPr lang="zh-CN" altLang="en-US" sz="1800" dirty="0">
                <a:latin typeface="楷体_GB2312" pitchFamily="49" charset="-122"/>
                <a:ea typeface="楷体_GB2312" pitchFamily="49" charset="-122"/>
              </a:rPr>
              <a:t>计提工会经费。工资分摊的设置内容如下表所示。</a:t>
            </a:r>
            <a:endParaRPr lang="zh-CN" altLang="en-US" sz="1800" dirty="0">
              <a:latin typeface="楷体_GB2312" pitchFamily="49" charset="-122"/>
              <a:ea typeface="楷体_GB2312" pitchFamily="49" charset="-122"/>
            </a:endParaRPr>
          </a:p>
          <a:p>
            <a:pPr marL="0" lvl="0" indent="0" defTabSz="914400" eaLnBrk="1" hangingPunct="1">
              <a:spcAft>
                <a:spcPct val="0"/>
              </a:spcAft>
              <a:buFontTx/>
              <a:buNone/>
              <a:tabLst>
                <a:tab pos="450850" algn="l"/>
              </a:tabLst>
            </a:pPr>
            <a:r>
              <a:rPr lang="zh-CN" altLang="en-US" sz="1800" dirty="0">
                <a:latin typeface="楷体_GB2312" pitchFamily="49" charset="-122"/>
                <a:ea typeface="楷体_GB2312" pitchFamily="49" charset="-122"/>
              </a:rPr>
              <a:t>    工会经费分摊设置内容：</a:t>
            </a:r>
            <a:endParaRPr lang="zh-CN" altLang="en-US" sz="1800" dirty="0">
              <a:latin typeface="楷体_GB2312" pitchFamily="49" charset="-122"/>
              <a:ea typeface="楷体_GB2312" pitchFamily="49" charset="-122"/>
            </a:endParaRPr>
          </a:p>
        </p:txBody>
      </p:sp>
      <p:graphicFrame>
        <p:nvGraphicFramePr>
          <p:cNvPr id="89139" name="Group 51"/>
          <p:cNvGraphicFramePr>
            <a:graphicFrameLocks noGrp="1"/>
          </p:cNvGraphicFramePr>
          <p:nvPr/>
        </p:nvGraphicFramePr>
        <p:xfrm>
          <a:off x="2782888" y="3897313"/>
          <a:ext cx="7151370" cy="1524000"/>
        </p:xfrm>
        <a:graphic>
          <a:graphicData uri="http://schemas.openxmlformats.org/drawingml/2006/table">
            <a:tbl>
              <a:tblPr/>
              <a:tblGrid>
                <a:gridCol w="1404620"/>
                <a:gridCol w="1456055"/>
                <a:gridCol w="1430020"/>
                <a:gridCol w="1430655"/>
                <a:gridCol w="1430020"/>
              </a:tblGrid>
              <a:tr h="27940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部 门 名 称 </a:t>
                      </a:r>
                      <a:endParaRPr kumimoji="0" lang="zh-CN" altLang="en-US" sz="1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人 员 类 别 </a:t>
                      </a:r>
                      <a:endParaRPr kumimoji="0" lang="zh-CN" altLang="en-US" sz="1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项    目 </a:t>
                      </a:r>
                      <a:endParaRPr kumimoji="0" lang="zh-CN" altLang="en-US" sz="1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借 方 科 目 </a:t>
                      </a:r>
                      <a:endParaRPr kumimoji="0" lang="zh-CN" altLang="en-US" sz="1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贷 方 科 目 </a:t>
                      </a:r>
                      <a:endParaRPr kumimoji="0" lang="zh-CN" altLang="en-US" sz="1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7813">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行政部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管理人员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应发合计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660203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2241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3688">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财务部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管理人员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应发合计 </a:t>
                      </a:r>
                      <a:endParaRPr kumimoji="0" lang="zh-CN" altLang="en-US" sz="1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660203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2241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7813">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采购部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管理人员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应发合计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660203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2241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7813">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销售部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市场营销人员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应发合计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660103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2241 </a:t>
                      </a:r>
                      <a:endParaRPr kumimoji="0" lang="zh-CN" altLang="en-US" sz="14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3595" name="Text Box 3"/>
          <p:cNvSpPr txBox="1"/>
          <p:nvPr/>
        </p:nvSpPr>
        <p:spPr>
          <a:xfrm>
            <a:off x="1882775" y="942975"/>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2"/>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3"/>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t>4.3  </a:t>
            </a:r>
            <a:r>
              <a:rPr lang="zh-CN" altLang="en-US" sz="3200" dirty="0"/>
              <a:t>月末业务处理</a:t>
            </a:r>
            <a:endParaRPr lang="zh-CN" altLang="en-US" sz="3200" b="0" dirty="0">
              <a:latin typeface="黑体" panose="02010609060101010101" pitchFamily="49" charset="-122"/>
            </a:endParaRPr>
          </a:p>
        </p:txBody>
      </p:sp>
      <p:sp>
        <p:nvSpPr>
          <p:cNvPr id="23596" name="Rectangle 44"/>
          <p:cNvSpPr/>
          <p:nvPr/>
        </p:nvSpPr>
        <p:spPr>
          <a:xfrm>
            <a:off x="2243138" y="1556385"/>
            <a:ext cx="145288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rPr>
              <a:t>【</a:t>
            </a:r>
            <a:r>
              <a:rPr lang="zh-CN" altLang="en-US" sz="2000" b="1" dirty="0">
                <a:latin typeface="Times New Roman" panose="02020603050405020304" pitchFamily="18" charset="0"/>
              </a:rPr>
              <a:t>做中学</a:t>
            </a:r>
            <a:r>
              <a:rPr lang="en-US" altLang="zh-CN" sz="2000" b="1" dirty="0">
                <a:latin typeface="Times New Roman" panose="02020603050405020304" pitchFamily="18" charset="0"/>
              </a:rPr>
              <a:t>】</a:t>
            </a:r>
            <a:endParaRPr lang="en-US" altLang="zh-CN" sz="2000" b="1" dirty="0">
              <a:latin typeface="Times New Roman" panose="02020603050405020304" pitchFamily="18" charset="0"/>
            </a:endParaRPr>
          </a:p>
        </p:txBody>
      </p:sp>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8" name="AutoShape 3">
            <a:hlinkClick r:id="rId1" action="ppaction://hlinksldjump"/>
          </p:cNvPr>
          <p:cNvSpPr/>
          <p:nvPr/>
        </p:nvSpPr>
        <p:spPr>
          <a:xfrm>
            <a:off x="9480550" y="5876925"/>
            <a:ext cx="828675" cy="361950"/>
          </a:xfrm>
          <a:prstGeom prst="actionButtonBackPrevious">
            <a:avLst/>
          </a:prstGeom>
          <a:gradFill rotWithShape="1">
            <a:gsLst>
              <a:gs pos="0">
                <a:schemeClr val="bg1"/>
              </a:gs>
              <a:gs pos="100000">
                <a:srgbClr val="6600FF"/>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2"/>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3"/>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
        <p:nvSpPr>
          <p:cNvPr id="24579" name="Text Box 3"/>
          <p:cNvSpPr txBox="1"/>
          <p:nvPr/>
        </p:nvSpPr>
        <p:spPr>
          <a:xfrm>
            <a:off x="1882775" y="942975"/>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2"/>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3"/>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t>4.3  </a:t>
            </a:r>
            <a:r>
              <a:rPr lang="zh-CN" altLang="en-US" sz="3200" dirty="0"/>
              <a:t>月末业务处理</a:t>
            </a:r>
            <a:endParaRPr lang="zh-CN" altLang="en-US" sz="3200" b="0" dirty="0">
              <a:latin typeface="黑体" panose="02010609060101010101" pitchFamily="49" charset="-122"/>
            </a:endParaRPr>
          </a:p>
        </p:txBody>
      </p:sp>
      <p:sp>
        <p:nvSpPr>
          <p:cNvPr id="24580" name="Rectangle 45"/>
          <p:cNvSpPr/>
          <p:nvPr/>
        </p:nvSpPr>
        <p:spPr>
          <a:xfrm>
            <a:off x="2711450" y="1944053"/>
            <a:ext cx="6711950" cy="1938020"/>
          </a:xfrm>
          <a:prstGeom prst="rect">
            <a:avLst/>
          </a:prstGeom>
          <a:noFill/>
          <a:ln w="12700">
            <a:noFill/>
          </a:ln>
        </p:spPr>
        <p:txBody>
          <a:bodyPr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2"/>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3"/>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defTabSz="914400" eaLnBrk="1" hangingPunct="1">
              <a:spcAft>
                <a:spcPct val="0"/>
              </a:spcAft>
              <a:buFontTx/>
              <a:buNone/>
              <a:tabLst>
                <a:tab pos="266700" algn="l"/>
                <a:tab pos="895350" algn="l"/>
              </a:tabLst>
            </a:pPr>
            <a:r>
              <a:rPr lang="en-US" altLang="zh-CN" sz="2000" dirty="0"/>
              <a:t>【</a:t>
            </a:r>
            <a:r>
              <a:rPr lang="zh-CN" altLang="en-US" sz="2000" dirty="0"/>
              <a:t>知识要点</a:t>
            </a:r>
            <a:r>
              <a:rPr lang="en-US" altLang="zh-CN" sz="2000" dirty="0"/>
              <a:t>】</a:t>
            </a:r>
            <a:endParaRPr lang="en-US" altLang="zh-CN" sz="2000" dirty="0"/>
          </a:p>
          <a:p>
            <a:pPr marL="0" lvl="0" indent="0" defTabSz="914400" eaLnBrk="1" hangingPunct="1">
              <a:spcAft>
                <a:spcPct val="0"/>
              </a:spcAft>
              <a:buFontTx/>
              <a:buNone/>
              <a:tabLst>
                <a:tab pos="266700" algn="l"/>
                <a:tab pos="895350" algn="l"/>
              </a:tabLst>
            </a:pPr>
            <a:r>
              <a:rPr lang="zh-CN" altLang="en-US" sz="2000" dirty="0">
                <a:latin typeface="楷体_GB2312" pitchFamily="49" charset="-122"/>
                <a:ea typeface="楷体_GB2312" pitchFamily="49" charset="-122"/>
              </a:rPr>
              <a:t>    所有与工资相关的费用及基金均需建立相应的分摊类型名称及分类比例。</a:t>
            </a:r>
            <a:endParaRPr lang="zh-CN" altLang="en-US" sz="2000" dirty="0">
              <a:latin typeface="楷体_GB2312" pitchFamily="49" charset="-122"/>
              <a:ea typeface="楷体_GB2312" pitchFamily="49" charset="-122"/>
            </a:endParaRPr>
          </a:p>
          <a:p>
            <a:pPr marL="0" lvl="0" indent="0" defTabSz="914400" eaLnBrk="1" hangingPunct="1">
              <a:spcAft>
                <a:spcPct val="0"/>
              </a:spcAft>
              <a:buFontTx/>
              <a:buNone/>
              <a:tabLst>
                <a:tab pos="266700" algn="l"/>
                <a:tab pos="895350" algn="l"/>
              </a:tabLst>
            </a:pPr>
            <a:r>
              <a:rPr lang="zh-CN" altLang="en-US" sz="2000" dirty="0">
                <a:latin typeface="楷体_GB2312" pitchFamily="49" charset="-122"/>
                <a:ea typeface="楷体_GB2312" pitchFamily="49" charset="-122"/>
              </a:rPr>
              <a:t>    不同部门、相同人员类别可以设置不同的分摊科目。</a:t>
            </a:r>
            <a:endParaRPr lang="zh-CN" altLang="en-US" sz="2000" dirty="0">
              <a:latin typeface="楷体_GB2312" pitchFamily="49" charset="-122"/>
              <a:ea typeface="楷体_GB2312" pitchFamily="49" charset="-122"/>
            </a:endParaRPr>
          </a:p>
          <a:p>
            <a:pPr marL="0" lvl="0" indent="0" defTabSz="914400" eaLnBrk="1" hangingPunct="1">
              <a:spcAft>
                <a:spcPct val="0"/>
              </a:spcAft>
              <a:buFontTx/>
              <a:buNone/>
              <a:tabLst>
                <a:tab pos="266700" algn="l"/>
                <a:tab pos="895350" algn="l"/>
              </a:tabLst>
            </a:pPr>
            <a:r>
              <a:rPr lang="zh-CN" altLang="en-US" sz="2000" dirty="0">
                <a:latin typeface="楷体_GB2312" pitchFamily="49" charset="-122"/>
                <a:ea typeface="楷体_GB2312" pitchFamily="49" charset="-122"/>
              </a:rPr>
              <a:t>    不同部门、相同人员类别在设置时，可以一次选择多个部门。</a:t>
            </a:r>
            <a:endParaRPr lang="zh-CN" altLang="en-US" sz="2000" dirty="0">
              <a:latin typeface="楷体_GB2312" pitchFamily="49" charset="-122"/>
              <a:ea typeface="楷体_GB2312" pitchFamily="49" charset="-122"/>
            </a:endParaRPr>
          </a:p>
        </p:txBody>
      </p:sp>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Text Box 3"/>
          <p:cNvSpPr txBox="1"/>
          <p:nvPr/>
        </p:nvSpPr>
        <p:spPr>
          <a:xfrm>
            <a:off x="1919288" y="765175"/>
            <a:ext cx="8137525" cy="106235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3200" dirty="0"/>
          </a:p>
          <a:p>
            <a:pPr marL="342900" lvl="0" indent="-342900" algn="just" eaLnBrk="1" hangingPunct="1">
              <a:buClr>
                <a:srgbClr val="FF0000"/>
              </a:buClr>
              <a:buSzPct val="120000"/>
              <a:buNone/>
            </a:pPr>
            <a:endParaRPr lang="en-US" altLang="zh-CN" sz="2400" dirty="0">
              <a:latin typeface="楷体_GB2312" pitchFamily="49" charset="-122"/>
            </a:endParaRPr>
          </a:p>
        </p:txBody>
      </p:sp>
      <p:sp>
        <p:nvSpPr>
          <p:cNvPr id="25603" name="AutoShape 9"/>
          <p:cNvSpPr/>
          <p:nvPr/>
        </p:nvSpPr>
        <p:spPr>
          <a:xfrm>
            <a:off x="2459038" y="2060575"/>
            <a:ext cx="7416800" cy="900113"/>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25604" name="Rectangle 5"/>
          <p:cNvSpPr/>
          <p:nvPr/>
        </p:nvSpPr>
        <p:spPr>
          <a:xfrm>
            <a:off x="2640013" y="3242946"/>
            <a:ext cx="6985000" cy="1753235"/>
          </a:xfrm>
          <a:prstGeom prst="rect">
            <a:avLst/>
          </a:prstGeom>
          <a:noFill/>
          <a:ln w="12700">
            <a:noFill/>
          </a:ln>
        </p:spPr>
        <p:txBody>
          <a:bodyPr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defTabSz="914400" eaLnBrk="1" hangingPunct="1">
              <a:spcAft>
                <a:spcPct val="0"/>
              </a:spcAft>
              <a:buFontTx/>
              <a:buNone/>
              <a:tabLst>
                <a:tab pos="135255" algn="l"/>
                <a:tab pos="367030" algn="l"/>
                <a:tab pos="462280" algn="l"/>
              </a:tabLst>
            </a:pPr>
            <a:r>
              <a:rPr lang="en-US" altLang="zh-CN" sz="1800" dirty="0"/>
              <a:t>【</a:t>
            </a:r>
            <a:r>
              <a:rPr lang="zh-CN" altLang="en-US" sz="1800" dirty="0"/>
              <a:t>知识要点</a:t>
            </a:r>
            <a:r>
              <a:rPr lang="en-US" altLang="zh-CN" sz="1800" dirty="0"/>
              <a:t>】</a:t>
            </a:r>
            <a:endParaRPr lang="en-US" altLang="zh-CN" sz="1800" dirty="0"/>
          </a:p>
          <a:p>
            <a:pPr marL="0" lvl="0" indent="0" defTabSz="914400" eaLnBrk="1" hangingPunct="1">
              <a:spcAft>
                <a:spcPct val="0"/>
              </a:spcAft>
              <a:buFontTx/>
              <a:buNone/>
              <a:tabLst>
                <a:tab pos="135255" algn="l"/>
                <a:tab pos="367030" algn="l"/>
                <a:tab pos="462280" algn="l"/>
              </a:tabLst>
            </a:pPr>
            <a:r>
              <a:rPr lang="zh-CN" altLang="en-US" sz="1800" dirty="0">
                <a:latin typeface="楷体_GB2312" pitchFamily="49" charset="-122"/>
                <a:ea typeface="楷体_GB2312" pitchFamily="49" charset="-122"/>
              </a:rPr>
              <a:t>    工资分摊应按分摊类型依次进行。</a:t>
            </a:r>
            <a:endParaRPr lang="zh-CN" altLang="en-US" sz="18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 pos="462280" algn="l"/>
              </a:tabLst>
            </a:pPr>
            <a:r>
              <a:rPr lang="zh-CN" altLang="en-US" sz="1800" dirty="0">
                <a:latin typeface="楷体_GB2312" pitchFamily="49" charset="-122"/>
                <a:ea typeface="楷体_GB2312" pitchFamily="49" charset="-122"/>
              </a:rPr>
              <a:t>    在进行工资分摊时，如果不选择</a:t>
            </a:r>
            <a:r>
              <a:rPr lang="zh-CN" altLang="en-US" sz="1800" dirty="0">
                <a:ea typeface="楷体_GB2312" pitchFamily="49" charset="-122"/>
              </a:rPr>
              <a:t>“</a:t>
            </a:r>
            <a:r>
              <a:rPr lang="zh-CN" altLang="en-US" sz="1800" dirty="0">
                <a:latin typeface="楷体_GB2312" pitchFamily="49" charset="-122"/>
                <a:ea typeface="楷体_GB2312" pitchFamily="49" charset="-122"/>
              </a:rPr>
              <a:t>合并科目相同、辅助项相同的分录</a:t>
            </a:r>
            <a:r>
              <a:rPr lang="zh-CN" altLang="en-US" sz="1800" dirty="0">
                <a:ea typeface="楷体_GB2312" pitchFamily="49" charset="-122"/>
              </a:rPr>
              <a:t>”</a:t>
            </a:r>
            <a:r>
              <a:rPr lang="zh-CN" altLang="en-US" sz="1800" dirty="0">
                <a:latin typeface="楷体_GB2312" pitchFamily="49" charset="-122"/>
                <a:ea typeface="楷体_GB2312" pitchFamily="49" charset="-122"/>
              </a:rPr>
              <a:t>，则在生成凭证时将每一条分录都对应一个贷方科目；如果单击</a:t>
            </a:r>
            <a:r>
              <a:rPr lang="zh-CN" altLang="en-US" sz="1800" dirty="0">
                <a:ea typeface="楷体_GB2312" pitchFamily="49" charset="-122"/>
              </a:rPr>
              <a:t>“</a:t>
            </a:r>
            <a:r>
              <a:rPr lang="zh-CN" altLang="en-US" sz="1800" dirty="0">
                <a:latin typeface="楷体_GB2312" pitchFamily="49" charset="-122"/>
                <a:ea typeface="楷体_GB2312" pitchFamily="49" charset="-122"/>
              </a:rPr>
              <a:t>批制</a:t>
            </a:r>
            <a:r>
              <a:rPr lang="zh-CN" altLang="en-US" sz="1800" dirty="0">
                <a:ea typeface="楷体_GB2312" pitchFamily="49" charset="-122"/>
              </a:rPr>
              <a:t>”</a:t>
            </a:r>
            <a:r>
              <a:rPr lang="zh-CN" altLang="en-US" sz="1800" dirty="0">
                <a:latin typeface="楷体_GB2312" pitchFamily="49" charset="-122"/>
                <a:ea typeface="楷体_GB2312" pitchFamily="49" charset="-122"/>
              </a:rPr>
              <a:t>按钮，可以一次将所有本次参与分摊的</a:t>
            </a:r>
            <a:r>
              <a:rPr lang="zh-CN" altLang="en-US" sz="1800" dirty="0">
                <a:ea typeface="楷体_GB2312" pitchFamily="49" charset="-122"/>
              </a:rPr>
              <a:t>“</a:t>
            </a:r>
            <a:r>
              <a:rPr lang="zh-CN" altLang="en-US" sz="1800" dirty="0">
                <a:latin typeface="楷体_GB2312" pitchFamily="49" charset="-122"/>
                <a:ea typeface="楷体_GB2312" pitchFamily="49" charset="-122"/>
              </a:rPr>
              <a:t>分摊类型</a:t>
            </a:r>
            <a:r>
              <a:rPr lang="zh-CN" altLang="en-US" sz="1800" dirty="0">
                <a:ea typeface="楷体_GB2312" pitchFamily="49" charset="-122"/>
              </a:rPr>
              <a:t>”</a:t>
            </a:r>
            <a:r>
              <a:rPr lang="zh-CN" altLang="en-US" sz="1800" dirty="0">
                <a:latin typeface="楷体_GB2312" pitchFamily="49" charset="-122"/>
                <a:ea typeface="楷体_GB2312" pitchFamily="49" charset="-122"/>
              </a:rPr>
              <a:t>所对应的凭证全部生成。</a:t>
            </a:r>
            <a:endParaRPr lang="zh-CN" altLang="en-US" sz="1800" dirty="0">
              <a:latin typeface="楷体_GB2312" pitchFamily="49" charset="-122"/>
              <a:ea typeface="楷体_GB2312" pitchFamily="49" charset="-122"/>
            </a:endParaRPr>
          </a:p>
        </p:txBody>
      </p:sp>
      <p:sp>
        <p:nvSpPr>
          <p:cNvPr id="25605" name="Rectangle 6"/>
          <p:cNvSpPr/>
          <p:nvPr/>
        </p:nvSpPr>
        <p:spPr>
          <a:xfrm>
            <a:off x="2243138" y="1556385"/>
            <a:ext cx="145288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rPr>
              <a:t>【</a:t>
            </a:r>
            <a:r>
              <a:rPr lang="zh-CN" altLang="en-US" sz="2000" b="1" dirty="0">
                <a:latin typeface="Times New Roman" panose="02020603050405020304" pitchFamily="18" charset="0"/>
              </a:rPr>
              <a:t>做中学</a:t>
            </a:r>
            <a:r>
              <a:rPr lang="en-US" altLang="zh-CN" sz="2000" b="1" dirty="0">
                <a:latin typeface="Times New Roman" panose="02020603050405020304" pitchFamily="18" charset="0"/>
              </a:rPr>
              <a:t>】</a:t>
            </a:r>
            <a:endParaRPr lang="en-US" altLang="zh-CN" sz="2000" b="1" dirty="0">
              <a:latin typeface="Times New Roman" panose="02020603050405020304" pitchFamily="18" charset="0"/>
            </a:endParaRPr>
          </a:p>
        </p:txBody>
      </p:sp>
      <p:sp>
        <p:nvSpPr>
          <p:cNvPr id="25606" name="Rectangle 7"/>
          <p:cNvSpPr/>
          <p:nvPr/>
        </p:nvSpPr>
        <p:spPr>
          <a:xfrm>
            <a:off x="2855913" y="2097088"/>
            <a:ext cx="6805612" cy="706755"/>
          </a:xfrm>
          <a:prstGeom prst="rect">
            <a:avLst/>
          </a:prstGeom>
          <a:noFill/>
          <a:ln w="12700">
            <a:noFill/>
          </a:ln>
        </p:spPr>
        <p:txBody>
          <a:bodyPr>
            <a:spAutoFit/>
          </a:bodyPr>
          <a:p>
            <a:r>
              <a:rPr lang="zh-CN" altLang="en-US" sz="2000" b="1" dirty="0">
                <a:latin typeface="楷体_GB2312" pitchFamily="49" charset="-122"/>
                <a:ea typeface="楷体_GB2312" pitchFamily="49" charset="-122"/>
              </a:rPr>
              <a:t>任务</a:t>
            </a:r>
            <a:r>
              <a:rPr lang="en-US" altLang="zh-CN" sz="2000" b="1" dirty="0">
                <a:latin typeface="楷体_GB2312" pitchFamily="49" charset="-122"/>
                <a:ea typeface="楷体_GB2312" pitchFamily="49" charset="-122"/>
              </a:rPr>
              <a:t>2</a:t>
            </a:r>
            <a:r>
              <a:rPr lang="zh-CN" altLang="en-US" sz="2000" b="1" dirty="0">
                <a:latin typeface="楷体_GB2312" pitchFamily="49" charset="-122"/>
                <a:ea typeface="楷体_GB2312" pitchFamily="49" charset="-122"/>
              </a:rPr>
              <a:t>：工资分摊</a:t>
            </a:r>
            <a:endParaRPr lang="zh-CN" altLang="en-US" sz="2000" b="1" dirty="0">
              <a:latin typeface="楷体_GB2312" pitchFamily="49" charset="-122"/>
              <a:ea typeface="楷体_GB2312" pitchFamily="49" charset="-122"/>
            </a:endParaRPr>
          </a:p>
          <a:p>
            <a:r>
              <a:rPr lang="zh-CN" altLang="en-US" sz="2000" b="1" dirty="0">
                <a:latin typeface="楷体_GB2312" pitchFamily="49" charset="-122"/>
                <a:ea typeface="楷体_GB2312" pitchFamily="49" charset="-122"/>
              </a:rPr>
              <a:t>       分摊</a:t>
            </a:r>
            <a:r>
              <a:rPr lang="en-US" altLang="zh-CN" sz="2000" b="1" dirty="0">
                <a:latin typeface="楷体_GB2312" pitchFamily="49" charset="-122"/>
                <a:ea typeface="楷体_GB2312" pitchFamily="49" charset="-122"/>
              </a:rPr>
              <a:t>1</a:t>
            </a:r>
            <a:r>
              <a:rPr lang="zh-CN" altLang="en-US" sz="2000" b="1" dirty="0">
                <a:latin typeface="楷体_GB2312" pitchFamily="49" charset="-122"/>
                <a:ea typeface="楷体_GB2312" pitchFamily="49" charset="-122"/>
              </a:rPr>
              <a:t>月份的工资并生成记账凭证。</a:t>
            </a:r>
            <a:endParaRPr lang="zh-CN" altLang="en-US" sz="2000" b="1" dirty="0">
              <a:latin typeface="楷体_GB2312" pitchFamily="49" charset="-122"/>
              <a:ea typeface="楷体_GB2312" pitchFamily="49" charset="-122"/>
            </a:endParaRPr>
          </a:p>
        </p:txBody>
      </p:sp>
      <p:sp>
        <p:nvSpPr>
          <p:cNvPr id="25607" name="Text Box 3"/>
          <p:cNvSpPr txBox="1"/>
          <p:nvPr/>
        </p:nvSpPr>
        <p:spPr>
          <a:xfrm>
            <a:off x="1882775" y="942975"/>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t>4.3  </a:t>
            </a:r>
            <a:r>
              <a:rPr lang="zh-CN" altLang="en-US" sz="3200" dirty="0"/>
              <a:t>月末业务处理</a:t>
            </a:r>
            <a:endParaRPr lang="zh-CN" altLang="en-US" sz="3200" b="0" dirty="0">
              <a:latin typeface="黑体" panose="02010609060101010101" pitchFamily="49" charset="-122"/>
            </a:endParaRPr>
          </a:p>
        </p:txBody>
      </p:sp>
      <p:sp>
        <p:nvSpPr>
          <p:cNvPr id="25608" name="AutoShape 3">
            <a:hlinkClick r:id="rId3" action="ppaction://hlinksldjump"/>
          </p:cNvPr>
          <p:cNvSpPr/>
          <p:nvPr/>
        </p:nvSpPr>
        <p:spPr>
          <a:xfrm>
            <a:off x="9480550" y="5876925"/>
            <a:ext cx="828675" cy="361950"/>
          </a:xfrm>
          <a:prstGeom prst="actionButtonBackPrevious">
            <a:avLst/>
          </a:prstGeom>
          <a:gradFill rotWithShape="1">
            <a:gsLst>
              <a:gs pos="0">
                <a:schemeClr val="bg1"/>
              </a:gs>
              <a:gs pos="100000">
                <a:srgbClr val="6600FF"/>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6" name="Text Box 3"/>
          <p:cNvSpPr txBox="1"/>
          <p:nvPr/>
        </p:nvSpPr>
        <p:spPr>
          <a:xfrm>
            <a:off x="1919288" y="765175"/>
            <a:ext cx="8137525" cy="106235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3200" dirty="0"/>
          </a:p>
          <a:p>
            <a:pPr marL="342900" lvl="0" indent="-342900" algn="just" eaLnBrk="1" hangingPunct="1">
              <a:buClr>
                <a:srgbClr val="FF0000"/>
              </a:buClr>
              <a:buSzPct val="120000"/>
              <a:buNone/>
            </a:pPr>
            <a:endParaRPr lang="en-US" altLang="zh-CN" sz="2400" dirty="0">
              <a:latin typeface="楷体_GB2312" pitchFamily="49" charset="-122"/>
            </a:endParaRPr>
          </a:p>
        </p:txBody>
      </p:sp>
      <p:sp>
        <p:nvSpPr>
          <p:cNvPr id="26627" name="AutoShape 9"/>
          <p:cNvSpPr/>
          <p:nvPr/>
        </p:nvSpPr>
        <p:spPr>
          <a:xfrm>
            <a:off x="2459038" y="2060575"/>
            <a:ext cx="7416800" cy="1152525"/>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26628" name="Rectangle 5"/>
          <p:cNvSpPr/>
          <p:nvPr/>
        </p:nvSpPr>
        <p:spPr>
          <a:xfrm>
            <a:off x="2640013" y="3382646"/>
            <a:ext cx="6985000" cy="2245360"/>
          </a:xfrm>
          <a:prstGeom prst="rect">
            <a:avLst/>
          </a:prstGeom>
          <a:noFill/>
          <a:ln w="12700">
            <a:noFill/>
          </a:ln>
        </p:spPr>
        <p:txBody>
          <a:bodyPr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defTabSz="914400" eaLnBrk="1" hangingPunct="1">
              <a:spcAft>
                <a:spcPct val="0"/>
              </a:spcAft>
              <a:buFontTx/>
              <a:buNone/>
              <a:tabLst>
                <a:tab pos="135255" algn="l"/>
                <a:tab pos="367030" algn="l"/>
                <a:tab pos="462280" algn="l"/>
              </a:tabLst>
            </a:pPr>
            <a:r>
              <a:rPr lang="en-US" altLang="zh-CN" sz="2000" dirty="0">
                <a:latin typeface="黑体" panose="02010609060101010101" pitchFamily="49" charset="-122"/>
              </a:rPr>
              <a:t>【</a:t>
            </a:r>
            <a:r>
              <a:rPr lang="zh-CN" altLang="en-US" sz="2000" dirty="0">
                <a:latin typeface="黑体" panose="02010609060101010101" pitchFamily="49" charset="-122"/>
              </a:rPr>
              <a:t>知识要点</a:t>
            </a:r>
            <a:r>
              <a:rPr lang="en-US" altLang="zh-CN" sz="2000" dirty="0">
                <a:latin typeface="黑体" panose="02010609060101010101" pitchFamily="49" charset="-122"/>
              </a:rPr>
              <a:t>】</a:t>
            </a:r>
            <a:endParaRPr lang="en-US" altLang="zh-CN" sz="2000" dirty="0">
              <a:latin typeface="黑体" panose="02010609060101010101" pitchFamily="49" charset="-122"/>
            </a:endParaRPr>
          </a:p>
          <a:p>
            <a:pPr marL="0" lvl="0" indent="0" defTabSz="914400" eaLnBrk="1" hangingPunct="1">
              <a:spcAft>
                <a:spcPct val="0"/>
              </a:spcAft>
              <a:buFontTx/>
              <a:buNone/>
              <a:tabLst>
                <a:tab pos="135255" algn="l"/>
                <a:tab pos="367030" algn="l"/>
                <a:tab pos="462280" algn="l"/>
              </a:tabLst>
            </a:pPr>
            <a:r>
              <a:rPr lang="zh-CN" altLang="en-US" sz="2000" dirty="0">
                <a:latin typeface="楷体_GB2312" pitchFamily="49" charset="-122"/>
                <a:ea typeface="楷体_GB2312" pitchFamily="49" charset="-122"/>
              </a:rPr>
              <a:t>    月末处理只有在会计年度的</a:t>
            </a:r>
            <a:r>
              <a:rPr lang="en-US" altLang="zh-CN" sz="2000" dirty="0">
                <a:latin typeface="楷体_GB2312" pitchFamily="49" charset="-122"/>
                <a:ea typeface="楷体_GB2312" pitchFamily="49" charset="-122"/>
              </a:rPr>
              <a:t>1</a:t>
            </a:r>
            <a:r>
              <a:rPr lang="zh-CN" altLang="en-US" sz="2000" dirty="0">
                <a:latin typeface="楷体_GB2312" pitchFamily="49" charset="-122"/>
                <a:ea typeface="楷体_GB2312" pitchFamily="49" charset="-122"/>
              </a:rPr>
              <a:t>月至</a:t>
            </a:r>
            <a:r>
              <a:rPr lang="en-US" altLang="zh-CN" sz="2000" dirty="0">
                <a:latin typeface="楷体_GB2312" pitchFamily="49" charset="-122"/>
                <a:ea typeface="楷体_GB2312" pitchFamily="49" charset="-122"/>
              </a:rPr>
              <a:t>11</a:t>
            </a:r>
            <a:r>
              <a:rPr lang="zh-CN" altLang="en-US" sz="2000" dirty="0">
                <a:latin typeface="楷体_GB2312" pitchFamily="49" charset="-122"/>
                <a:ea typeface="楷体_GB2312" pitchFamily="49" charset="-122"/>
              </a:rPr>
              <a:t>月进行。</a:t>
            </a:r>
            <a:endParaRPr lang="zh-CN" altLang="en-US" sz="20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 pos="462280" algn="l"/>
              </a:tabLst>
            </a:pPr>
            <a:r>
              <a:rPr lang="zh-CN" altLang="en-US" sz="2000" dirty="0">
                <a:latin typeface="楷体_GB2312" pitchFamily="49" charset="-122"/>
                <a:ea typeface="楷体_GB2312" pitchFamily="49" charset="-122"/>
              </a:rPr>
              <a:t>    进行月末处理后，当月数据将不再允许变动。</a:t>
            </a:r>
            <a:endParaRPr lang="zh-CN" altLang="en-US" sz="20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 pos="462280" algn="l"/>
              </a:tabLst>
            </a:pPr>
            <a:r>
              <a:rPr lang="zh-CN" altLang="en-US" sz="2000" dirty="0">
                <a:latin typeface="楷体_GB2312" pitchFamily="49" charset="-122"/>
                <a:ea typeface="楷体_GB2312" pitchFamily="49" charset="-122"/>
              </a:rPr>
              <a:t>    月末处理功能只有账套主管才能执行。</a:t>
            </a:r>
            <a:endParaRPr lang="zh-CN" altLang="en-US" sz="20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 pos="462280" algn="l"/>
              </a:tabLst>
            </a:pPr>
            <a:r>
              <a:rPr lang="zh-CN" altLang="en-US" sz="2000" dirty="0">
                <a:latin typeface="楷体_GB2312" pitchFamily="49" charset="-122"/>
                <a:ea typeface="楷体_GB2312" pitchFamily="49" charset="-122"/>
              </a:rPr>
              <a:t>    在进行月末处理后，如果发现还有一些业务或其它事项要在已进行月末处理的月份进行账务处理，可以由账套主管使用反结账功能，取消已结账标记。</a:t>
            </a:r>
            <a:endParaRPr lang="zh-CN" altLang="en-US" sz="2000" dirty="0">
              <a:latin typeface="楷体_GB2312" pitchFamily="49" charset="-122"/>
              <a:ea typeface="楷体_GB2312" pitchFamily="49" charset="-122"/>
            </a:endParaRPr>
          </a:p>
        </p:txBody>
      </p:sp>
      <p:sp>
        <p:nvSpPr>
          <p:cNvPr id="26629" name="Rectangle 6"/>
          <p:cNvSpPr/>
          <p:nvPr/>
        </p:nvSpPr>
        <p:spPr>
          <a:xfrm>
            <a:off x="2243138" y="1556385"/>
            <a:ext cx="145288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rPr>
              <a:t>【</a:t>
            </a:r>
            <a:r>
              <a:rPr lang="zh-CN" altLang="en-US" sz="2000" b="1" dirty="0">
                <a:latin typeface="Times New Roman" panose="02020603050405020304" pitchFamily="18" charset="0"/>
              </a:rPr>
              <a:t>做中学</a:t>
            </a:r>
            <a:r>
              <a:rPr lang="en-US" altLang="zh-CN" sz="2000" b="1" dirty="0">
                <a:latin typeface="Times New Roman" panose="02020603050405020304" pitchFamily="18" charset="0"/>
              </a:rPr>
              <a:t>】</a:t>
            </a:r>
            <a:endParaRPr lang="en-US" altLang="zh-CN" sz="2000" b="1" dirty="0">
              <a:latin typeface="Times New Roman" panose="02020603050405020304" pitchFamily="18" charset="0"/>
            </a:endParaRPr>
          </a:p>
        </p:txBody>
      </p:sp>
      <p:sp>
        <p:nvSpPr>
          <p:cNvPr id="26630" name="Rectangle 7"/>
          <p:cNvSpPr/>
          <p:nvPr/>
        </p:nvSpPr>
        <p:spPr>
          <a:xfrm>
            <a:off x="2855913" y="2097088"/>
            <a:ext cx="6805612" cy="1014730"/>
          </a:xfrm>
          <a:prstGeom prst="rect">
            <a:avLst/>
          </a:prstGeom>
          <a:noFill/>
          <a:ln w="12700">
            <a:noFill/>
          </a:ln>
        </p:spPr>
        <p:txBody>
          <a:bodyPr>
            <a:spAutoFit/>
          </a:bodyPr>
          <a:p>
            <a:r>
              <a:rPr lang="zh-CN" altLang="en-US" sz="2000" b="1" dirty="0">
                <a:latin typeface="楷体_GB2312" pitchFamily="49" charset="-122"/>
                <a:ea typeface="楷体_GB2312" pitchFamily="49" charset="-122"/>
              </a:rPr>
              <a:t>任务</a:t>
            </a:r>
            <a:r>
              <a:rPr lang="en-US" altLang="zh-CN" sz="2000" b="1" dirty="0">
                <a:latin typeface="楷体_GB2312" pitchFamily="49" charset="-122"/>
                <a:ea typeface="楷体_GB2312" pitchFamily="49" charset="-122"/>
              </a:rPr>
              <a:t>3</a:t>
            </a:r>
            <a:r>
              <a:rPr lang="zh-CN" altLang="en-US" sz="2000" b="1" dirty="0">
                <a:latin typeface="楷体_GB2312" pitchFamily="49" charset="-122"/>
                <a:ea typeface="楷体_GB2312" pitchFamily="49" charset="-122"/>
              </a:rPr>
              <a:t>：月末处理</a:t>
            </a:r>
            <a:endParaRPr lang="zh-CN" altLang="en-US" sz="2000" b="1" dirty="0">
              <a:latin typeface="楷体_GB2312" pitchFamily="49" charset="-122"/>
              <a:ea typeface="楷体_GB2312" pitchFamily="49" charset="-122"/>
            </a:endParaRPr>
          </a:p>
          <a:p>
            <a:r>
              <a:rPr lang="zh-CN" altLang="en-US" sz="2000" b="1" dirty="0">
                <a:latin typeface="楷体_GB2312" pitchFamily="49" charset="-122"/>
                <a:ea typeface="楷体_GB2312" pitchFamily="49" charset="-122"/>
              </a:rPr>
              <a:t>    将</a:t>
            </a:r>
            <a:r>
              <a:rPr lang="en-US" altLang="zh-CN" sz="2000" b="1" dirty="0">
                <a:latin typeface="楷体_GB2312" pitchFamily="49" charset="-122"/>
                <a:ea typeface="楷体_GB2312" pitchFamily="49" charset="-122"/>
              </a:rPr>
              <a:t>010</a:t>
            </a:r>
            <a:r>
              <a:rPr lang="zh-CN" altLang="en-US" sz="2000" b="1" dirty="0">
                <a:latin typeface="楷体_GB2312" pitchFamily="49" charset="-122"/>
                <a:ea typeface="楷体_GB2312" pitchFamily="49" charset="-122"/>
              </a:rPr>
              <a:t>账套进行</a:t>
            </a:r>
            <a:r>
              <a:rPr lang="en-US" altLang="zh-CN" sz="2000" b="1" dirty="0">
                <a:latin typeface="楷体_GB2312" pitchFamily="49" charset="-122"/>
                <a:ea typeface="楷体_GB2312" pitchFamily="49" charset="-122"/>
              </a:rPr>
              <a:t>1</a:t>
            </a:r>
            <a:r>
              <a:rPr lang="zh-CN" altLang="en-US" sz="2000" b="1" dirty="0">
                <a:latin typeface="楷体_GB2312" pitchFamily="49" charset="-122"/>
                <a:ea typeface="楷体_GB2312" pitchFamily="49" charset="-122"/>
              </a:rPr>
              <a:t>月份月末处理。月末处理时不进行清零处理。</a:t>
            </a:r>
            <a:endParaRPr lang="zh-CN" altLang="en-US" sz="2000" b="1" dirty="0">
              <a:latin typeface="楷体_GB2312" pitchFamily="49" charset="-122"/>
              <a:ea typeface="楷体_GB2312" pitchFamily="49" charset="-122"/>
            </a:endParaRPr>
          </a:p>
        </p:txBody>
      </p:sp>
      <p:sp>
        <p:nvSpPr>
          <p:cNvPr id="26631" name="Text Box 3"/>
          <p:cNvSpPr txBox="1"/>
          <p:nvPr/>
        </p:nvSpPr>
        <p:spPr>
          <a:xfrm>
            <a:off x="1882775" y="942975"/>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t>4.3  </a:t>
            </a:r>
            <a:r>
              <a:rPr lang="zh-CN" altLang="en-US" sz="3200" dirty="0"/>
              <a:t>月末业务处理</a:t>
            </a:r>
            <a:endParaRPr lang="zh-CN" altLang="en-US" sz="3200" b="0" dirty="0">
              <a:latin typeface="黑体" panose="02010609060101010101" pitchFamily="49" charset="-122"/>
            </a:endParaRPr>
          </a:p>
        </p:txBody>
      </p:sp>
      <p:sp>
        <p:nvSpPr>
          <p:cNvPr id="26632" name="AutoShape 3">
            <a:hlinkClick r:id="rId3" action="ppaction://hlinksldjump"/>
          </p:cNvPr>
          <p:cNvSpPr/>
          <p:nvPr/>
        </p:nvSpPr>
        <p:spPr>
          <a:xfrm>
            <a:off x="9480550" y="5876925"/>
            <a:ext cx="828675" cy="361950"/>
          </a:xfrm>
          <a:prstGeom prst="actionButtonBackPrevious">
            <a:avLst/>
          </a:prstGeom>
          <a:gradFill rotWithShape="1">
            <a:gsLst>
              <a:gs pos="0">
                <a:schemeClr val="bg1"/>
              </a:gs>
              <a:gs pos="100000">
                <a:srgbClr val="6600FF"/>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Tree>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Text Box 3"/>
          <p:cNvSpPr txBox="1"/>
          <p:nvPr/>
        </p:nvSpPr>
        <p:spPr>
          <a:xfrm>
            <a:off x="1919288" y="765175"/>
            <a:ext cx="8137525" cy="106235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3200" dirty="0"/>
          </a:p>
          <a:p>
            <a:pPr marL="342900" lvl="0" indent="-342900" algn="just" eaLnBrk="1" hangingPunct="1">
              <a:buClr>
                <a:srgbClr val="FF0000"/>
              </a:buClr>
              <a:buSzPct val="120000"/>
              <a:buNone/>
            </a:pPr>
            <a:endParaRPr lang="en-US" altLang="zh-CN" sz="2400" dirty="0">
              <a:latin typeface="楷体_GB2312" pitchFamily="49" charset="-122"/>
            </a:endParaRPr>
          </a:p>
        </p:txBody>
      </p:sp>
      <p:sp>
        <p:nvSpPr>
          <p:cNvPr id="27651" name="AutoShape 9"/>
          <p:cNvSpPr/>
          <p:nvPr/>
        </p:nvSpPr>
        <p:spPr>
          <a:xfrm>
            <a:off x="2459038" y="2060575"/>
            <a:ext cx="7416800" cy="973138"/>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27652" name="Rectangle 5"/>
          <p:cNvSpPr/>
          <p:nvPr/>
        </p:nvSpPr>
        <p:spPr>
          <a:xfrm>
            <a:off x="2711450" y="3247391"/>
            <a:ext cx="6985000" cy="2030095"/>
          </a:xfrm>
          <a:prstGeom prst="rect">
            <a:avLst/>
          </a:prstGeom>
          <a:noFill/>
          <a:ln w="12700">
            <a:noFill/>
          </a:ln>
        </p:spPr>
        <p:txBody>
          <a:bodyPr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defTabSz="914400" eaLnBrk="1" hangingPunct="1">
              <a:spcAft>
                <a:spcPct val="0"/>
              </a:spcAft>
              <a:buFontTx/>
              <a:buNone/>
              <a:tabLst>
                <a:tab pos="135255" algn="l"/>
                <a:tab pos="367030" algn="l"/>
                <a:tab pos="462280" algn="l"/>
              </a:tabLst>
            </a:pPr>
            <a:r>
              <a:rPr lang="en-US" altLang="zh-CN" sz="1800" dirty="0"/>
              <a:t>【</a:t>
            </a:r>
            <a:r>
              <a:rPr lang="zh-CN" altLang="en-US" sz="1800" dirty="0"/>
              <a:t>知识要点</a:t>
            </a:r>
            <a:r>
              <a:rPr lang="en-US" altLang="zh-CN" sz="1800" dirty="0"/>
              <a:t>】</a:t>
            </a:r>
            <a:endParaRPr lang="en-US" altLang="zh-CN" sz="1800" dirty="0"/>
          </a:p>
          <a:p>
            <a:pPr marL="0" lvl="0" indent="0" defTabSz="914400" eaLnBrk="1" hangingPunct="1">
              <a:spcAft>
                <a:spcPct val="0"/>
              </a:spcAft>
              <a:buFontTx/>
              <a:buNone/>
              <a:tabLst>
                <a:tab pos="135255" algn="l"/>
                <a:tab pos="367030" algn="l"/>
                <a:tab pos="462280" algn="l"/>
              </a:tabLst>
            </a:pPr>
            <a:r>
              <a:rPr lang="zh-CN" altLang="en-US" sz="1800" dirty="0">
                <a:latin typeface="楷体_GB2312" pitchFamily="49" charset="-122"/>
                <a:ea typeface="楷体_GB2312" pitchFamily="49" charset="-122"/>
              </a:rPr>
              <a:t>    选中一张凭证，单击  删除按钮可删除标志为</a:t>
            </a:r>
            <a:r>
              <a:rPr lang="zh-CN" altLang="en-US" sz="1800" dirty="0">
                <a:ea typeface="楷体_GB2312" pitchFamily="49" charset="-122"/>
              </a:rPr>
              <a:t>“</a:t>
            </a:r>
            <a:r>
              <a:rPr lang="zh-CN" altLang="en-US" sz="1800" dirty="0">
                <a:latin typeface="楷体_GB2312" pitchFamily="49" charset="-122"/>
                <a:ea typeface="楷体_GB2312" pitchFamily="49" charset="-122"/>
              </a:rPr>
              <a:t>未审核</a:t>
            </a:r>
            <a:r>
              <a:rPr lang="zh-CN" altLang="en-US" sz="1800" dirty="0">
                <a:ea typeface="楷体_GB2312" pitchFamily="49" charset="-122"/>
              </a:rPr>
              <a:t>”</a:t>
            </a:r>
            <a:r>
              <a:rPr lang="zh-CN" altLang="en-US" sz="1800" dirty="0">
                <a:latin typeface="楷体_GB2312" pitchFamily="49" charset="-122"/>
                <a:ea typeface="楷体_GB2312" pitchFamily="49" charset="-122"/>
              </a:rPr>
              <a:t>的凭证。</a:t>
            </a:r>
            <a:endParaRPr lang="zh-CN" altLang="en-US" sz="18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 pos="462280" algn="l"/>
              </a:tabLst>
            </a:pPr>
            <a:r>
              <a:rPr lang="zh-CN" altLang="en-US" sz="1800" dirty="0">
                <a:latin typeface="楷体_GB2312" pitchFamily="49" charset="-122"/>
                <a:ea typeface="楷体_GB2312" pitchFamily="49" charset="-122"/>
              </a:rPr>
              <a:t>    单击   冲销按钮，则可对当前标志为</a:t>
            </a:r>
            <a:r>
              <a:rPr lang="zh-CN" altLang="en-US" sz="1800" dirty="0">
                <a:ea typeface="楷体_GB2312" pitchFamily="49" charset="-122"/>
              </a:rPr>
              <a:t>“</a:t>
            </a:r>
            <a:r>
              <a:rPr lang="zh-CN" altLang="en-US" sz="1800" dirty="0">
                <a:latin typeface="楷体_GB2312" pitchFamily="49" charset="-122"/>
                <a:ea typeface="楷体_GB2312" pitchFamily="49" charset="-122"/>
              </a:rPr>
              <a:t>记账</a:t>
            </a:r>
            <a:r>
              <a:rPr lang="zh-CN" altLang="en-US" sz="1800" dirty="0">
                <a:ea typeface="楷体_GB2312" pitchFamily="49" charset="-122"/>
              </a:rPr>
              <a:t>”</a:t>
            </a:r>
            <a:r>
              <a:rPr lang="zh-CN" altLang="en-US" sz="1800" dirty="0">
                <a:latin typeface="楷体_GB2312" pitchFamily="49" charset="-122"/>
                <a:ea typeface="楷体_GB2312" pitchFamily="49" charset="-122"/>
              </a:rPr>
              <a:t>的凭证，进行红字冲销操作，自动生成与原凭证相同的红字凭证。</a:t>
            </a:r>
            <a:endParaRPr lang="zh-CN" altLang="en-US" sz="18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 pos="462280" algn="l"/>
              </a:tabLst>
            </a:pPr>
            <a:r>
              <a:rPr lang="zh-CN" altLang="en-US" sz="1800" dirty="0">
                <a:latin typeface="楷体_GB2312" pitchFamily="49" charset="-122"/>
                <a:ea typeface="楷体_GB2312" pitchFamily="49" charset="-122"/>
              </a:rPr>
              <a:t>    单击</a:t>
            </a:r>
            <a:r>
              <a:rPr lang="zh-CN" altLang="en-US" sz="1800" dirty="0">
                <a:ea typeface="楷体_GB2312" pitchFamily="49" charset="-122"/>
              </a:rPr>
              <a:t>“</a:t>
            </a:r>
            <a:r>
              <a:rPr lang="zh-CN" altLang="en-US" sz="1800" dirty="0">
                <a:latin typeface="楷体_GB2312" pitchFamily="49" charset="-122"/>
                <a:ea typeface="楷体_GB2312" pitchFamily="49" charset="-122"/>
              </a:rPr>
              <a:t>   </a:t>
            </a:r>
            <a:r>
              <a:rPr lang="zh-CN" altLang="en-US" sz="1800" dirty="0">
                <a:ea typeface="楷体_GB2312" pitchFamily="49" charset="-122"/>
              </a:rPr>
              <a:t>”</a:t>
            </a:r>
            <a:r>
              <a:rPr lang="zh-CN" altLang="en-US" sz="1800" dirty="0">
                <a:latin typeface="楷体_GB2312" pitchFamily="49" charset="-122"/>
                <a:ea typeface="楷体_GB2312" pitchFamily="49" charset="-122"/>
              </a:rPr>
              <a:t>单据按钮，显示生成凭证的原始凭证。</a:t>
            </a:r>
            <a:endParaRPr lang="zh-CN" altLang="en-US" sz="18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 pos="462280" algn="l"/>
              </a:tabLst>
            </a:pPr>
            <a:r>
              <a:rPr lang="zh-CN" altLang="en-US" sz="1800" dirty="0">
                <a:latin typeface="楷体_GB2312" pitchFamily="49" charset="-122"/>
                <a:ea typeface="楷体_GB2312" pitchFamily="49" charset="-122"/>
              </a:rPr>
              <a:t>    单击</a:t>
            </a:r>
            <a:r>
              <a:rPr lang="zh-CN" altLang="en-US" sz="1800" dirty="0">
                <a:ea typeface="楷体_GB2312" pitchFamily="49" charset="-122"/>
              </a:rPr>
              <a:t>“</a:t>
            </a:r>
            <a:r>
              <a:rPr lang="zh-CN" altLang="en-US" sz="1800" dirty="0">
                <a:latin typeface="楷体_GB2312" pitchFamily="49" charset="-122"/>
                <a:ea typeface="楷体_GB2312" pitchFamily="49" charset="-122"/>
              </a:rPr>
              <a:t>   </a:t>
            </a:r>
            <a:r>
              <a:rPr lang="zh-CN" altLang="en-US" sz="1800" dirty="0">
                <a:ea typeface="楷体_GB2312" pitchFamily="49" charset="-122"/>
              </a:rPr>
              <a:t>”</a:t>
            </a:r>
            <a:r>
              <a:rPr lang="zh-CN" altLang="en-US" sz="1800" dirty="0">
                <a:latin typeface="楷体_GB2312" pitchFamily="49" charset="-122"/>
                <a:ea typeface="楷体_GB2312" pitchFamily="49" charset="-122"/>
              </a:rPr>
              <a:t>凭证按钮，显示单张凭证界面。</a:t>
            </a:r>
            <a:endParaRPr lang="zh-CN" altLang="en-US" sz="1800" dirty="0">
              <a:latin typeface="楷体_GB2312" pitchFamily="49" charset="-122"/>
              <a:ea typeface="楷体_GB2312" pitchFamily="49" charset="-122"/>
            </a:endParaRPr>
          </a:p>
        </p:txBody>
      </p:sp>
      <p:sp>
        <p:nvSpPr>
          <p:cNvPr id="27653" name="Rectangle 6"/>
          <p:cNvSpPr/>
          <p:nvPr/>
        </p:nvSpPr>
        <p:spPr>
          <a:xfrm>
            <a:off x="2243138" y="1556385"/>
            <a:ext cx="145288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rPr>
              <a:t>【</a:t>
            </a:r>
            <a:r>
              <a:rPr lang="zh-CN" altLang="en-US" sz="2000" b="1" dirty="0">
                <a:latin typeface="Times New Roman" panose="02020603050405020304" pitchFamily="18" charset="0"/>
              </a:rPr>
              <a:t>做中学</a:t>
            </a:r>
            <a:r>
              <a:rPr lang="en-US" altLang="zh-CN" sz="2000" b="1" dirty="0">
                <a:latin typeface="Times New Roman" panose="02020603050405020304" pitchFamily="18" charset="0"/>
              </a:rPr>
              <a:t>】</a:t>
            </a:r>
            <a:endParaRPr lang="en-US" altLang="zh-CN" sz="2000" b="1" dirty="0">
              <a:latin typeface="Times New Roman" panose="02020603050405020304" pitchFamily="18" charset="0"/>
            </a:endParaRPr>
          </a:p>
        </p:txBody>
      </p:sp>
      <p:sp>
        <p:nvSpPr>
          <p:cNvPr id="27654" name="Rectangle 7"/>
          <p:cNvSpPr/>
          <p:nvPr/>
        </p:nvSpPr>
        <p:spPr>
          <a:xfrm>
            <a:off x="2855913" y="2205038"/>
            <a:ext cx="6805612" cy="706755"/>
          </a:xfrm>
          <a:prstGeom prst="rect">
            <a:avLst/>
          </a:prstGeom>
          <a:noFill/>
          <a:ln w="12700">
            <a:noFill/>
          </a:ln>
        </p:spPr>
        <p:txBody>
          <a:bodyPr>
            <a:spAutoFit/>
          </a:bodyPr>
          <a:p>
            <a:r>
              <a:rPr lang="zh-CN" altLang="en-US" sz="2000" b="1" dirty="0">
                <a:latin typeface="楷体_GB2312" pitchFamily="49" charset="-122"/>
                <a:ea typeface="楷体_GB2312" pitchFamily="49" charset="-122"/>
              </a:rPr>
              <a:t>任务</a:t>
            </a:r>
            <a:r>
              <a:rPr lang="en-US" altLang="zh-CN" sz="2000" b="1" dirty="0">
                <a:latin typeface="楷体_GB2312" pitchFamily="49" charset="-122"/>
                <a:ea typeface="楷体_GB2312" pitchFamily="49" charset="-122"/>
              </a:rPr>
              <a:t>4</a:t>
            </a:r>
            <a:r>
              <a:rPr lang="zh-CN" altLang="en-US" sz="2000" b="1" dirty="0">
                <a:latin typeface="楷体_GB2312" pitchFamily="49" charset="-122"/>
                <a:ea typeface="楷体_GB2312" pitchFamily="49" charset="-122"/>
              </a:rPr>
              <a:t>：凭证查询</a:t>
            </a:r>
            <a:endParaRPr lang="zh-CN" altLang="en-US" sz="2000" b="1" dirty="0">
              <a:latin typeface="楷体_GB2312" pitchFamily="49" charset="-122"/>
              <a:ea typeface="楷体_GB2312" pitchFamily="49" charset="-122"/>
            </a:endParaRPr>
          </a:p>
          <a:p>
            <a:r>
              <a:rPr lang="zh-CN" altLang="en-US" sz="2000" b="1" dirty="0">
                <a:latin typeface="楷体_GB2312" pitchFamily="49" charset="-122"/>
                <a:ea typeface="楷体_GB2312" pitchFamily="49" charset="-122"/>
              </a:rPr>
              <a:t>       查询</a:t>
            </a:r>
            <a:r>
              <a:rPr lang="en-US" altLang="zh-CN" sz="2000" b="1" dirty="0">
                <a:latin typeface="楷体_GB2312" pitchFamily="49" charset="-122"/>
                <a:ea typeface="楷体_GB2312" pitchFamily="49" charset="-122"/>
              </a:rPr>
              <a:t>2016</a:t>
            </a:r>
            <a:r>
              <a:rPr lang="zh-CN" altLang="en-US" sz="2000" b="1" dirty="0">
                <a:latin typeface="楷体_GB2312" pitchFamily="49" charset="-122"/>
                <a:ea typeface="楷体_GB2312" pitchFamily="49" charset="-122"/>
              </a:rPr>
              <a:t>年</a:t>
            </a:r>
            <a:r>
              <a:rPr lang="en-US" altLang="zh-CN" sz="2000" b="1" dirty="0">
                <a:latin typeface="楷体_GB2312" pitchFamily="49" charset="-122"/>
                <a:ea typeface="楷体_GB2312" pitchFamily="49" charset="-122"/>
              </a:rPr>
              <a:t>1</a:t>
            </a:r>
            <a:r>
              <a:rPr lang="zh-CN" altLang="en-US" sz="2000" b="1" dirty="0">
                <a:latin typeface="楷体_GB2312" pitchFamily="49" charset="-122"/>
                <a:ea typeface="楷体_GB2312" pitchFamily="49" charset="-122"/>
              </a:rPr>
              <a:t>月所填制的工资分摊的记账凭证。</a:t>
            </a:r>
            <a:endParaRPr lang="zh-CN" altLang="en-US" sz="2000" b="1" dirty="0">
              <a:latin typeface="楷体_GB2312" pitchFamily="49" charset="-122"/>
              <a:ea typeface="楷体_GB2312" pitchFamily="49" charset="-122"/>
            </a:endParaRPr>
          </a:p>
        </p:txBody>
      </p:sp>
      <p:sp>
        <p:nvSpPr>
          <p:cNvPr id="27655" name="Text Box 3"/>
          <p:cNvSpPr txBox="1"/>
          <p:nvPr/>
        </p:nvSpPr>
        <p:spPr>
          <a:xfrm>
            <a:off x="1882775" y="942975"/>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t>4.3  </a:t>
            </a:r>
            <a:r>
              <a:rPr lang="zh-CN" altLang="en-US" sz="3200" dirty="0"/>
              <a:t>月末业务处理</a:t>
            </a:r>
            <a:endParaRPr lang="zh-CN" altLang="en-US" sz="3200" b="0" dirty="0">
              <a:latin typeface="黑体" panose="02010609060101010101" pitchFamily="49" charset="-122"/>
            </a:endParaRPr>
          </a:p>
        </p:txBody>
      </p:sp>
      <p:pic>
        <p:nvPicPr>
          <p:cNvPr id="27656" name="Picture 12"/>
          <p:cNvPicPr>
            <a:picLocks noChangeAspect="1"/>
          </p:cNvPicPr>
          <p:nvPr/>
        </p:nvPicPr>
        <p:blipFill>
          <a:blip r:embed="rId3"/>
          <a:stretch>
            <a:fillRect/>
          </a:stretch>
        </p:blipFill>
        <p:spPr>
          <a:xfrm>
            <a:off x="5303838" y="3716338"/>
            <a:ext cx="266700" cy="247650"/>
          </a:xfrm>
          <a:prstGeom prst="rect">
            <a:avLst/>
          </a:prstGeom>
          <a:noFill/>
          <a:ln w="12700">
            <a:noFill/>
          </a:ln>
        </p:spPr>
      </p:pic>
      <p:pic>
        <p:nvPicPr>
          <p:cNvPr id="27657" name="Picture 13"/>
          <p:cNvPicPr>
            <a:picLocks noChangeAspect="1"/>
          </p:cNvPicPr>
          <p:nvPr/>
        </p:nvPicPr>
        <p:blipFill>
          <a:blip r:embed="rId4"/>
          <a:stretch>
            <a:fillRect/>
          </a:stretch>
        </p:blipFill>
        <p:spPr>
          <a:xfrm>
            <a:off x="3792538" y="4005263"/>
            <a:ext cx="257175" cy="247650"/>
          </a:xfrm>
          <a:prstGeom prst="rect">
            <a:avLst/>
          </a:prstGeom>
          <a:noFill/>
          <a:ln w="12700">
            <a:noFill/>
          </a:ln>
        </p:spPr>
      </p:pic>
      <p:pic>
        <p:nvPicPr>
          <p:cNvPr id="27658" name="Picture 14"/>
          <p:cNvPicPr>
            <a:picLocks noChangeAspect="1"/>
          </p:cNvPicPr>
          <p:nvPr/>
        </p:nvPicPr>
        <p:blipFill>
          <a:blip r:embed="rId5"/>
          <a:stretch>
            <a:fillRect/>
          </a:stretch>
        </p:blipFill>
        <p:spPr>
          <a:xfrm>
            <a:off x="3935413" y="4545013"/>
            <a:ext cx="247650" cy="247650"/>
          </a:xfrm>
          <a:prstGeom prst="rect">
            <a:avLst/>
          </a:prstGeom>
          <a:noFill/>
          <a:ln w="12700">
            <a:noFill/>
          </a:ln>
        </p:spPr>
      </p:pic>
      <p:pic>
        <p:nvPicPr>
          <p:cNvPr id="27659" name="Picture 15"/>
          <p:cNvPicPr>
            <a:picLocks noChangeAspect="1"/>
          </p:cNvPicPr>
          <p:nvPr/>
        </p:nvPicPr>
        <p:blipFill>
          <a:blip r:embed="rId6"/>
          <a:stretch>
            <a:fillRect/>
          </a:stretch>
        </p:blipFill>
        <p:spPr>
          <a:xfrm>
            <a:off x="3971925" y="4868863"/>
            <a:ext cx="228600" cy="228600"/>
          </a:xfrm>
          <a:prstGeom prst="rect">
            <a:avLst/>
          </a:prstGeom>
          <a:noFill/>
          <a:ln w="12700">
            <a:noFill/>
          </a:ln>
        </p:spPr>
      </p:pic>
      <p:sp>
        <p:nvSpPr>
          <p:cNvPr id="27660" name="AutoShape 3">
            <a:hlinkClick r:id="rId7" action="ppaction://hlinksldjump"/>
          </p:cNvPr>
          <p:cNvSpPr/>
          <p:nvPr/>
        </p:nvSpPr>
        <p:spPr>
          <a:xfrm>
            <a:off x="9480550" y="5876925"/>
            <a:ext cx="828675" cy="361950"/>
          </a:xfrm>
          <a:prstGeom prst="actionButtonBackPrevious">
            <a:avLst/>
          </a:prstGeom>
          <a:gradFill rotWithShape="1">
            <a:gsLst>
              <a:gs pos="0">
                <a:schemeClr val="bg1"/>
              </a:gs>
              <a:gs pos="100000">
                <a:srgbClr val="6600FF"/>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Tree>
  </p:cSld>
  <p:clrMapOvr>
    <a:masterClrMapping/>
  </p:clrMapOvr>
  <p:transition>
    <p:fade thruBlk="1"/>
  </p:transition>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TEMPLATE_CATEGORY" val="custom"/>
  <p:tag name="KSO_WM_TEMPLATE_INDEX" val="20204421"/>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1379</Words>
  <Application>WPS 演示</Application>
  <PresentationFormat>宽屏</PresentationFormat>
  <Paragraphs>179</Paragraphs>
  <Slides>8</Slides>
  <Notes>4</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8</vt:i4>
      </vt:variant>
    </vt:vector>
  </HeadingPairs>
  <TitlesOfParts>
    <vt:vector size="20" baseType="lpstr">
      <vt:lpstr>Arial</vt:lpstr>
      <vt:lpstr>宋体</vt:lpstr>
      <vt:lpstr>Wingdings</vt:lpstr>
      <vt:lpstr>微软雅黑</vt:lpstr>
      <vt:lpstr>Wingdings</vt:lpstr>
      <vt:lpstr>Arial Unicode MS</vt:lpstr>
      <vt:lpstr>Calibri</vt:lpstr>
      <vt:lpstr>Times New Roman</vt:lpstr>
      <vt:lpstr>黑体</vt:lpstr>
      <vt:lpstr>楷体_GB2312</vt:lpstr>
      <vt:lpstr>新宋体</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Administrator</dc:creator>
  <cp:lastModifiedBy>海英</cp:lastModifiedBy>
  <cp:revision>150</cp:revision>
  <dcterms:created xsi:type="dcterms:W3CDTF">2019-06-19T02:08:00Z</dcterms:created>
  <dcterms:modified xsi:type="dcterms:W3CDTF">2021-01-10T07:10:51Z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2052-11.1.0.10228</vt:lpwstr>
  </property>
</Properties>
</file>