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410" r:id="rId4"/>
    <p:sldId id="411" r:id="rId5"/>
    <p:sldId id="454" r:id="rId6"/>
    <p:sldId id="480" r:id="rId7"/>
    <p:sldId id="482" r:id="rId8"/>
    <p:sldId id="481" r:id="rId9"/>
    <p:sldId id="483" r:id="rId10"/>
    <p:sldId id="484" r:id="rId11"/>
    <p:sldId id="504" r:id="rId12"/>
    <p:sldId id="485" r:id="rId13"/>
    <p:sldId id="417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6" r:id="rId22"/>
    <p:sldId id="493" r:id="rId23"/>
    <p:sldId id="494" r:id="rId24"/>
    <p:sldId id="498" r:id="rId25"/>
    <p:sldId id="495" r:id="rId26"/>
    <p:sldId id="499" r:id="rId27"/>
    <p:sldId id="503" r:id="rId28"/>
    <p:sldId id="500" r:id="rId2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D6"/>
    <a:srgbClr val="9DA458"/>
    <a:srgbClr val="9051AC"/>
    <a:srgbClr val="FFFFFF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32" y="-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/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/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46D4-73AC-4195-86A7-FD4D65130E9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4E46-2446-4882-965E-8B5FCBB7603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8862-677A-436F-A46C-1F26BCACA40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1C46-6C5A-447B-BAF2-D56D099B86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5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8" name="Group 6"/>
            <p:cNvGrpSpPr/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/>
              <p:nvPr userDrawn="1"/>
            </p:nvSpPr>
            <p:spPr bwMode="hidden">
              <a:xfrm>
                <a:off x="2790" y="0"/>
                <a:ext cx="71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Freeform 8"/>
              <p:cNvSpPr/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9"/>
              <p:cNvSpPr/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Freeform 10"/>
              <p:cNvSpPr/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Freeform 11"/>
              <p:cNvSpPr/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Freeform 12"/>
              <p:cNvSpPr/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Freeform 13"/>
              <p:cNvSpPr/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14"/>
              <p:cNvSpPr/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Freeform 15"/>
              <p:cNvSpPr/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Freeform 16"/>
              <p:cNvSpPr/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Freeform 17"/>
              <p:cNvSpPr/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Freeform 18"/>
              <p:cNvSpPr/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Freeform 19"/>
              <p:cNvSpPr/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Freeform 23"/>
            <p:cNvSpPr/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Freeform 24"/>
            <p:cNvSpPr/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Freeform 26"/>
            <p:cNvSpPr/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Freeform 27"/>
            <p:cNvSpPr/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0" name="Group 31"/>
            <p:cNvGrpSpPr/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611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5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7EF4-D74C-4B45-AE43-C49E60809793}" type="datetimeFigureOut">
              <a:rPr lang="zh-CN" altLang="en-US"/>
            </a:fld>
            <a:endParaRPr lang="en-US" altLang="zh-CN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7BBC-1530-4A84-A97B-1631F7BA429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10D9-E667-4630-865D-261F1F5A8111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2879C-09C6-49F7-8922-349C46BFF30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56E9-75EF-4BF1-AAA3-999D39D16D83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A848-9ECB-4138-9DCD-D0F0D483D71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269D-7AB2-41A5-A15D-C916C7701BBB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7255-D895-4EC9-9996-E6F35CBE8E1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0131-20E0-42B7-B6AC-289B556C9C7C}" type="datetimeFigureOut">
              <a:rPr lang="zh-CN" altLang="en-US"/>
            </a:fld>
            <a:endParaRPr lang="en-US" altLang="zh-CN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6310B-356A-44A1-980A-DEF210402A8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A97B-9B7B-4D13-A79A-BC97A415AF7A}" type="datetimeFigureOut">
              <a:rPr lang="zh-CN" altLang="en-US"/>
            </a:fld>
            <a:endParaRPr lang="en-US" altLang="zh-CN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9446-FF89-42D2-805D-EB7F77616C3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066D-4203-45DB-B279-879DCED16599}" type="datetimeFigureOut">
              <a:rPr lang="zh-CN" altLang="en-US"/>
            </a:fld>
            <a:endParaRPr lang="en-US" altLang="zh-CN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0EE6-B450-4EC1-9096-A8126B297B3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1315-9A0D-4DFB-999E-470E698AF228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56C1-1AFB-4F95-BE53-B29134D8BA5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D0AFB-22FD-4BB3-8BDC-40026ACAD773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AEDA-E0DB-404A-9F68-43B35DB7ACD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945C-DF70-4E61-BA1F-71D2BFCDB9C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8F45-9E0A-4BD6-BE9C-A873EC9DB9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F52C-E4A6-4138-B55A-EE06E6D132FF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EB73-7FA4-4988-AA39-5346C967ADA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77200" cy="5853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2E1F-53F1-48E5-A3B1-9D4B7D40A45B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CC8A-2B1C-486E-B277-1771C9C8B9E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/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800" y="4615200"/>
            <a:ext cx="7768800" cy="867600"/>
          </a:xfrm>
        </p:spPr>
        <p:txBody>
          <a:bodyPr/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DB06-2A48-4F53-B052-AECA9D7C41C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1973-E1F9-4DDE-95A4-6E37A3F7C03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B3F3-7141-49D5-A25A-471A1E4FC5C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6415-E17A-4DE7-864C-459CF69D6E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/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anchor="t" anchorCtr="0"/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D737-E328-474C-8DE5-7FD61CD33C7D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A491-89B5-43A4-B670-80A6D7F2CD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B17D-48DA-4512-87DB-E91AF45E9BE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A70B-42BF-412F-AE3F-3719D27EBE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/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A08C-ED43-4467-862B-4D78F6BDD4F9}" type="datetimeFigureOut">
              <a:rPr lang="zh-CN" altLang="en-US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CF2B-AB41-4315-A007-32A48CBE89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CE91-C44D-4521-801C-E58ED2F24A3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171A-0358-4933-B193-E356BA2430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4C05-C94D-43F7-BFA3-2E02C2CB50F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98AAF-3881-45A0-B0FA-690E70BDA7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36.xml"/><Relationship Id="rId16" Type="http://schemas.openxmlformats.org/officeDocument/2006/relationships/image" Target="../media/image1.png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6EF4B9F-F3A8-4C82-B9FB-673ED8FE2DB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D9E6B28-AC73-4FD7-92A0-40CBD54A458B}" type="slidenum">
              <a:rPr lang="zh-CN" altLang="en-US"/>
            </a:fld>
            <a:endParaRPr lang="zh-CN" altLang="en-US" dirty="0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6"/>
          <a:srcRect l="36391" t="27634" r="25974" b="4903"/>
          <a:stretch>
            <a:fillRect/>
          </a:stretch>
        </p:blipFill>
        <p:spPr bwMode="auto">
          <a:xfrm>
            <a:off x="0" y="0"/>
            <a:ext cx="107791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/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45059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60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61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2299" name="Group 6"/>
            <p:cNvGrpSpPr/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5063" name="Freeform 7"/>
              <p:cNvSpPr/>
              <p:nvPr userDrawn="1"/>
            </p:nvSpPr>
            <p:spPr bwMode="hidden">
              <a:xfrm>
                <a:off x="2790" y="0"/>
                <a:ext cx="71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64" name="Freeform 8"/>
              <p:cNvSpPr/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65" name="Freeform 9"/>
              <p:cNvSpPr/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66" name="Freeform 10"/>
              <p:cNvSpPr/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67" name="Freeform 11"/>
              <p:cNvSpPr/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68" name="Freeform 12"/>
              <p:cNvSpPr/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69" name="Freeform 13"/>
              <p:cNvSpPr/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70" name="Freeform 14"/>
              <p:cNvSpPr/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71" name="Freeform 15"/>
              <p:cNvSpPr/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72" name="Freeform 16"/>
              <p:cNvSpPr/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73" name="Freeform 17"/>
              <p:cNvSpPr/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74" name="Freeform 18"/>
              <p:cNvSpPr/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75" name="Freeform 19"/>
              <p:cNvSpPr/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5076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77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78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79" name="Freeform 23"/>
            <p:cNvSpPr/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80" name="Freeform 24"/>
            <p:cNvSpPr/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81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82" name="Freeform 26"/>
            <p:cNvSpPr/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83" name="Freeform 27"/>
            <p:cNvSpPr/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2311" name="Group 31"/>
            <p:cNvGrpSpPr/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50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50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0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2C8842B-C412-4290-B424-803352372955}" type="datetimeFigureOut">
              <a:rPr lang="zh-CN" altLang="en-US"/>
            </a:fld>
            <a:endParaRPr lang="en-US" altLang="zh-CN"/>
          </a:p>
        </p:txBody>
      </p:sp>
      <p:sp>
        <p:nvSpPr>
          <p:cNvPr id="450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E8E3C04-445E-4C43-8A9C-5C9103EE3A51}" type="slidenum">
              <a:rPr lang="zh-CN" altLang="en-US"/>
            </a:fld>
            <a:endParaRPr lang="en-US" altLang="zh-CN"/>
          </a:p>
        </p:txBody>
      </p:sp>
      <p:sp>
        <p:nvSpPr>
          <p:cNvPr id="450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.pn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.png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54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8" Type="http://schemas.openxmlformats.org/officeDocument/2006/relationships/slideLayout" Target="../slideLayouts/slideLayout17.xml"/><Relationship Id="rId17" Type="http://schemas.openxmlformats.org/officeDocument/2006/relationships/image" Target="../media/image1.png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23813" y="1700213"/>
            <a:ext cx="12215813" cy="3230562"/>
          </a:xfrm>
          <a:prstGeom prst="rect">
            <a:avLst/>
          </a:prstGeom>
          <a:solidFill>
            <a:srgbClr val="A568D2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grpSp>
        <p:nvGrpSpPr>
          <p:cNvPr id="24578" name="组合 4"/>
          <p:cNvGrpSpPr/>
          <p:nvPr/>
        </p:nvGrpSpPr>
        <p:grpSpPr bwMode="auto">
          <a:xfrm>
            <a:off x="-25400" y="9842"/>
            <a:ext cx="12217400" cy="6858001"/>
            <a:chOff x="-40" y="0"/>
            <a:chExt cx="19240" cy="10800"/>
          </a:xfrm>
        </p:grpSpPr>
        <p:pic>
          <p:nvPicPr>
            <p:cNvPr id="24582" name="Picture 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40" y="28"/>
              <a:ext cx="19240" cy="10772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2"/>
            <p:cNvPicPr>
              <a:picLocks noChangeAspect="1" noChangeArrowheads="1"/>
            </p:cNvPicPr>
            <p:nvPr/>
          </p:nvPicPr>
          <p:blipFill>
            <a:blip r:embed="rId2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矩形 23"/>
            <p:cNvSpPr/>
            <p:nvPr/>
          </p:nvSpPr>
          <p:spPr>
            <a:xfrm>
              <a:off x="-38" y="2104"/>
              <a:ext cx="19238" cy="6933"/>
            </a:xfrm>
            <a:prstGeom prst="rect">
              <a:avLst/>
            </a:prstGeom>
            <a:solidFill>
              <a:srgbClr val="A568D2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b="1" noProof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endParaRPr>
            </a:p>
          </p:txBody>
        </p:sp>
      </p:grpSp>
      <p:sp>
        <p:nvSpPr>
          <p:cNvPr id="24579" name="文本框 2"/>
          <p:cNvSpPr txBox="1">
            <a:spLocks noChangeArrowheads="1"/>
          </p:cNvSpPr>
          <p:nvPr/>
        </p:nvSpPr>
        <p:spPr bwMode="auto">
          <a:xfrm>
            <a:off x="8446135" y="5175885"/>
            <a:ext cx="3180715" cy="386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latin typeface="Verdana" panose="020B0604030504040204" pitchFamily="34" charset="0"/>
              </a:rPr>
              <a:t>聊城市技师学院  经管系  苏海英</a:t>
            </a:r>
            <a:endParaRPr lang="zh-CN" altLang="en-US" sz="1600" b="1">
              <a:latin typeface="Verdana" panose="020B0604030504040204" pitchFamily="34" charset="0"/>
            </a:endParaRPr>
          </a:p>
        </p:txBody>
      </p:sp>
      <p:sp>
        <p:nvSpPr>
          <p:cNvPr id="24580" name="Rectangle 15"/>
          <p:cNvSpPr>
            <a:spLocks noChangeArrowheads="1"/>
          </p:cNvSpPr>
          <p:nvPr/>
        </p:nvSpPr>
        <p:spPr bwMode="auto">
          <a:xfrm>
            <a:off x="657225" y="2154873"/>
            <a:ext cx="10524490" cy="110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>
                <a:ln w="13462">
                  <a:noFill/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新魏"/>
                <a:ea typeface="华文新魏"/>
                <a:cs typeface="华文新魏"/>
                <a:sym typeface="+mn-ea"/>
              </a:rPr>
              <a:t>固定资产</a:t>
            </a:r>
            <a:r>
              <a:rPr lang="en-US" altLang="zh-CN" sz="4400" b="1">
                <a:ln w="13462">
                  <a:noFill/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华文新魏"/>
                <a:ea typeface="华文新魏"/>
                <a:cs typeface="华文新魏"/>
                <a:sym typeface="+mn-ea"/>
              </a:rPr>
              <a:t> </a:t>
            </a:r>
            <a:r>
              <a:rPr lang="zh-CN" altLang="en-US" sz="3200" b="1">
                <a:solidFill>
                  <a:srgbClr val="FFFF00"/>
                </a:solidFill>
                <a:latin typeface="华文新魏"/>
                <a:ea typeface="华文新魏"/>
                <a:cs typeface="华文新魏"/>
                <a:sym typeface="+mn-ea"/>
              </a:rPr>
              <a:t>期末业务处理</a:t>
            </a:r>
            <a:r>
              <a:rPr lang="en-US" altLang="zh-CN" sz="2800" b="1">
                <a:solidFill>
                  <a:srgbClr val="FFFF00"/>
                </a:solidFill>
                <a:latin typeface="华文新魏"/>
                <a:ea typeface="华文新魏"/>
                <a:cs typeface="华文新魏"/>
                <a:sym typeface="+mn-ea"/>
              </a:rPr>
              <a:t> </a:t>
            </a:r>
            <a:r>
              <a:rPr lang="en-US" altLang="zh-CN" sz="2400" b="1">
                <a:solidFill>
                  <a:srgbClr val="FFFF00"/>
                </a:solidFill>
                <a:latin typeface="华文新魏"/>
                <a:ea typeface="华文新魏"/>
                <a:cs typeface="华文新魏"/>
                <a:sym typeface="+mn-ea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solidFill>
                  <a:schemeClr val="tx1"/>
                </a:solidFill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) 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                     </a:t>
            </a:r>
            <a:endParaRPr kumimoji="1" lang="zh-CN" altLang="en-US" sz="2800" b="1">
              <a:latin typeface="华文新魏"/>
              <a:ea typeface="华文新魏"/>
              <a:cs typeface="华文新魏"/>
              <a:sym typeface="+mn-ea"/>
            </a:endParaRP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482600" y="1571625"/>
            <a:ext cx="108864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32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</a:t>
            </a:r>
            <a:r>
              <a:rPr lang="en-US" altLang="zh-CN" sz="32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pitchFamily="49" charset="-122"/>
              </a:rPr>
              <a:t> </a:t>
            </a:r>
            <a:r>
              <a:rPr lang="zh-CN" altLang="en-US" sz="32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pitchFamily="49" charset="-122"/>
              </a:rPr>
              <a:t>2014年1月</a:t>
            </a:r>
            <a:r>
              <a:rPr lang="en-US" altLang="zh-CN" sz="32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pitchFamily="49" charset="-122"/>
              </a:rPr>
              <a:t> </a:t>
            </a:r>
            <a:r>
              <a:rPr lang="zh-CN" altLang="en-US" sz="32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黑体" panose="02010609060101010101" pitchFamily="49" charset="-122"/>
              </a:rPr>
              <a:t>会计电算化账务处理</a:t>
            </a:r>
            <a:endParaRPr lang="zh-CN" altLang="en-US" sz="32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4260" y="3556000"/>
            <a:ext cx="36423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单元序号：</a:t>
            </a:r>
            <a:r>
              <a:rPr lang="en-US" altLang="zh-CN" sz="2000" b="1">
                <a:solidFill>
                  <a:schemeClr val="tx1"/>
                </a:solidFill>
                <a:latin typeface="宋体" panose="02010600030101010101" pitchFamily="2" charset="-122"/>
                <a:cs typeface="华文新魏"/>
                <a:sym typeface="+mn-ea"/>
              </a:rPr>
              <a:t>No.5-3</a:t>
            </a:r>
            <a:r>
              <a:rPr lang="zh-CN" altLang="en-US" sz="2000" b="1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 </a:t>
            </a:r>
            <a:r>
              <a:rPr lang="en-US" altLang="zh-CN" sz="2000" b="1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  </a:t>
            </a:r>
            <a:endParaRPr lang="zh-CN" altLang="en-US" sz="20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单元学时：</a:t>
            </a:r>
            <a:r>
              <a:rPr lang="en-US" altLang="zh-CN" sz="2000" b="1">
                <a:solidFill>
                  <a:schemeClr val="tx1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000" b="1">
                <a:solidFill>
                  <a:schemeClr val="tx1"/>
                </a:solidFill>
              </a:rPr>
              <a:t>学时</a:t>
            </a:r>
            <a:endParaRPr lang="zh-CN" altLang="en-US" sz="20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教学周次：第</a:t>
            </a:r>
            <a:r>
              <a:rPr lang="en-US" altLang="zh-CN" sz="2000" b="1">
                <a:solidFill>
                  <a:schemeClr val="tx1"/>
                </a:solidFill>
                <a:latin typeface="宋体" panose="02010600030101010101" pitchFamily="2" charset="-122"/>
              </a:rPr>
              <a:t>11</a:t>
            </a:r>
            <a:r>
              <a:rPr lang="zh-CN" altLang="en-US" sz="2000" b="1">
                <a:solidFill>
                  <a:schemeClr val="tx1"/>
                </a:solidFill>
              </a:rPr>
              <a:t>周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86915" y="3281998"/>
            <a:ext cx="9091295" cy="64516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</a:t>
            </a:r>
            <a:endParaRPr lang="zh-CN" altLang="en-US" sz="2400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000" b="1">
              <a:solidFill>
                <a:srgbClr val="FFFF00"/>
              </a:solidFill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1650365" y="1783080"/>
            <a:ext cx="9763125" cy="402399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  <a:round/>
          </a:ln>
        </p:spPr>
        <p:txBody>
          <a:bodyPr/>
          <a:p>
            <a:pPr algn="just"/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9155" y="2729865"/>
            <a:ext cx="894905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lvl="0" indent="-342900" defTabSz="914400" eaLnBrk="1" hangingPunct="1">
              <a:lnSpc>
                <a:spcPct val="150000"/>
              </a:lnSpc>
              <a:spcAft>
                <a:spcPct val="0"/>
              </a:spcAft>
              <a:buFont typeface="+mj-ea"/>
              <a:buAutoNum type="circleNumDbPlain"/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在固定资产系统中所生成的凭证可以在“凭证查询”功能中进行查询、修改和删除的操作。</a:t>
            </a:r>
            <a:endParaRPr lang="zh-CN" altLang="en-US" sz="20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lvl="0" indent="-342900" defTabSz="914400" eaLnBrk="1" hangingPunct="1">
              <a:lnSpc>
                <a:spcPct val="150000"/>
              </a:lnSpc>
              <a:spcAft>
                <a:spcPct val="0"/>
              </a:spcAft>
              <a:buFont typeface="+mj-ea"/>
              <a:buAutoNum type="circleNumDbPlain"/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由固定资产系统传递到总账系统中的凭证，在总账系统中不能修改和删除。</a:t>
            </a:r>
            <a:endParaRPr lang="zh-CN" altLang="en-US" sz="20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lvl="0" indent="-342900" defTabSz="914400" eaLnBrk="1" hangingPunct="1">
              <a:lnSpc>
                <a:spcPct val="150000"/>
              </a:lnSpc>
              <a:spcAft>
                <a:spcPct val="0"/>
              </a:spcAft>
              <a:buFont typeface="+mj-ea"/>
              <a:buAutoNum type="circleNumDbPlain"/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修改凭证时，能修改的内容仅限于摘要、用户自行增加的凭证分录、系统缺省的折旧科目，而系统缺少的分录的金额是与原始交易相关的，不能修改。</a:t>
            </a:r>
            <a:endParaRPr lang="zh-CN" altLang="en-US" sz="20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29810" y="1894840"/>
            <a:ext cx="3124200" cy="613410"/>
            <a:chOff x="2882" y="3300"/>
            <a:chExt cx="4920" cy="966"/>
          </a:xfrm>
        </p:grpSpPr>
        <p:sp>
          <p:nvSpPr>
            <p:cNvPr id="14" name="椭圆 13"/>
            <p:cNvSpPr/>
            <p:nvPr/>
          </p:nvSpPr>
          <p:spPr>
            <a:xfrm>
              <a:off x="2882" y="3300"/>
              <a:ext cx="4920" cy="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03" y="3372"/>
              <a:ext cx="3877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4">
                          <a:tint val="50000"/>
                          <a:satMod val="300000"/>
                        </a:schemeClr>
                      </a:gs>
                      <a:gs pos="35000">
                        <a:schemeClr val="accent4">
                          <a:tint val="37000"/>
                          <a:satMod val="300000"/>
                        </a:schemeClr>
                      </a:gs>
                      <a:gs pos="100000">
                        <a:schemeClr val="accent4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</a14:hiddenFill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en-US" altLang="zh-CN" sz="2800"/>
                <a:t>   </a:t>
              </a:r>
              <a:r>
                <a:rPr lang="zh-CN" altLang="en-US" sz="2800"/>
                <a:t>总结评价</a:t>
              </a:r>
              <a:endParaRPr lang="zh-CN" altLang="en-US" sz="28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68224" y="3261984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b="1"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1651000" y="1792605"/>
            <a:ext cx="9763125" cy="402399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  <a:round/>
          </a:ln>
        </p:spPr>
        <p:txBody>
          <a:bodyPr/>
          <a:p>
            <a:pPr algn="just"/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13915" y="2178685"/>
            <a:ext cx="868870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任务二：1月31日，计提本月折旧费用。（小组为单位进行）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68224" y="378331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任务二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30" y="2834005"/>
            <a:ext cx="3355975" cy="25120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b="1"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9380" y="1962150"/>
            <a:ext cx="7054850" cy="3839845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68224" y="378331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任务二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b="1"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6265" y="1647190"/>
            <a:ext cx="6790690" cy="4838065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68224" y="378331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任务二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b="1"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1320" y="1905000"/>
            <a:ext cx="6806565" cy="4504055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68224" y="378331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任务二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b="1"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4340" y="1799590"/>
            <a:ext cx="6626860" cy="4391025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68224" y="378331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任务二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86915" y="3281998"/>
            <a:ext cx="9091295" cy="64516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</a:t>
            </a:r>
            <a:endParaRPr lang="zh-CN" altLang="en-US" sz="2400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000" b="1">
              <a:solidFill>
                <a:srgbClr val="FFFF00"/>
              </a:solidFill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1650365" y="1783080"/>
            <a:ext cx="9763125" cy="402399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  <a:round/>
          </a:ln>
        </p:spPr>
        <p:txBody>
          <a:bodyPr/>
          <a:p>
            <a:pPr algn="just"/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9155" y="2729865"/>
            <a:ext cx="8949055" cy="2614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marR="0" lvl="0" indent="-4572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>
                <a:tab pos="133985" algn="l"/>
                <a:tab pos="365760" algn="l"/>
                <a:tab pos="461010" algn="l"/>
              </a:tabLst>
              <a:defRPr/>
            </a:pPr>
            <a:r>
              <a:rPr kumimoji="1" lang="zh-CN" altLang="en-US" sz="2400" noProof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  <a:sym typeface="+mn-ea"/>
              </a:rPr>
              <a:t>本系统在一个会计期间内可以多次计提折旧，每次计提折旧后，只是将计提的折旧累加到月初的累计折旧，不会重复累计。</a:t>
            </a:r>
            <a:endParaRPr kumimoji="1" lang="zh-CN" altLang="en-US" sz="240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457200" marR="0" lvl="0" indent="-4572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>
                <a:tab pos="133985" algn="l"/>
                <a:tab pos="365760" algn="l"/>
                <a:tab pos="461010" algn="l"/>
              </a:tabLst>
              <a:defRPr/>
            </a:pPr>
            <a:r>
              <a:rPr kumimoji="1" lang="zh-CN" altLang="en-US" sz="2400" noProof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  <a:sym typeface="+mn-ea"/>
              </a:rPr>
              <a:t>如果上次计提折旧已制单把数据传递到账务系统，则必须删除该凭证才能重新计提折旧。</a:t>
            </a:r>
            <a:endParaRPr kumimoji="1" lang="zh-CN" altLang="en-US" sz="240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457200" marR="0" lvl="0" indent="-4572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tabLst>
                <a:tab pos="133985" algn="l"/>
                <a:tab pos="365760" algn="l"/>
                <a:tab pos="461010" algn="l"/>
              </a:tabLst>
              <a:defRPr/>
            </a:pPr>
            <a:r>
              <a:rPr kumimoji="1" lang="zh-CN" altLang="en-US" sz="2400" noProof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  <a:sym typeface="+mn-ea"/>
              </a:rPr>
              <a:t>计提折旧后又对账套进行了影响折旧计算或分配的操作，必须重新计提折旧，否则系统不允许结账。</a:t>
            </a:r>
            <a:endParaRPr kumimoji="1" lang="zh-CN" altLang="en-US" sz="2400" noProof="0" dirty="0" smtClean="0">
              <a:ln>
                <a:noFill/>
              </a:ln>
              <a:effectLst/>
              <a:uLnTx/>
              <a:uFillTx/>
              <a:latin typeface="楷体_GB2312" pitchFamily="49" charset="-122"/>
              <a:ea typeface="楷体_GB2312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29810" y="1894840"/>
            <a:ext cx="3124200" cy="613410"/>
            <a:chOff x="2882" y="3300"/>
            <a:chExt cx="4920" cy="966"/>
          </a:xfrm>
        </p:grpSpPr>
        <p:sp>
          <p:nvSpPr>
            <p:cNvPr id="14" name="椭圆 13"/>
            <p:cNvSpPr/>
            <p:nvPr/>
          </p:nvSpPr>
          <p:spPr>
            <a:xfrm>
              <a:off x="2882" y="3300"/>
              <a:ext cx="4920" cy="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03" y="3372"/>
              <a:ext cx="3877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4">
                          <a:tint val="50000"/>
                          <a:satMod val="300000"/>
                        </a:schemeClr>
                      </a:gs>
                      <a:gs pos="35000">
                        <a:schemeClr val="accent4">
                          <a:tint val="37000"/>
                          <a:satMod val="300000"/>
                        </a:schemeClr>
                      </a:gs>
                      <a:gs pos="100000">
                        <a:schemeClr val="accent4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</a14:hiddenFill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en-US" altLang="zh-CN" sz="2800"/>
                <a:t>   </a:t>
              </a:r>
              <a:r>
                <a:rPr lang="zh-CN" altLang="en-US" sz="2800"/>
                <a:t>总结评价</a:t>
              </a:r>
              <a:endParaRPr lang="zh-CN" altLang="en-US" sz="28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59334" y="429385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b="1"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1651000" y="1792605"/>
            <a:ext cx="9763125" cy="402399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  <a:round/>
          </a:ln>
        </p:spPr>
        <p:txBody>
          <a:bodyPr/>
          <a:p>
            <a:pPr algn="just"/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13915" y="2178685"/>
            <a:ext cx="868870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任务三：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对账、结账</a:t>
            </a:r>
            <a:r>
              <a:rPr lang="zh-CN" altLang="en-US" sz="2400"/>
              <a:t>（小组为单位进行）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59334" y="4838054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任务三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95" y="2834005"/>
            <a:ext cx="3355975" cy="25120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b="1"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2590" y="2079625"/>
            <a:ext cx="5883275" cy="34391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075" y="2370455"/>
            <a:ext cx="4076700" cy="28575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59334" y="4838054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任务三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86915" y="3281998"/>
            <a:ext cx="9091295" cy="64516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</a:t>
            </a:r>
            <a:endParaRPr lang="zh-CN" altLang="en-US" sz="2400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000" b="1">
              <a:solidFill>
                <a:srgbClr val="FFFF00"/>
              </a:solidFill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1650365" y="1783080"/>
            <a:ext cx="9763125" cy="402399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  <a:round/>
          </a:ln>
        </p:spPr>
        <p:txBody>
          <a:bodyPr/>
          <a:p>
            <a:pPr algn="just"/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9155" y="2622550"/>
            <a:ext cx="8949055" cy="298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0" indent="-457200" defTabSz="914400" eaLnBrk="1" latinLnBrk="0" hangingPunct="1">
              <a:spcBef>
                <a:spcPts val="1200"/>
              </a:spcBef>
              <a:spcAft>
                <a:spcPct val="0"/>
              </a:spcAft>
              <a:buFont typeface="+mj-ea"/>
              <a:buAutoNum type="circleNumDbPlain"/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该账套在固定资产系统所填制的记账凭证还未在总账系统中记账，困此，固定资产系统的数据与总账系统不一致。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marL="457200" lvl="0" indent="-457200" defTabSz="914400" eaLnBrk="1" latinLnBrk="0" hangingPunct="1">
              <a:spcBef>
                <a:spcPts val="1200"/>
              </a:spcBef>
              <a:spcAft>
                <a:spcPct val="0"/>
              </a:spcAft>
              <a:buFont typeface="+mj-ea"/>
              <a:buAutoNum type="circleNumDbPlain"/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如果对账不平，需要根据初始化时是否选中</a:t>
            </a:r>
            <a:r>
              <a:rPr lang="zh-CN" altLang="en-US" sz="2400" dirty="0">
                <a:ea typeface="楷体_GB2312" pitchFamily="49" charset="-122"/>
                <a:sym typeface="+mn-ea"/>
              </a:rPr>
              <a:t>“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在对账不平情况下允许固定资产月末结账</a:t>
            </a:r>
            <a:r>
              <a:rPr lang="zh-CN" altLang="en-US" sz="2400" dirty="0">
                <a:ea typeface="楷体_GB2312" pitchFamily="49" charset="-122"/>
                <a:sym typeface="+mn-ea"/>
              </a:rPr>
              <a:t>”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来判断是否可以进行结账处理。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marL="457200" lvl="0" indent="-457200" defTabSz="914400" eaLnBrk="1" latinLnBrk="0" hangingPunct="1">
              <a:spcBef>
                <a:spcPts val="1200"/>
              </a:spcBef>
              <a:spcAft>
                <a:spcPct val="0"/>
              </a:spcAft>
              <a:buFont typeface="+mj-ea"/>
              <a:buAutoNum type="circleNumDbPlain"/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由于该账套选择了</a:t>
            </a:r>
            <a:r>
              <a:rPr lang="zh-CN" altLang="en-US" sz="2400" dirty="0">
                <a:ea typeface="楷体_GB2312" pitchFamily="49" charset="-122"/>
                <a:sym typeface="+mn-ea"/>
              </a:rPr>
              <a:t>“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在对账不平情况下允许固定资产月末结账</a:t>
            </a:r>
            <a:r>
              <a:rPr lang="zh-CN" altLang="en-US" sz="2400" dirty="0">
                <a:ea typeface="楷体_GB2312" pitchFamily="49" charset="-122"/>
                <a:sym typeface="+mn-ea"/>
              </a:rPr>
              <a:t>”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，因此，结账前可以不进行对账，即使对账不平也可以进行结账处理。</a:t>
            </a:r>
            <a:endParaRPr kumimoji="1" lang="zh-CN" altLang="en-US" sz="2400" noProof="0" dirty="0" smtClean="0">
              <a:ln>
                <a:noFill/>
              </a:ln>
              <a:effectLst/>
              <a:uLnTx/>
              <a:uFillTx/>
              <a:latin typeface="楷体_GB2312" pitchFamily="49" charset="-122"/>
              <a:ea typeface="楷体_GB2312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29810" y="1894840"/>
            <a:ext cx="3124200" cy="613410"/>
            <a:chOff x="2882" y="3300"/>
            <a:chExt cx="4920" cy="966"/>
          </a:xfrm>
        </p:grpSpPr>
        <p:sp>
          <p:nvSpPr>
            <p:cNvPr id="14" name="椭圆 13"/>
            <p:cNvSpPr/>
            <p:nvPr/>
          </p:nvSpPr>
          <p:spPr>
            <a:xfrm>
              <a:off x="2882" y="3300"/>
              <a:ext cx="4920" cy="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03" y="3372"/>
              <a:ext cx="3877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4">
                          <a:tint val="50000"/>
                          <a:satMod val="300000"/>
                        </a:schemeClr>
                      </a:gs>
                      <a:gs pos="35000">
                        <a:schemeClr val="accent4">
                          <a:tint val="37000"/>
                          <a:satMod val="300000"/>
                        </a:schemeClr>
                      </a:gs>
                      <a:gs pos="100000">
                        <a:schemeClr val="accent4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</a14:hiddenFill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en-US" altLang="zh-CN" sz="2800"/>
                <a:t>   </a:t>
              </a:r>
              <a:r>
                <a:rPr lang="zh-CN" altLang="en-US" sz="2800"/>
                <a:t>总结评价</a:t>
              </a:r>
              <a:endParaRPr lang="zh-CN" altLang="en-US" sz="28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59334" y="533144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26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4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000" b="1" i="1">
              <a:solidFill>
                <a:srgbClr val="FFFF00"/>
              </a:solidFill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9010" y="1916430"/>
            <a:ext cx="8936355" cy="431292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 flipH="1">
            <a:off x="68859" y="124331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项目进度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b="1"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9970" y="1943735"/>
            <a:ext cx="8037195" cy="456184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59334" y="4838054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任务三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b="1"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9300" y="2102485"/>
            <a:ext cx="4343400" cy="257175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59334" y="4838054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任务三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755" y="2107565"/>
            <a:ext cx="4333875" cy="25622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b="1"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450" y="1983740"/>
            <a:ext cx="6238875" cy="371856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59334" y="4838054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任务三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86915" y="3281998"/>
            <a:ext cx="9091295" cy="64516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</a:t>
            </a:r>
            <a:endParaRPr lang="zh-CN" altLang="en-US" sz="2400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5285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000" b="1">
              <a:solidFill>
                <a:srgbClr val="FFFF00"/>
              </a:solidFill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1650365" y="1783080"/>
            <a:ext cx="9763125" cy="402399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  <a:round/>
          </a:ln>
        </p:spPr>
        <p:txBody>
          <a:bodyPr/>
          <a:p>
            <a:pPr algn="just"/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9155" y="2729865"/>
            <a:ext cx="8949055" cy="1722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0" indent="-457200" defTabSz="914400" eaLnBrk="1" latinLnBrk="0" hangingPunct="1">
              <a:spcBef>
                <a:spcPts val="1200"/>
              </a:spcBef>
              <a:spcAft>
                <a:spcPct val="0"/>
              </a:spcAft>
              <a:buFont typeface="+mj-ea"/>
              <a:buAutoNum type="circleNumDbPlain"/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本期不结账，将不能处理下期的数据；结账前一定要进行数据备份。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marL="457200" lvl="0" indent="-457200" defTabSz="914400" eaLnBrk="1" latinLnBrk="0" hangingPunct="1">
              <a:spcBef>
                <a:spcPts val="1200"/>
              </a:spcBef>
              <a:spcAft>
                <a:spcPct val="0"/>
              </a:spcAft>
              <a:buFont typeface="+mj-ea"/>
              <a:buAutoNum type="circleNumDbPlain"/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不能跨年度恢复数据，即本系统年末结转后，不能利用本功能恢复年末结转。</a:t>
            </a:r>
            <a:endParaRPr kumimoji="1" lang="zh-CN" altLang="en-US" sz="2400" noProof="0" dirty="0" smtClean="0">
              <a:ln>
                <a:noFill/>
              </a:ln>
              <a:effectLst/>
              <a:uLnTx/>
              <a:uFillTx/>
              <a:latin typeface="楷体_GB2312" pitchFamily="49" charset="-122"/>
              <a:ea typeface="楷体_GB2312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29810" y="1894840"/>
            <a:ext cx="3124200" cy="613410"/>
            <a:chOff x="2882" y="3300"/>
            <a:chExt cx="4920" cy="966"/>
          </a:xfrm>
        </p:grpSpPr>
        <p:sp>
          <p:nvSpPr>
            <p:cNvPr id="14" name="椭圆 13"/>
            <p:cNvSpPr/>
            <p:nvPr/>
          </p:nvSpPr>
          <p:spPr>
            <a:xfrm>
              <a:off x="2882" y="3300"/>
              <a:ext cx="4920" cy="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03" y="3372"/>
              <a:ext cx="3877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4">
                          <a:tint val="50000"/>
                          <a:satMod val="300000"/>
                        </a:schemeClr>
                      </a:gs>
                      <a:gs pos="35000">
                        <a:schemeClr val="accent4">
                          <a:tint val="37000"/>
                          <a:satMod val="300000"/>
                        </a:schemeClr>
                      </a:gs>
                      <a:gs pos="100000">
                        <a:schemeClr val="accent4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</a14:hiddenFill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en-US" altLang="zh-CN" sz="2800"/>
                <a:t>   </a:t>
              </a:r>
              <a:r>
                <a:rPr lang="zh-CN" altLang="en-US" sz="2800"/>
                <a:t>总结评价</a:t>
              </a:r>
              <a:endParaRPr lang="zh-CN" altLang="en-US" sz="28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59334" y="534033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总结评价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86915" y="3281998"/>
            <a:ext cx="9091295" cy="64516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</a:t>
            </a:r>
            <a:endParaRPr lang="zh-CN" altLang="en-US" sz="2400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5285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000" b="1">
              <a:solidFill>
                <a:srgbClr val="FFFF00"/>
              </a:solidFill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1650365" y="1783080"/>
            <a:ext cx="9763125" cy="402399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  <a:round/>
          </a:ln>
        </p:spPr>
        <p:txBody>
          <a:bodyPr/>
          <a:p>
            <a:pPr algn="just"/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5840" y="2757805"/>
            <a:ext cx="7291070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0" indent="-457200" defTabSz="914400" eaLnBrk="1" latinLnBrk="0" hangingPunct="1">
              <a:spcBef>
                <a:spcPts val="1200"/>
              </a:spcBef>
              <a:spcAft>
                <a:spcPct val="0"/>
              </a:spcAft>
              <a:buFont typeface="+mj-ea"/>
              <a:buAutoNum type="circleNumDbPlain"/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固定资产系统提供了四种分析表，有哪些？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marL="457200" lvl="0" indent="-457200" defTabSz="914400" eaLnBrk="1" latinLnBrk="0" hangingPunct="1">
              <a:spcBef>
                <a:spcPts val="1200"/>
              </a:spcBef>
              <a:spcAft>
                <a:spcPct val="0"/>
              </a:spcAft>
              <a:buFont typeface="+mj-ea"/>
              <a:buAutoNum type="circleNumDbPlain"/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固定资产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系统提供了七种统计表，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有哪些？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marL="457200" lvl="0" indent="-457200" defTabSz="914400" eaLnBrk="1" latinLnBrk="0" hangingPunct="1">
              <a:spcBef>
                <a:spcPts val="1200"/>
              </a:spcBef>
              <a:spcAft>
                <a:spcPct val="0"/>
              </a:spcAft>
              <a:buFont typeface="+mj-ea"/>
              <a:buAutoNum type="circleNumDbPlain"/>
              <a:tabLst>
                <a:tab pos="134620" algn="l"/>
                <a:tab pos="366395" algn="l"/>
                <a:tab pos="461645" algn="l"/>
              </a:tabLst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固定资产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系统提供了四种折旧表，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sym typeface="+mn-ea"/>
              </a:rPr>
              <a:t>有哪些？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marL="457200" lvl="0" indent="-457200" defTabSz="914400" eaLnBrk="1" hangingPunct="1">
              <a:spcAft>
                <a:spcPct val="0"/>
              </a:spcAft>
              <a:buFontTx/>
              <a:buNone/>
              <a:tabLst>
                <a:tab pos="134620" algn="l"/>
                <a:tab pos="366395" algn="l"/>
                <a:tab pos="461645" algn="l"/>
              </a:tabLst>
            </a:pPr>
            <a:endParaRPr kumimoji="1" lang="zh-CN" altLang="en-US" sz="2400" noProof="0" dirty="0" smtClean="0">
              <a:ln>
                <a:noFill/>
              </a:ln>
              <a:effectLst/>
              <a:uLnTx/>
              <a:uFillTx/>
              <a:latin typeface="楷体_GB2312" pitchFamily="49" charset="-122"/>
              <a:ea typeface="楷体_GB2312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29810" y="1894840"/>
            <a:ext cx="3124200" cy="613410"/>
            <a:chOff x="2882" y="3300"/>
            <a:chExt cx="4920" cy="966"/>
          </a:xfrm>
        </p:grpSpPr>
        <p:sp>
          <p:nvSpPr>
            <p:cNvPr id="14" name="椭圆 13"/>
            <p:cNvSpPr/>
            <p:nvPr/>
          </p:nvSpPr>
          <p:spPr>
            <a:xfrm>
              <a:off x="2882" y="3300"/>
              <a:ext cx="4920" cy="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03" y="3372"/>
              <a:ext cx="3877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4">
                          <a:tint val="50000"/>
                          <a:satMod val="300000"/>
                        </a:schemeClr>
                      </a:gs>
                      <a:gs pos="35000">
                        <a:schemeClr val="accent4">
                          <a:tint val="37000"/>
                          <a:satMod val="300000"/>
                        </a:schemeClr>
                      </a:gs>
                      <a:gs pos="100000">
                        <a:schemeClr val="accent4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</a14:hiddenFill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en-US" altLang="zh-CN" sz="2800"/>
                <a:t>   </a:t>
              </a:r>
              <a:r>
                <a:rPr lang="zh-CN" altLang="zh-CN" sz="2800"/>
                <a:t>合作探究</a:t>
              </a:r>
              <a:endParaRPr lang="zh-CN" altLang="zh-CN" sz="28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 flipH="1">
            <a:off x="59334" y="583563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86915" y="3281998"/>
            <a:ext cx="9091295" cy="64516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</a:t>
            </a:r>
            <a:endParaRPr lang="zh-CN" altLang="en-US" sz="2400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5285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000" b="1">
              <a:solidFill>
                <a:srgbClr val="FFFF00"/>
              </a:solidFill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1650365" y="1783080"/>
            <a:ext cx="9763125" cy="402399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  <a:round/>
          </a:ln>
        </p:spPr>
        <p:txBody>
          <a:bodyPr/>
          <a:p>
            <a:pPr algn="just"/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5840" y="2757805"/>
            <a:ext cx="7291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defTabSz="914400" eaLnBrk="1" hangingPunct="1">
              <a:buFontTx/>
              <a:buNone/>
              <a:tabLst>
                <a:tab pos="134620" algn="l"/>
                <a:tab pos="366395" algn="l"/>
                <a:tab pos="461645" algn="l"/>
              </a:tabLst>
            </a:pPr>
            <a:endParaRPr kumimoji="1" lang="zh-CN" altLang="en-US" sz="2400" noProof="0" dirty="0" smtClean="0">
              <a:latin typeface="楷体_GB2312" pitchFamily="49" charset="-122"/>
              <a:ea typeface="楷体_GB2312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 flipH="1">
            <a:off x="59334" y="583563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884045" y="2248535"/>
          <a:ext cx="9309735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4335"/>
                <a:gridCol w="3011805"/>
                <a:gridCol w="3363595"/>
              </a:tblGrid>
              <a:tr h="6032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能力目标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知识目标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素质目标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（含思政目标）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60000"/>
                      </a:schemeClr>
                    </a:solidFill>
                  </a:tcPr>
                </a:tc>
              </a:tr>
              <a:tr h="2413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1.能够在固定资产系统中计提固定资产折旧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2.能够进行制单处理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3.能够对账并结账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1.了解固定资产系统中制单处理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2.知道固定资产系统计提折旧的流程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3.掌握结账的方法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1.能树立题目大局的意识，养成按顺序操作的习惯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细心、耐心的心理素质</a:t>
                      </a:r>
                      <a:endParaRPr 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2.通过固定资产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管理系统的学习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，培养</a:t>
                      </a:r>
                      <a:r>
                        <a:rPr lang="zh-CN" alt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岗位意识、团队合作意识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86915" y="3281998"/>
            <a:ext cx="9091295" cy="64516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</a:t>
            </a:r>
            <a:endParaRPr lang="zh-CN" altLang="en-US" sz="2400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5285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000" b="1">
              <a:solidFill>
                <a:srgbClr val="FFFF00"/>
              </a:solidFill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1650365" y="1783080"/>
            <a:ext cx="9763125" cy="402399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  <a:round/>
          </a:ln>
        </p:spPr>
        <p:txBody>
          <a:bodyPr/>
          <a:p>
            <a:pPr algn="just"/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29810" y="1894840"/>
            <a:ext cx="3124200" cy="613410"/>
            <a:chOff x="2882" y="3300"/>
            <a:chExt cx="4920" cy="966"/>
          </a:xfrm>
        </p:grpSpPr>
        <p:sp>
          <p:nvSpPr>
            <p:cNvPr id="14" name="椭圆 13"/>
            <p:cNvSpPr/>
            <p:nvPr/>
          </p:nvSpPr>
          <p:spPr>
            <a:xfrm>
              <a:off x="2882" y="3300"/>
              <a:ext cx="4920" cy="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03" y="3372"/>
              <a:ext cx="3877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4">
                          <a:tint val="50000"/>
                          <a:satMod val="300000"/>
                        </a:schemeClr>
                      </a:gs>
                      <a:gs pos="35000">
                        <a:schemeClr val="accent4">
                          <a:tint val="37000"/>
                          <a:satMod val="300000"/>
                        </a:schemeClr>
                      </a:gs>
                      <a:gs pos="100000">
                        <a:schemeClr val="accent4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</a14:hiddenFill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en-US" altLang="zh-CN" sz="2800"/>
                <a:t>       </a:t>
              </a:r>
              <a:r>
                <a:rPr lang="zh-CN" altLang="en-US" sz="2800"/>
                <a:t>作业</a:t>
              </a:r>
              <a:endParaRPr lang="zh-CN" altLang="en-US" sz="28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 flipH="1">
            <a:off x="59334" y="6359514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98065" y="2828925"/>
            <a:ext cx="840930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defTabSz="914400" eaLnBrk="1" latinLnBrk="0" hangingPunct="1">
              <a:spcBef>
                <a:spcPts val="1200"/>
              </a:spcBef>
              <a:spcAft>
                <a:spcPct val="0"/>
              </a:spcAft>
              <a:buFont typeface="+mj-ea"/>
              <a:buNone/>
              <a:tabLst>
                <a:tab pos="133350" algn="l"/>
                <a:tab pos="365125" algn="l"/>
                <a:tab pos="460375" algn="l"/>
              </a:tabLst>
            </a:pPr>
            <a:r>
              <a:rPr kumimoji="1" lang="zh-CN" altLang="en-US" sz="240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  <a:sym typeface="+mn-ea"/>
              </a:rPr>
              <a:t>上交：</a:t>
            </a:r>
            <a:r>
              <a:rPr kumimoji="1" lang="en-US" altLang="zh-CN" sz="240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  <a:sym typeface="+mn-ea"/>
              </a:rPr>
              <a:t>5-3</a:t>
            </a:r>
            <a:r>
              <a:rPr kumimoji="1" lang="zh-CN" altLang="en-US" sz="240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  <a:sym typeface="+mn-ea"/>
              </a:rPr>
              <a:t>固定资产期末业务处理任务书</a:t>
            </a:r>
            <a:endParaRPr kumimoji="1" lang="zh-CN" altLang="en-US" sz="2400" noProof="0" dirty="0" smtClean="0">
              <a:ln>
                <a:noFill/>
              </a:ln>
              <a:effectLst/>
              <a:uLnTx/>
              <a:uFillTx/>
              <a:latin typeface="楷体_GB2312" pitchFamily="49" charset="-122"/>
              <a:ea typeface="楷体_GB2312" pitchFamily="49" charset="-122"/>
              <a:cs typeface="宋体" panose="02010600030101010101" pitchFamily="2" charset="-122"/>
              <a:sym typeface="+mn-ea"/>
            </a:endParaRPr>
          </a:p>
          <a:p>
            <a:pPr marL="0" lvl="0" indent="0" defTabSz="914400" eaLnBrk="1" latinLnBrk="0" hangingPunct="1">
              <a:spcBef>
                <a:spcPts val="1200"/>
              </a:spcBef>
              <a:spcAft>
                <a:spcPct val="0"/>
              </a:spcAft>
              <a:buFont typeface="+mj-ea"/>
              <a:buNone/>
              <a:tabLst>
                <a:tab pos="133350" algn="l"/>
                <a:tab pos="365125" algn="l"/>
                <a:tab pos="460375" algn="l"/>
              </a:tabLst>
            </a:pPr>
            <a:endParaRPr kumimoji="1" lang="zh-CN" altLang="en-US" sz="2400" noProof="0" dirty="0" smtClean="0">
              <a:ln>
                <a:noFill/>
              </a:ln>
              <a:effectLst/>
              <a:uLnTx/>
              <a:uFillTx/>
              <a:latin typeface="楷体_GB2312" pitchFamily="49" charset="-122"/>
              <a:ea typeface="楷体_GB2312" pitchFamily="49" charset="-122"/>
              <a:cs typeface="宋体" panose="02010600030101010101" pitchFamily="2" charset="-122"/>
              <a:sym typeface="+mn-ea"/>
            </a:endParaRPr>
          </a:p>
          <a:p>
            <a:pPr marL="0" lvl="0" indent="0" defTabSz="914400" eaLnBrk="1" latinLnBrk="0" hangingPunct="1">
              <a:spcBef>
                <a:spcPts val="1200"/>
              </a:spcBef>
              <a:spcAft>
                <a:spcPct val="0"/>
              </a:spcAft>
              <a:buFont typeface="+mj-ea"/>
              <a:buNone/>
              <a:tabLst>
                <a:tab pos="133350" algn="l"/>
                <a:tab pos="365125" algn="l"/>
                <a:tab pos="460375" algn="l"/>
              </a:tabLst>
            </a:pPr>
            <a:endParaRPr kumimoji="1" lang="zh-CN" altLang="en-US" sz="2400" noProof="0" dirty="0" smtClean="0">
              <a:ln>
                <a:noFill/>
              </a:ln>
              <a:effectLst/>
              <a:uLnTx/>
              <a:uFillTx/>
              <a:latin typeface="楷体_GB2312" pitchFamily="49" charset="-122"/>
              <a:ea typeface="楷体_GB2312" pitchFamily="49" charset="-122"/>
              <a:cs typeface="宋体" panose="02010600030101010101" pitchFamily="2" charset="-122"/>
              <a:sym typeface="+mn-ea"/>
            </a:endParaRPr>
          </a:p>
          <a:p>
            <a:pPr marL="0" lvl="0" indent="0" defTabSz="914400" eaLnBrk="1" latinLnBrk="0" hangingPunct="1">
              <a:spcBef>
                <a:spcPts val="1200"/>
              </a:spcBef>
              <a:spcAft>
                <a:spcPct val="0"/>
              </a:spcAft>
              <a:buFont typeface="+mj-ea"/>
              <a:buNone/>
              <a:tabLst>
                <a:tab pos="133350" algn="l"/>
                <a:tab pos="365125" algn="l"/>
                <a:tab pos="460375" algn="l"/>
              </a:tabLst>
            </a:pPr>
            <a:r>
              <a:rPr kumimoji="1" lang="zh-CN" altLang="en-US" sz="240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  <a:sym typeface="+mn-ea"/>
              </a:rPr>
              <a:t>总结复习：固定资产管理系统（以</a:t>
            </a:r>
            <a:r>
              <a:rPr kumimoji="1" lang="zh-CN" altLang="en-US" sz="240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  <a:sym typeface="+mn-ea"/>
              </a:rPr>
              <a:t>思维导图形式独立完成</a:t>
            </a:r>
            <a:r>
              <a:rPr kumimoji="1" lang="zh-CN" altLang="en-US" sz="240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  <a:sym typeface="+mn-ea"/>
              </a:rPr>
              <a:t>）</a:t>
            </a:r>
            <a:endParaRPr kumimoji="1" lang="zh-CN" altLang="en-US" sz="2400" noProof="0" dirty="0" smtClean="0">
              <a:ln>
                <a:noFill/>
              </a:ln>
              <a:effectLst/>
              <a:uLnTx/>
              <a:uFillTx/>
              <a:latin typeface="楷体_GB2312" pitchFamily="49" charset="-122"/>
              <a:ea typeface="楷体_GB2312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b="1"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1477645" y="1682115"/>
            <a:ext cx="10540365" cy="4950460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  <a:round/>
          </a:ln>
        </p:spPr>
        <p:txBody>
          <a:bodyPr/>
          <a:p>
            <a:pPr algn="just"/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>
            <a:off x="3166745" y="3703955"/>
            <a:ext cx="7161530" cy="1094740"/>
          </a:xfrm>
          <a:custGeom>
            <a:avLst/>
            <a:gdLst>
              <a:gd name="connsiteX0" fmla="*/ 0 w 7013359"/>
              <a:gd name="connsiteY0" fmla="*/ 1420427 h 1420427"/>
              <a:gd name="connsiteX1" fmla="*/ 1420427 w 7013359"/>
              <a:gd name="connsiteY1" fmla="*/ 790113 h 1420427"/>
              <a:gd name="connsiteX2" fmla="*/ 7013359 w 7013359"/>
              <a:gd name="connsiteY2" fmla="*/ 0 h 1420427"/>
              <a:gd name="connsiteX3" fmla="*/ 7013359 w 7013359"/>
              <a:gd name="connsiteY3" fmla="*/ 0 h 1420427"/>
              <a:gd name="connsiteX0-1" fmla="*/ 0 w 7013359"/>
              <a:gd name="connsiteY0-2" fmla="*/ 1420427 h 1420427"/>
              <a:gd name="connsiteX1-3" fmla="*/ 1313894 w 7013359"/>
              <a:gd name="connsiteY1-4" fmla="*/ 878889 h 1420427"/>
              <a:gd name="connsiteX2-5" fmla="*/ 7013359 w 7013359"/>
              <a:gd name="connsiteY2-6" fmla="*/ 0 h 1420427"/>
              <a:gd name="connsiteX3-7" fmla="*/ 7013359 w 7013359"/>
              <a:gd name="connsiteY3-8" fmla="*/ 0 h 1420427"/>
              <a:gd name="connsiteX0-9" fmla="*/ 0 w 7013359"/>
              <a:gd name="connsiteY0-10" fmla="*/ 1420427 h 1420427"/>
              <a:gd name="connsiteX1-11" fmla="*/ 1313894 w 7013359"/>
              <a:gd name="connsiteY1-12" fmla="*/ 878889 h 1420427"/>
              <a:gd name="connsiteX2-13" fmla="*/ 7013359 w 7013359"/>
              <a:gd name="connsiteY2-14" fmla="*/ 0 h 1420427"/>
              <a:gd name="connsiteX3-15" fmla="*/ 7013359 w 7013359"/>
              <a:gd name="connsiteY3-16" fmla="*/ 0 h 1420427"/>
              <a:gd name="connsiteX0-17" fmla="*/ 0 w 7013359"/>
              <a:gd name="connsiteY0-18" fmla="*/ 1420427 h 1420427"/>
              <a:gd name="connsiteX1-19" fmla="*/ 1313894 w 7013359"/>
              <a:gd name="connsiteY1-20" fmla="*/ 878889 h 1420427"/>
              <a:gd name="connsiteX2-21" fmla="*/ 2840854 w 7013359"/>
              <a:gd name="connsiteY2-22" fmla="*/ 701336 h 1420427"/>
              <a:gd name="connsiteX3-23" fmla="*/ 7013359 w 7013359"/>
              <a:gd name="connsiteY3-24" fmla="*/ 0 h 1420427"/>
              <a:gd name="connsiteX4" fmla="*/ 7013359 w 7013359"/>
              <a:gd name="connsiteY4" fmla="*/ 0 h 1420427"/>
              <a:gd name="connsiteX0-25" fmla="*/ 0 w 7013359"/>
              <a:gd name="connsiteY0-26" fmla="*/ 1420427 h 1420427"/>
              <a:gd name="connsiteX1-27" fmla="*/ 1313894 w 7013359"/>
              <a:gd name="connsiteY1-28" fmla="*/ 878889 h 1420427"/>
              <a:gd name="connsiteX2-29" fmla="*/ 2974019 w 7013359"/>
              <a:gd name="connsiteY2-30" fmla="*/ 1127464 h 1420427"/>
              <a:gd name="connsiteX3-31" fmla="*/ 7013359 w 7013359"/>
              <a:gd name="connsiteY3-32" fmla="*/ 0 h 1420427"/>
              <a:gd name="connsiteX4-33" fmla="*/ 7013359 w 7013359"/>
              <a:gd name="connsiteY4-34" fmla="*/ 0 h 1420427"/>
              <a:gd name="connsiteX0-35" fmla="*/ 0 w 7013359"/>
              <a:gd name="connsiteY0-36" fmla="*/ 1420427 h 1420427"/>
              <a:gd name="connsiteX1-37" fmla="*/ 1313894 w 7013359"/>
              <a:gd name="connsiteY1-38" fmla="*/ 878889 h 1420427"/>
              <a:gd name="connsiteX2-39" fmla="*/ 2974019 w 7013359"/>
              <a:gd name="connsiteY2-40" fmla="*/ 1127464 h 1420427"/>
              <a:gd name="connsiteX3-41" fmla="*/ 4429957 w 7013359"/>
              <a:gd name="connsiteY3-42" fmla="*/ 763480 h 1420427"/>
              <a:gd name="connsiteX4-43" fmla="*/ 7013359 w 7013359"/>
              <a:gd name="connsiteY4-44" fmla="*/ 0 h 1420427"/>
              <a:gd name="connsiteX5" fmla="*/ 7013359 w 7013359"/>
              <a:gd name="connsiteY5" fmla="*/ 0 h 1420427"/>
              <a:gd name="connsiteX0-45" fmla="*/ 0 w 7013359"/>
              <a:gd name="connsiteY0-46" fmla="*/ 1420427 h 1420427"/>
              <a:gd name="connsiteX1-47" fmla="*/ 1313894 w 7013359"/>
              <a:gd name="connsiteY1-48" fmla="*/ 878889 h 1420427"/>
              <a:gd name="connsiteX2-49" fmla="*/ 2974019 w 7013359"/>
              <a:gd name="connsiteY2-50" fmla="*/ 1127464 h 1420427"/>
              <a:gd name="connsiteX3-51" fmla="*/ 4279036 w 7013359"/>
              <a:gd name="connsiteY3-52" fmla="*/ 541538 h 1420427"/>
              <a:gd name="connsiteX4-53" fmla="*/ 7013359 w 7013359"/>
              <a:gd name="connsiteY4-54" fmla="*/ 0 h 1420427"/>
              <a:gd name="connsiteX5-55" fmla="*/ 7013359 w 7013359"/>
              <a:gd name="connsiteY5-56" fmla="*/ 0 h 1420427"/>
              <a:gd name="connsiteX0-57" fmla="*/ 0 w 7013359"/>
              <a:gd name="connsiteY0-58" fmla="*/ 1420427 h 1420427"/>
              <a:gd name="connsiteX1-59" fmla="*/ 1313894 w 7013359"/>
              <a:gd name="connsiteY1-60" fmla="*/ 878889 h 1420427"/>
              <a:gd name="connsiteX2-61" fmla="*/ 2974019 w 7013359"/>
              <a:gd name="connsiteY2-62" fmla="*/ 1127464 h 1420427"/>
              <a:gd name="connsiteX3-63" fmla="*/ 4243525 w 7013359"/>
              <a:gd name="connsiteY3-64" fmla="*/ 523783 h 1420427"/>
              <a:gd name="connsiteX4-65" fmla="*/ 7013359 w 7013359"/>
              <a:gd name="connsiteY4-66" fmla="*/ 0 h 1420427"/>
              <a:gd name="connsiteX5-67" fmla="*/ 7013359 w 7013359"/>
              <a:gd name="connsiteY5-68" fmla="*/ 0 h 1420427"/>
              <a:gd name="connsiteX0-69" fmla="*/ 0 w 7013359"/>
              <a:gd name="connsiteY0-70" fmla="*/ 1420427 h 1420427"/>
              <a:gd name="connsiteX1-71" fmla="*/ 1313894 w 7013359"/>
              <a:gd name="connsiteY1-72" fmla="*/ 878889 h 1420427"/>
              <a:gd name="connsiteX2-73" fmla="*/ 2974019 w 7013359"/>
              <a:gd name="connsiteY2-74" fmla="*/ 1127464 h 1420427"/>
              <a:gd name="connsiteX3-75" fmla="*/ 4243525 w 7013359"/>
              <a:gd name="connsiteY3-76" fmla="*/ 523783 h 1420427"/>
              <a:gd name="connsiteX4-77" fmla="*/ 5690586 w 7013359"/>
              <a:gd name="connsiteY4-78" fmla="*/ 221942 h 1420427"/>
              <a:gd name="connsiteX5-79" fmla="*/ 7013359 w 7013359"/>
              <a:gd name="connsiteY5-80" fmla="*/ 0 h 1420427"/>
              <a:gd name="connsiteX6" fmla="*/ 7013359 w 7013359"/>
              <a:gd name="connsiteY6" fmla="*/ 0 h 1420427"/>
              <a:gd name="connsiteX0-81" fmla="*/ 0 w 7013359"/>
              <a:gd name="connsiteY0-82" fmla="*/ 1420427 h 1420427"/>
              <a:gd name="connsiteX1-83" fmla="*/ 1313894 w 7013359"/>
              <a:gd name="connsiteY1-84" fmla="*/ 878889 h 1420427"/>
              <a:gd name="connsiteX2-85" fmla="*/ 2974019 w 7013359"/>
              <a:gd name="connsiteY2-86" fmla="*/ 1127464 h 1420427"/>
              <a:gd name="connsiteX3-87" fmla="*/ 4243525 w 7013359"/>
              <a:gd name="connsiteY3-88" fmla="*/ 523783 h 1420427"/>
              <a:gd name="connsiteX4-89" fmla="*/ 5734974 w 7013359"/>
              <a:gd name="connsiteY4-90" fmla="*/ 346229 h 1420427"/>
              <a:gd name="connsiteX5-91" fmla="*/ 7013359 w 7013359"/>
              <a:gd name="connsiteY5-92" fmla="*/ 0 h 1420427"/>
              <a:gd name="connsiteX6-93" fmla="*/ 7013359 w 7013359"/>
              <a:gd name="connsiteY6-94" fmla="*/ 0 h 1420427"/>
              <a:gd name="connsiteX0-95" fmla="*/ 0 w 7013359"/>
              <a:gd name="connsiteY0-96" fmla="*/ 1420427 h 1420427"/>
              <a:gd name="connsiteX1-97" fmla="*/ 1313894 w 7013359"/>
              <a:gd name="connsiteY1-98" fmla="*/ 878889 h 1420427"/>
              <a:gd name="connsiteX2-99" fmla="*/ 2974019 w 7013359"/>
              <a:gd name="connsiteY2-100" fmla="*/ 1127464 h 1420427"/>
              <a:gd name="connsiteX3-101" fmla="*/ 4243525 w 7013359"/>
              <a:gd name="connsiteY3-102" fmla="*/ 523783 h 1420427"/>
              <a:gd name="connsiteX4-103" fmla="*/ 5734974 w 7013359"/>
              <a:gd name="connsiteY4-104" fmla="*/ 346229 h 1420427"/>
              <a:gd name="connsiteX5-105" fmla="*/ 7013359 w 7013359"/>
              <a:gd name="connsiteY5-106" fmla="*/ 0 h 1420427"/>
              <a:gd name="connsiteX6-107" fmla="*/ 7013359 w 7013359"/>
              <a:gd name="connsiteY6-108" fmla="*/ 0 h 1420427"/>
              <a:gd name="connsiteX0-109" fmla="*/ 0 w 7013359"/>
              <a:gd name="connsiteY0-110" fmla="*/ 1420427 h 1420427"/>
              <a:gd name="connsiteX1-111" fmla="*/ 1340527 w 7013359"/>
              <a:gd name="connsiteY1-112" fmla="*/ 887766 h 1420427"/>
              <a:gd name="connsiteX2-113" fmla="*/ 2974019 w 7013359"/>
              <a:gd name="connsiteY2-114" fmla="*/ 1127464 h 1420427"/>
              <a:gd name="connsiteX3-115" fmla="*/ 4243525 w 7013359"/>
              <a:gd name="connsiteY3-116" fmla="*/ 523783 h 1420427"/>
              <a:gd name="connsiteX4-117" fmla="*/ 5734974 w 7013359"/>
              <a:gd name="connsiteY4-118" fmla="*/ 346229 h 1420427"/>
              <a:gd name="connsiteX5-119" fmla="*/ 7013359 w 7013359"/>
              <a:gd name="connsiteY5-120" fmla="*/ 0 h 1420427"/>
              <a:gd name="connsiteX6-121" fmla="*/ 7013359 w 7013359"/>
              <a:gd name="connsiteY6-122" fmla="*/ 0 h 1420427"/>
              <a:gd name="connsiteX0-123" fmla="*/ 0 w 7013359"/>
              <a:gd name="connsiteY0-124" fmla="*/ 1420427 h 1420427"/>
              <a:gd name="connsiteX1-125" fmla="*/ 1340527 w 7013359"/>
              <a:gd name="connsiteY1-126" fmla="*/ 887766 h 1420427"/>
              <a:gd name="connsiteX2-127" fmla="*/ 2807332 w 7013359"/>
              <a:gd name="connsiteY2-128" fmla="*/ 1132227 h 1420427"/>
              <a:gd name="connsiteX3-129" fmla="*/ 4243525 w 7013359"/>
              <a:gd name="connsiteY3-130" fmla="*/ 523783 h 1420427"/>
              <a:gd name="connsiteX4-131" fmla="*/ 5734974 w 7013359"/>
              <a:gd name="connsiteY4-132" fmla="*/ 346229 h 1420427"/>
              <a:gd name="connsiteX5-133" fmla="*/ 7013359 w 7013359"/>
              <a:gd name="connsiteY5-134" fmla="*/ 0 h 1420427"/>
              <a:gd name="connsiteX6-135" fmla="*/ 7013359 w 7013359"/>
              <a:gd name="connsiteY6-136" fmla="*/ 0 h 1420427"/>
              <a:gd name="connsiteX0-137" fmla="*/ 0 w 7013359"/>
              <a:gd name="connsiteY0-138" fmla="*/ 1420427 h 1420427"/>
              <a:gd name="connsiteX1-139" fmla="*/ 1340527 w 7013359"/>
              <a:gd name="connsiteY1-140" fmla="*/ 887766 h 1420427"/>
              <a:gd name="connsiteX2-141" fmla="*/ 2807332 w 7013359"/>
              <a:gd name="connsiteY2-142" fmla="*/ 1132227 h 1420427"/>
              <a:gd name="connsiteX3-143" fmla="*/ 4281625 w 7013359"/>
              <a:gd name="connsiteY3-144" fmla="*/ 533308 h 1420427"/>
              <a:gd name="connsiteX4-145" fmla="*/ 5734974 w 7013359"/>
              <a:gd name="connsiteY4-146" fmla="*/ 346229 h 1420427"/>
              <a:gd name="connsiteX5-147" fmla="*/ 7013359 w 7013359"/>
              <a:gd name="connsiteY5-148" fmla="*/ 0 h 1420427"/>
              <a:gd name="connsiteX6-149" fmla="*/ 7013359 w 7013359"/>
              <a:gd name="connsiteY6-150" fmla="*/ 0 h 1420427"/>
              <a:gd name="connsiteX0-151" fmla="*/ 0 w 7013359"/>
              <a:gd name="connsiteY0-152" fmla="*/ 1420427 h 1420427"/>
              <a:gd name="connsiteX1-153" fmla="*/ 1340527 w 7013359"/>
              <a:gd name="connsiteY1-154" fmla="*/ 887766 h 1420427"/>
              <a:gd name="connsiteX2-155" fmla="*/ 2807332 w 7013359"/>
              <a:gd name="connsiteY2-156" fmla="*/ 1132227 h 1420427"/>
              <a:gd name="connsiteX3-157" fmla="*/ 4281625 w 7013359"/>
              <a:gd name="connsiteY3-158" fmla="*/ 533308 h 1420427"/>
              <a:gd name="connsiteX4-159" fmla="*/ 5734974 w 7013359"/>
              <a:gd name="connsiteY4-160" fmla="*/ 346229 h 1420427"/>
              <a:gd name="connsiteX5-161" fmla="*/ 7013359 w 7013359"/>
              <a:gd name="connsiteY5-162" fmla="*/ 0 h 1420427"/>
              <a:gd name="connsiteX6-163" fmla="*/ 7013359 w 7013359"/>
              <a:gd name="connsiteY6-164" fmla="*/ 0 h 1420427"/>
              <a:gd name="connsiteX0-165" fmla="*/ 0 w 7013359"/>
              <a:gd name="connsiteY0-166" fmla="*/ 1420427 h 1420427"/>
              <a:gd name="connsiteX1-167" fmla="*/ 1340527 w 7013359"/>
              <a:gd name="connsiteY1-168" fmla="*/ 887766 h 1420427"/>
              <a:gd name="connsiteX2-169" fmla="*/ 2807332 w 7013359"/>
              <a:gd name="connsiteY2-170" fmla="*/ 1132227 h 1420427"/>
              <a:gd name="connsiteX3-171" fmla="*/ 4262575 w 7013359"/>
              <a:gd name="connsiteY3-172" fmla="*/ 538070 h 1420427"/>
              <a:gd name="connsiteX4-173" fmla="*/ 5734974 w 7013359"/>
              <a:gd name="connsiteY4-174" fmla="*/ 346229 h 1420427"/>
              <a:gd name="connsiteX5-175" fmla="*/ 7013359 w 7013359"/>
              <a:gd name="connsiteY5-176" fmla="*/ 0 h 1420427"/>
              <a:gd name="connsiteX6-177" fmla="*/ 7013359 w 7013359"/>
              <a:gd name="connsiteY6-178" fmla="*/ 0 h 1420427"/>
              <a:gd name="connsiteX0-179" fmla="*/ 0 w 7013359"/>
              <a:gd name="connsiteY0-180" fmla="*/ 1420427 h 1420427"/>
              <a:gd name="connsiteX1-181" fmla="*/ 1340527 w 7013359"/>
              <a:gd name="connsiteY1-182" fmla="*/ 887766 h 1420427"/>
              <a:gd name="connsiteX2-183" fmla="*/ 2807332 w 7013359"/>
              <a:gd name="connsiteY2-184" fmla="*/ 1132227 h 1420427"/>
              <a:gd name="connsiteX3-185" fmla="*/ 4276863 w 7013359"/>
              <a:gd name="connsiteY3-186" fmla="*/ 530927 h 1420427"/>
              <a:gd name="connsiteX4-187" fmla="*/ 5734974 w 7013359"/>
              <a:gd name="connsiteY4-188" fmla="*/ 346229 h 1420427"/>
              <a:gd name="connsiteX5-189" fmla="*/ 7013359 w 7013359"/>
              <a:gd name="connsiteY5-190" fmla="*/ 0 h 1420427"/>
              <a:gd name="connsiteX6-191" fmla="*/ 7013359 w 7013359"/>
              <a:gd name="connsiteY6-192" fmla="*/ 0 h 1420427"/>
              <a:gd name="connsiteX0-193" fmla="*/ 0 w 7013359"/>
              <a:gd name="connsiteY0-194" fmla="*/ 1420427 h 1420427"/>
              <a:gd name="connsiteX1-195" fmla="*/ 1340527 w 7013359"/>
              <a:gd name="connsiteY1-196" fmla="*/ 887766 h 1420427"/>
              <a:gd name="connsiteX2-197" fmla="*/ 2807332 w 7013359"/>
              <a:gd name="connsiteY2-198" fmla="*/ 1132227 h 1420427"/>
              <a:gd name="connsiteX3-199" fmla="*/ 4276863 w 7013359"/>
              <a:gd name="connsiteY3-200" fmla="*/ 530927 h 1420427"/>
              <a:gd name="connsiteX4-201" fmla="*/ 5734974 w 7013359"/>
              <a:gd name="connsiteY4-202" fmla="*/ 346229 h 1420427"/>
              <a:gd name="connsiteX5-203" fmla="*/ 7013359 w 7013359"/>
              <a:gd name="connsiteY5-204" fmla="*/ 0 h 1420427"/>
              <a:gd name="connsiteX6-205" fmla="*/ 7013359 w 7013359"/>
              <a:gd name="connsiteY6-206" fmla="*/ 0 h 1420427"/>
              <a:gd name="connsiteX0-207" fmla="*/ 0 w 7013359"/>
              <a:gd name="connsiteY0-208" fmla="*/ 1420427 h 1420427"/>
              <a:gd name="connsiteX1-209" fmla="*/ 1340527 w 7013359"/>
              <a:gd name="connsiteY1-210" fmla="*/ 887766 h 1420427"/>
              <a:gd name="connsiteX2-211" fmla="*/ 2807332 w 7013359"/>
              <a:gd name="connsiteY2-212" fmla="*/ 1132227 h 1420427"/>
              <a:gd name="connsiteX3-213" fmla="*/ 4276863 w 7013359"/>
              <a:gd name="connsiteY3-214" fmla="*/ 530927 h 1420427"/>
              <a:gd name="connsiteX4-215" fmla="*/ 5734974 w 7013359"/>
              <a:gd name="connsiteY4-216" fmla="*/ 346229 h 1420427"/>
              <a:gd name="connsiteX5-217" fmla="*/ 7013359 w 7013359"/>
              <a:gd name="connsiteY5-218" fmla="*/ 0 h 1420427"/>
              <a:gd name="connsiteX6-219" fmla="*/ 7013359 w 7013359"/>
              <a:gd name="connsiteY6-220" fmla="*/ 0 h 1420427"/>
              <a:gd name="connsiteX0-221" fmla="*/ 0 w 7013359"/>
              <a:gd name="connsiteY0-222" fmla="*/ 1420427 h 1420427"/>
              <a:gd name="connsiteX1-223" fmla="*/ 1340527 w 7013359"/>
              <a:gd name="connsiteY1-224" fmla="*/ 887766 h 1420427"/>
              <a:gd name="connsiteX2-225" fmla="*/ 2807332 w 7013359"/>
              <a:gd name="connsiteY2-226" fmla="*/ 1132227 h 1420427"/>
              <a:gd name="connsiteX3-227" fmla="*/ 4276863 w 7013359"/>
              <a:gd name="connsiteY3-228" fmla="*/ 530927 h 1420427"/>
              <a:gd name="connsiteX4-229" fmla="*/ 5734974 w 7013359"/>
              <a:gd name="connsiteY4-230" fmla="*/ 346229 h 1420427"/>
              <a:gd name="connsiteX5-231" fmla="*/ 7013359 w 7013359"/>
              <a:gd name="connsiteY5-232" fmla="*/ 0 h 1420427"/>
              <a:gd name="connsiteX6-233" fmla="*/ 7013359 w 7013359"/>
              <a:gd name="connsiteY6-234" fmla="*/ 0 h 1420427"/>
              <a:gd name="connsiteX0-235" fmla="*/ 0 w 7013359"/>
              <a:gd name="connsiteY0-236" fmla="*/ 1420427 h 1420427"/>
              <a:gd name="connsiteX1-237" fmla="*/ 1340527 w 7013359"/>
              <a:gd name="connsiteY1-238" fmla="*/ 887766 h 1420427"/>
              <a:gd name="connsiteX2-239" fmla="*/ 2807332 w 7013359"/>
              <a:gd name="connsiteY2-240" fmla="*/ 1132227 h 1420427"/>
              <a:gd name="connsiteX3-241" fmla="*/ 4276863 w 7013359"/>
              <a:gd name="connsiteY3-242" fmla="*/ 530927 h 1420427"/>
              <a:gd name="connsiteX4-243" fmla="*/ 5734974 w 7013359"/>
              <a:gd name="connsiteY4-244" fmla="*/ 346229 h 1420427"/>
              <a:gd name="connsiteX5-245" fmla="*/ 7013359 w 7013359"/>
              <a:gd name="connsiteY5-246" fmla="*/ 0 h 1420427"/>
              <a:gd name="connsiteX6-247" fmla="*/ 7013359 w 7013359"/>
              <a:gd name="connsiteY6-248" fmla="*/ 0 h 1420427"/>
              <a:gd name="connsiteX0-249" fmla="*/ 0 w 7013359"/>
              <a:gd name="connsiteY0-250" fmla="*/ 1420427 h 1420427"/>
              <a:gd name="connsiteX1-251" fmla="*/ 1340527 w 7013359"/>
              <a:gd name="connsiteY1-252" fmla="*/ 887766 h 1420427"/>
              <a:gd name="connsiteX2-253" fmla="*/ 2807332 w 7013359"/>
              <a:gd name="connsiteY2-254" fmla="*/ 1132227 h 1420427"/>
              <a:gd name="connsiteX3-255" fmla="*/ 4276863 w 7013359"/>
              <a:gd name="connsiteY3-256" fmla="*/ 530927 h 1420427"/>
              <a:gd name="connsiteX4-257" fmla="*/ 5734974 w 7013359"/>
              <a:gd name="connsiteY4-258" fmla="*/ 346229 h 1420427"/>
              <a:gd name="connsiteX5-259" fmla="*/ 7013359 w 7013359"/>
              <a:gd name="connsiteY5-260" fmla="*/ 0 h 1420427"/>
              <a:gd name="connsiteX6-261" fmla="*/ 7013359 w 7013359"/>
              <a:gd name="connsiteY6-262" fmla="*/ 0 h 1420427"/>
              <a:gd name="connsiteX0-263" fmla="*/ 0 w 7013359"/>
              <a:gd name="connsiteY0-264" fmla="*/ 1420427 h 1420427"/>
              <a:gd name="connsiteX1-265" fmla="*/ 1340527 w 7013359"/>
              <a:gd name="connsiteY1-266" fmla="*/ 887766 h 1420427"/>
              <a:gd name="connsiteX2-267" fmla="*/ 2807332 w 7013359"/>
              <a:gd name="connsiteY2-268" fmla="*/ 1132227 h 1420427"/>
              <a:gd name="connsiteX3-269" fmla="*/ 4276863 w 7013359"/>
              <a:gd name="connsiteY3-270" fmla="*/ 530927 h 1420427"/>
              <a:gd name="connsiteX4-271" fmla="*/ 5734974 w 7013359"/>
              <a:gd name="connsiteY4-272" fmla="*/ 346229 h 1420427"/>
              <a:gd name="connsiteX5-273" fmla="*/ 7013359 w 7013359"/>
              <a:gd name="connsiteY5-274" fmla="*/ 0 h 1420427"/>
              <a:gd name="connsiteX6-275" fmla="*/ 7013359 w 7013359"/>
              <a:gd name="connsiteY6-276" fmla="*/ 0 h 1420427"/>
              <a:gd name="connsiteX0-277" fmla="*/ 0 w 7013359"/>
              <a:gd name="connsiteY0-278" fmla="*/ 1420427 h 1420427"/>
              <a:gd name="connsiteX1-279" fmla="*/ 1340527 w 7013359"/>
              <a:gd name="connsiteY1-280" fmla="*/ 887766 h 1420427"/>
              <a:gd name="connsiteX2-281" fmla="*/ 2807332 w 7013359"/>
              <a:gd name="connsiteY2-282" fmla="*/ 1132227 h 1420427"/>
              <a:gd name="connsiteX3-283" fmla="*/ 4276863 w 7013359"/>
              <a:gd name="connsiteY3-284" fmla="*/ 530927 h 1420427"/>
              <a:gd name="connsiteX4-285" fmla="*/ 5734974 w 7013359"/>
              <a:gd name="connsiteY4-286" fmla="*/ 585926 h 1420427"/>
              <a:gd name="connsiteX5-287" fmla="*/ 7013359 w 7013359"/>
              <a:gd name="connsiteY5-288" fmla="*/ 0 h 1420427"/>
              <a:gd name="connsiteX6-289" fmla="*/ 7013359 w 7013359"/>
              <a:gd name="connsiteY6-290" fmla="*/ 0 h 1420427"/>
              <a:gd name="connsiteX0-291" fmla="*/ 0 w 7013359"/>
              <a:gd name="connsiteY0-292" fmla="*/ 1420427 h 1420427"/>
              <a:gd name="connsiteX1-293" fmla="*/ 1340527 w 7013359"/>
              <a:gd name="connsiteY1-294" fmla="*/ 887766 h 1420427"/>
              <a:gd name="connsiteX2-295" fmla="*/ 2807332 w 7013359"/>
              <a:gd name="connsiteY2-296" fmla="*/ 1132227 h 1420427"/>
              <a:gd name="connsiteX3-297" fmla="*/ 4276863 w 7013359"/>
              <a:gd name="connsiteY3-298" fmla="*/ 530927 h 1420427"/>
              <a:gd name="connsiteX4-299" fmla="*/ 5734974 w 7013359"/>
              <a:gd name="connsiteY4-300" fmla="*/ 585926 h 1420427"/>
              <a:gd name="connsiteX5-301" fmla="*/ 7013359 w 7013359"/>
              <a:gd name="connsiteY5-302" fmla="*/ 0 h 1420427"/>
              <a:gd name="connsiteX6-303" fmla="*/ 7013359 w 7013359"/>
              <a:gd name="connsiteY6-304" fmla="*/ 0 h 1420427"/>
              <a:gd name="connsiteX0-305" fmla="*/ 0 w 7013359"/>
              <a:gd name="connsiteY0-306" fmla="*/ 1420427 h 1420427"/>
              <a:gd name="connsiteX1-307" fmla="*/ 1340527 w 7013359"/>
              <a:gd name="connsiteY1-308" fmla="*/ 887766 h 1420427"/>
              <a:gd name="connsiteX2-309" fmla="*/ 2807332 w 7013359"/>
              <a:gd name="connsiteY2-310" fmla="*/ 1132227 h 1420427"/>
              <a:gd name="connsiteX3-311" fmla="*/ 4276863 w 7013359"/>
              <a:gd name="connsiteY3-312" fmla="*/ 530927 h 1420427"/>
              <a:gd name="connsiteX4-313" fmla="*/ 5734974 w 7013359"/>
              <a:gd name="connsiteY4-314" fmla="*/ 585926 h 1420427"/>
              <a:gd name="connsiteX5-315" fmla="*/ 7013359 w 7013359"/>
              <a:gd name="connsiteY5-316" fmla="*/ 0 h 1420427"/>
              <a:gd name="connsiteX6-317" fmla="*/ 7013359 w 7013359"/>
              <a:gd name="connsiteY6-318" fmla="*/ 0 h 1420427"/>
              <a:gd name="connsiteX0-319" fmla="*/ 0 w 7013359"/>
              <a:gd name="connsiteY0-320" fmla="*/ 1420427 h 1420427"/>
              <a:gd name="connsiteX1-321" fmla="*/ 1340527 w 7013359"/>
              <a:gd name="connsiteY1-322" fmla="*/ 887766 h 1420427"/>
              <a:gd name="connsiteX2-323" fmla="*/ 2807332 w 7013359"/>
              <a:gd name="connsiteY2-324" fmla="*/ 1132227 h 1420427"/>
              <a:gd name="connsiteX3-325" fmla="*/ 4276863 w 7013359"/>
              <a:gd name="connsiteY3-326" fmla="*/ 530927 h 1420427"/>
              <a:gd name="connsiteX4-327" fmla="*/ 5734974 w 7013359"/>
              <a:gd name="connsiteY4-328" fmla="*/ 585926 h 1420427"/>
              <a:gd name="connsiteX5-329" fmla="*/ 7013359 w 7013359"/>
              <a:gd name="connsiteY5-330" fmla="*/ 0 h 1420427"/>
              <a:gd name="connsiteX6-331" fmla="*/ 7013359 w 7013359"/>
              <a:gd name="connsiteY6-332" fmla="*/ 0 h 1420427"/>
              <a:gd name="connsiteX0-333" fmla="*/ 0 w 7013359"/>
              <a:gd name="connsiteY0-334" fmla="*/ 1420427 h 1420427"/>
              <a:gd name="connsiteX1-335" fmla="*/ 1340527 w 7013359"/>
              <a:gd name="connsiteY1-336" fmla="*/ 887766 h 1420427"/>
              <a:gd name="connsiteX2-337" fmla="*/ 2807332 w 7013359"/>
              <a:gd name="connsiteY2-338" fmla="*/ 1132227 h 1420427"/>
              <a:gd name="connsiteX3-339" fmla="*/ 4276863 w 7013359"/>
              <a:gd name="connsiteY3-340" fmla="*/ 530927 h 1420427"/>
              <a:gd name="connsiteX4-341" fmla="*/ 5734974 w 7013359"/>
              <a:gd name="connsiteY4-342" fmla="*/ 585926 h 1420427"/>
              <a:gd name="connsiteX5-343" fmla="*/ 7013359 w 7013359"/>
              <a:gd name="connsiteY5-344" fmla="*/ 0 h 1420427"/>
              <a:gd name="connsiteX6-345" fmla="*/ 7013359 w 7013359"/>
              <a:gd name="connsiteY6-346" fmla="*/ 0 h 1420427"/>
              <a:gd name="connsiteX0-347" fmla="*/ 0 w 7013359"/>
              <a:gd name="connsiteY0-348" fmla="*/ 1420427 h 1420427"/>
              <a:gd name="connsiteX1-349" fmla="*/ 1340527 w 7013359"/>
              <a:gd name="connsiteY1-350" fmla="*/ 887766 h 1420427"/>
              <a:gd name="connsiteX2-351" fmla="*/ 2807332 w 7013359"/>
              <a:gd name="connsiteY2-352" fmla="*/ 1132227 h 1420427"/>
              <a:gd name="connsiteX3-353" fmla="*/ 4276863 w 7013359"/>
              <a:gd name="connsiteY3-354" fmla="*/ 530927 h 1420427"/>
              <a:gd name="connsiteX4-355" fmla="*/ 5734974 w 7013359"/>
              <a:gd name="connsiteY4-356" fmla="*/ 585926 h 1420427"/>
              <a:gd name="connsiteX5-357" fmla="*/ 7013359 w 7013359"/>
              <a:gd name="connsiteY5-358" fmla="*/ 0 h 1420427"/>
              <a:gd name="connsiteX6-359" fmla="*/ 7013359 w 7013359"/>
              <a:gd name="connsiteY6-360" fmla="*/ 0 h 1420427"/>
              <a:gd name="connsiteX0-361" fmla="*/ 0 w 7013359"/>
              <a:gd name="connsiteY0-362" fmla="*/ 1420427 h 1420427"/>
              <a:gd name="connsiteX1-363" fmla="*/ 1340527 w 7013359"/>
              <a:gd name="connsiteY1-364" fmla="*/ 887766 h 1420427"/>
              <a:gd name="connsiteX2-365" fmla="*/ 2807332 w 7013359"/>
              <a:gd name="connsiteY2-366" fmla="*/ 1132227 h 1420427"/>
              <a:gd name="connsiteX3-367" fmla="*/ 4276863 w 7013359"/>
              <a:gd name="connsiteY3-368" fmla="*/ 530927 h 1420427"/>
              <a:gd name="connsiteX4-369" fmla="*/ 5734974 w 7013359"/>
              <a:gd name="connsiteY4-370" fmla="*/ 585926 h 1420427"/>
              <a:gd name="connsiteX5-371" fmla="*/ 7013359 w 7013359"/>
              <a:gd name="connsiteY5-372" fmla="*/ 0 h 1420427"/>
              <a:gd name="connsiteX6-373" fmla="*/ 7013359 w 7013359"/>
              <a:gd name="connsiteY6-374" fmla="*/ 0 h 1420427"/>
              <a:gd name="connsiteX0-375" fmla="*/ 0 w 7013359"/>
              <a:gd name="connsiteY0-376" fmla="*/ 1420427 h 1420427"/>
              <a:gd name="connsiteX1-377" fmla="*/ 1340527 w 7013359"/>
              <a:gd name="connsiteY1-378" fmla="*/ 887766 h 1420427"/>
              <a:gd name="connsiteX2-379" fmla="*/ 2807332 w 7013359"/>
              <a:gd name="connsiteY2-380" fmla="*/ 1132227 h 1420427"/>
              <a:gd name="connsiteX3-381" fmla="*/ 4276863 w 7013359"/>
              <a:gd name="connsiteY3-382" fmla="*/ 530927 h 1420427"/>
              <a:gd name="connsiteX4-383" fmla="*/ 5734974 w 7013359"/>
              <a:gd name="connsiteY4-384" fmla="*/ 585926 h 1420427"/>
              <a:gd name="connsiteX5-385" fmla="*/ 7013359 w 7013359"/>
              <a:gd name="connsiteY5-386" fmla="*/ 0 h 1420427"/>
              <a:gd name="connsiteX0-387" fmla="*/ 0 w 5734974"/>
              <a:gd name="connsiteY0-388" fmla="*/ 903680 h 903680"/>
              <a:gd name="connsiteX1-389" fmla="*/ 1340527 w 5734974"/>
              <a:gd name="connsiteY1-390" fmla="*/ 371019 h 903680"/>
              <a:gd name="connsiteX2-391" fmla="*/ 2807332 w 5734974"/>
              <a:gd name="connsiteY2-392" fmla="*/ 615480 h 903680"/>
              <a:gd name="connsiteX3-393" fmla="*/ 4276863 w 5734974"/>
              <a:gd name="connsiteY3-394" fmla="*/ 14180 h 903680"/>
              <a:gd name="connsiteX4-395" fmla="*/ 5734974 w 5734974"/>
              <a:gd name="connsiteY4-396" fmla="*/ 69179 h 903680"/>
              <a:gd name="connsiteX0-397" fmla="*/ 0 w 5734974"/>
              <a:gd name="connsiteY0-398" fmla="*/ 1129776 h 1129776"/>
              <a:gd name="connsiteX1-399" fmla="*/ 1340527 w 5734974"/>
              <a:gd name="connsiteY1-400" fmla="*/ 597115 h 1129776"/>
              <a:gd name="connsiteX2-401" fmla="*/ 2807332 w 5734974"/>
              <a:gd name="connsiteY2-402" fmla="*/ 841576 h 1129776"/>
              <a:gd name="connsiteX3-403" fmla="*/ 4276863 w 5734974"/>
              <a:gd name="connsiteY3-404" fmla="*/ 240276 h 1129776"/>
              <a:gd name="connsiteX4-405" fmla="*/ 5734974 w 5734974"/>
              <a:gd name="connsiteY4-406" fmla="*/ 0 h 1129776"/>
              <a:gd name="connsiteX0-407" fmla="*/ 0 w 5734974"/>
              <a:gd name="connsiteY0-408" fmla="*/ 1131360 h 1131360"/>
              <a:gd name="connsiteX1-409" fmla="*/ 1340527 w 5734974"/>
              <a:gd name="connsiteY1-410" fmla="*/ 598699 h 1131360"/>
              <a:gd name="connsiteX2-411" fmla="*/ 2807332 w 5734974"/>
              <a:gd name="connsiteY2-412" fmla="*/ 843160 h 1131360"/>
              <a:gd name="connsiteX3-413" fmla="*/ 4276863 w 5734974"/>
              <a:gd name="connsiteY3-414" fmla="*/ 241860 h 1131360"/>
              <a:gd name="connsiteX4-415" fmla="*/ 5734974 w 5734974"/>
              <a:gd name="connsiteY4-416" fmla="*/ 1584 h 1131360"/>
              <a:gd name="connsiteX0-417" fmla="*/ 0 w 5734974"/>
              <a:gd name="connsiteY0-418" fmla="*/ 1131360 h 1131360"/>
              <a:gd name="connsiteX1-419" fmla="*/ 1835827 w 5734974"/>
              <a:gd name="connsiteY1-420" fmla="*/ 598699 h 1131360"/>
              <a:gd name="connsiteX2-421" fmla="*/ 2807332 w 5734974"/>
              <a:gd name="connsiteY2-422" fmla="*/ 843160 h 1131360"/>
              <a:gd name="connsiteX3-423" fmla="*/ 4276863 w 5734974"/>
              <a:gd name="connsiteY3-424" fmla="*/ 241860 h 1131360"/>
              <a:gd name="connsiteX4-425" fmla="*/ 5734974 w 5734974"/>
              <a:gd name="connsiteY4-426" fmla="*/ 1584 h 1131360"/>
              <a:gd name="connsiteX0-427" fmla="*/ 0 w 5734974"/>
              <a:gd name="connsiteY0-428" fmla="*/ 1131360 h 1131360"/>
              <a:gd name="connsiteX1-429" fmla="*/ 1835827 w 5734974"/>
              <a:gd name="connsiteY1-430" fmla="*/ 598699 h 1131360"/>
              <a:gd name="connsiteX2-431" fmla="*/ 3759832 w 5734974"/>
              <a:gd name="connsiteY2-432" fmla="*/ 843160 h 1131360"/>
              <a:gd name="connsiteX3-433" fmla="*/ 4276863 w 5734974"/>
              <a:gd name="connsiteY3-434" fmla="*/ 241860 h 1131360"/>
              <a:gd name="connsiteX4-435" fmla="*/ 5734974 w 5734974"/>
              <a:gd name="connsiteY4-436" fmla="*/ 1584 h 1131360"/>
              <a:gd name="connsiteX0-437" fmla="*/ 0 w 5734974"/>
              <a:gd name="connsiteY0-438" fmla="*/ 1129776 h 1129776"/>
              <a:gd name="connsiteX1-439" fmla="*/ 1835827 w 5734974"/>
              <a:gd name="connsiteY1-440" fmla="*/ 597115 h 1129776"/>
              <a:gd name="connsiteX2-441" fmla="*/ 3759832 w 5734974"/>
              <a:gd name="connsiteY2-442" fmla="*/ 841576 h 1129776"/>
              <a:gd name="connsiteX3-443" fmla="*/ 5734974 w 5734974"/>
              <a:gd name="connsiteY3-444" fmla="*/ 0 h 1129776"/>
              <a:gd name="connsiteX0-445" fmla="*/ 0 w 5734974"/>
              <a:gd name="connsiteY0-446" fmla="*/ 1129776 h 1129776"/>
              <a:gd name="connsiteX1-447" fmla="*/ 1821540 w 5734974"/>
              <a:gd name="connsiteY1-448" fmla="*/ 592352 h 1129776"/>
              <a:gd name="connsiteX2-449" fmla="*/ 3759832 w 5734974"/>
              <a:gd name="connsiteY2-450" fmla="*/ 841576 h 1129776"/>
              <a:gd name="connsiteX3-451" fmla="*/ 5734974 w 5734974"/>
              <a:gd name="connsiteY3-452" fmla="*/ 0 h 1129776"/>
              <a:gd name="connsiteX0-453" fmla="*/ 0 w 5734974"/>
              <a:gd name="connsiteY0-454" fmla="*/ 1129776 h 1129776"/>
              <a:gd name="connsiteX1-455" fmla="*/ 1821540 w 5734974"/>
              <a:gd name="connsiteY1-456" fmla="*/ 592352 h 1129776"/>
              <a:gd name="connsiteX2-457" fmla="*/ 3783644 w 5734974"/>
              <a:gd name="connsiteY2-458" fmla="*/ 846338 h 1129776"/>
              <a:gd name="connsiteX3-459" fmla="*/ 5734974 w 5734974"/>
              <a:gd name="connsiteY3-460" fmla="*/ 0 h 1129776"/>
              <a:gd name="connsiteX0-461" fmla="*/ 0 w 5734974"/>
              <a:gd name="connsiteY0-462" fmla="*/ 1129776 h 1129776"/>
              <a:gd name="connsiteX1-463" fmla="*/ 1821540 w 5734974"/>
              <a:gd name="connsiteY1-464" fmla="*/ 592352 h 1129776"/>
              <a:gd name="connsiteX2-465" fmla="*/ 3783644 w 5734974"/>
              <a:gd name="connsiteY2-466" fmla="*/ 846338 h 1129776"/>
              <a:gd name="connsiteX3-467" fmla="*/ 5734974 w 5734974"/>
              <a:gd name="connsiteY3-468" fmla="*/ 0 h 1129776"/>
              <a:gd name="connsiteX0-469" fmla="*/ 0 w 5734974"/>
              <a:gd name="connsiteY0-470" fmla="*/ 1129776 h 1129776"/>
              <a:gd name="connsiteX1-471" fmla="*/ 1821540 w 5734974"/>
              <a:gd name="connsiteY1-472" fmla="*/ 592352 h 1129776"/>
              <a:gd name="connsiteX2-473" fmla="*/ 3783644 w 5734974"/>
              <a:gd name="connsiteY2-474" fmla="*/ 846338 h 1129776"/>
              <a:gd name="connsiteX3-475" fmla="*/ 5734974 w 5734974"/>
              <a:gd name="connsiteY3-476" fmla="*/ 0 h 1129776"/>
              <a:gd name="connsiteX0-477" fmla="*/ 0 w 5734974"/>
              <a:gd name="connsiteY0-478" fmla="*/ 1129776 h 1129776"/>
              <a:gd name="connsiteX1-479" fmla="*/ 1821540 w 5734974"/>
              <a:gd name="connsiteY1-480" fmla="*/ 592352 h 1129776"/>
              <a:gd name="connsiteX2-481" fmla="*/ 3783644 w 5734974"/>
              <a:gd name="connsiteY2-482" fmla="*/ 846338 h 1129776"/>
              <a:gd name="connsiteX3-483" fmla="*/ 5734974 w 5734974"/>
              <a:gd name="connsiteY3-484" fmla="*/ 0 h 1129776"/>
            </a:gdLst>
            <a:ahLst/>
            <a:cxnLst>
              <a:cxn ang="0">
                <a:pos x="connsiteX0-477" y="connsiteY0-478"/>
              </a:cxn>
              <a:cxn ang="0">
                <a:pos x="connsiteX1-479" y="connsiteY1-480"/>
              </a:cxn>
              <a:cxn ang="0">
                <a:pos x="connsiteX2-481" y="connsiteY2-482"/>
              </a:cxn>
              <a:cxn ang="0">
                <a:pos x="connsiteX3-483" y="connsiteY3-484"/>
              </a:cxn>
            </a:cxnLst>
            <a:rect l="l" t="t" r="r" b="b"/>
            <a:pathLst>
              <a:path w="5734974" h="1129776">
                <a:moveTo>
                  <a:pt x="0" y="1129776"/>
                </a:moveTo>
                <a:cubicBezTo>
                  <a:pt x="125767" y="932988"/>
                  <a:pt x="1190933" y="639592"/>
                  <a:pt x="1821540" y="592352"/>
                </a:cubicBezTo>
                <a:cubicBezTo>
                  <a:pt x="2452147" y="545112"/>
                  <a:pt x="3139871" y="1021263"/>
                  <a:pt x="3783644" y="846338"/>
                </a:cubicBezTo>
                <a:cubicBezTo>
                  <a:pt x="4427417" y="671413"/>
                  <a:pt x="5018158" y="70023"/>
                  <a:pt x="5734974" y="0"/>
                </a:cubicBezTo>
              </a:path>
            </a:pathLst>
          </a:custGeom>
          <a:noFill/>
          <a:ln w="19050">
            <a:solidFill>
              <a:srgbClr val="323F4F">
                <a:lumMod val="40000"/>
                <a:lumOff val="60000"/>
              </a:srgbClr>
            </a:solidFill>
            <a:prstDash val="sysDash"/>
          </a:ln>
        </p:spPr>
        <p:style>
          <a:lnRef idx="2">
            <a:srgbClr val="376BAB">
              <a:shade val="50000"/>
            </a:srgbClr>
          </a:lnRef>
          <a:fillRef idx="1">
            <a:srgbClr val="376BAB"/>
          </a:fillRef>
          <a:effectRef idx="0">
            <a:srgbClr val="376BAB"/>
          </a:effectRef>
          <a:fontRef idx="minor">
            <a:srgbClr val="FFFFFF"/>
          </a:fontRef>
        </p:style>
        <p:txBody>
          <a:bodyPr anchor="ctr">
            <a:normAutofit/>
          </a:bodyPr>
          <a:p>
            <a:pPr algn="ctr" fontAlgn="auto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>
            <p:custDataLst>
              <p:tags r:id="rId2"/>
            </p:custDataLst>
          </p:nvPr>
        </p:nvSpPr>
        <p:spPr>
          <a:xfrm>
            <a:off x="2907686" y="4552947"/>
            <a:ext cx="452217" cy="4522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23F4F">
                <a:lumMod val="40000"/>
                <a:lumOff val="60000"/>
              </a:srgbClr>
            </a:solidFill>
          </a:ln>
        </p:spPr>
        <p:style>
          <a:lnRef idx="2">
            <a:srgbClr val="376BAB">
              <a:shade val="50000"/>
            </a:srgbClr>
          </a:lnRef>
          <a:fillRef idx="1">
            <a:srgbClr val="376BAB"/>
          </a:fillRef>
          <a:effectRef idx="0">
            <a:srgbClr val="376BAB"/>
          </a:effectRef>
          <a:fontRef idx="minor">
            <a:srgbClr val="FFFFFF"/>
          </a:fontRef>
        </p:style>
        <p:txBody>
          <a:bodyPr anchor="ctr">
            <a:normAutofit fontScale="80000"/>
          </a:bodyPr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>
            <p:custDataLst>
              <p:tags r:id="rId3"/>
            </p:custDataLst>
          </p:nvPr>
        </p:nvSpPr>
        <p:spPr>
          <a:xfrm>
            <a:off x="3055075" y="4700336"/>
            <a:ext cx="157438" cy="157438"/>
          </a:xfrm>
          <a:prstGeom prst="ellipse">
            <a:avLst/>
          </a:prstGeom>
          <a:solidFill>
            <a:srgbClr val="376BAB"/>
          </a:solidFill>
          <a:ln w="38100">
            <a:noFill/>
          </a:ln>
        </p:spPr>
        <p:style>
          <a:lnRef idx="2">
            <a:srgbClr val="376BAB">
              <a:shade val="50000"/>
            </a:srgbClr>
          </a:lnRef>
          <a:fillRef idx="1">
            <a:srgbClr val="376BAB"/>
          </a:fillRef>
          <a:effectRef idx="0">
            <a:srgbClr val="376BAB"/>
          </a:effectRef>
          <a:fontRef idx="minor">
            <a:srgbClr val="FFFFFF"/>
          </a:fontRef>
        </p:style>
        <p:txBody>
          <a:bodyPr anchor="ctr">
            <a:normAutofit fontScale="25000" lnSpcReduction="20000"/>
          </a:bodyPr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>
            <p:custDataLst>
              <p:tags r:id="rId4"/>
            </p:custDataLst>
          </p:nvPr>
        </p:nvSpPr>
        <p:spPr>
          <a:xfrm>
            <a:off x="2071922" y="5184377"/>
            <a:ext cx="2122070" cy="366798"/>
          </a:xfrm>
          <a:prstGeom prst="roundRect">
            <a:avLst>
              <a:gd name="adj" fmla="val 50000"/>
            </a:avLst>
          </a:prstGeom>
          <a:solidFill>
            <a:srgbClr val="376BAB"/>
          </a:solidFill>
          <a:ln>
            <a:noFill/>
          </a:ln>
        </p:spPr>
        <p:style>
          <a:lnRef idx="2">
            <a:srgbClr val="376BAB">
              <a:shade val="50000"/>
            </a:srgbClr>
          </a:lnRef>
          <a:fillRef idx="1">
            <a:srgbClr val="376BAB"/>
          </a:fillRef>
          <a:effectRef idx="0">
            <a:srgbClr val="376BAB"/>
          </a:effectRef>
          <a:fontRef idx="minor">
            <a:srgbClr val="FFFFFF"/>
          </a:fontRef>
        </p:style>
        <p:txBody>
          <a:bodyPr anchor="ctr"/>
          <a:p>
            <a:pPr algn="ctr" fontAlgn="auto">
              <a:buFontTx/>
              <a:buNone/>
              <a:defRPr/>
            </a:pPr>
            <a:r>
              <a:rPr lang="zh-CN" altLang="en-US" sz="20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活动导入</a:t>
            </a:r>
            <a:endParaRPr lang="zh-CN" altLang="en-US" sz="20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椭圆 21"/>
          <p:cNvSpPr/>
          <p:nvPr>
            <p:custDataLst>
              <p:tags r:id="rId5"/>
            </p:custDataLst>
          </p:nvPr>
        </p:nvSpPr>
        <p:spPr>
          <a:xfrm>
            <a:off x="5160628" y="4056312"/>
            <a:ext cx="452217" cy="4522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23F4F">
                <a:lumMod val="40000"/>
                <a:lumOff val="60000"/>
              </a:srgbClr>
            </a:solidFill>
          </a:ln>
        </p:spPr>
        <p:style>
          <a:lnRef idx="2">
            <a:srgbClr val="376BAB">
              <a:shade val="50000"/>
            </a:srgbClr>
          </a:lnRef>
          <a:fillRef idx="1">
            <a:srgbClr val="376BAB"/>
          </a:fillRef>
          <a:effectRef idx="0">
            <a:srgbClr val="376BAB"/>
          </a:effectRef>
          <a:fontRef idx="minor">
            <a:srgbClr val="FFFFFF"/>
          </a:fontRef>
        </p:style>
        <p:txBody>
          <a:bodyPr anchor="ctr">
            <a:normAutofit fontScale="80000"/>
          </a:bodyPr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>
            <p:custDataLst>
              <p:tags r:id="rId6"/>
            </p:custDataLst>
          </p:nvPr>
        </p:nvSpPr>
        <p:spPr>
          <a:xfrm>
            <a:off x="5308017" y="4203701"/>
            <a:ext cx="157438" cy="157438"/>
          </a:xfrm>
          <a:prstGeom prst="ellipse">
            <a:avLst/>
          </a:prstGeom>
          <a:solidFill>
            <a:srgbClr val="376BAB"/>
          </a:solidFill>
          <a:ln w="38100">
            <a:noFill/>
          </a:ln>
        </p:spPr>
        <p:style>
          <a:lnRef idx="2">
            <a:srgbClr val="376BAB">
              <a:shade val="50000"/>
            </a:srgbClr>
          </a:lnRef>
          <a:fillRef idx="1">
            <a:srgbClr val="376BAB"/>
          </a:fillRef>
          <a:effectRef idx="0">
            <a:srgbClr val="376BAB"/>
          </a:effectRef>
          <a:fontRef idx="minor">
            <a:srgbClr val="FFFFFF"/>
          </a:fontRef>
        </p:style>
        <p:txBody>
          <a:bodyPr anchor="ctr">
            <a:normAutofit fontScale="25000" lnSpcReduction="20000"/>
          </a:bodyPr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矩形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9785" y="3242945"/>
            <a:ext cx="3821430" cy="90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zh-CN" altLang="en-US" sz="2000" b="1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增加资产，制单处理（自动生成凭证和手工填制凭证进行比较）</a:t>
            </a:r>
            <a:endParaRPr lang="zh-CN" altLang="en-US" sz="2000" b="1">
              <a:solidFill>
                <a:schemeClr val="bg2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0" name="圆角矩形 29"/>
          <p:cNvSpPr/>
          <p:nvPr>
            <p:custDataLst>
              <p:tags r:id="rId8"/>
            </p:custDataLst>
          </p:nvPr>
        </p:nvSpPr>
        <p:spPr>
          <a:xfrm>
            <a:off x="4324864" y="2844360"/>
            <a:ext cx="2123744" cy="366799"/>
          </a:xfrm>
          <a:prstGeom prst="roundRect">
            <a:avLst>
              <a:gd name="adj" fmla="val 50000"/>
            </a:avLst>
          </a:prstGeom>
          <a:solidFill>
            <a:srgbClr val="376BAB"/>
          </a:solidFill>
          <a:ln>
            <a:noFill/>
          </a:ln>
        </p:spPr>
        <p:style>
          <a:lnRef idx="2">
            <a:srgbClr val="376BAB">
              <a:shade val="50000"/>
            </a:srgbClr>
          </a:lnRef>
          <a:fillRef idx="1">
            <a:srgbClr val="376BAB"/>
          </a:fillRef>
          <a:effectRef idx="0">
            <a:srgbClr val="376BAB"/>
          </a:effectRef>
          <a:fontRef idx="minor">
            <a:srgbClr val="FFFFFF"/>
          </a:fontRef>
        </p:style>
        <p:txBody>
          <a:bodyPr anchor="ctr"/>
          <a:p>
            <a:pPr algn="ctr" fontAlgn="auto">
              <a:buFontTx/>
              <a:buNone/>
              <a:defRPr/>
            </a:pPr>
            <a:r>
              <a:rPr lang="zh-CN" altLang="en-US" sz="20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任务一</a:t>
            </a:r>
            <a:endParaRPr lang="zh-CN" altLang="en-US" sz="20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椭圆 30"/>
          <p:cNvSpPr/>
          <p:nvPr>
            <p:custDataLst>
              <p:tags r:id="rId9"/>
            </p:custDataLst>
          </p:nvPr>
        </p:nvSpPr>
        <p:spPr>
          <a:xfrm>
            <a:off x="7344069" y="4387937"/>
            <a:ext cx="452217" cy="45221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23F4F">
                <a:lumMod val="40000"/>
                <a:lumOff val="60000"/>
              </a:srgbClr>
            </a:solidFill>
          </a:ln>
        </p:spPr>
        <p:style>
          <a:lnRef idx="2">
            <a:srgbClr val="376BAB">
              <a:shade val="50000"/>
            </a:srgbClr>
          </a:lnRef>
          <a:fillRef idx="1">
            <a:srgbClr val="376BAB"/>
          </a:fillRef>
          <a:effectRef idx="0">
            <a:srgbClr val="376BAB"/>
          </a:effectRef>
          <a:fontRef idx="minor">
            <a:srgbClr val="FFFFFF"/>
          </a:fontRef>
        </p:style>
        <p:txBody>
          <a:bodyPr anchor="ctr">
            <a:normAutofit fontScale="80000"/>
          </a:bodyPr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>
            <p:custDataLst>
              <p:tags r:id="rId10"/>
            </p:custDataLst>
          </p:nvPr>
        </p:nvSpPr>
        <p:spPr>
          <a:xfrm>
            <a:off x="7491459" y="4535326"/>
            <a:ext cx="157438" cy="157438"/>
          </a:xfrm>
          <a:prstGeom prst="ellipse">
            <a:avLst/>
          </a:prstGeom>
          <a:solidFill>
            <a:srgbClr val="376BAB"/>
          </a:solidFill>
          <a:ln w="38100">
            <a:noFill/>
          </a:ln>
        </p:spPr>
        <p:style>
          <a:lnRef idx="2">
            <a:srgbClr val="376BAB">
              <a:shade val="50000"/>
            </a:srgbClr>
          </a:lnRef>
          <a:fillRef idx="1">
            <a:srgbClr val="376BAB"/>
          </a:fillRef>
          <a:effectRef idx="0">
            <a:srgbClr val="376BAB"/>
          </a:effectRef>
          <a:fontRef idx="minor">
            <a:srgbClr val="FFFFFF"/>
          </a:fontRef>
        </p:style>
        <p:txBody>
          <a:bodyPr anchor="ctr">
            <a:normAutofit fontScale="25000" lnSpcReduction="20000"/>
          </a:bodyPr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矩形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53150" y="5302250"/>
            <a:ext cx="298704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zh-CN" altLang="en-US" sz="2000" b="1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计提固定资产折旧</a:t>
            </a:r>
            <a:endParaRPr lang="zh-CN" altLang="en-US" sz="2000" b="1">
              <a:solidFill>
                <a:schemeClr val="bg2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20000"/>
              </a:lnSpc>
              <a:buFontTx/>
              <a:buNone/>
              <a:defRPr/>
            </a:pPr>
            <a:endParaRPr lang="zh-CN" sz="2000" b="1">
              <a:noFill/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圆角矩形 33"/>
          <p:cNvSpPr/>
          <p:nvPr>
            <p:custDataLst>
              <p:tags r:id="rId12"/>
            </p:custDataLst>
          </p:nvPr>
        </p:nvSpPr>
        <p:spPr>
          <a:xfrm>
            <a:off x="6508305" y="4887555"/>
            <a:ext cx="2123744" cy="366798"/>
          </a:xfrm>
          <a:prstGeom prst="roundRect">
            <a:avLst>
              <a:gd name="adj" fmla="val 50000"/>
            </a:avLst>
          </a:prstGeom>
          <a:solidFill>
            <a:srgbClr val="376BAB"/>
          </a:solidFill>
          <a:ln>
            <a:noFill/>
          </a:ln>
        </p:spPr>
        <p:style>
          <a:lnRef idx="2">
            <a:srgbClr val="376BAB">
              <a:shade val="50000"/>
            </a:srgbClr>
          </a:lnRef>
          <a:fillRef idx="1">
            <a:srgbClr val="376BAB"/>
          </a:fillRef>
          <a:effectRef idx="0">
            <a:srgbClr val="376BAB"/>
          </a:effectRef>
          <a:fontRef idx="minor">
            <a:srgbClr val="FFFFFF"/>
          </a:fontRef>
        </p:style>
        <p:txBody>
          <a:bodyPr anchor="ctr"/>
          <a:p>
            <a:pPr algn="ctr" fontAlgn="auto">
              <a:buFontTx/>
              <a:buNone/>
              <a:defRPr/>
            </a:pPr>
            <a:r>
              <a:rPr lang="zh-CN" altLang="en-US" sz="20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任务二</a:t>
            </a:r>
            <a:endParaRPr lang="zh-CN" altLang="en-US" sz="20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椭圆 34"/>
          <p:cNvSpPr/>
          <p:nvPr>
            <p:custDataLst>
              <p:tags r:id="rId13"/>
            </p:custDataLst>
          </p:nvPr>
        </p:nvSpPr>
        <p:spPr>
          <a:xfrm>
            <a:off x="9661371" y="3544497"/>
            <a:ext cx="450541" cy="4505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23F4F">
                <a:lumMod val="40000"/>
                <a:lumOff val="60000"/>
              </a:srgbClr>
            </a:solidFill>
          </a:ln>
        </p:spPr>
        <p:style>
          <a:lnRef idx="2">
            <a:srgbClr val="376BAB">
              <a:shade val="50000"/>
            </a:srgbClr>
          </a:lnRef>
          <a:fillRef idx="1">
            <a:srgbClr val="376BAB"/>
          </a:fillRef>
          <a:effectRef idx="0">
            <a:srgbClr val="376BAB"/>
          </a:effectRef>
          <a:fontRef idx="minor">
            <a:srgbClr val="FFFFFF"/>
          </a:fontRef>
        </p:style>
        <p:txBody>
          <a:bodyPr anchor="ctr">
            <a:normAutofit fontScale="70000"/>
          </a:bodyPr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>
            <p:custDataLst>
              <p:tags r:id="rId14"/>
            </p:custDataLst>
          </p:nvPr>
        </p:nvSpPr>
        <p:spPr>
          <a:xfrm>
            <a:off x="9808125" y="3691481"/>
            <a:ext cx="157438" cy="157438"/>
          </a:xfrm>
          <a:prstGeom prst="ellipse">
            <a:avLst/>
          </a:prstGeom>
          <a:solidFill>
            <a:srgbClr val="376BAB"/>
          </a:solidFill>
          <a:ln w="38100">
            <a:noFill/>
          </a:ln>
        </p:spPr>
        <p:style>
          <a:lnRef idx="2">
            <a:srgbClr val="376BAB">
              <a:shade val="50000"/>
            </a:srgbClr>
          </a:lnRef>
          <a:fillRef idx="1">
            <a:srgbClr val="376BAB"/>
          </a:fillRef>
          <a:effectRef idx="0">
            <a:srgbClr val="376BAB"/>
          </a:effectRef>
          <a:fontRef idx="minor">
            <a:srgbClr val="FFFFFF"/>
          </a:fontRef>
        </p:style>
        <p:txBody>
          <a:bodyPr anchor="ctr">
            <a:normAutofit fontScale="25000" lnSpcReduction="20000"/>
          </a:bodyPr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矩形 3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985250" y="3092450"/>
            <a:ext cx="1802130" cy="39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zh-CN" altLang="en-US" sz="2000" b="1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对账、结账</a:t>
            </a:r>
            <a:endParaRPr lang="zh-CN" altLang="en-US" sz="2000" b="1">
              <a:solidFill>
                <a:schemeClr val="bg2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1" name="圆角矩形 40"/>
          <p:cNvSpPr/>
          <p:nvPr>
            <p:custDataLst>
              <p:tags r:id="rId16"/>
            </p:custDataLst>
          </p:nvPr>
        </p:nvSpPr>
        <p:spPr>
          <a:xfrm>
            <a:off x="8825203" y="2786698"/>
            <a:ext cx="2123744" cy="366798"/>
          </a:xfrm>
          <a:prstGeom prst="roundRect">
            <a:avLst>
              <a:gd name="adj" fmla="val 50000"/>
            </a:avLst>
          </a:prstGeom>
          <a:solidFill>
            <a:srgbClr val="376BAB"/>
          </a:solidFill>
          <a:ln>
            <a:noFill/>
          </a:ln>
        </p:spPr>
        <p:style>
          <a:lnRef idx="2">
            <a:srgbClr val="376BAB">
              <a:shade val="50000"/>
            </a:srgbClr>
          </a:lnRef>
          <a:fillRef idx="1">
            <a:srgbClr val="376BAB"/>
          </a:fillRef>
          <a:effectRef idx="0">
            <a:srgbClr val="376BAB"/>
          </a:effectRef>
          <a:fontRef idx="minor">
            <a:srgbClr val="FFFFFF"/>
          </a:fontRef>
        </p:style>
        <p:txBody>
          <a:bodyPr anchor="ctr"/>
          <a:p>
            <a:pPr algn="ctr" fontAlgn="auto">
              <a:buFontTx/>
              <a:buNone/>
              <a:defRPr/>
            </a:pPr>
            <a:r>
              <a:rPr lang="zh-CN" altLang="en-US" sz="20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任务三</a:t>
            </a:r>
            <a:endParaRPr lang="zh-CN" altLang="en-US" sz="20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29810" y="1790065"/>
            <a:ext cx="3124200" cy="613410"/>
            <a:chOff x="2882" y="3300"/>
            <a:chExt cx="4920" cy="966"/>
          </a:xfrm>
        </p:grpSpPr>
        <p:sp>
          <p:nvSpPr>
            <p:cNvPr id="3" name="椭圆 2"/>
            <p:cNvSpPr/>
            <p:nvPr/>
          </p:nvSpPr>
          <p:spPr>
            <a:xfrm>
              <a:off x="2882" y="3300"/>
              <a:ext cx="4920" cy="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403" y="3372"/>
              <a:ext cx="3877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4">
                          <a:tint val="50000"/>
                          <a:satMod val="300000"/>
                        </a:schemeClr>
                      </a:gs>
                      <a:gs pos="35000">
                        <a:schemeClr val="accent4">
                          <a:tint val="37000"/>
                          <a:satMod val="300000"/>
                        </a:schemeClr>
                      </a:gs>
                      <a:gs pos="100000">
                        <a:schemeClr val="accent4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</a14:hiddenFill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zh-CN" altLang="en-US" sz="2800"/>
                <a:t>课程主要环节</a:t>
              </a:r>
              <a:endParaRPr lang="zh-CN" altLang="en-US" sz="280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957070" y="5593715"/>
            <a:ext cx="25152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chemeClr val="bg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固定资产在企业生产经营过程中的重要性</a:t>
            </a:r>
            <a:endParaRPr lang="zh-CN" altLang="en-US" sz="1800"/>
          </a:p>
        </p:txBody>
      </p:sp>
      <p:grpSp>
        <p:nvGrpSpPr>
          <p:cNvPr id="74" name="组合 73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17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矩形 75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 flipH="1">
            <a:off x="59334" y="175004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课程环节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矩形 23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1651000" y="1792605"/>
            <a:ext cx="9763125" cy="402399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  <a:round/>
          </a:ln>
        </p:spPr>
        <p:txBody>
          <a:bodyPr/>
          <a:lstStyle/>
          <a:p>
            <a:pPr algn="just"/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86915" y="2404746"/>
            <a:ext cx="9091295" cy="2399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sym typeface="+mn-ea"/>
              </a:rPr>
              <a:t>活动导入：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ym typeface="+mn-ea"/>
              </a:rPr>
              <a:t>       </a:t>
            </a:r>
            <a:r>
              <a:rPr lang="zh-CN" altLang="en-US" sz="2400">
                <a:sym typeface="+mn-ea"/>
              </a:rPr>
              <a:t>固定资产在企业生产经营活动中的重要性？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</a:t>
            </a:r>
            <a:r>
              <a:rPr lang="zh-CN" altLang="en-US" sz="2400">
                <a:sym typeface="+mn-ea"/>
              </a:rPr>
              <a:t>（分组进行，上网查询）</a:t>
            </a:r>
            <a:endParaRPr lang="en-US" altLang="zh-CN" sz="2400"/>
          </a:p>
          <a:p>
            <a:pPr>
              <a:lnSpc>
                <a:spcPct val="150000"/>
              </a:lnSpc>
            </a:pPr>
            <a:endParaRPr lang="zh-CN" altLang="en-US" sz="2400"/>
          </a:p>
        </p:txBody>
      </p:sp>
      <p:sp>
        <p:nvSpPr>
          <p:cNvPr id="25603" name="AutoShape 4">
            <a:hlinkClick r:id=""/>
          </p:cNvPr>
          <p:cNvSpPr>
            <a:spLocks noChangeArrowheads="1"/>
          </p:cNvSpPr>
          <p:nvPr/>
        </p:nvSpPr>
        <p:spPr bwMode="auto">
          <a:xfrm>
            <a:off x="9480550" y="5876925"/>
            <a:ext cx="828675" cy="361950"/>
          </a:xfrm>
          <a:prstGeom prst="actionButtonBackPrevious">
            <a:avLst/>
          </a:prstGeom>
          <a:gradFill rotWithShape="1">
            <a:gsLst>
              <a:gs pos="0">
                <a:srgbClr val="FFC89B"/>
              </a:gs>
              <a:gs pos="100000">
                <a:srgbClr val="C8C8FF"/>
              </a:gs>
            </a:gsLst>
            <a:path path="rect">
              <a:fillToRect r="100000" b="100000"/>
            </a:path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000" b="1">
              <a:solidFill>
                <a:srgbClr val="FFFF00"/>
              </a:solidFill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2" name="矩形 51"/>
          <p:cNvSpPr/>
          <p:nvPr/>
        </p:nvSpPr>
        <p:spPr>
          <a:xfrm flipH="1">
            <a:off x="77749" y="223391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活动导入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4516" name="图片 31759" descr="question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488" y="1922463"/>
            <a:ext cx="1620837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7" name="Picture 24" descr="MCj0232133000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488" y="4386263"/>
            <a:ext cx="2068512" cy="2122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1651000" y="1792605"/>
            <a:ext cx="9763125" cy="402399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  <a:round/>
          </a:ln>
        </p:spPr>
        <p:txBody>
          <a:bodyPr/>
          <a:lstStyle/>
          <a:p>
            <a:pPr algn="just"/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86915" y="2017713"/>
            <a:ext cx="9091295" cy="34150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/>
              <a:t>        </a:t>
            </a:r>
            <a:r>
              <a:rPr lang="zh-CN" altLang="en-US" sz="2400"/>
              <a:t>固定资产是指企业为生产产品、提供劳务、出租或者经营管理而持有的、使用时间超过12个月的，价值达到一定标准的非货币性资产，包括房屋、建筑物、机器、机械、运输工具以及其他与生产经营活动有关的设备、器具、工具等。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</a:t>
            </a:r>
            <a:r>
              <a:rPr lang="zh-CN" altLang="en-US" sz="2400"/>
              <a:t>固定资产是企业的劳动手段，也是企业赖以生产经营的主要资产。</a:t>
            </a:r>
            <a:endParaRPr lang="zh-CN" altLang="en-US" sz="2400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4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4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en-US" altLang="zh-CN" sz="2000" b="1" i="1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 flipH="1">
            <a:off x="77749" y="223391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活动导入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1651000" y="1792605"/>
            <a:ext cx="9763125" cy="402399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  <a:round/>
          </a:ln>
        </p:spPr>
        <p:txBody>
          <a:bodyPr/>
          <a:lstStyle/>
          <a:p>
            <a:pPr algn="just"/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86915" y="2017078"/>
            <a:ext cx="9091295" cy="34150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海达公司现在使用会计软件</a:t>
            </a:r>
            <a:r>
              <a:rPr lang="en-US" altLang="zh-CN" sz="2400"/>
              <a:t>T3</a:t>
            </a:r>
            <a:r>
              <a:rPr lang="zh-CN" altLang="en-US" sz="2400"/>
              <a:t>对固定资产进行管理，固定资产的账务处理是财务部门的重要工作，公司的固定资产数量和种类都很多，金额也很大，因此，加强对固定资产的科学管理对企业的管理至关重要。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en-US" altLang="zh-CN" sz="2400">
                <a:sym typeface="+mn-ea"/>
              </a:rPr>
              <a:t>       </a:t>
            </a:r>
            <a:r>
              <a:rPr lang="zh-CN" altLang="en-US" sz="2400">
                <a:sym typeface="+mn-ea"/>
              </a:rPr>
              <a:t>在会计软件</a:t>
            </a:r>
            <a:r>
              <a:rPr lang="en-US" altLang="zh-CN" sz="2400">
                <a:sym typeface="+mn-ea"/>
              </a:rPr>
              <a:t>T3</a:t>
            </a:r>
            <a:r>
              <a:rPr lang="zh-CN" altLang="en-US" sz="2400">
                <a:sym typeface="+mn-ea"/>
              </a:rPr>
              <a:t>中，应如何对固定资产的增减变动及固定资产折旧计提等进行账务处理？</a:t>
            </a:r>
            <a:endParaRPr lang="zh-CN" altLang="en-US" sz="2400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000" b="1">
              <a:solidFill>
                <a:srgbClr val="FFFF00"/>
              </a:solidFill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 flipH="1">
            <a:off x="77749" y="223391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活动导入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1651000" y="1792605"/>
            <a:ext cx="9763125" cy="4023995"/>
          </a:xfrm>
          <a:prstGeom prst="roundRect">
            <a:avLst>
              <a:gd name="adj" fmla="val 16667"/>
            </a:avLst>
          </a:prstGeom>
          <a:solidFill>
            <a:srgbClr val="AA71FF"/>
          </a:solidFill>
          <a:ln w="9525">
            <a:noFill/>
            <a:round/>
          </a:ln>
        </p:spPr>
        <p:txBody>
          <a:bodyPr/>
          <a:lstStyle/>
          <a:p>
            <a:pPr algn="just"/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86915" y="2451101"/>
            <a:ext cx="9091295" cy="230695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任务一：增加资产，制单处理（小组为单位进行）</a:t>
            </a:r>
            <a:endParaRPr lang="zh-CN" altLang="en-US" sz="2400"/>
          </a:p>
          <a:p>
            <a:pPr>
              <a:lnSpc>
                <a:spcPct val="150000"/>
              </a:lnSpc>
            </a:pPr>
            <a:endParaRPr lang="zh-CN" altLang="en-US" sz="2400"/>
          </a:p>
          <a:p>
            <a:pPr marL="0" indent="0">
              <a:lnSpc>
                <a:spcPct val="150000"/>
              </a:lnSpc>
              <a:buFont typeface="+mj-ea"/>
              <a:buNone/>
            </a:pPr>
            <a:r>
              <a:rPr lang="en-US" altLang="zh-CN" sz="2400"/>
              <a:t>     </a:t>
            </a:r>
            <a:r>
              <a:rPr lang="zh-CN" altLang="en-US" sz="2400"/>
              <a:t>1月21日，采购部购买扫描仪一台，价值1 500元，净残值率为4%，预计使用年限为5年。</a:t>
            </a:r>
            <a:endParaRPr lang="zh-CN" altLang="en-US" sz="2400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000" b="1">
              <a:solidFill>
                <a:srgbClr val="FFFF00"/>
              </a:solidFill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 flipH="1">
            <a:off x="77749" y="2719694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任务一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86915" y="3281998"/>
            <a:ext cx="9091295" cy="64516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</a:t>
            </a:r>
            <a:endParaRPr lang="zh-CN" altLang="en-US" sz="2400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000" b="1">
              <a:solidFill>
                <a:srgbClr val="FFFF00"/>
              </a:solidFill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77749" y="276731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任务一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70" y="1975485"/>
            <a:ext cx="5915025" cy="40005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86915" y="3281998"/>
            <a:ext cx="9091295" cy="64516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 </a:t>
            </a:r>
            <a:r>
              <a:rPr lang="en-US" altLang="zh-CN" sz="2400"/>
              <a:t>       </a:t>
            </a:r>
            <a:endParaRPr lang="zh-CN" altLang="en-US" sz="2400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274763" y="374650"/>
            <a:ext cx="1051401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2"/>
                </a:solidFill>
                <a:ea typeface="微软雅黑" panose="020B0503020204020204" pitchFamily="34" charset="-122"/>
                <a:cs typeface="黑体" panose="02010609060101010101" pitchFamily="49" charset="-122"/>
              </a:rPr>
              <a:t>北京海达科技有限公司2014年1月会计电算化账务处理</a:t>
            </a:r>
            <a:endParaRPr lang="zh-CN" altLang="en-US" sz="3200" b="1">
              <a:solidFill>
                <a:schemeClr val="tx2"/>
              </a:solidFill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lang="en-US" altLang="zh-CN" sz="2000" b="1">
              <a:latin typeface="华文新魏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2000" b="1">
                <a:latin typeface="华文新魏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No.5-3  </a:t>
            </a:r>
            <a:r>
              <a:rPr lang="zh-CN" altLang="en-US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固定资产期末业务处理</a:t>
            </a:r>
            <a:r>
              <a:rPr lang="en-US" altLang="zh-CN" sz="2000" b="1">
                <a:solidFill>
                  <a:srgbClr val="FFFF00"/>
                </a:solidFill>
                <a:cs typeface="黑体" panose="02010609060101010101" pitchFamily="49" charset="-122"/>
                <a:sym typeface="+mn-ea"/>
              </a:rPr>
              <a:t>           </a:t>
            </a:r>
            <a:r>
              <a:rPr lang="zh-CN" altLang="en-US" sz="2000" b="1">
                <a:latin typeface="华文新魏"/>
                <a:cs typeface="华文新魏"/>
                <a:sym typeface="+mn-ea"/>
              </a:rPr>
              <a:t>合作岗位</a:t>
            </a:r>
            <a:r>
              <a:rPr lang="en-US" altLang="zh-CN" sz="2000" b="1">
                <a:latin typeface="华文新魏"/>
                <a:cs typeface="华文新魏"/>
                <a:sym typeface="+mn-ea"/>
              </a:rPr>
              <a:t>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会计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贺敏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编号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02)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000" b="1">
              <a:solidFill>
                <a:srgbClr val="FFFF00"/>
              </a:solidFill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2558415"/>
            <a:ext cx="4982845" cy="353949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22725" y="1688465"/>
            <a:ext cx="5556885" cy="5067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marL="0" indent="0">
              <a:lnSpc>
                <a:spcPct val="150000"/>
              </a:lnSpc>
              <a:buFont typeface="+mj-ea"/>
              <a:buNone/>
            </a:pPr>
            <a:r>
              <a:rPr lang="en-US" altLang="zh-CN"/>
              <a:t>    </a:t>
            </a:r>
            <a:r>
              <a:rPr lang="zh-CN" altLang="en-US"/>
              <a:t>制单处理（比较生成制单和手工制单的区别）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540" y="2623820"/>
            <a:ext cx="5133975" cy="3409315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-7620" y="0"/>
            <a:ext cx="1085850" cy="6858000"/>
            <a:chOff x="-12" y="0"/>
            <a:chExt cx="1710" cy="108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/>
            <a:srcRect l="36391" t="27634" r="25974" b="4903"/>
            <a:stretch>
              <a:fillRect/>
            </a:stretch>
          </p:blipFill>
          <p:spPr bwMode="auto">
            <a:xfrm>
              <a:off x="0" y="0"/>
              <a:ext cx="1698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>
            <a:xfrm>
              <a:off x="-12" y="1628"/>
              <a:ext cx="1695" cy="91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122" y="2776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课程环节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122" y="354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活动导入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122" y="434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任务一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flipH="1">
              <a:off x="122" y="5151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flipH="1">
              <a:off x="122" y="5980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任务二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122" y="6797"/>
              <a:ext cx="1485" cy="564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122" y="7621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任务三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122" y="841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总结评价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112" y="9249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107" y="10053"/>
              <a:ext cx="1485" cy="561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作业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8" y="1968"/>
              <a:ext cx="1485" cy="613"/>
            </a:xfrm>
            <a:prstGeom prst="rect">
              <a:avLst/>
            </a:prstGeom>
            <a:solidFill>
              <a:srgbClr val="16A086"/>
            </a:solidFill>
            <a:ln w="57150">
              <a:solidFill>
                <a:srgbClr val="283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项目进度</a:t>
              </a:r>
              <a:endPara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77749" y="2767319"/>
            <a:ext cx="943054" cy="38732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05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任务一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7.xml><?xml version="1.0" encoding="utf-8"?>
<p:tagLst xmlns:p="http://schemas.openxmlformats.org/presentationml/2006/main">
  <p:tag name="KSO_WM_TEMPLATE_CATEGORY" val="custom"/>
  <p:tag name="KSO_WM_TEMPLATE_INDEX" val="20204421"/>
</p:tagLst>
</file>

<file path=ppt/tags/tag38.xml><?xml version="1.0" encoding="utf-8"?>
<p:tagLst xmlns:p="http://schemas.openxmlformats.org/presentationml/2006/main"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i"/>
  <p:tag name="KSO_WM_UNIT_INDEX" val="1_1"/>
  <p:tag name="KSO_WM_UNIT_ID" val="custom20196577_11*m_i*1_1"/>
  <p:tag name="KSO_WM_TEMPLATE_CATEGORY" val="custom"/>
  <p:tag name="KSO_WM_TEMPLATE_INDEX" val="20196577"/>
  <p:tag name="KSO_WM_UNIT_LAYERLEVEL" val="1_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LINE_FORE_SCHEMECOLOR_INDEX" val="15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1_2"/>
  <p:tag name="KSO_WM_UNIT_ID" val="custom20196577_11*m_h_i*1_1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1_1"/>
  <p:tag name="KSO_WM_UNIT_ID" val="custom20196577_11*m_h_i*1_1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a"/>
  <p:tag name="KSO_WM_UNIT_INDEX" val="1_1_1"/>
  <p:tag name="KSO_WM_UNIT_ID" val="custom20196577_11*m_h_a*1_1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UNIT_LINE_FORE_SCHEMECOLOR_INDEX" val="15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2_2"/>
  <p:tag name="KSO_WM_UNIT_ID" val="custom20196577_11*m_h_i*1_2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43.xml><?xml version="1.0" encoding="utf-8"?>
<p:tagLst xmlns:p="http://schemas.openxmlformats.org/presentationml/2006/main">
  <p:tag name="KSO_WM_UNIT_FILL_FORE_SCHEMECOLOR_INDEX" val="6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2_1"/>
  <p:tag name="KSO_WM_UNIT_ID" val="custom20196577_11*m_h_i*1_2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f"/>
  <p:tag name="KSO_WM_UNIT_INDEX" val="1_2_1"/>
  <p:tag name="KSO_WM_UNIT_ID" val="custom20196577_11*m_h_f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45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a"/>
  <p:tag name="KSO_WM_UNIT_INDEX" val="1_2_1"/>
  <p:tag name="KSO_WM_UNIT_ID" val="custom20196577_11*m_h_a*1_2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UNIT_LINE_FORE_SCHEMECOLOR_INDEX" val="15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3_2"/>
  <p:tag name="KSO_WM_UNIT_ID" val="custom20196577_11*m_h_i*1_3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47.xml><?xml version="1.0" encoding="utf-8"?>
<p:tagLst xmlns:p="http://schemas.openxmlformats.org/presentationml/2006/main">
  <p:tag name="KSO_WM_UNIT_FILL_FORE_SCHEMECOLOR_INDEX" val="7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3_1"/>
  <p:tag name="KSO_WM_UNIT_ID" val="custom20196577_11*m_h_i*1_3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f"/>
  <p:tag name="KSO_WM_UNIT_INDEX" val="1_3_1"/>
  <p:tag name="KSO_WM_UNIT_ID" val="custom20196577_11*m_h_f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49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a"/>
  <p:tag name="KSO_WM_UNIT_INDEX" val="1_3_1"/>
  <p:tag name="KSO_WM_UNIT_ID" val="custom20196577_11*m_h_a*1_3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LINE_FORE_SCHEMECOLOR_INDEX" val="15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4_2"/>
  <p:tag name="KSO_WM_UNIT_ID" val="custom20196577_11*m_h_i*1_4_2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51.xml><?xml version="1.0" encoding="utf-8"?>
<p:tagLst xmlns:p="http://schemas.openxmlformats.org/presentationml/2006/main">
  <p:tag name="KSO_WM_UNIT_FILL_FORE_SCHEMECOLOR_INDEX" val="5"/>
  <p:tag name="KSO_WM_UNI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i"/>
  <p:tag name="KSO_WM_UNIT_INDEX" val="1_4_1"/>
  <p:tag name="KSO_WM_UNIT_ID" val="custom20196577_11*m_h_i*1_4_1"/>
  <p:tag name="KSO_WM_TEMPLATE_CATEGORY" val="custom"/>
  <p:tag name="KSO_WM_TEMPLATE_INDEX" val="20196577"/>
  <p:tag name="KSO_WM_UNIT_LAYERLEVEL" val="1_1_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f"/>
  <p:tag name="KSO_WM_UNIT_INDEX" val="1_4_1"/>
  <p:tag name="KSO_WM_UNIT_ID" val="custom20196577_11*m_h_f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单击此处添加文本具体内容，简明扼要的阐述您的观点"/>
</p:tagLst>
</file>

<file path=ppt/tags/tag53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4"/>
  <p:tag name="KSO_WM_UNIT_TYPE" val="m_h_a"/>
  <p:tag name="KSO_WM_UNIT_INDEX" val="1_4_1"/>
  <p:tag name="KSO_WM_UNIT_ID" val="custom20196577_11*m_h_a*1_4_1"/>
  <p:tag name="KSO_WM_TEMPLATE_CATEGORY" val="custom"/>
  <p:tag name="KSO_WM_TEMPLATE_INDEX" val="2019657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UNIT_TABLE_BEAUTIFY" val="smartTable{afd69d41-88a0-4556-96ea-25f3e64f7563}"/>
  <p:tag name="TABLE_ENDDRAG_ORIGIN_RECT" val="682*237"/>
  <p:tag name="TABLE_ENDDRAG_RECT" val="163*177*682*237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4531</Words>
  <Application>WPS 演示</Application>
  <PresentationFormat>自定义</PresentationFormat>
  <Paragraphs>831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Verdana</vt:lpstr>
      <vt:lpstr>华文新魏</vt:lpstr>
      <vt:lpstr>Segoe Print</vt:lpstr>
      <vt:lpstr>Times New Roman</vt:lpstr>
      <vt:lpstr>黑体</vt:lpstr>
      <vt:lpstr>楷体_GB2312</vt:lpstr>
      <vt:lpstr>Calibri</vt:lpstr>
      <vt:lpstr>新宋体</vt:lpstr>
      <vt:lpstr>Arial Unicode MS</vt:lpstr>
      <vt:lpstr>楷体_GB2312</vt:lpstr>
      <vt:lpstr>楷体</vt:lpstr>
      <vt:lpstr>楷体_GB2312</vt:lpstr>
      <vt:lpstr>Office 主题​​</vt:lpstr>
      <vt:lpstr>Globe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海英</cp:lastModifiedBy>
  <cp:revision>178</cp:revision>
  <dcterms:created xsi:type="dcterms:W3CDTF">2019-06-19T02:08:00Z</dcterms:created>
  <dcterms:modified xsi:type="dcterms:W3CDTF">2021-05-19T14:04:29Z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007970E577E84A10BD65790B1DA97519</vt:lpwstr>
  </property>
</Properties>
</file>