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42"/>
  </p:notesMasterIdLst>
  <p:sldIdLst>
    <p:sldId id="256" r:id="rId2"/>
    <p:sldId id="266" r:id="rId3"/>
    <p:sldId id="267" r:id="rId4"/>
    <p:sldId id="259" r:id="rId5"/>
    <p:sldId id="258" r:id="rId6"/>
    <p:sldId id="257" r:id="rId7"/>
    <p:sldId id="304" r:id="rId8"/>
    <p:sldId id="263" r:id="rId9"/>
    <p:sldId id="271" r:id="rId10"/>
    <p:sldId id="265" r:id="rId11"/>
    <p:sldId id="284" r:id="rId12"/>
    <p:sldId id="320" r:id="rId13"/>
    <p:sldId id="353" r:id="rId14"/>
    <p:sldId id="321" r:id="rId15"/>
    <p:sldId id="354" r:id="rId16"/>
    <p:sldId id="322" r:id="rId17"/>
    <p:sldId id="323" r:id="rId18"/>
    <p:sldId id="324" r:id="rId19"/>
    <p:sldId id="325" r:id="rId20"/>
    <p:sldId id="328" r:id="rId21"/>
    <p:sldId id="331" r:id="rId22"/>
    <p:sldId id="326" r:id="rId23"/>
    <p:sldId id="327" r:id="rId24"/>
    <p:sldId id="355" r:id="rId25"/>
    <p:sldId id="329" r:id="rId26"/>
    <p:sldId id="330" r:id="rId27"/>
    <p:sldId id="332" r:id="rId28"/>
    <p:sldId id="333" r:id="rId29"/>
    <p:sldId id="356" r:id="rId30"/>
    <p:sldId id="357" r:id="rId31"/>
    <p:sldId id="358" r:id="rId32"/>
    <p:sldId id="334" r:id="rId33"/>
    <p:sldId id="360" r:id="rId34"/>
    <p:sldId id="348" r:id="rId35"/>
    <p:sldId id="349" r:id="rId36"/>
    <p:sldId id="350" r:id="rId37"/>
    <p:sldId id="351" r:id="rId38"/>
    <p:sldId id="316" r:id="rId39"/>
    <p:sldId id="359" r:id="rId40"/>
    <p:sldId id="352"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85" userDrawn="1">
          <p15:clr>
            <a:srgbClr val="A4A3A4"/>
          </p15:clr>
        </p15:guide>
        <p15:guide id="2" pos="293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9A78"/>
    <a:srgbClr val="8BC145"/>
    <a:srgbClr val="558ED5"/>
    <a:srgbClr val="53585E"/>
    <a:srgbClr val="EEEFF3"/>
    <a:srgbClr val="F6D3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83" autoAdjust="0"/>
    <p:restoredTop sz="94660"/>
  </p:normalViewPr>
  <p:slideViewPr>
    <p:cSldViewPr showGuides="1">
      <p:cViewPr>
        <p:scale>
          <a:sx n="80" d="100"/>
          <a:sy n="80" d="100"/>
        </p:scale>
        <p:origin x="1421" y="446"/>
      </p:cViewPr>
      <p:guideLst>
        <p:guide orient="horz" pos="1685"/>
        <p:guide pos="2931"/>
      </p:guideLst>
    </p:cSldViewPr>
  </p:slideViewPr>
  <p:notesTextViewPr>
    <p:cViewPr>
      <p:scale>
        <a:sx n="1" d="1"/>
        <a:sy n="1" d="1"/>
      </p:scale>
      <p:origin x="0" y="0"/>
    </p:cViewPr>
  </p:notesTextViewPr>
  <p:sorterViewPr>
    <p:cViewPr>
      <p:scale>
        <a:sx n="100" d="100"/>
        <a:sy n="100" d="100"/>
      </p:scale>
      <p:origin x="0" y="2100"/>
    </p:cViewPr>
  </p:sorter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1C1AFF-D539-45A2-81CA-66B921DD8D52}" type="datetimeFigureOut">
              <a:rPr lang="zh-CN" altLang="en-US" smtClean="0"/>
              <a:t>2023/3/11</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C74456-EB52-4577-819A-4B7EA6F602C1}" type="slidenum">
              <a:rPr lang="zh-CN" altLang="en-US" smtClean="0"/>
              <a:t>‹#›</a:t>
            </a:fld>
            <a:endParaRPr lang="zh-CN" altLang="en-US"/>
          </a:p>
        </p:txBody>
      </p:sp>
    </p:spTree>
    <p:extLst>
      <p:ext uri="{BB962C8B-B14F-4D97-AF65-F5344CB8AC3E}">
        <p14:creationId xmlns:p14="http://schemas.microsoft.com/office/powerpoint/2010/main" val="3222527869"/>
      </p:ext>
    </p:extLst>
  </p:cSld>
  <p:clrMap bg1="lt1" tx1="dk1" bg2="lt2" tx2="dk2" accent1="accent1" accent2="accent2" accent3="accent3" accent4="accent4" accent5="accent5" accent6="accent6" hlink="hlink" folHlink="folHlink"/>
  <p:notesStyle>
    <a:lvl1pPr marL="0" algn="l" defTabSz="1088776" rtl="0" eaLnBrk="1" latinLnBrk="0" hangingPunct="1">
      <a:defRPr sz="1429" kern="1200">
        <a:solidFill>
          <a:schemeClr val="tx1"/>
        </a:solidFill>
        <a:latin typeface="+mn-lt"/>
        <a:ea typeface="+mn-ea"/>
        <a:cs typeface="+mn-cs"/>
      </a:defRPr>
    </a:lvl1pPr>
    <a:lvl2pPr marL="544388" algn="l" defTabSz="1088776" rtl="0" eaLnBrk="1" latinLnBrk="0" hangingPunct="1">
      <a:defRPr sz="1429" kern="1200">
        <a:solidFill>
          <a:schemeClr val="tx1"/>
        </a:solidFill>
        <a:latin typeface="+mn-lt"/>
        <a:ea typeface="+mn-ea"/>
        <a:cs typeface="+mn-cs"/>
      </a:defRPr>
    </a:lvl2pPr>
    <a:lvl3pPr marL="1088776" algn="l" defTabSz="1088776" rtl="0" eaLnBrk="1" latinLnBrk="0" hangingPunct="1">
      <a:defRPr sz="1429" kern="1200">
        <a:solidFill>
          <a:schemeClr val="tx1"/>
        </a:solidFill>
        <a:latin typeface="+mn-lt"/>
        <a:ea typeface="+mn-ea"/>
        <a:cs typeface="+mn-cs"/>
      </a:defRPr>
    </a:lvl3pPr>
    <a:lvl4pPr marL="1633164" algn="l" defTabSz="1088776" rtl="0" eaLnBrk="1" latinLnBrk="0" hangingPunct="1">
      <a:defRPr sz="1429" kern="1200">
        <a:solidFill>
          <a:schemeClr val="tx1"/>
        </a:solidFill>
        <a:latin typeface="+mn-lt"/>
        <a:ea typeface="+mn-ea"/>
        <a:cs typeface="+mn-cs"/>
      </a:defRPr>
    </a:lvl4pPr>
    <a:lvl5pPr marL="2177552" algn="l" defTabSz="1088776" rtl="0" eaLnBrk="1" latinLnBrk="0" hangingPunct="1">
      <a:defRPr sz="1429" kern="1200">
        <a:solidFill>
          <a:schemeClr val="tx1"/>
        </a:solidFill>
        <a:latin typeface="+mn-lt"/>
        <a:ea typeface="+mn-ea"/>
        <a:cs typeface="+mn-cs"/>
      </a:defRPr>
    </a:lvl5pPr>
    <a:lvl6pPr marL="2721940" algn="l" defTabSz="1088776" rtl="0" eaLnBrk="1" latinLnBrk="0" hangingPunct="1">
      <a:defRPr sz="1429" kern="1200">
        <a:solidFill>
          <a:schemeClr val="tx1"/>
        </a:solidFill>
        <a:latin typeface="+mn-lt"/>
        <a:ea typeface="+mn-ea"/>
        <a:cs typeface="+mn-cs"/>
      </a:defRPr>
    </a:lvl6pPr>
    <a:lvl7pPr marL="3266328" algn="l" defTabSz="1088776" rtl="0" eaLnBrk="1" latinLnBrk="0" hangingPunct="1">
      <a:defRPr sz="1429" kern="1200">
        <a:solidFill>
          <a:schemeClr val="tx1"/>
        </a:solidFill>
        <a:latin typeface="+mn-lt"/>
        <a:ea typeface="+mn-ea"/>
        <a:cs typeface="+mn-cs"/>
      </a:defRPr>
    </a:lvl7pPr>
    <a:lvl8pPr marL="3810716" algn="l" defTabSz="1088776" rtl="0" eaLnBrk="1" latinLnBrk="0" hangingPunct="1">
      <a:defRPr sz="1429" kern="1200">
        <a:solidFill>
          <a:schemeClr val="tx1"/>
        </a:solidFill>
        <a:latin typeface="+mn-lt"/>
        <a:ea typeface="+mn-ea"/>
        <a:cs typeface="+mn-cs"/>
      </a:defRPr>
    </a:lvl8pPr>
    <a:lvl9pPr marL="4355104" algn="l" defTabSz="1088776" rtl="0" eaLnBrk="1" latinLnBrk="0" hangingPunct="1">
      <a:defRPr sz="142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22420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56137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5480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13173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11607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5852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38690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36698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6804248" y="4862430"/>
            <a:ext cx="1874590" cy="12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fontAlgn="base">
              <a:spcBef>
                <a:spcPct val="0"/>
              </a:spcBef>
              <a:spcAft>
                <a:spcPct val="0"/>
              </a:spcAft>
              <a:buFont typeface="Arial" pitchFamily="34" charset="0"/>
              <a:buNone/>
            </a:pPr>
            <a:r>
              <a:rPr lang="en-US" altLang="zh-CN" sz="800" dirty="0">
                <a:solidFill>
                  <a:srgbClr val="53585E"/>
                </a:solidFill>
                <a:latin typeface="Arial" pitchFamily="34" charset="0"/>
                <a:cs typeface="Arial" pitchFamily="34" charset="0"/>
              </a:rPr>
              <a:t>www.yourwebsite.com</a:t>
            </a:r>
            <a:endParaRPr lang="zh-CN" altLang="en-US" sz="800" dirty="0">
              <a:solidFill>
                <a:srgbClr val="53585E"/>
              </a:solidFill>
              <a:latin typeface="Arial" pitchFamily="34" charset="0"/>
              <a:cs typeface="Arial" pitchFamily="34" charset="0"/>
            </a:endParaRPr>
          </a:p>
        </p:txBody>
      </p:sp>
      <p:sp>
        <p:nvSpPr>
          <p:cNvPr id="8" name="菱形 7"/>
          <p:cNvSpPr/>
          <p:nvPr userDrawn="1"/>
        </p:nvSpPr>
        <p:spPr>
          <a:xfrm>
            <a:off x="8709229" y="4802082"/>
            <a:ext cx="238246" cy="238318"/>
          </a:xfrm>
          <a:prstGeom prst="diamond">
            <a:avLst/>
          </a:pr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68" tIns="45734" rIns="91468" bIns="45734" numCol="1" anchor="t" anchorCtr="0" compatLnSpc="1"/>
          <a:lstStyle/>
          <a:p>
            <a:endParaRPr lang="zh-CN" altLang="en-US" sz="1801" dirty="0">
              <a:solidFill>
                <a:schemeClr val="tx1"/>
              </a:solidFill>
            </a:endParaRPr>
          </a:p>
        </p:txBody>
      </p:sp>
      <p:sp>
        <p:nvSpPr>
          <p:cNvPr id="10" name="Rectangle 20"/>
          <p:cNvSpPr>
            <a:spLocks noChangeArrowheads="1"/>
          </p:cNvSpPr>
          <p:nvPr userDrawn="1"/>
        </p:nvSpPr>
        <p:spPr bwMode="auto">
          <a:xfrm>
            <a:off x="251520" y="4862430"/>
            <a:ext cx="1755254" cy="12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en-US" altLang="zh-CN" sz="800" dirty="0">
                <a:solidFill>
                  <a:srgbClr val="53585E"/>
                </a:solidFill>
                <a:latin typeface="Arial" pitchFamily="34" charset="0"/>
                <a:cs typeface="Arial" pitchFamily="34" charset="0"/>
              </a:rPr>
              <a:t>yourmail@business.com</a:t>
            </a:r>
            <a:endParaRPr lang="zh-CN" altLang="en-US" sz="800" dirty="0">
              <a:solidFill>
                <a:srgbClr val="53585E"/>
              </a:solidFill>
              <a:latin typeface="Arial" pitchFamily="34" charset="0"/>
              <a:cs typeface="Arial" pitchFamily="34" charset="0"/>
            </a:endParaRPr>
          </a:p>
        </p:txBody>
      </p:sp>
      <p:sp>
        <p:nvSpPr>
          <p:cNvPr id="11" name="灯片编号占位符 5"/>
          <p:cNvSpPr txBox="1"/>
          <p:nvPr userDrawn="1"/>
        </p:nvSpPr>
        <p:spPr>
          <a:xfrm>
            <a:off x="8649857" y="4856357"/>
            <a:ext cx="360041" cy="144060"/>
          </a:xfrm>
          <a:prstGeom prst="rect">
            <a:avLst/>
          </a:prstGeom>
        </p:spPr>
        <p:txBody>
          <a:bodyPr tIns="0" bIns="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fld id="{36567833-4B14-40FE-AE92-49CC326BF8AB}" type="slidenum">
              <a:rPr lang="zh-CN" altLang="en-US" sz="800">
                <a:solidFill>
                  <a:srgbClr val="53585E"/>
                </a:solidFill>
                <a:latin typeface="+mn-lt"/>
                <a:cs typeface="Arial" pitchFamily="34" charset="0"/>
              </a:rPr>
              <a:t>‹#›</a:t>
            </a:fld>
            <a:endParaRPr lang="zh-CN" altLang="en-US" sz="800" dirty="0">
              <a:solidFill>
                <a:srgbClr val="53585E"/>
              </a:solidFill>
              <a:latin typeface="+mn-lt"/>
              <a:cs typeface="Arial" pitchFamily="34" charset="0"/>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200089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72815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33630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79210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00148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11482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04809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17957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smtClean="0"/>
              <a:t>3/11/2023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73279971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685" r:id="rId13"/>
    <p:sldLayoutId id="2147483686" r:id="rId14"/>
    <p:sldLayoutId id="2147483687" r:id="rId15"/>
    <p:sldLayoutId id="2147483688" r:id="rId16"/>
    <p:sldLayoutId id="2147483650"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12.xml"/><Relationship Id="rId4" Type="http://schemas.openxmlformats.org/officeDocument/2006/relationships/image" Target="../media/image39.emf"/></Relationships>
</file>

<file path=ppt/slides/_rels/slide3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46.emf"/></Relationships>
</file>

<file path=ppt/slides/_rels/slide3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12.xml"/><Relationship Id="rId4" Type="http://schemas.openxmlformats.org/officeDocument/2006/relationships/image" Target="../media/image49.emf"/></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bwMode="auto">
          <a:xfrm>
            <a:off x="-17739" y="-7940"/>
            <a:ext cx="2556789" cy="5160969"/>
          </a:xfrm>
          <a:custGeom>
            <a:avLst/>
            <a:gdLst>
              <a:gd name="T0" fmla="*/ 0 w 1624"/>
              <a:gd name="T1" fmla="*/ 0 h 3250"/>
              <a:gd name="T2" fmla="*/ 1624 w 1624"/>
              <a:gd name="T3" fmla="*/ 1625 h 3250"/>
              <a:gd name="T4" fmla="*/ 0 w 1624"/>
              <a:gd name="T5" fmla="*/ 3250 h 3250"/>
              <a:gd name="T6" fmla="*/ 0 w 1624"/>
              <a:gd name="T7" fmla="*/ 0 h 3250"/>
            </a:gdLst>
            <a:ahLst/>
            <a:cxnLst>
              <a:cxn ang="0">
                <a:pos x="T0" y="T1"/>
              </a:cxn>
              <a:cxn ang="0">
                <a:pos x="T2" y="T3"/>
              </a:cxn>
              <a:cxn ang="0">
                <a:pos x="T4" y="T5"/>
              </a:cxn>
              <a:cxn ang="0">
                <a:pos x="T6" y="T7"/>
              </a:cxn>
            </a:cxnLst>
            <a:rect l="0" t="0" r="r" b="b"/>
            <a:pathLst>
              <a:path w="1624" h="3250">
                <a:moveTo>
                  <a:pt x="0" y="0"/>
                </a:moveTo>
                <a:lnTo>
                  <a:pt x="1624" y="1625"/>
                </a:lnTo>
                <a:lnTo>
                  <a:pt x="0" y="3250"/>
                </a:lnTo>
                <a:lnTo>
                  <a:pt x="0" y="0"/>
                </a:lnTo>
                <a:close/>
              </a:path>
            </a:pathLst>
          </a:custGeom>
          <a:blipFill>
            <a:blip r:embed="rId2" cstate="screen"/>
            <a:srcRect/>
            <a:stretch>
              <a:fillRect/>
            </a:stretch>
          </a:blipFill>
          <a:ln w="12700" cap="flat">
            <a:noFill/>
            <a:prstDash val="solid"/>
            <a:miter lim="800000"/>
          </a:ln>
        </p:spPr>
        <p:txBody>
          <a:bodyPr vert="horz" wrap="square" lIns="91468" tIns="45734" rIns="91468" bIns="45734" numCol="1" anchor="t" anchorCtr="0" compatLnSpc="1"/>
          <a:lstStyle/>
          <a:p>
            <a:endParaRPr lang="zh-CN" altLang="en-US" sz="2144"/>
          </a:p>
        </p:txBody>
      </p:sp>
      <p:sp>
        <p:nvSpPr>
          <p:cNvPr id="7" name="Freeform 7"/>
          <p:cNvSpPr/>
          <p:nvPr/>
        </p:nvSpPr>
        <p:spPr bwMode="auto">
          <a:xfrm>
            <a:off x="-17740" y="2134259"/>
            <a:ext cx="439074" cy="876571"/>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68" tIns="45734" rIns="91468" bIns="45734" numCol="1" anchor="t" anchorCtr="0" compatLnSpc="1"/>
          <a:lstStyle/>
          <a:p>
            <a:endParaRPr lang="zh-CN" altLang="en-US" sz="2144"/>
          </a:p>
        </p:txBody>
      </p:sp>
      <p:sp>
        <p:nvSpPr>
          <p:cNvPr id="8" name="Freeform 8"/>
          <p:cNvSpPr/>
          <p:nvPr/>
        </p:nvSpPr>
        <p:spPr bwMode="auto">
          <a:xfrm>
            <a:off x="1948629" y="1563327"/>
            <a:ext cx="580651" cy="1159274"/>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68" tIns="45734" rIns="91468" bIns="45734" numCol="1" anchor="t" anchorCtr="0" compatLnSpc="1"/>
          <a:lstStyle/>
          <a:p>
            <a:endParaRPr lang="zh-CN" altLang="en-US" sz="2144"/>
          </a:p>
        </p:txBody>
      </p:sp>
      <p:sp>
        <p:nvSpPr>
          <p:cNvPr id="9" name="Freeform 9"/>
          <p:cNvSpPr/>
          <p:nvPr/>
        </p:nvSpPr>
        <p:spPr bwMode="auto">
          <a:xfrm>
            <a:off x="2205078" y="2090604"/>
            <a:ext cx="471950" cy="945599"/>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6" name="Rectangle 18"/>
          <p:cNvSpPr>
            <a:spLocks noChangeArrowheads="1"/>
          </p:cNvSpPr>
          <p:nvPr/>
        </p:nvSpPr>
        <p:spPr bwMode="auto">
          <a:xfrm>
            <a:off x="4272494" y="2055237"/>
            <a:ext cx="3400061" cy="43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2801" dirty="0">
                <a:solidFill>
                  <a:schemeClr val="tx1">
                    <a:lumMod val="75000"/>
                    <a:lumOff val="25000"/>
                  </a:schemeClr>
                </a:solidFill>
                <a:latin typeface="Impact" pitchFamily="34" charset="0"/>
                <a:ea typeface="微软雅黑" pitchFamily="34" charset="-122"/>
                <a:cs typeface="宋体" pitchFamily="2" charset="-122"/>
              </a:rPr>
              <a:t>项目一 平面广告设计</a:t>
            </a:r>
            <a:endParaRPr lang="en-US" altLang="zh-CN" sz="2801" dirty="0">
              <a:solidFill>
                <a:schemeClr val="tx1">
                  <a:lumMod val="75000"/>
                  <a:lumOff val="25000"/>
                </a:schemeClr>
              </a:solidFill>
              <a:latin typeface="Impact" pitchFamily="34" charset="0"/>
              <a:ea typeface="微软雅黑" pitchFamily="34" charset="-122"/>
              <a:cs typeface="宋体" pitchFamily="2" charset="-122"/>
            </a:endParaRPr>
          </a:p>
        </p:txBody>
      </p:sp>
      <p:sp>
        <p:nvSpPr>
          <p:cNvPr id="19" name="Line 21"/>
          <p:cNvSpPr>
            <a:spLocks noChangeShapeType="1"/>
          </p:cNvSpPr>
          <p:nvPr/>
        </p:nvSpPr>
        <p:spPr bwMode="auto">
          <a:xfrm>
            <a:off x="4272494" y="2675838"/>
            <a:ext cx="3400061" cy="0"/>
          </a:xfrm>
          <a:prstGeom prst="line">
            <a:avLst/>
          </a:prstGeom>
          <a:noFill/>
          <a:ln w="6350">
            <a:solidFill>
              <a:schemeClr val="tx1">
                <a:lumMod val="75000"/>
                <a:lumOff val="2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sz="2144">
              <a:ln>
                <a:solidFill>
                  <a:schemeClr val="tx1">
                    <a:lumMod val="75000"/>
                    <a:lumOff val="25000"/>
                  </a:schemeClr>
                </a:solidFill>
              </a:ln>
              <a:solidFill>
                <a:srgbClr val="000000"/>
              </a:solidFill>
              <a:latin typeface="Arial" pitchFamily="34" charset="0"/>
            </a:endParaRPr>
          </a:p>
        </p:txBody>
      </p:sp>
      <p:sp>
        <p:nvSpPr>
          <p:cNvPr id="10" name="Rectangle 20"/>
          <p:cNvSpPr>
            <a:spLocks noChangeArrowheads="1"/>
          </p:cNvSpPr>
          <p:nvPr/>
        </p:nvSpPr>
        <p:spPr bwMode="auto">
          <a:xfrm>
            <a:off x="4272494" y="2715795"/>
            <a:ext cx="3400061" cy="13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900" dirty="0">
                <a:solidFill>
                  <a:schemeClr val="accent1"/>
                </a:solidFill>
                <a:latin typeface="微软雅黑" pitchFamily="34" charset="-122"/>
                <a:ea typeface="微软雅黑" pitchFamily="34" charset="-122"/>
                <a:cs typeface="Arial" pitchFamily="34" charset="0"/>
              </a:rPr>
              <a:t>●</a:t>
            </a:r>
            <a:r>
              <a:rPr lang="zh-CN" altLang="en-US" sz="900" dirty="0">
                <a:solidFill>
                  <a:srgbClr val="53585E"/>
                </a:solidFill>
                <a:latin typeface="微软雅黑" pitchFamily="34" charset="-122"/>
                <a:ea typeface="微软雅黑" pitchFamily="34" charset="-122"/>
                <a:cs typeface="Arial" pitchFamily="34" charset="0"/>
              </a:rPr>
              <a:t>任务一 设计招贴广告       </a:t>
            </a:r>
            <a:r>
              <a:rPr lang="zh-CN" altLang="en-US" sz="900" dirty="0">
                <a:solidFill>
                  <a:schemeClr val="accent1"/>
                </a:solidFill>
                <a:latin typeface="微软雅黑" pitchFamily="34" charset="-122"/>
                <a:ea typeface="微软雅黑" pitchFamily="34" charset="-122"/>
                <a:cs typeface="Arial" pitchFamily="34" charset="0"/>
              </a:rPr>
              <a:t>●</a:t>
            </a:r>
            <a:r>
              <a:rPr lang="zh-CN" altLang="en-US" sz="900" b="1" dirty="0">
                <a:solidFill>
                  <a:srgbClr val="8BC145"/>
                </a:solidFill>
                <a:latin typeface="微软雅黑" pitchFamily="34" charset="-122"/>
                <a:ea typeface="微软雅黑" pitchFamily="34" charset="-122"/>
                <a:cs typeface="Arial" pitchFamily="34" charset="0"/>
              </a:rPr>
              <a:t>任务二 设计</a:t>
            </a:r>
            <a:r>
              <a:rPr lang="en-US" altLang="zh-CN" sz="900" b="1" dirty="0">
                <a:solidFill>
                  <a:srgbClr val="8BC145"/>
                </a:solidFill>
                <a:latin typeface="微软雅黑" pitchFamily="34" charset="-122"/>
                <a:ea typeface="微软雅黑" pitchFamily="34" charset="-122"/>
                <a:cs typeface="Arial" pitchFamily="34" charset="0"/>
              </a:rPr>
              <a:t>DM</a:t>
            </a:r>
            <a:r>
              <a:rPr lang="zh-CN" altLang="en-US" sz="900" b="1" dirty="0">
                <a:solidFill>
                  <a:srgbClr val="8BC145"/>
                </a:solidFill>
                <a:latin typeface="微软雅黑" pitchFamily="34" charset="-122"/>
                <a:ea typeface="微软雅黑" pitchFamily="34" charset="-122"/>
                <a:cs typeface="Arial" pitchFamily="34" charset="0"/>
              </a:rPr>
              <a:t>广告</a:t>
            </a:r>
          </a:p>
        </p:txBody>
      </p:sp>
      <p:sp>
        <p:nvSpPr>
          <p:cNvPr id="11" name="菱形 10"/>
          <p:cNvSpPr/>
          <p:nvPr/>
        </p:nvSpPr>
        <p:spPr>
          <a:xfrm>
            <a:off x="1018228" y="3166511"/>
            <a:ext cx="2035340" cy="2035340"/>
          </a:xfrm>
          <a:prstGeom prst="diamond">
            <a:avLst/>
          </a:prstGeom>
          <a:blipFill>
            <a:blip r:embed="rId3" cstate="print"/>
            <a:srcRect/>
            <a:stretch>
              <a:fillRect r="3"/>
            </a:stretch>
          </a:blip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2" name="菱形 11"/>
          <p:cNvSpPr/>
          <p:nvPr/>
        </p:nvSpPr>
        <p:spPr>
          <a:xfrm>
            <a:off x="-36000" y="4228445"/>
            <a:ext cx="2035340" cy="2035340"/>
          </a:xfrm>
          <a:prstGeom prst="diamond">
            <a:avLst/>
          </a:prstGeom>
          <a:solidFill>
            <a:schemeClr val="accent2"/>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5" name="菱形 14"/>
          <p:cNvSpPr/>
          <p:nvPr/>
        </p:nvSpPr>
        <p:spPr>
          <a:xfrm>
            <a:off x="2073000" y="4228445"/>
            <a:ext cx="2035340" cy="2035340"/>
          </a:xfrm>
          <a:prstGeom prst="diamond">
            <a:avLst/>
          </a:pr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7" name="Rectangle 18"/>
          <p:cNvSpPr>
            <a:spLocks noChangeArrowheads="1"/>
          </p:cNvSpPr>
          <p:nvPr/>
        </p:nvSpPr>
        <p:spPr bwMode="auto">
          <a:xfrm>
            <a:off x="4272905" y="1627873"/>
            <a:ext cx="2911952"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学习单元三  平面设计制作</a:t>
            </a:r>
            <a:endParaRPr lang="en-US" altLang="zh-CN" sz="2001" b="1" dirty="0">
              <a:solidFill>
                <a:schemeClr val="accent1"/>
              </a:solidFill>
              <a:latin typeface="Impact" pitchFamily="34" charset="0"/>
              <a:ea typeface="微软雅黑" pitchFamily="34" charset="-122"/>
              <a:cs typeface="宋体" pitchFamily="2" charset="-122"/>
            </a:endParaRPr>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35" presetClass="emph" presetSubtype="0" repeatCount="3000" fill="hold" grpId="1" nodeType="withEffect">
                                      <p:stCondLst>
                                        <p:cond delay="500"/>
                                      </p:stCondLst>
                                      <p:childTnLst>
                                        <p:anim calcmode="discrete" valueType="str">
                                          <p:cBhvr>
                                            <p:cTn id="14" dur="100" fill="hold"/>
                                            <p:tgtEl>
                                              <p:spTgt spid="7"/>
                                            </p:tgtEl>
                                            <p:attrNameLst>
                                              <p:attrName>style.visibility</p:attrName>
                                            </p:attrNameLst>
                                          </p:cBhvr>
                                          <p:tavLst>
                                            <p:tav tm="0">
                                              <p:val>
                                                <p:strVal val="hidden"/>
                                              </p:val>
                                            </p:tav>
                                            <p:tav tm="50000">
                                              <p:val>
                                                <p:strVal val="visible"/>
                                              </p:val>
                                            </p:tav>
                                          </p:tavLst>
                                        </p:anim>
                                      </p:childTnLst>
                                    </p:cTn>
                                  </p:par>
                                  <p:par>
                                    <p:cTn id="15" presetID="2" presetClass="entr" presetSubtype="8"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35" presetClass="emph" presetSubtype="0" repeatCount="3000" fill="hold" grpId="1" nodeType="withEffect">
                                      <p:stCondLst>
                                        <p:cond delay="600"/>
                                      </p:stCondLst>
                                      <p:childTnLst>
                                        <p:anim calcmode="discrete" valueType="str">
                                          <p:cBhvr>
                                            <p:cTn id="20" dur="100" fill="hold"/>
                                            <p:tgtEl>
                                              <p:spTgt spid="8"/>
                                            </p:tgtEl>
                                            <p:attrNameLst>
                                              <p:attrName>style.visibility</p:attrName>
                                            </p:attrNameLst>
                                          </p:cBhvr>
                                          <p:tavLst>
                                            <p:tav tm="0">
                                              <p:val>
                                                <p:strVal val="hidden"/>
                                              </p:val>
                                            </p:tav>
                                            <p:tav tm="50000">
                                              <p:val>
                                                <p:strVal val="visible"/>
                                              </p:val>
                                            </p:tav>
                                          </p:tavLst>
                                        </p:anim>
                                      </p:childTnLst>
                                    </p:cTn>
                                  </p:par>
                                  <p:par>
                                    <p:cTn id="21" presetID="2" presetClass="entr" presetSubtype="8" fill="hold" grpId="0" nodeType="withEffect">
                                      <p:stCondLst>
                                        <p:cond delay="3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35" presetClass="emph" presetSubtype="0" repeatCount="3000" fill="hold" grpId="1" nodeType="withEffect">
                                      <p:stCondLst>
                                        <p:cond delay="700"/>
                                      </p:stCondLst>
                                      <p:childTnLst>
                                        <p:anim calcmode="discrete" valueType="str">
                                          <p:cBhvr>
                                            <p:cTn id="26" dur="100" fill="hold"/>
                                            <p:tgtEl>
                                              <p:spTgt spid="9"/>
                                            </p:tgtEl>
                                            <p:attrNameLst>
                                              <p:attrName>style.visibility</p:attrName>
                                            </p:attrNameLst>
                                          </p:cBhvr>
                                          <p:tavLst>
                                            <p:tav tm="0">
                                              <p:val>
                                                <p:strVal val="hidden"/>
                                              </p:val>
                                            </p:tav>
                                            <p:tav tm="50000">
                                              <p:val>
                                                <p:strVal val="visible"/>
                                              </p:val>
                                            </p:tav>
                                          </p:tavLst>
                                        </p:anim>
                                      </p:childTnLst>
                                    </p:cTn>
                                  </p:par>
                                  <p:par>
                                    <p:cTn id="27" presetID="2" presetClass="entr" presetSubtype="8" fill="hold" grpId="0" nodeType="withEffect">
                                      <p:stCondLst>
                                        <p:cond delay="7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35" presetClass="emph" presetSubtype="0" repeatCount="3000" fill="hold" grpId="1" nodeType="withEffect">
                                      <p:stCondLst>
                                        <p:cond delay="1100"/>
                                      </p:stCondLst>
                                      <p:childTnLst>
                                        <p:anim calcmode="discrete" valueType="str">
                                          <p:cBhvr>
                                            <p:cTn id="32" dur="100" fill="hold"/>
                                            <p:tgtEl>
                                              <p:spTgt spid="15"/>
                                            </p:tgtEl>
                                            <p:attrNameLst>
                                              <p:attrName>style.visibility</p:attrName>
                                            </p:attrNameLst>
                                          </p:cBhvr>
                                          <p:tavLst>
                                            <p:tav tm="0">
                                              <p:val>
                                                <p:strVal val="hidden"/>
                                              </p:val>
                                            </p:tav>
                                            <p:tav tm="50000">
                                              <p:val>
                                                <p:strVal val="visible"/>
                                              </p:val>
                                            </p:tav>
                                          </p:tavLst>
                                        </p:anim>
                                      </p:childTnLst>
                                    </p:cTn>
                                  </p:par>
                                  <p:par>
                                    <p:cTn id="33" presetID="2" presetClass="entr" presetSubtype="8" fill="hold" grpId="0" nodeType="withEffect">
                                      <p:stCondLst>
                                        <p:cond delay="11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14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56" presetClass="entr" presetSubtype="0" fill="hold" grpId="0" nodeType="withEffect">
                                      <p:stCondLst>
                                        <p:cond delay="1400"/>
                                      </p:stCondLst>
                                      <p:iterate type="lt">
                                        <p:tmPct val="6667"/>
                                      </p:iterate>
                                      <p:childTnLst>
                                        <p:set>
                                          <p:cBhvr>
                                            <p:cTn id="42" dur="1" fill="hold">
                                              <p:stCondLst>
                                                <p:cond delay="0"/>
                                              </p:stCondLst>
                                            </p:cTn>
                                            <p:tgtEl>
                                              <p:spTgt spid="16"/>
                                            </p:tgtEl>
                                            <p:attrNameLst>
                                              <p:attrName>style.visibility</p:attrName>
                                            </p:attrNameLst>
                                          </p:cBhvr>
                                          <p:to>
                                            <p:strVal val="visible"/>
                                          </p:to>
                                        </p:set>
                                        <p:anim by="(-#ppt_w*2)" calcmode="lin" valueType="num">
                                          <p:cBhvr rctx="PPT">
                                            <p:cTn id="43" dur="375" autoRev="1" fill="hold">
                                              <p:stCondLst>
                                                <p:cond delay="0"/>
                                              </p:stCondLst>
                                            </p:cTn>
                                            <p:tgtEl>
                                              <p:spTgt spid="16"/>
                                            </p:tgtEl>
                                            <p:attrNameLst>
                                              <p:attrName>ppt_w</p:attrName>
                                            </p:attrNameLst>
                                          </p:cBhvr>
                                        </p:anim>
                                        <p:anim by="(#ppt_w*0.50)" calcmode="lin" valueType="num">
                                          <p:cBhvr>
                                            <p:cTn id="44" dur="375" decel="50000" autoRev="1" fill="hold">
                                              <p:stCondLst>
                                                <p:cond delay="0"/>
                                              </p:stCondLst>
                                            </p:cTn>
                                            <p:tgtEl>
                                              <p:spTgt spid="16"/>
                                            </p:tgtEl>
                                            <p:attrNameLst>
                                              <p:attrName>ppt_x</p:attrName>
                                            </p:attrNameLst>
                                          </p:cBhvr>
                                        </p:anim>
                                        <p:anim from="(-#ppt_h/2)" to="(#ppt_y)" calcmode="lin" valueType="num">
                                          <p:cBhvr>
                                            <p:cTn id="45" dur="750" fill="hold">
                                              <p:stCondLst>
                                                <p:cond delay="0"/>
                                              </p:stCondLst>
                                            </p:cTn>
                                            <p:tgtEl>
                                              <p:spTgt spid="16"/>
                                            </p:tgtEl>
                                            <p:attrNameLst>
                                              <p:attrName>ppt_y</p:attrName>
                                            </p:attrNameLst>
                                          </p:cBhvr>
                                        </p:anim>
                                        <p:animRot by="21600000">
                                          <p:cBhvr>
                                            <p:cTn id="46" dur="750" fill="hold">
                                              <p:stCondLst>
                                                <p:cond delay="0"/>
                                              </p:stCondLst>
                                            </p:cTn>
                                            <p:tgtEl>
                                              <p:spTgt spid="16"/>
                                            </p:tgtEl>
                                            <p:attrNameLst>
                                              <p:attrName>r</p:attrName>
                                            </p:attrNameLst>
                                          </p:cBhvr>
                                        </p:animRot>
                                      </p:childTnLst>
                                    </p:cTn>
                                  </p:par>
                                  <p:par>
                                    <p:cTn id="47" presetID="22" presetClass="entr" presetSubtype="8" fill="hold" grpId="0" nodeType="withEffect">
                                      <p:stCondLst>
                                        <p:cond delay="300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par>
                                    <p:cTn id="50" presetID="2" presetClass="entr" presetSubtype="4" fill="hold" grpId="0" nodeType="withEffect" p14:presetBounceEnd="60000">
                                      <p:stCondLst>
                                        <p:cond delay="3500"/>
                                      </p:stCondLst>
                                      <p:childTnLst>
                                        <p:set>
                                          <p:cBhvr>
                                            <p:cTn id="51" dur="1" fill="hold">
                                              <p:stCondLst>
                                                <p:cond delay="0"/>
                                              </p:stCondLst>
                                            </p:cTn>
                                            <p:tgtEl>
                                              <p:spTgt spid="10"/>
                                            </p:tgtEl>
                                            <p:attrNameLst>
                                              <p:attrName>style.visibility</p:attrName>
                                            </p:attrNameLst>
                                          </p:cBhvr>
                                          <p:to>
                                            <p:strVal val="visible"/>
                                          </p:to>
                                        </p:set>
                                        <p:anim calcmode="lin" valueType="num" p14:bounceEnd="60000">
                                          <p:cBhvr additive="base">
                                            <p:cTn id="52"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53" dur="500" fill="hold"/>
                                            <p:tgtEl>
                                              <p:spTgt spid="10"/>
                                            </p:tgtEl>
                                            <p:attrNameLst>
                                              <p:attrName>ppt_y</p:attrName>
                                            </p:attrNameLst>
                                          </p:cBhvr>
                                          <p:tavLst>
                                            <p:tav tm="0">
                                              <p:val>
                                                <p:strVal val="1+#ppt_h/2"/>
                                              </p:val>
                                            </p:tav>
                                            <p:tav tm="100000">
                                              <p:val>
                                                <p:strVal val="#ppt_y"/>
                                              </p:val>
                                            </p:tav>
                                          </p:tavLst>
                                        </p:anim>
                                      </p:childTnLst>
                                    </p:cTn>
                                  </p:par>
                                  <p:par>
                                    <p:cTn id="54" presetID="56" presetClass="entr" presetSubtype="0" fill="hold" grpId="0" nodeType="withEffect">
                                      <p:stCondLst>
                                        <p:cond delay="1400"/>
                                      </p:stCondLst>
                                      <p:iterate type="lt">
                                        <p:tmPct val="6667"/>
                                      </p:iterate>
                                      <p:childTnLst>
                                        <p:set>
                                          <p:cBhvr>
                                            <p:cTn id="55" dur="1" fill="hold">
                                              <p:stCondLst>
                                                <p:cond delay="0"/>
                                              </p:stCondLst>
                                            </p:cTn>
                                            <p:tgtEl>
                                              <p:spTgt spid="17"/>
                                            </p:tgtEl>
                                            <p:attrNameLst>
                                              <p:attrName>style.visibility</p:attrName>
                                            </p:attrNameLst>
                                          </p:cBhvr>
                                          <p:to>
                                            <p:strVal val="visible"/>
                                          </p:to>
                                        </p:set>
                                        <p:anim by="(-#ppt_w*2)" calcmode="lin" valueType="num">
                                          <p:cBhvr rctx="PPT">
                                            <p:cTn id="56" dur="375" autoRev="1" fill="hold">
                                              <p:stCondLst>
                                                <p:cond delay="0"/>
                                              </p:stCondLst>
                                            </p:cTn>
                                            <p:tgtEl>
                                              <p:spTgt spid="17"/>
                                            </p:tgtEl>
                                            <p:attrNameLst>
                                              <p:attrName>ppt_w</p:attrName>
                                            </p:attrNameLst>
                                          </p:cBhvr>
                                        </p:anim>
                                        <p:anim by="(#ppt_w*0.50)" calcmode="lin" valueType="num">
                                          <p:cBhvr>
                                            <p:cTn id="57" dur="375" decel="50000" autoRev="1" fill="hold">
                                              <p:stCondLst>
                                                <p:cond delay="0"/>
                                              </p:stCondLst>
                                            </p:cTn>
                                            <p:tgtEl>
                                              <p:spTgt spid="17"/>
                                            </p:tgtEl>
                                            <p:attrNameLst>
                                              <p:attrName>ppt_x</p:attrName>
                                            </p:attrNameLst>
                                          </p:cBhvr>
                                        </p:anim>
                                        <p:anim from="(-#ppt_h/2)" to="(#ppt_y)" calcmode="lin" valueType="num">
                                          <p:cBhvr>
                                            <p:cTn id="58" dur="750" fill="hold">
                                              <p:stCondLst>
                                                <p:cond delay="0"/>
                                              </p:stCondLst>
                                            </p:cTn>
                                            <p:tgtEl>
                                              <p:spTgt spid="17"/>
                                            </p:tgtEl>
                                            <p:attrNameLst>
                                              <p:attrName>ppt_y</p:attrName>
                                            </p:attrNameLst>
                                          </p:cBhvr>
                                        </p:anim>
                                        <p:animRot by="21600000">
                                          <p:cBhvr>
                                            <p:cTn id="59" dur="75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6" grpId="0"/>
          <p:bldP spid="19" grpId="0" animBg="1"/>
          <p:bldP spid="10" grpId="0"/>
          <p:bldP spid="11" grpId="0" animBg="1"/>
          <p:bldP spid="12" grpId="0" animBg="1"/>
          <p:bldP spid="15" grpId="0" animBg="1"/>
          <p:bldP spid="15" grpId="1" animBg="1"/>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35" presetClass="emph" presetSubtype="0" repeatCount="3000" fill="hold" grpId="1" nodeType="withEffect">
                                      <p:stCondLst>
                                        <p:cond delay="500"/>
                                      </p:stCondLst>
                                      <p:childTnLst>
                                        <p:anim calcmode="discrete" valueType="str">
                                          <p:cBhvr>
                                            <p:cTn id="14" dur="100" fill="hold"/>
                                            <p:tgtEl>
                                              <p:spTgt spid="7"/>
                                            </p:tgtEl>
                                            <p:attrNameLst>
                                              <p:attrName>style.visibility</p:attrName>
                                            </p:attrNameLst>
                                          </p:cBhvr>
                                          <p:tavLst>
                                            <p:tav tm="0">
                                              <p:val>
                                                <p:strVal val="hidden"/>
                                              </p:val>
                                            </p:tav>
                                            <p:tav tm="50000">
                                              <p:val>
                                                <p:strVal val="visible"/>
                                              </p:val>
                                            </p:tav>
                                          </p:tavLst>
                                        </p:anim>
                                      </p:childTnLst>
                                    </p:cTn>
                                  </p:par>
                                  <p:par>
                                    <p:cTn id="15" presetID="2" presetClass="entr" presetSubtype="8"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35" presetClass="emph" presetSubtype="0" repeatCount="3000" fill="hold" grpId="1" nodeType="withEffect">
                                      <p:stCondLst>
                                        <p:cond delay="600"/>
                                      </p:stCondLst>
                                      <p:childTnLst>
                                        <p:anim calcmode="discrete" valueType="str">
                                          <p:cBhvr>
                                            <p:cTn id="20" dur="100" fill="hold"/>
                                            <p:tgtEl>
                                              <p:spTgt spid="8"/>
                                            </p:tgtEl>
                                            <p:attrNameLst>
                                              <p:attrName>style.visibility</p:attrName>
                                            </p:attrNameLst>
                                          </p:cBhvr>
                                          <p:tavLst>
                                            <p:tav tm="0">
                                              <p:val>
                                                <p:strVal val="hidden"/>
                                              </p:val>
                                            </p:tav>
                                            <p:tav tm="50000">
                                              <p:val>
                                                <p:strVal val="visible"/>
                                              </p:val>
                                            </p:tav>
                                          </p:tavLst>
                                        </p:anim>
                                      </p:childTnLst>
                                    </p:cTn>
                                  </p:par>
                                  <p:par>
                                    <p:cTn id="21" presetID="2" presetClass="entr" presetSubtype="8" fill="hold" grpId="0" nodeType="withEffect">
                                      <p:stCondLst>
                                        <p:cond delay="3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35" presetClass="emph" presetSubtype="0" repeatCount="3000" fill="hold" grpId="1" nodeType="withEffect">
                                      <p:stCondLst>
                                        <p:cond delay="700"/>
                                      </p:stCondLst>
                                      <p:childTnLst>
                                        <p:anim calcmode="discrete" valueType="str">
                                          <p:cBhvr>
                                            <p:cTn id="26" dur="100" fill="hold"/>
                                            <p:tgtEl>
                                              <p:spTgt spid="9"/>
                                            </p:tgtEl>
                                            <p:attrNameLst>
                                              <p:attrName>style.visibility</p:attrName>
                                            </p:attrNameLst>
                                          </p:cBhvr>
                                          <p:tavLst>
                                            <p:tav tm="0">
                                              <p:val>
                                                <p:strVal val="hidden"/>
                                              </p:val>
                                            </p:tav>
                                            <p:tav tm="50000">
                                              <p:val>
                                                <p:strVal val="visible"/>
                                              </p:val>
                                            </p:tav>
                                          </p:tavLst>
                                        </p:anim>
                                      </p:childTnLst>
                                    </p:cTn>
                                  </p:par>
                                  <p:par>
                                    <p:cTn id="27" presetID="2" presetClass="entr" presetSubtype="8" fill="hold" grpId="0" nodeType="withEffect">
                                      <p:stCondLst>
                                        <p:cond delay="7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35" presetClass="emph" presetSubtype="0" repeatCount="3000" fill="hold" grpId="1" nodeType="withEffect">
                                      <p:stCondLst>
                                        <p:cond delay="1100"/>
                                      </p:stCondLst>
                                      <p:childTnLst>
                                        <p:anim calcmode="discrete" valueType="str">
                                          <p:cBhvr>
                                            <p:cTn id="32" dur="100" fill="hold"/>
                                            <p:tgtEl>
                                              <p:spTgt spid="15"/>
                                            </p:tgtEl>
                                            <p:attrNameLst>
                                              <p:attrName>style.visibility</p:attrName>
                                            </p:attrNameLst>
                                          </p:cBhvr>
                                          <p:tavLst>
                                            <p:tav tm="0">
                                              <p:val>
                                                <p:strVal val="hidden"/>
                                              </p:val>
                                            </p:tav>
                                            <p:tav tm="50000">
                                              <p:val>
                                                <p:strVal val="visible"/>
                                              </p:val>
                                            </p:tav>
                                          </p:tavLst>
                                        </p:anim>
                                      </p:childTnLst>
                                    </p:cTn>
                                  </p:par>
                                  <p:par>
                                    <p:cTn id="33" presetID="2" presetClass="entr" presetSubtype="8" fill="hold" grpId="0" nodeType="withEffect">
                                      <p:stCondLst>
                                        <p:cond delay="11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14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56" presetClass="entr" presetSubtype="0" fill="hold" grpId="0" nodeType="withEffect">
                                      <p:stCondLst>
                                        <p:cond delay="1400"/>
                                      </p:stCondLst>
                                      <p:iterate type="lt">
                                        <p:tmPct val="6667"/>
                                      </p:iterate>
                                      <p:childTnLst>
                                        <p:set>
                                          <p:cBhvr>
                                            <p:cTn id="42" dur="1" fill="hold">
                                              <p:stCondLst>
                                                <p:cond delay="0"/>
                                              </p:stCondLst>
                                            </p:cTn>
                                            <p:tgtEl>
                                              <p:spTgt spid="16"/>
                                            </p:tgtEl>
                                            <p:attrNameLst>
                                              <p:attrName>style.visibility</p:attrName>
                                            </p:attrNameLst>
                                          </p:cBhvr>
                                          <p:to>
                                            <p:strVal val="visible"/>
                                          </p:to>
                                        </p:set>
                                        <p:anim by="(-#ppt_w*2)" calcmode="lin" valueType="num">
                                          <p:cBhvr rctx="PPT">
                                            <p:cTn id="43" dur="375" autoRev="1" fill="hold">
                                              <p:stCondLst>
                                                <p:cond delay="0"/>
                                              </p:stCondLst>
                                            </p:cTn>
                                            <p:tgtEl>
                                              <p:spTgt spid="16"/>
                                            </p:tgtEl>
                                            <p:attrNameLst>
                                              <p:attrName>ppt_w</p:attrName>
                                            </p:attrNameLst>
                                          </p:cBhvr>
                                        </p:anim>
                                        <p:anim by="(#ppt_w*0.50)" calcmode="lin" valueType="num">
                                          <p:cBhvr>
                                            <p:cTn id="44" dur="375" decel="50000" autoRev="1" fill="hold">
                                              <p:stCondLst>
                                                <p:cond delay="0"/>
                                              </p:stCondLst>
                                            </p:cTn>
                                            <p:tgtEl>
                                              <p:spTgt spid="16"/>
                                            </p:tgtEl>
                                            <p:attrNameLst>
                                              <p:attrName>ppt_x</p:attrName>
                                            </p:attrNameLst>
                                          </p:cBhvr>
                                        </p:anim>
                                        <p:anim from="(-#ppt_h/2)" to="(#ppt_y)" calcmode="lin" valueType="num">
                                          <p:cBhvr>
                                            <p:cTn id="45" dur="750" fill="hold">
                                              <p:stCondLst>
                                                <p:cond delay="0"/>
                                              </p:stCondLst>
                                            </p:cTn>
                                            <p:tgtEl>
                                              <p:spTgt spid="16"/>
                                            </p:tgtEl>
                                            <p:attrNameLst>
                                              <p:attrName>ppt_y</p:attrName>
                                            </p:attrNameLst>
                                          </p:cBhvr>
                                        </p:anim>
                                        <p:animRot by="21600000">
                                          <p:cBhvr>
                                            <p:cTn id="46" dur="750" fill="hold">
                                              <p:stCondLst>
                                                <p:cond delay="0"/>
                                              </p:stCondLst>
                                            </p:cTn>
                                            <p:tgtEl>
                                              <p:spTgt spid="16"/>
                                            </p:tgtEl>
                                            <p:attrNameLst>
                                              <p:attrName>r</p:attrName>
                                            </p:attrNameLst>
                                          </p:cBhvr>
                                        </p:animRot>
                                      </p:childTnLst>
                                    </p:cTn>
                                  </p:par>
                                  <p:par>
                                    <p:cTn id="47" presetID="22" presetClass="entr" presetSubtype="8" fill="hold" grpId="0" nodeType="withEffect">
                                      <p:stCondLst>
                                        <p:cond delay="300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par>
                                    <p:cTn id="50" presetID="2" presetClass="entr" presetSubtype="4" fill="hold" grpId="0" nodeType="withEffect">
                                      <p:stCondLst>
                                        <p:cond delay="3500"/>
                                      </p:stCondLst>
                                      <p:childTnLst>
                                        <p:set>
                                          <p:cBhvr>
                                            <p:cTn id="51" dur="1" fill="hold">
                                              <p:stCondLst>
                                                <p:cond delay="0"/>
                                              </p:stCondLst>
                                            </p:cTn>
                                            <p:tgtEl>
                                              <p:spTgt spid="10"/>
                                            </p:tgtEl>
                                            <p:attrNameLst>
                                              <p:attrName>style.visibility</p:attrName>
                                            </p:attrNameLst>
                                          </p:cBhvr>
                                          <p:to>
                                            <p:strVal val="visible"/>
                                          </p:to>
                                        </p:set>
                                        <p:anim calcmode="lin" valueType="num">
                                          <p:cBhvr additive="base">
                                            <p:cTn id="52" dur="500" fill="hold"/>
                                            <p:tgtEl>
                                              <p:spTgt spid="10"/>
                                            </p:tgtEl>
                                            <p:attrNameLst>
                                              <p:attrName>ppt_x</p:attrName>
                                            </p:attrNameLst>
                                          </p:cBhvr>
                                          <p:tavLst>
                                            <p:tav tm="0">
                                              <p:val>
                                                <p:strVal val="#ppt_x"/>
                                              </p:val>
                                            </p:tav>
                                            <p:tav tm="100000">
                                              <p:val>
                                                <p:strVal val="#ppt_x"/>
                                              </p:val>
                                            </p:tav>
                                          </p:tavLst>
                                        </p:anim>
                                        <p:anim calcmode="lin" valueType="num">
                                          <p:cBhvr additive="base">
                                            <p:cTn id="53" dur="500" fill="hold"/>
                                            <p:tgtEl>
                                              <p:spTgt spid="10"/>
                                            </p:tgtEl>
                                            <p:attrNameLst>
                                              <p:attrName>ppt_y</p:attrName>
                                            </p:attrNameLst>
                                          </p:cBhvr>
                                          <p:tavLst>
                                            <p:tav tm="0">
                                              <p:val>
                                                <p:strVal val="1+#ppt_h/2"/>
                                              </p:val>
                                            </p:tav>
                                            <p:tav tm="100000">
                                              <p:val>
                                                <p:strVal val="#ppt_y"/>
                                              </p:val>
                                            </p:tav>
                                          </p:tavLst>
                                        </p:anim>
                                      </p:childTnLst>
                                    </p:cTn>
                                  </p:par>
                                  <p:par>
                                    <p:cTn id="54" presetID="56" presetClass="entr" presetSubtype="0" fill="hold" grpId="0" nodeType="withEffect">
                                      <p:stCondLst>
                                        <p:cond delay="1400"/>
                                      </p:stCondLst>
                                      <p:iterate type="lt">
                                        <p:tmPct val="6667"/>
                                      </p:iterate>
                                      <p:childTnLst>
                                        <p:set>
                                          <p:cBhvr>
                                            <p:cTn id="55" dur="1" fill="hold">
                                              <p:stCondLst>
                                                <p:cond delay="0"/>
                                              </p:stCondLst>
                                            </p:cTn>
                                            <p:tgtEl>
                                              <p:spTgt spid="17"/>
                                            </p:tgtEl>
                                            <p:attrNameLst>
                                              <p:attrName>style.visibility</p:attrName>
                                            </p:attrNameLst>
                                          </p:cBhvr>
                                          <p:to>
                                            <p:strVal val="visible"/>
                                          </p:to>
                                        </p:set>
                                        <p:anim by="(-#ppt_w*2)" calcmode="lin" valueType="num">
                                          <p:cBhvr rctx="PPT">
                                            <p:cTn id="56" dur="375" autoRev="1" fill="hold">
                                              <p:stCondLst>
                                                <p:cond delay="0"/>
                                              </p:stCondLst>
                                            </p:cTn>
                                            <p:tgtEl>
                                              <p:spTgt spid="17"/>
                                            </p:tgtEl>
                                            <p:attrNameLst>
                                              <p:attrName>ppt_w</p:attrName>
                                            </p:attrNameLst>
                                          </p:cBhvr>
                                        </p:anim>
                                        <p:anim by="(#ppt_w*0.50)" calcmode="lin" valueType="num">
                                          <p:cBhvr>
                                            <p:cTn id="57" dur="375" decel="50000" autoRev="1" fill="hold">
                                              <p:stCondLst>
                                                <p:cond delay="0"/>
                                              </p:stCondLst>
                                            </p:cTn>
                                            <p:tgtEl>
                                              <p:spTgt spid="17"/>
                                            </p:tgtEl>
                                            <p:attrNameLst>
                                              <p:attrName>ppt_x</p:attrName>
                                            </p:attrNameLst>
                                          </p:cBhvr>
                                        </p:anim>
                                        <p:anim from="(-#ppt_h/2)" to="(#ppt_y)" calcmode="lin" valueType="num">
                                          <p:cBhvr>
                                            <p:cTn id="58" dur="750" fill="hold">
                                              <p:stCondLst>
                                                <p:cond delay="0"/>
                                              </p:stCondLst>
                                            </p:cTn>
                                            <p:tgtEl>
                                              <p:spTgt spid="17"/>
                                            </p:tgtEl>
                                            <p:attrNameLst>
                                              <p:attrName>ppt_y</p:attrName>
                                            </p:attrNameLst>
                                          </p:cBhvr>
                                        </p:anim>
                                        <p:animRot by="21600000">
                                          <p:cBhvr>
                                            <p:cTn id="59" dur="75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6" grpId="0"/>
          <p:bldP spid="19" grpId="0" animBg="1"/>
          <p:bldP spid="10" grpId="0"/>
          <p:bldP spid="11" grpId="0" animBg="1"/>
          <p:bldP spid="12" grpId="0" animBg="1"/>
          <p:bldP spid="15" grpId="0" animBg="1"/>
          <p:bldP spid="15" grpId="1" animBg="1"/>
          <p:bldP spid="17"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828000" y="696152"/>
            <a:ext cx="7344000" cy="162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buClr>
                <a:schemeClr val="tx1">
                  <a:lumMod val="75000"/>
                  <a:lumOff val="25000"/>
                </a:schemeClr>
              </a:buClr>
            </a:pPr>
            <a:r>
              <a:rPr lang="en-US" altLang="zh-CN" sz="1200" b="1" dirty="0">
                <a:latin typeface="微软雅黑" panose="020B0503020204020204" pitchFamily="34" charset="-122"/>
                <a:ea typeface="微软雅黑" panose="020B0503020204020204" pitchFamily="34" charset="-122"/>
              </a:rPr>
              <a:t>① DM </a:t>
            </a:r>
            <a:r>
              <a:rPr lang="zh-CN" altLang="en-US" sz="1200" b="1" dirty="0">
                <a:latin typeface="微软雅黑" panose="020B0503020204020204" pitchFamily="34" charset="-122"/>
                <a:ea typeface="微软雅黑" panose="020B0503020204020204" pitchFamily="34" charset="-122"/>
              </a:rPr>
              <a:t>的优点。</a:t>
            </a:r>
          </a:p>
          <a:p>
            <a:pPr marL="171489" indent="-171489">
              <a:lnSpc>
                <a:spcPct val="150000"/>
              </a:lnSpc>
              <a:buClr>
                <a:schemeClr val="tx1">
                  <a:lumMod val="75000"/>
                  <a:lumOff val="25000"/>
                </a:schemeClr>
              </a:buClr>
              <a:buFont typeface="Wingdings" pitchFamily="2" charset="2"/>
              <a:buChar char="n"/>
            </a:pPr>
            <a:r>
              <a:rPr lang="en-US" altLang="zh-CN" sz="1200" dirty="0">
                <a:latin typeface="微软雅黑" panose="020B0503020204020204" pitchFamily="34" charset="-122"/>
                <a:ea typeface="微软雅黑" panose="020B0503020204020204" pitchFamily="34" charset="-122"/>
              </a:rPr>
              <a:t>DM </a:t>
            </a:r>
            <a:r>
              <a:rPr lang="zh-CN" altLang="en-US" sz="1200" dirty="0">
                <a:latin typeface="微软雅黑" panose="020B0503020204020204" pitchFamily="34" charset="-122"/>
                <a:ea typeface="微软雅黑" panose="020B0503020204020204" pitchFamily="34" charset="-122"/>
              </a:rPr>
              <a:t>比其他广告媒体更有针对性，可以有目的地选择目标对象，减少资源浪费。</a:t>
            </a:r>
          </a:p>
          <a:p>
            <a:pPr marL="171489" indent="-171489">
              <a:lnSpc>
                <a:spcPct val="150000"/>
              </a:lnSpc>
              <a:buClr>
                <a:schemeClr val="tx1">
                  <a:lumMod val="75000"/>
                  <a:lumOff val="25000"/>
                </a:schemeClr>
              </a:buClr>
              <a:buFont typeface="Wingdings" pitchFamily="2" charset="2"/>
              <a:buChar char="n"/>
            </a:pPr>
            <a:r>
              <a:rPr lang="en-US" altLang="zh-CN" sz="1200" dirty="0">
                <a:latin typeface="微软雅黑" panose="020B0503020204020204" pitchFamily="34" charset="-122"/>
                <a:ea typeface="微软雅黑" panose="020B0503020204020204" pitchFamily="34" charset="-122"/>
              </a:rPr>
              <a:t>DM </a:t>
            </a:r>
            <a:r>
              <a:rPr lang="zh-CN" altLang="en-US" sz="1200" dirty="0">
                <a:latin typeface="微软雅黑" panose="020B0503020204020204" pitchFamily="34" charset="-122"/>
                <a:ea typeface="微软雅黑" panose="020B0503020204020204" pitchFamily="34" charset="-122"/>
              </a:rPr>
              <a:t>是对事先选定的对象直接投递广告，一对一地直接投递，可以减少信息传递过程中的资源流失，取得更好的广告效果。</a:t>
            </a:r>
          </a:p>
          <a:p>
            <a:pPr marL="171489" indent="-171489">
              <a:lnSpc>
                <a:spcPct val="150000"/>
              </a:lnSpc>
              <a:buClr>
                <a:schemeClr val="tx1">
                  <a:lumMod val="75000"/>
                  <a:lumOff val="25000"/>
                </a:schemeClr>
              </a:buClr>
              <a:buFont typeface="Wingdings" pitchFamily="2" charset="2"/>
              <a:buChar char="n"/>
            </a:pPr>
            <a:r>
              <a:rPr lang="en-US" altLang="zh-CN" sz="1200" dirty="0">
                <a:latin typeface="微软雅黑" panose="020B0503020204020204" pitchFamily="34" charset="-122"/>
                <a:ea typeface="微软雅黑" panose="020B0503020204020204" pitchFamily="34" charset="-122"/>
              </a:rPr>
              <a:t>DM </a:t>
            </a:r>
            <a:r>
              <a:rPr lang="zh-CN" altLang="en-US" sz="1200" dirty="0">
                <a:latin typeface="微软雅黑" panose="020B0503020204020204" pitchFamily="34" charset="-122"/>
                <a:ea typeface="微软雅黑" panose="020B0503020204020204" pitchFamily="34" charset="-122"/>
              </a:rPr>
              <a:t>的形式比较自由，内容也没有太多的局限，有利于设计者的发挥，容易设计出比较有特色的设计作品，方便消费者的关注。</a:t>
            </a:r>
          </a:p>
        </p:txBody>
      </p:sp>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相关</a:t>
            </a:r>
            <a:r>
              <a:rPr lang="zh-CN" altLang="en-US" sz="2001" b="1" dirty="0">
                <a:solidFill>
                  <a:schemeClr val="accent2"/>
                </a:solidFill>
                <a:latin typeface="Impact" pitchFamily="34" charset="0"/>
                <a:ea typeface="微软雅黑" pitchFamily="34" charset="-122"/>
                <a:cs typeface="宋体" pitchFamily="2" charset="-122"/>
              </a:rPr>
              <a:t>知识</a:t>
            </a:r>
            <a:endParaRPr lang="en-US" altLang="zh-CN" sz="2001" b="1" dirty="0">
              <a:solidFill>
                <a:schemeClr val="accent2"/>
              </a:solidFill>
              <a:latin typeface="Impact" pitchFamily="34" charset="0"/>
              <a:ea typeface="微软雅黑" pitchFamily="34" charset="-122"/>
              <a:cs typeface="宋体" pitchFamily="2"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9180" y="2421059"/>
            <a:ext cx="3525000" cy="2527425"/>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1"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相关</a:t>
            </a:r>
            <a:r>
              <a:rPr lang="zh-CN" altLang="en-US" sz="2001" b="1" dirty="0">
                <a:solidFill>
                  <a:schemeClr val="accent2"/>
                </a:solidFill>
                <a:latin typeface="Impact" pitchFamily="34" charset="0"/>
                <a:ea typeface="微软雅黑" pitchFamily="34" charset="-122"/>
                <a:cs typeface="宋体" pitchFamily="2" charset="-122"/>
              </a:rPr>
              <a:t>知识</a:t>
            </a:r>
            <a:endParaRPr lang="en-US" altLang="zh-CN" sz="2001" b="1" dirty="0">
              <a:solidFill>
                <a:schemeClr val="accent2"/>
              </a:solidFill>
              <a:latin typeface="Impact" pitchFamily="34" charset="0"/>
              <a:ea typeface="微软雅黑" pitchFamily="34" charset="-122"/>
              <a:cs typeface="宋体" pitchFamily="2" charset="-122"/>
            </a:endParaRPr>
          </a:p>
        </p:txBody>
      </p:sp>
      <p:sp>
        <p:nvSpPr>
          <p:cNvPr id="27" name="Rectangle 24"/>
          <p:cNvSpPr>
            <a:spLocks noChangeArrowheads="1"/>
          </p:cNvSpPr>
          <p:nvPr/>
        </p:nvSpPr>
        <p:spPr bwMode="auto">
          <a:xfrm>
            <a:off x="900000" y="771750"/>
            <a:ext cx="7272000" cy="113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spcBef>
                <a:spcPts val="500"/>
              </a:spcBef>
              <a:buClr>
                <a:schemeClr val="tx1">
                  <a:lumMod val="75000"/>
                  <a:lumOff val="25000"/>
                </a:schemeClr>
              </a:buClr>
            </a:pPr>
            <a:r>
              <a:rPr lang="en-US" altLang="zh-CN" sz="1200" b="1" dirty="0">
                <a:latin typeface="微软雅黑" panose="020B0503020204020204" pitchFamily="34" charset="-122"/>
                <a:ea typeface="微软雅黑" panose="020B0503020204020204" pitchFamily="34" charset="-122"/>
              </a:rPr>
              <a:t>② DM </a:t>
            </a:r>
            <a:r>
              <a:rPr lang="zh-CN" altLang="en-US" sz="1200" b="1" dirty="0">
                <a:latin typeface="微软雅黑" panose="020B0503020204020204" pitchFamily="34" charset="-122"/>
                <a:ea typeface="微软雅黑" panose="020B0503020204020204" pitchFamily="34" charset="-122"/>
              </a:rPr>
              <a:t>的特色。</a:t>
            </a:r>
          </a:p>
          <a:p>
            <a:pPr marL="171489" indent="-171489" algn="just">
              <a:lnSpc>
                <a:spcPct val="150000"/>
              </a:lnSpc>
              <a:spcBef>
                <a:spcPts val="500"/>
              </a:spcBef>
              <a:buClr>
                <a:schemeClr val="tx1">
                  <a:lumMod val="75000"/>
                  <a:lumOff val="25000"/>
                </a:schemeClr>
              </a:buClr>
              <a:buFont typeface="Wingdings" pitchFamily="2" charset="2"/>
              <a:buChar char="n"/>
            </a:pPr>
            <a:r>
              <a:rPr lang="en-US" altLang="zh-CN" sz="1200" dirty="0">
                <a:latin typeface="微软雅黑" panose="020B0503020204020204" pitchFamily="34" charset="-122"/>
                <a:ea typeface="微软雅黑" panose="020B0503020204020204" pitchFamily="34" charset="-122"/>
              </a:rPr>
              <a:t>DM </a:t>
            </a:r>
            <a:r>
              <a:rPr lang="zh-CN" altLang="en-US" sz="1200" dirty="0">
                <a:latin typeface="微软雅黑" panose="020B0503020204020204" pitchFamily="34" charset="-122"/>
                <a:ea typeface="微软雅黑" panose="020B0503020204020204" pitchFamily="34" charset="-122"/>
              </a:rPr>
              <a:t>可对新产品提供新资讯和服务的最佳说明。在文艺相关知识上，如戏剧、舞蹈、音乐、美术，亦能提供最好的资讯。在对象的选择上，具有区隔化特征，如根据区域、性別、年龄、职业、生活形态、购买者消费心理来做选择。版面的使用上，有较充裕的空间来做表现。</a:t>
            </a:r>
            <a:endParaRPr lang="en-US" altLang="zh-CN" sz="12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l="1556" t="10674" r="1556" b="15917"/>
          <a:stretch/>
        </p:blipFill>
        <p:spPr>
          <a:xfrm>
            <a:off x="2555377" y="2143040"/>
            <a:ext cx="4023034" cy="2682023"/>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500" fill="hold"/>
                                            <p:tgtEl>
                                              <p:spTgt spid="2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989486" y="771750"/>
            <a:ext cx="7182514" cy="218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DM </a:t>
            </a:r>
            <a:r>
              <a:rPr lang="zh-CN" altLang="en-US" sz="1200" b="1" dirty="0">
                <a:latin typeface="微软雅黑" panose="020B0503020204020204" pitchFamily="34" charset="-122"/>
                <a:ea typeface="微软雅黑" panose="020B0503020204020204" pitchFamily="34" charset="-122"/>
              </a:rPr>
              <a:t>的形式。</a:t>
            </a:r>
          </a:p>
          <a:p>
            <a:pPr marL="171489" indent="-171489">
              <a:lnSpc>
                <a:spcPct val="150000"/>
              </a:lnSpc>
              <a:buClr>
                <a:schemeClr val="tx1">
                  <a:lumMod val="75000"/>
                  <a:lumOff val="25000"/>
                </a:schemeClr>
              </a:buClr>
              <a:buFont typeface="Wingdings" pitchFamily="2" charset="2"/>
              <a:buChar char="n"/>
            </a:pPr>
            <a:r>
              <a:rPr lang="en-US" altLang="zh-CN" sz="1200" dirty="0">
                <a:latin typeface="微软雅黑" panose="020B0503020204020204" pitchFamily="34" charset="-122"/>
                <a:ea typeface="微软雅黑" panose="020B0503020204020204" pitchFamily="34" charset="-122"/>
              </a:rPr>
              <a:t>DM </a:t>
            </a:r>
            <a:r>
              <a:rPr lang="zh-CN" altLang="en-US" sz="1200" dirty="0">
                <a:latin typeface="微软雅黑" panose="020B0503020204020204" pitchFamily="34" charset="-122"/>
                <a:ea typeface="微软雅黑" panose="020B0503020204020204" pitchFamily="34" charset="-122"/>
              </a:rPr>
              <a:t>邮件广告的形式：如名信片、信函、目录、简介、宣传单、便笺、入场券、小册子或折页传单、企业刊物等。</a:t>
            </a:r>
          </a:p>
          <a:p>
            <a:pPr>
              <a:lnSpc>
                <a:spcPct val="150000"/>
              </a:lnSpc>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① 信函、明信片。</a:t>
            </a:r>
          </a:p>
          <a:p>
            <a:pPr marL="171489" indent="-171489">
              <a:lnSpc>
                <a:spcPct val="150000"/>
              </a:lnSpc>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通常已印“国内邮资已付”，构成元素有标题、文案和图饰、色彩的设计等。</a:t>
            </a:r>
          </a:p>
          <a:p>
            <a:pPr>
              <a:lnSpc>
                <a:spcPct val="150000"/>
              </a:lnSpc>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② 传单。</a:t>
            </a:r>
          </a:p>
          <a:p>
            <a:pPr marL="171489" indent="-171489">
              <a:lnSpc>
                <a:spcPct val="150000"/>
              </a:lnSpc>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传单又称广告传单或小页广告传单或单张广告，也可放进报纸随派报员投递客户，又可称夹报广告，可用以对店面、打折产品、新产品进行介绍。</a:t>
            </a:r>
          </a:p>
        </p:txBody>
      </p:sp>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相关</a:t>
            </a:r>
            <a:r>
              <a:rPr lang="zh-CN" altLang="en-US" sz="2001" b="1" dirty="0">
                <a:solidFill>
                  <a:schemeClr val="accent2"/>
                </a:solidFill>
                <a:latin typeface="Impact" pitchFamily="34" charset="0"/>
                <a:ea typeface="微软雅黑" pitchFamily="34" charset="-122"/>
                <a:cs typeface="宋体" pitchFamily="2" charset="-122"/>
              </a:rPr>
              <a:t>知识</a:t>
            </a:r>
            <a:endParaRPr lang="en-US" altLang="zh-CN" sz="2001" b="1" dirty="0">
              <a:solidFill>
                <a:schemeClr val="accent2"/>
              </a:solidFill>
              <a:latin typeface="Impact" pitchFamily="34" charset="0"/>
              <a:ea typeface="微软雅黑" pitchFamily="34" charset="-122"/>
              <a:cs typeface="宋体" pitchFamily="2" charset="-122"/>
            </a:endParaRPr>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578" y="3147928"/>
            <a:ext cx="2810367" cy="1636036"/>
          </a:xfrm>
          <a:prstGeom prst="rect">
            <a:avLst/>
          </a:prstGeom>
        </p:spPr>
      </p:pic>
    </p:spTree>
    <p:extLst>
      <p:ext uri="{BB962C8B-B14F-4D97-AF65-F5344CB8AC3E}">
        <p14:creationId xmlns:p14="http://schemas.microsoft.com/office/powerpoint/2010/main" val="109844668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0000">
                                          <p:cBhvr additive="base">
                                            <p:cTn id="11" dur="5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861725" y="852603"/>
            <a:ext cx="7382275" cy="86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③ 折叠式广告。</a:t>
            </a:r>
          </a:p>
          <a:p>
            <a:pPr marL="171489" indent="-171489" algn="just">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将纸张折叠成信函（不必用信封）或折叠成传单，有两折、三折、四折等。按形式分有普通折（图</a:t>
            </a:r>
            <a:r>
              <a:rPr lang="en-US" altLang="zh-CN" sz="1200" dirty="0">
                <a:latin typeface="微软雅黑" panose="020B0503020204020204" pitchFamily="34" charset="-122"/>
                <a:ea typeface="微软雅黑" panose="020B0503020204020204" pitchFamily="34" charset="-122"/>
              </a:rPr>
              <a:t>3-1-87</a:t>
            </a:r>
            <a:r>
              <a:rPr lang="zh-CN" altLang="en-US" sz="1200" dirty="0">
                <a:latin typeface="微软雅黑" panose="020B0503020204020204" pitchFamily="34" charset="-122"/>
                <a:ea typeface="微软雅黑" panose="020B0503020204020204" pitchFamily="34" charset="-122"/>
              </a:rPr>
              <a:t>）、风琴折（图</a:t>
            </a:r>
            <a:r>
              <a:rPr lang="en-US" altLang="zh-CN" sz="1200" dirty="0">
                <a:latin typeface="微软雅黑" panose="020B0503020204020204" pitchFamily="34" charset="-122"/>
                <a:ea typeface="微软雅黑" panose="020B0503020204020204" pitchFamily="34" charset="-122"/>
              </a:rPr>
              <a:t>3-1-88</a:t>
            </a:r>
            <a:r>
              <a:rPr lang="zh-CN" altLang="en-US" sz="1200" dirty="0">
                <a:latin typeface="微软雅黑" panose="020B0503020204020204" pitchFamily="34" charset="-122"/>
                <a:ea typeface="微软雅黑" panose="020B0503020204020204" pitchFamily="34" charset="-122"/>
              </a:rPr>
              <a:t>）、对门折（图</a:t>
            </a:r>
            <a:r>
              <a:rPr lang="en-US" altLang="zh-CN" sz="1200" dirty="0">
                <a:latin typeface="微软雅黑" panose="020B0503020204020204" pitchFamily="34" charset="-122"/>
                <a:ea typeface="微软雅黑" panose="020B0503020204020204" pitchFamily="34" charset="-122"/>
              </a:rPr>
              <a:t>3-1-89</a:t>
            </a:r>
            <a:r>
              <a:rPr lang="zh-CN" altLang="en-US" sz="1200" dirty="0">
                <a:latin typeface="微软雅黑" panose="020B0503020204020204" pitchFamily="34" charset="-122"/>
                <a:ea typeface="微软雅黑" panose="020B0503020204020204" pitchFamily="34" charset="-122"/>
              </a:rPr>
              <a:t>）等多种形式。</a:t>
            </a:r>
          </a:p>
        </p:txBody>
      </p:sp>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相关</a:t>
            </a:r>
            <a:r>
              <a:rPr lang="zh-CN" altLang="en-US" sz="2001" b="1" dirty="0">
                <a:solidFill>
                  <a:schemeClr val="accent2"/>
                </a:solidFill>
                <a:latin typeface="Impact" pitchFamily="34" charset="0"/>
                <a:ea typeface="微软雅黑" pitchFamily="34" charset="-122"/>
                <a:cs typeface="宋体" pitchFamily="2" charset="-122"/>
              </a:rPr>
              <a:t>知识</a:t>
            </a:r>
            <a:endParaRPr lang="en-US" altLang="zh-CN" sz="2001" b="1" dirty="0">
              <a:solidFill>
                <a:schemeClr val="accent2"/>
              </a:solidFill>
              <a:latin typeface="Impact" pitchFamily="34" charset="0"/>
              <a:ea typeface="微软雅黑" pitchFamily="34" charset="-122"/>
              <a:cs typeface="宋体" pitchFamily="2" charset="-122"/>
            </a:endParaRPr>
          </a:p>
        </p:txBody>
      </p:sp>
      <p:grpSp>
        <p:nvGrpSpPr>
          <p:cNvPr id="11" name="组合 10"/>
          <p:cNvGrpSpPr/>
          <p:nvPr/>
        </p:nvGrpSpPr>
        <p:grpSpPr>
          <a:xfrm>
            <a:off x="1907177" y="2067594"/>
            <a:ext cx="1156053" cy="2519266"/>
            <a:chOff x="911622" y="1994956"/>
            <a:chExt cx="1155696" cy="2518488"/>
          </a:xfrm>
        </p:grpSpPr>
        <p:sp>
          <p:nvSpPr>
            <p:cNvPr id="15" name="矩形 14"/>
            <p:cNvSpPr/>
            <p:nvPr/>
          </p:nvSpPr>
          <p:spPr>
            <a:xfrm>
              <a:off x="917644" y="4267223"/>
              <a:ext cx="114967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3-1-87 </a:t>
              </a:r>
              <a:r>
                <a:rPr lang="zh-CN" altLang="en-US" sz="1000" dirty="0">
                  <a:latin typeface="微软雅黑" panose="020B0503020204020204" pitchFamily="34" charset="-122"/>
                  <a:ea typeface="微软雅黑" panose="020B0503020204020204" pitchFamily="34" charset="-122"/>
                </a:rPr>
                <a:t>普通折</a:t>
              </a:r>
            </a:p>
          </p:txBody>
        </p:sp>
        <p:pic>
          <p:nvPicPr>
            <p:cNvPr id="2" name="图片 1"/>
            <p:cNvPicPr>
              <a:picLocks noChangeAspect="1"/>
            </p:cNvPicPr>
            <p:nvPr/>
          </p:nvPicPr>
          <p:blipFill>
            <a:blip r:embed="rId2"/>
            <a:stretch>
              <a:fillRect/>
            </a:stretch>
          </p:blipFill>
          <p:spPr>
            <a:xfrm>
              <a:off x="911622" y="1994956"/>
              <a:ext cx="1155696" cy="2121934"/>
            </a:xfrm>
            <a:prstGeom prst="rect">
              <a:avLst/>
            </a:prstGeom>
          </p:spPr>
        </p:pic>
      </p:grpSp>
      <p:grpSp>
        <p:nvGrpSpPr>
          <p:cNvPr id="8" name="组合 7"/>
          <p:cNvGrpSpPr/>
          <p:nvPr/>
        </p:nvGrpSpPr>
        <p:grpSpPr>
          <a:xfrm>
            <a:off x="3720094" y="2067594"/>
            <a:ext cx="1164633" cy="2519266"/>
            <a:chOff x="2957191" y="1994956"/>
            <a:chExt cx="1164274" cy="2518488"/>
          </a:xfrm>
        </p:grpSpPr>
        <p:sp>
          <p:nvSpPr>
            <p:cNvPr id="9" name="矩形 8"/>
            <p:cNvSpPr/>
            <p:nvPr/>
          </p:nvSpPr>
          <p:spPr>
            <a:xfrm>
              <a:off x="2971791" y="4267223"/>
              <a:ext cx="114967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3-1-88 </a:t>
              </a:r>
              <a:r>
                <a:rPr lang="zh-CN" altLang="en-US" sz="1000" dirty="0">
                  <a:latin typeface="微软雅黑" panose="020B0503020204020204" pitchFamily="34" charset="-122"/>
                  <a:ea typeface="微软雅黑" panose="020B0503020204020204" pitchFamily="34" charset="-122"/>
                </a:rPr>
                <a:t>风琴折</a:t>
              </a:r>
            </a:p>
          </p:txBody>
        </p:sp>
        <p:pic>
          <p:nvPicPr>
            <p:cNvPr id="3" name="图片 2"/>
            <p:cNvPicPr>
              <a:picLocks noChangeAspect="1"/>
            </p:cNvPicPr>
            <p:nvPr/>
          </p:nvPicPr>
          <p:blipFill>
            <a:blip r:embed="rId3"/>
            <a:stretch>
              <a:fillRect/>
            </a:stretch>
          </p:blipFill>
          <p:spPr>
            <a:xfrm>
              <a:off x="2957191" y="1994956"/>
              <a:ext cx="1133435" cy="2129020"/>
            </a:xfrm>
            <a:prstGeom prst="rect">
              <a:avLst/>
            </a:prstGeom>
          </p:spPr>
        </p:pic>
      </p:grpSp>
      <p:grpSp>
        <p:nvGrpSpPr>
          <p:cNvPr id="7" name="组合 6"/>
          <p:cNvGrpSpPr/>
          <p:nvPr/>
        </p:nvGrpSpPr>
        <p:grpSpPr>
          <a:xfrm>
            <a:off x="5547212" y="2067331"/>
            <a:ext cx="1782325" cy="2519528"/>
            <a:chOff x="4550532" y="1994693"/>
            <a:chExt cx="1781775" cy="2518750"/>
          </a:xfrm>
        </p:grpSpPr>
        <p:sp>
          <p:nvSpPr>
            <p:cNvPr id="10" name="矩形 9"/>
            <p:cNvSpPr/>
            <p:nvPr/>
          </p:nvSpPr>
          <p:spPr>
            <a:xfrm>
              <a:off x="4866582" y="4267222"/>
              <a:ext cx="114967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3-1-89 </a:t>
              </a:r>
              <a:r>
                <a:rPr lang="zh-CN" altLang="en-US" sz="1000" dirty="0">
                  <a:latin typeface="微软雅黑" panose="020B0503020204020204" pitchFamily="34" charset="-122"/>
                  <a:ea typeface="微软雅黑" panose="020B0503020204020204" pitchFamily="34" charset="-122"/>
                </a:rPr>
                <a:t>对门折</a:t>
              </a:r>
            </a:p>
          </p:txBody>
        </p:sp>
        <p:pic>
          <p:nvPicPr>
            <p:cNvPr id="4" name="图片 3"/>
            <p:cNvPicPr>
              <a:picLocks noChangeAspect="1"/>
            </p:cNvPicPr>
            <p:nvPr/>
          </p:nvPicPr>
          <p:blipFill>
            <a:blip r:embed="rId4"/>
            <a:stretch>
              <a:fillRect/>
            </a:stretch>
          </p:blipFill>
          <p:spPr>
            <a:xfrm>
              <a:off x="4550532" y="1994693"/>
              <a:ext cx="1781775" cy="2113674"/>
            </a:xfrm>
            <a:prstGeom prst="rect">
              <a:avLst/>
            </a:prstGeom>
          </p:spPr>
        </p:pic>
      </p:grpSp>
    </p:spTree>
    <p:extLst>
      <p:ext uri="{BB962C8B-B14F-4D97-AF65-F5344CB8AC3E}">
        <p14:creationId xmlns:p14="http://schemas.microsoft.com/office/powerpoint/2010/main" val="3676847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0000">
                                          <p:cBhvr additive="base">
                                            <p:cTn id="11" dur="500" fill="hold"/>
                                            <p:tgtEl>
                                              <p:spTgt spid="11"/>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6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60000">
                                          <p:cBhvr additive="base">
                                            <p:cTn id="15" dur="50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6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60000">
                                          <p:cBhvr additive="base">
                                            <p:cTn id="19" dur="5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900000" y="771750"/>
            <a:ext cx="6048000" cy="107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3</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DM </a:t>
            </a:r>
            <a:r>
              <a:rPr lang="zh-CN" altLang="en-US" sz="1200" b="1" dirty="0">
                <a:latin typeface="微软雅黑" panose="020B0503020204020204" pitchFamily="34" charset="-122"/>
                <a:ea typeface="微软雅黑" panose="020B0503020204020204" pitchFamily="34" charset="-122"/>
              </a:rPr>
              <a:t>设计的常用尺寸。</a:t>
            </a:r>
          </a:p>
          <a:p>
            <a:pPr marL="171489" indent="-171489">
              <a:lnSpc>
                <a:spcPct val="150000"/>
              </a:lnSpc>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美国常用规格：国际贸易标准型</a:t>
            </a:r>
            <a:r>
              <a:rPr lang="en-US" altLang="zh-CN" sz="1200" dirty="0">
                <a:latin typeface="微软雅黑" panose="020B0503020204020204" pitchFamily="34" charset="-122"/>
                <a:ea typeface="微软雅黑" panose="020B0503020204020204" pitchFamily="34" charset="-122"/>
              </a:rPr>
              <a:t>21.6cm×28cm</a:t>
            </a:r>
            <a:r>
              <a:rPr lang="zh-CN" altLang="en-US" sz="1200" dirty="0">
                <a:latin typeface="微软雅黑" panose="020B0503020204020204" pitchFamily="34" charset="-122"/>
                <a:ea typeface="微软雅黑" panose="020B0503020204020204" pitchFamily="34" charset="-122"/>
              </a:rPr>
              <a:t>（展开尺寸）。</a:t>
            </a:r>
          </a:p>
          <a:p>
            <a:pPr marL="171489" indent="-171489">
              <a:lnSpc>
                <a:spcPct val="150000"/>
              </a:lnSpc>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欧洲、日本常用规格：</a:t>
            </a:r>
            <a:r>
              <a:rPr lang="en-US" altLang="zh-CN" sz="1200" dirty="0">
                <a:latin typeface="微软雅黑" panose="020B0503020204020204" pitchFamily="34" charset="-122"/>
                <a:ea typeface="微软雅黑" panose="020B0503020204020204" pitchFamily="34" charset="-122"/>
              </a:rPr>
              <a:t>A4 </a:t>
            </a:r>
            <a:r>
              <a:rPr lang="zh-CN" altLang="en-US" sz="1200" dirty="0">
                <a:latin typeface="微软雅黑" panose="020B0503020204020204" pitchFamily="34" charset="-122"/>
                <a:ea typeface="微软雅黑" panose="020B0503020204020204" pitchFamily="34" charset="-122"/>
              </a:rPr>
              <a:t>型</a:t>
            </a:r>
            <a:r>
              <a:rPr lang="en-US" altLang="zh-CN" sz="1200" dirty="0">
                <a:latin typeface="微软雅黑" panose="020B0503020204020204" pitchFamily="34" charset="-122"/>
                <a:ea typeface="微软雅黑" panose="020B0503020204020204" pitchFamily="34" charset="-122"/>
              </a:rPr>
              <a:t>2lcm×29.7cm</a:t>
            </a:r>
            <a:r>
              <a:rPr lang="zh-CN" altLang="en-US" sz="1200" dirty="0">
                <a:latin typeface="微软雅黑" panose="020B0503020204020204" pitchFamily="34" charset="-122"/>
                <a:ea typeface="微软雅黑" panose="020B0503020204020204" pitchFamily="34" charset="-122"/>
              </a:rPr>
              <a:t>（展开尺寸）。</a:t>
            </a:r>
          </a:p>
          <a:p>
            <a:pPr marL="171489" indent="-171489">
              <a:lnSpc>
                <a:spcPct val="150000"/>
              </a:lnSpc>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国内常用规格：</a:t>
            </a:r>
            <a:r>
              <a:rPr lang="en-US" altLang="zh-CN" sz="1200" dirty="0">
                <a:latin typeface="微软雅黑" panose="020B0503020204020204" pitchFamily="34" charset="-122"/>
                <a:ea typeface="微软雅黑" panose="020B0503020204020204" pitchFamily="34" charset="-122"/>
              </a:rPr>
              <a:t>2lcm×28.5cm</a:t>
            </a:r>
            <a:r>
              <a:rPr lang="zh-CN" altLang="en-US" sz="1200" dirty="0">
                <a:latin typeface="微软雅黑" panose="020B0503020204020204" pitchFamily="34" charset="-122"/>
                <a:ea typeface="微软雅黑" panose="020B0503020204020204" pitchFamily="34" charset="-122"/>
              </a:rPr>
              <a:t>（展开尺寸）。</a:t>
            </a:r>
            <a:endParaRPr lang="en-US" altLang="zh-CN" sz="12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相关</a:t>
            </a:r>
            <a:r>
              <a:rPr lang="zh-CN" altLang="en-US" sz="2001" b="1" dirty="0">
                <a:solidFill>
                  <a:schemeClr val="accent2"/>
                </a:solidFill>
                <a:latin typeface="Impact" pitchFamily="34" charset="0"/>
                <a:ea typeface="微软雅黑" pitchFamily="34" charset="-122"/>
                <a:cs typeface="宋体" pitchFamily="2" charset="-122"/>
              </a:rPr>
              <a:t>知识</a:t>
            </a:r>
            <a:endParaRPr lang="en-US" altLang="zh-CN" sz="2001" b="1" dirty="0">
              <a:solidFill>
                <a:schemeClr val="accent2"/>
              </a:solidFill>
              <a:latin typeface="Impact" pitchFamily="34" charset="0"/>
              <a:ea typeface="微软雅黑" pitchFamily="34" charset="-122"/>
              <a:cs typeface="宋体" pitchFamily="2" charset="-122"/>
            </a:endParaRP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5038" t="15494" r="5036" b="12675"/>
          <a:stretch/>
        </p:blipFill>
        <p:spPr>
          <a:xfrm>
            <a:off x="2632667" y="1995572"/>
            <a:ext cx="3817178" cy="2726472"/>
          </a:xfrm>
          <a:prstGeom prst="rect">
            <a:avLst/>
          </a:prstGeom>
        </p:spPr>
      </p:pic>
    </p:spTree>
    <p:extLst>
      <p:ext uri="{BB962C8B-B14F-4D97-AF65-F5344CB8AC3E}">
        <p14:creationId xmlns:p14="http://schemas.microsoft.com/office/powerpoint/2010/main" val="10871106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4"/>
          <p:cNvSpPr>
            <a:spLocks noChangeArrowheads="1"/>
          </p:cNvSpPr>
          <p:nvPr/>
        </p:nvSpPr>
        <p:spPr bwMode="auto">
          <a:xfrm>
            <a:off x="828000" y="763003"/>
            <a:ext cx="2808867" cy="2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4</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DM </a:t>
            </a:r>
            <a:r>
              <a:rPr lang="zh-CN" altLang="en-US" sz="1200" b="1" dirty="0">
                <a:latin typeface="微软雅黑" panose="020B0503020204020204" pitchFamily="34" charset="-122"/>
                <a:ea typeface="微软雅黑" panose="020B0503020204020204" pitchFamily="34" charset="-122"/>
              </a:rPr>
              <a:t>设计的程序。</a:t>
            </a:r>
            <a:endParaRPr lang="en-US" altLang="zh-CN" sz="1200" b="1"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相关</a:t>
            </a:r>
            <a:r>
              <a:rPr lang="zh-CN" altLang="en-US" sz="2001" b="1" dirty="0">
                <a:solidFill>
                  <a:schemeClr val="accent2"/>
                </a:solidFill>
                <a:latin typeface="Impact" pitchFamily="34" charset="0"/>
                <a:ea typeface="微软雅黑" pitchFamily="34" charset="-122"/>
                <a:cs typeface="宋体" pitchFamily="2" charset="-122"/>
              </a:rPr>
              <a:t>知识</a:t>
            </a:r>
            <a:endParaRPr lang="en-US" altLang="zh-CN" sz="2001" b="1" dirty="0">
              <a:solidFill>
                <a:schemeClr val="accent2"/>
              </a:solidFill>
              <a:latin typeface="Impact" pitchFamily="34" charset="0"/>
              <a:ea typeface="微软雅黑" pitchFamily="34" charset="-122"/>
              <a:cs typeface="宋体" pitchFamily="2" charset="-122"/>
            </a:endParaRPr>
          </a:p>
        </p:txBody>
      </p:sp>
      <p:sp>
        <p:nvSpPr>
          <p:cNvPr id="4" name="任意多边形 3"/>
          <p:cNvSpPr/>
          <p:nvPr/>
        </p:nvSpPr>
        <p:spPr>
          <a:xfrm>
            <a:off x="1980739" y="1180062"/>
            <a:ext cx="999073" cy="529645"/>
          </a:xfrm>
          <a:custGeom>
            <a:avLst/>
            <a:gdLst>
              <a:gd name="connsiteX0" fmla="*/ 0 w 998765"/>
              <a:gd name="connsiteY0" fmla="*/ 59926 h 599259"/>
              <a:gd name="connsiteX1" fmla="*/ 59926 w 998765"/>
              <a:gd name="connsiteY1" fmla="*/ 0 h 599259"/>
              <a:gd name="connsiteX2" fmla="*/ 938839 w 998765"/>
              <a:gd name="connsiteY2" fmla="*/ 0 h 599259"/>
              <a:gd name="connsiteX3" fmla="*/ 998765 w 998765"/>
              <a:gd name="connsiteY3" fmla="*/ 59926 h 599259"/>
              <a:gd name="connsiteX4" fmla="*/ 998765 w 998765"/>
              <a:gd name="connsiteY4" fmla="*/ 539333 h 599259"/>
              <a:gd name="connsiteX5" fmla="*/ 938839 w 998765"/>
              <a:gd name="connsiteY5" fmla="*/ 599259 h 599259"/>
              <a:gd name="connsiteX6" fmla="*/ 59926 w 998765"/>
              <a:gd name="connsiteY6" fmla="*/ 599259 h 599259"/>
              <a:gd name="connsiteX7" fmla="*/ 0 w 998765"/>
              <a:gd name="connsiteY7" fmla="*/ 539333 h 599259"/>
              <a:gd name="connsiteX8" fmla="*/ 0 w 998765"/>
              <a:gd name="connsiteY8" fmla="*/ 59926 h 59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765" h="599259">
                <a:moveTo>
                  <a:pt x="0" y="59926"/>
                </a:moveTo>
                <a:cubicBezTo>
                  <a:pt x="0" y="26830"/>
                  <a:pt x="26830" y="0"/>
                  <a:pt x="59926" y="0"/>
                </a:cubicBezTo>
                <a:lnTo>
                  <a:pt x="938839" y="0"/>
                </a:lnTo>
                <a:cubicBezTo>
                  <a:pt x="971935" y="0"/>
                  <a:pt x="998765" y="26830"/>
                  <a:pt x="998765" y="59926"/>
                </a:cubicBezTo>
                <a:lnTo>
                  <a:pt x="998765" y="539333"/>
                </a:lnTo>
                <a:cubicBezTo>
                  <a:pt x="998765" y="572429"/>
                  <a:pt x="971935" y="599259"/>
                  <a:pt x="938839" y="599259"/>
                </a:cubicBezTo>
                <a:lnTo>
                  <a:pt x="59926" y="599259"/>
                </a:lnTo>
                <a:cubicBezTo>
                  <a:pt x="26830" y="599259"/>
                  <a:pt x="0" y="572429"/>
                  <a:pt x="0" y="539333"/>
                </a:cubicBezTo>
                <a:lnTo>
                  <a:pt x="0" y="5992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9480" tIns="59480" rIns="59480" bIns="59480" numCol="1" spcCol="1270" anchor="ctr" anchorCtr="0">
            <a:noAutofit/>
          </a:bodyPr>
          <a:lstStyle/>
          <a:p>
            <a:pPr algn="ctr" defTabSz="466865">
              <a:lnSpc>
                <a:spcPct val="90000"/>
              </a:lnSpc>
              <a:spcBef>
                <a:spcPct val="0"/>
              </a:spcBef>
              <a:spcAft>
                <a:spcPct val="35000"/>
              </a:spcAft>
            </a:pPr>
            <a:r>
              <a:rPr lang="zh-CN" altLang="en-US" sz="1050" dirty="0">
                <a:latin typeface="微软雅黑" panose="020B0503020204020204" pitchFamily="34" charset="-122"/>
                <a:ea typeface="微软雅黑" panose="020B0503020204020204" pitchFamily="34" charset="-122"/>
              </a:rPr>
              <a:t>接受委托</a:t>
            </a:r>
          </a:p>
        </p:txBody>
      </p:sp>
      <p:sp>
        <p:nvSpPr>
          <p:cNvPr id="6" name="任意多边形 5"/>
          <p:cNvSpPr/>
          <p:nvPr/>
        </p:nvSpPr>
        <p:spPr>
          <a:xfrm>
            <a:off x="3067731" y="1355898"/>
            <a:ext cx="211803" cy="218920"/>
          </a:xfrm>
          <a:custGeom>
            <a:avLst/>
            <a:gdLst>
              <a:gd name="connsiteX0" fmla="*/ 0 w 211738"/>
              <a:gd name="connsiteY0" fmla="*/ 49539 h 247693"/>
              <a:gd name="connsiteX1" fmla="*/ 105869 w 211738"/>
              <a:gd name="connsiteY1" fmla="*/ 49539 h 247693"/>
              <a:gd name="connsiteX2" fmla="*/ 105869 w 211738"/>
              <a:gd name="connsiteY2" fmla="*/ 0 h 247693"/>
              <a:gd name="connsiteX3" fmla="*/ 211738 w 211738"/>
              <a:gd name="connsiteY3" fmla="*/ 123847 h 247693"/>
              <a:gd name="connsiteX4" fmla="*/ 105869 w 211738"/>
              <a:gd name="connsiteY4" fmla="*/ 247693 h 247693"/>
              <a:gd name="connsiteX5" fmla="*/ 105869 w 211738"/>
              <a:gd name="connsiteY5" fmla="*/ 198154 h 247693"/>
              <a:gd name="connsiteX6" fmla="*/ 0 w 211738"/>
              <a:gd name="connsiteY6" fmla="*/ 198154 h 247693"/>
              <a:gd name="connsiteX7" fmla="*/ 0 w 211738"/>
              <a:gd name="connsiteY7" fmla="*/ 49539 h 24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738" h="247693">
                <a:moveTo>
                  <a:pt x="0" y="49539"/>
                </a:moveTo>
                <a:lnTo>
                  <a:pt x="105869" y="49539"/>
                </a:lnTo>
                <a:lnTo>
                  <a:pt x="105869" y="0"/>
                </a:lnTo>
                <a:lnTo>
                  <a:pt x="211738" y="123847"/>
                </a:lnTo>
                <a:lnTo>
                  <a:pt x="105869" y="247693"/>
                </a:lnTo>
                <a:lnTo>
                  <a:pt x="105869" y="198154"/>
                </a:lnTo>
                <a:lnTo>
                  <a:pt x="0" y="198154"/>
                </a:lnTo>
                <a:lnTo>
                  <a:pt x="0" y="49539"/>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49554" rIns="63541" bIns="49554" numCol="1" spcCol="1270" anchor="ctr" anchorCtr="0">
            <a:noAutofit/>
          </a:bodyPr>
          <a:lstStyle/>
          <a:p>
            <a:pPr algn="ctr" defTabSz="400170">
              <a:lnSpc>
                <a:spcPct val="90000"/>
              </a:lnSpc>
              <a:spcBef>
                <a:spcPct val="0"/>
              </a:spcBef>
              <a:spcAft>
                <a:spcPct val="35000"/>
              </a:spcAft>
            </a:pPr>
            <a:endParaRPr lang="zh-CN" altLang="en-US" sz="900">
              <a:latin typeface="微软雅黑" panose="020B0503020204020204" pitchFamily="34" charset="-122"/>
              <a:ea typeface="微软雅黑" panose="020B0503020204020204" pitchFamily="34" charset="-122"/>
            </a:endParaRPr>
          </a:p>
        </p:txBody>
      </p:sp>
      <p:sp>
        <p:nvSpPr>
          <p:cNvPr id="7" name="任意多边形 6"/>
          <p:cNvSpPr/>
          <p:nvPr/>
        </p:nvSpPr>
        <p:spPr>
          <a:xfrm>
            <a:off x="3379442" y="1180062"/>
            <a:ext cx="999073" cy="529645"/>
          </a:xfrm>
          <a:custGeom>
            <a:avLst/>
            <a:gdLst>
              <a:gd name="connsiteX0" fmla="*/ 0 w 998765"/>
              <a:gd name="connsiteY0" fmla="*/ 59926 h 599259"/>
              <a:gd name="connsiteX1" fmla="*/ 59926 w 998765"/>
              <a:gd name="connsiteY1" fmla="*/ 0 h 599259"/>
              <a:gd name="connsiteX2" fmla="*/ 938839 w 998765"/>
              <a:gd name="connsiteY2" fmla="*/ 0 h 599259"/>
              <a:gd name="connsiteX3" fmla="*/ 998765 w 998765"/>
              <a:gd name="connsiteY3" fmla="*/ 59926 h 599259"/>
              <a:gd name="connsiteX4" fmla="*/ 998765 w 998765"/>
              <a:gd name="connsiteY4" fmla="*/ 539333 h 599259"/>
              <a:gd name="connsiteX5" fmla="*/ 938839 w 998765"/>
              <a:gd name="connsiteY5" fmla="*/ 599259 h 599259"/>
              <a:gd name="connsiteX6" fmla="*/ 59926 w 998765"/>
              <a:gd name="connsiteY6" fmla="*/ 599259 h 599259"/>
              <a:gd name="connsiteX7" fmla="*/ 0 w 998765"/>
              <a:gd name="connsiteY7" fmla="*/ 539333 h 599259"/>
              <a:gd name="connsiteX8" fmla="*/ 0 w 998765"/>
              <a:gd name="connsiteY8" fmla="*/ 59926 h 59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765" h="599259">
                <a:moveTo>
                  <a:pt x="0" y="59926"/>
                </a:moveTo>
                <a:cubicBezTo>
                  <a:pt x="0" y="26830"/>
                  <a:pt x="26830" y="0"/>
                  <a:pt x="59926" y="0"/>
                </a:cubicBezTo>
                <a:lnTo>
                  <a:pt x="938839" y="0"/>
                </a:lnTo>
                <a:cubicBezTo>
                  <a:pt x="971935" y="0"/>
                  <a:pt x="998765" y="26830"/>
                  <a:pt x="998765" y="59926"/>
                </a:cubicBezTo>
                <a:lnTo>
                  <a:pt x="998765" y="539333"/>
                </a:lnTo>
                <a:cubicBezTo>
                  <a:pt x="998765" y="572429"/>
                  <a:pt x="971935" y="599259"/>
                  <a:pt x="938839" y="599259"/>
                </a:cubicBezTo>
                <a:lnTo>
                  <a:pt x="59926" y="599259"/>
                </a:lnTo>
                <a:cubicBezTo>
                  <a:pt x="26830" y="599259"/>
                  <a:pt x="0" y="572429"/>
                  <a:pt x="0" y="539333"/>
                </a:cubicBezTo>
                <a:lnTo>
                  <a:pt x="0" y="59926"/>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9480" tIns="59480" rIns="59480" bIns="59480" numCol="1" spcCol="1270" anchor="ctr" anchorCtr="0">
            <a:noAutofit/>
          </a:bodyPr>
          <a:lstStyle/>
          <a:p>
            <a:pPr algn="ctr" defTabSz="466865">
              <a:lnSpc>
                <a:spcPct val="90000"/>
              </a:lnSpc>
              <a:spcBef>
                <a:spcPct val="0"/>
              </a:spcBef>
              <a:spcAft>
                <a:spcPct val="35000"/>
              </a:spcAft>
            </a:pPr>
            <a:r>
              <a:rPr lang="zh-CN" altLang="en-US" sz="1050" dirty="0">
                <a:latin typeface="微软雅黑" panose="020B0503020204020204" pitchFamily="34" charset="-122"/>
                <a:ea typeface="微软雅黑" panose="020B0503020204020204" pitchFamily="34" charset="-122"/>
              </a:rPr>
              <a:t>设定题目并写策划书</a:t>
            </a:r>
          </a:p>
        </p:txBody>
      </p:sp>
      <p:sp>
        <p:nvSpPr>
          <p:cNvPr id="8" name="任意多边形 7"/>
          <p:cNvSpPr/>
          <p:nvPr/>
        </p:nvSpPr>
        <p:spPr>
          <a:xfrm>
            <a:off x="4466434" y="1355898"/>
            <a:ext cx="211803" cy="218920"/>
          </a:xfrm>
          <a:custGeom>
            <a:avLst/>
            <a:gdLst>
              <a:gd name="connsiteX0" fmla="*/ 0 w 211738"/>
              <a:gd name="connsiteY0" fmla="*/ 49539 h 247693"/>
              <a:gd name="connsiteX1" fmla="*/ 105869 w 211738"/>
              <a:gd name="connsiteY1" fmla="*/ 49539 h 247693"/>
              <a:gd name="connsiteX2" fmla="*/ 105869 w 211738"/>
              <a:gd name="connsiteY2" fmla="*/ 0 h 247693"/>
              <a:gd name="connsiteX3" fmla="*/ 211738 w 211738"/>
              <a:gd name="connsiteY3" fmla="*/ 123847 h 247693"/>
              <a:gd name="connsiteX4" fmla="*/ 105869 w 211738"/>
              <a:gd name="connsiteY4" fmla="*/ 247693 h 247693"/>
              <a:gd name="connsiteX5" fmla="*/ 105869 w 211738"/>
              <a:gd name="connsiteY5" fmla="*/ 198154 h 247693"/>
              <a:gd name="connsiteX6" fmla="*/ 0 w 211738"/>
              <a:gd name="connsiteY6" fmla="*/ 198154 h 247693"/>
              <a:gd name="connsiteX7" fmla="*/ 0 w 211738"/>
              <a:gd name="connsiteY7" fmla="*/ 49539 h 24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738" h="247693">
                <a:moveTo>
                  <a:pt x="0" y="49539"/>
                </a:moveTo>
                <a:lnTo>
                  <a:pt x="105869" y="49539"/>
                </a:lnTo>
                <a:lnTo>
                  <a:pt x="105869" y="0"/>
                </a:lnTo>
                <a:lnTo>
                  <a:pt x="211738" y="123847"/>
                </a:lnTo>
                <a:lnTo>
                  <a:pt x="105869" y="247693"/>
                </a:lnTo>
                <a:lnTo>
                  <a:pt x="105869" y="198154"/>
                </a:lnTo>
                <a:lnTo>
                  <a:pt x="0" y="198154"/>
                </a:lnTo>
                <a:lnTo>
                  <a:pt x="0" y="49539"/>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49554" rIns="63541" bIns="49554" numCol="1" spcCol="1270" anchor="ctr" anchorCtr="0">
            <a:noAutofit/>
          </a:bodyPr>
          <a:lstStyle/>
          <a:p>
            <a:pPr algn="ctr" defTabSz="400170">
              <a:lnSpc>
                <a:spcPct val="90000"/>
              </a:lnSpc>
              <a:spcBef>
                <a:spcPct val="0"/>
              </a:spcBef>
              <a:spcAft>
                <a:spcPct val="35000"/>
              </a:spcAft>
            </a:pPr>
            <a:endParaRPr lang="zh-CN" altLang="en-US" sz="900">
              <a:latin typeface="微软雅黑" panose="020B0503020204020204" pitchFamily="34" charset="-122"/>
              <a:ea typeface="微软雅黑" panose="020B0503020204020204" pitchFamily="34" charset="-122"/>
            </a:endParaRPr>
          </a:p>
        </p:txBody>
      </p:sp>
      <p:sp>
        <p:nvSpPr>
          <p:cNvPr id="9" name="任意多边形 8"/>
          <p:cNvSpPr/>
          <p:nvPr/>
        </p:nvSpPr>
        <p:spPr>
          <a:xfrm>
            <a:off x="4778145" y="1180062"/>
            <a:ext cx="999073" cy="529645"/>
          </a:xfrm>
          <a:custGeom>
            <a:avLst/>
            <a:gdLst>
              <a:gd name="connsiteX0" fmla="*/ 0 w 998765"/>
              <a:gd name="connsiteY0" fmla="*/ 59926 h 599259"/>
              <a:gd name="connsiteX1" fmla="*/ 59926 w 998765"/>
              <a:gd name="connsiteY1" fmla="*/ 0 h 599259"/>
              <a:gd name="connsiteX2" fmla="*/ 938839 w 998765"/>
              <a:gd name="connsiteY2" fmla="*/ 0 h 599259"/>
              <a:gd name="connsiteX3" fmla="*/ 998765 w 998765"/>
              <a:gd name="connsiteY3" fmla="*/ 59926 h 599259"/>
              <a:gd name="connsiteX4" fmla="*/ 998765 w 998765"/>
              <a:gd name="connsiteY4" fmla="*/ 539333 h 599259"/>
              <a:gd name="connsiteX5" fmla="*/ 938839 w 998765"/>
              <a:gd name="connsiteY5" fmla="*/ 599259 h 599259"/>
              <a:gd name="connsiteX6" fmla="*/ 59926 w 998765"/>
              <a:gd name="connsiteY6" fmla="*/ 599259 h 599259"/>
              <a:gd name="connsiteX7" fmla="*/ 0 w 998765"/>
              <a:gd name="connsiteY7" fmla="*/ 539333 h 599259"/>
              <a:gd name="connsiteX8" fmla="*/ 0 w 998765"/>
              <a:gd name="connsiteY8" fmla="*/ 59926 h 59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765" h="599259">
                <a:moveTo>
                  <a:pt x="0" y="59926"/>
                </a:moveTo>
                <a:cubicBezTo>
                  <a:pt x="0" y="26830"/>
                  <a:pt x="26830" y="0"/>
                  <a:pt x="59926" y="0"/>
                </a:cubicBezTo>
                <a:lnTo>
                  <a:pt x="938839" y="0"/>
                </a:lnTo>
                <a:cubicBezTo>
                  <a:pt x="971935" y="0"/>
                  <a:pt x="998765" y="26830"/>
                  <a:pt x="998765" y="59926"/>
                </a:cubicBezTo>
                <a:lnTo>
                  <a:pt x="998765" y="539333"/>
                </a:lnTo>
                <a:cubicBezTo>
                  <a:pt x="998765" y="572429"/>
                  <a:pt x="971935" y="599259"/>
                  <a:pt x="938839" y="599259"/>
                </a:cubicBezTo>
                <a:lnTo>
                  <a:pt x="59926" y="599259"/>
                </a:lnTo>
                <a:cubicBezTo>
                  <a:pt x="26830" y="599259"/>
                  <a:pt x="0" y="572429"/>
                  <a:pt x="0" y="539333"/>
                </a:cubicBezTo>
                <a:lnTo>
                  <a:pt x="0" y="5992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9480" tIns="59480" rIns="59480" bIns="59480" numCol="1" spcCol="1270" anchor="ctr" anchorCtr="0">
            <a:noAutofit/>
          </a:bodyPr>
          <a:lstStyle/>
          <a:p>
            <a:pPr algn="ctr" defTabSz="466865">
              <a:lnSpc>
                <a:spcPct val="90000"/>
              </a:lnSpc>
              <a:spcBef>
                <a:spcPct val="0"/>
              </a:spcBef>
              <a:spcAft>
                <a:spcPct val="35000"/>
              </a:spcAft>
            </a:pPr>
            <a:r>
              <a:rPr lang="zh-CN" altLang="en-US" sz="1050" dirty="0">
                <a:latin typeface="微软雅黑" panose="020B0503020204020204" pitchFamily="34" charset="-122"/>
                <a:ea typeface="微软雅黑" panose="020B0503020204020204" pitchFamily="34" charset="-122"/>
              </a:rPr>
              <a:t>作出草图和设计方案</a:t>
            </a:r>
          </a:p>
        </p:txBody>
      </p:sp>
      <p:sp>
        <p:nvSpPr>
          <p:cNvPr id="10" name="任意多边形 9"/>
          <p:cNvSpPr/>
          <p:nvPr/>
        </p:nvSpPr>
        <p:spPr>
          <a:xfrm>
            <a:off x="5865137" y="1355898"/>
            <a:ext cx="211803" cy="218920"/>
          </a:xfrm>
          <a:custGeom>
            <a:avLst/>
            <a:gdLst>
              <a:gd name="connsiteX0" fmla="*/ 0 w 211738"/>
              <a:gd name="connsiteY0" fmla="*/ 49539 h 247693"/>
              <a:gd name="connsiteX1" fmla="*/ 105869 w 211738"/>
              <a:gd name="connsiteY1" fmla="*/ 49539 h 247693"/>
              <a:gd name="connsiteX2" fmla="*/ 105869 w 211738"/>
              <a:gd name="connsiteY2" fmla="*/ 0 h 247693"/>
              <a:gd name="connsiteX3" fmla="*/ 211738 w 211738"/>
              <a:gd name="connsiteY3" fmla="*/ 123847 h 247693"/>
              <a:gd name="connsiteX4" fmla="*/ 105869 w 211738"/>
              <a:gd name="connsiteY4" fmla="*/ 247693 h 247693"/>
              <a:gd name="connsiteX5" fmla="*/ 105869 w 211738"/>
              <a:gd name="connsiteY5" fmla="*/ 198154 h 247693"/>
              <a:gd name="connsiteX6" fmla="*/ 0 w 211738"/>
              <a:gd name="connsiteY6" fmla="*/ 198154 h 247693"/>
              <a:gd name="connsiteX7" fmla="*/ 0 w 211738"/>
              <a:gd name="connsiteY7" fmla="*/ 49539 h 24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738" h="247693">
                <a:moveTo>
                  <a:pt x="0" y="49539"/>
                </a:moveTo>
                <a:lnTo>
                  <a:pt x="105869" y="49539"/>
                </a:lnTo>
                <a:lnTo>
                  <a:pt x="105869" y="0"/>
                </a:lnTo>
                <a:lnTo>
                  <a:pt x="211738" y="123847"/>
                </a:lnTo>
                <a:lnTo>
                  <a:pt x="105869" y="247693"/>
                </a:lnTo>
                <a:lnTo>
                  <a:pt x="105869" y="198154"/>
                </a:lnTo>
                <a:lnTo>
                  <a:pt x="0" y="198154"/>
                </a:lnTo>
                <a:lnTo>
                  <a:pt x="0" y="49539"/>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49554" rIns="63541" bIns="49554" numCol="1" spcCol="1270" anchor="ctr" anchorCtr="0">
            <a:noAutofit/>
          </a:bodyPr>
          <a:lstStyle/>
          <a:p>
            <a:pPr algn="ctr" defTabSz="400170">
              <a:lnSpc>
                <a:spcPct val="90000"/>
              </a:lnSpc>
              <a:spcBef>
                <a:spcPct val="0"/>
              </a:spcBef>
              <a:spcAft>
                <a:spcPct val="35000"/>
              </a:spcAft>
            </a:pPr>
            <a:endParaRPr lang="zh-CN" altLang="en-US" sz="900">
              <a:latin typeface="微软雅黑" panose="020B0503020204020204" pitchFamily="34" charset="-122"/>
              <a:ea typeface="微软雅黑" panose="020B0503020204020204" pitchFamily="34" charset="-122"/>
            </a:endParaRPr>
          </a:p>
        </p:txBody>
      </p:sp>
      <p:sp>
        <p:nvSpPr>
          <p:cNvPr id="11" name="任意多边形 10"/>
          <p:cNvSpPr/>
          <p:nvPr/>
        </p:nvSpPr>
        <p:spPr>
          <a:xfrm>
            <a:off x="6176849" y="1180062"/>
            <a:ext cx="999073" cy="529645"/>
          </a:xfrm>
          <a:custGeom>
            <a:avLst/>
            <a:gdLst>
              <a:gd name="connsiteX0" fmla="*/ 0 w 998765"/>
              <a:gd name="connsiteY0" fmla="*/ 59926 h 599259"/>
              <a:gd name="connsiteX1" fmla="*/ 59926 w 998765"/>
              <a:gd name="connsiteY1" fmla="*/ 0 h 599259"/>
              <a:gd name="connsiteX2" fmla="*/ 938839 w 998765"/>
              <a:gd name="connsiteY2" fmla="*/ 0 h 599259"/>
              <a:gd name="connsiteX3" fmla="*/ 998765 w 998765"/>
              <a:gd name="connsiteY3" fmla="*/ 59926 h 599259"/>
              <a:gd name="connsiteX4" fmla="*/ 998765 w 998765"/>
              <a:gd name="connsiteY4" fmla="*/ 539333 h 599259"/>
              <a:gd name="connsiteX5" fmla="*/ 938839 w 998765"/>
              <a:gd name="connsiteY5" fmla="*/ 599259 h 599259"/>
              <a:gd name="connsiteX6" fmla="*/ 59926 w 998765"/>
              <a:gd name="connsiteY6" fmla="*/ 599259 h 599259"/>
              <a:gd name="connsiteX7" fmla="*/ 0 w 998765"/>
              <a:gd name="connsiteY7" fmla="*/ 539333 h 599259"/>
              <a:gd name="connsiteX8" fmla="*/ 0 w 998765"/>
              <a:gd name="connsiteY8" fmla="*/ 59926 h 59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765" h="599259">
                <a:moveTo>
                  <a:pt x="0" y="59926"/>
                </a:moveTo>
                <a:cubicBezTo>
                  <a:pt x="0" y="26830"/>
                  <a:pt x="26830" y="0"/>
                  <a:pt x="59926" y="0"/>
                </a:cubicBezTo>
                <a:lnTo>
                  <a:pt x="938839" y="0"/>
                </a:lnTo>
                <a:cubicBezTo>
                  <a:pt x="971935" y="0"/>
                  <a:pt x="998765" y="26830"/>
                  <a:pt x="998765" y="59926"/>
                </a:cubicBezTo>
                <a:lnTo>
                  <a:pt x="998765" y="539333"/>
                </a:lnTo>
                <a:cubicBezTo>
                  <a:pt x="998765" y="572429"/>
                  <a:pt x="971935" y="599259"/>
                  <a:pt x="938839" y="599259"/>
                </a:cubicBezTo>
                <a:lnTo>
                  <a:pt x="59926" y="599259"/>
                </a:lnTo>
                <a:cubicBezTo>
                  <a:pt x="26830" y="599259"/>
                  <a:pt x="0" y="572429"/>
                  <a:pt x="0" y="539333"/>
                </a:cubicBezTo>
                <a:lnTo>
                  <a:pt x="0" y="59926"/>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9480" tIns="59480" rIns="59480" bIns="59480" numCol="1" spcCol="1270" anchor="ctr" anchorCtr="0">
            <a:noAutofit/>
          </a:bodyPr>
          <a:lstStyle/>
          <a:p>
            <a:pPr algn="ctr" defTabSz="466865">
              <a:lnSpc>
                <a:spcPct val="90000"/>
              </a:lnSpc>
              <a:spcBef>
                <a:spcPct val="0"/>
              </a:spcBef>
              <a:spcAft>
                <a:spcPct val="35000"/>
              </a:spcAft>
            </a:pPr>
            <a:r>
              <a:rPr lang="zh-CN" altLang="en-US" sz="1050" dirty="0">
                <a:latin typeface="微软雅黑" panose="020B0503020204020204" pitchFamily="34" charset="-122"/>
                <a:ea typeface="微软雅黑" panose="020B0503020204020204" pitchFamily="34" charset="-122"/>
              </a:rPr>
              <a:t>估价并被认可</a:t>
            </a:r>
          </a:p>
        </p:txBody>
      </p:sp>
      <p:sp>
        <p:nvSpPr>
          <p:cNvPr id="15" name="任意多边形 14"/>
          <p:cNvSpPr/>
          <p:nvPr/>
        </p:nvSpPr>
        <p:spPr>
          <a:xfrm>
            <a:off x="6552500" y="1754015"/>
            <a:ext cx="247770" cy="187142"/>
          </a:xfrm>
          <a:custGeom>
            <a:avLst/>
            <a:gdLst>
              <a:gd name="connsiteX0" fmla="*/ 0 w 211738"/>
              <a:gd name="connsiteY0" fmla="*/ 49539 h 247693"/>
              <a:gd name="connsiteX1" fmla="*/ 105869 w 211738"/>
              <a:gd name="connsiteY1" fmla="*/ 49539 h 247693"/>
              <a:gd name="connsiteX2" fmla="*/ 105869 w 211738"/>
              <a:gd name="connsiteY2" fmla="*/ 0 h 247693"/>
              <a:gd name="connsiteX3" fmla="*/ 211738 w 211738"/>
              <a:gd name="connsiteY3" fmla="*/ 123847 h 247693"/>
              <a:gd name="connsiteX4" fmla="*/ 105869 w 211738"/>
              <a:gd name="connsiteY4" fmla="*/ 247693 h 247693"/>
              <a:gd name="connsiteX5" fmla="*/ 105869 w 211738"/>
              <a:gd name="connsiteY5" fmla="*/ 198154 h 247693"/>
              <a:gd name="connsiteX6" fmla="*/ 0 w 211738"/>
              <a:gd name="connsiteY6" fmla="*/ 198154 h 247693"/>
              <a:gd name="connsiteX7" fmla="*/ 0 w 211738"/>
              <a:gd name="connsiteY7" fmla="*/ 49539 h 24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738" h="247693">
                <a:moveTo>
                  <a:pt x="169390" y="1"/>
                </a:moveTo>
                <a:lnTo>
                  <a:pt x="169390" y="123847"/>
                </a:lnTo>
                <a:lnTo>
                  <a:pt x="211738" y="123846"/>
                </a:lnTo>
                <a:lnTo>
                  <a:pt x="105869" y="247692"/>
                </a:lnTo>
                <a:lnTo>
                  <a:pt x="0" y="123847"/>
                </a:lnTo>
                <a:lnTo>
                  <a:pt x="42348" y="123847"/>
                </a:lnTo>
                <a:lnTo>
                  <a:pt x="42348" y="1"/>
                </a:lnTo>
                <a:lnTo>
                  <a:pt x="169390" y="1"/>
                </a:lnTo>
                <a:close/>
              </a:path>
            </a:pathLst>
          </a:cu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49555" tIns="1" rIns="49554" bIns="63541" numCol="1" spcCol="1270" anchor="ctr" anchorCtr="0">
            <a:noAutofit/>
          </a:bodyPr>
          <a:lstStyle/>
          <a:p>
            <a:pPr algn="ctr" defTabSz="400170">
              <a:lnSpc>
                <a:spcPct val="90000"/>
              </a:lnSpc>
              <a:spcBef>
                <a:spcPct val="0"/>
              </a:spcBef>
              <a:spcAft>
                <a:spcPct val="35000"/>
              </a:spcAft>
            </a:pPr>
            <a:endParaRPr lang="zh-CN" altLang="en-US" sz="900">
              <a:latin typeface="微软雅黑" panose="020B0503020204020204" pitchFamily="34" charset="-122"/>
              <a:ea typeface="微软雅黑" panose="020B0503020204020204" pitchFamily="34" charset="-122"/>
            </a:endParaRPr>
          </a:p>
        </p:txBody>
      </p:sp>
      <p:sp>
        <p:nvSpPr>
          <p:cNvPr id="39" name="任意多边形 38"/>
          <p:cNvSpPr/>
          <p:nvPr/>
        </p:nvSpPr>
        <p:spPr>
          <a:xfrm>
            <a:off x="6176849" y="1970083"/>
            <a:ext cx="999073" cy="529645"/>
          </a:xfrm>
          <a:custGeom>
            <a:avLst/>
            <a:gdLst>
              <a:gd name="connsiteX0" fmla="*/ 0 w 998765"/>
              <a:gd name="connsiteY0" fmla="*/ 59926 h 599259"/>
              <a:gd name="connsiteX1" fmla="*/ 59926 w 998765"/>
              <a:gd name="connsiteY1" fmla="*/ 0 h 599259"/>
              <a:gd name="connsiteX2" fmla="*/ 938839 w 998765"/>
              <a:gd name="connsiteY2" fmla="*/ 0 h 599259"/>
              <a:gd name="connsiteX3" fmla="*/ 998765 w 998765"/>
              <a:gd name="connsiteY3" fmla="*/ 59926 h 599259"/>
              <a:gd name="connsiteX4" fmla="*/ 998765 w 998765"/>
              <a:gd name="connsiteY4" fmla="*/ 539333 h 599259"/>
              <a:gd name="connsiteX5" fmla="*/ 938839 w 998765"/>
              <a:gd name="connsiteY5" fmla="*/ 599259 h 599259"/>
              <a:gd name="connsiteX6" fmla="*/ 59926 w 998765"/>
              <a:gd name="connsiteY6" fmla="*/ 599259 h 599259"/>
              <a:gd name="connsiteX7" fmla="*/ 0 w 998765"/>
              <a:gd name="connsiteY7" fmla="*/ 539333 h 599259"/>
              <a:gd name="connsiteX8" fmla="*/ 0 w 998765"/>
              <a:gd name="connsiteY8" fmla="*/ 59926 h 59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765" h="599259">
                <a:moveTo>
                  <a:pt x="0" y="59926"/>
                </a:moveTo>
                <a:cubicBezTo>
                  <a:pt x="0" y="26830"/>
                  <a:pt x="26830" y="0"/>
                  <a:pt x="59926" y="0"/>
                </a:cubicBezTo>
                <a:lnTo>
                  <a:pt x="938839" y="0"/>
                </a:lnTo>
                <a:cubicBezTo>
                  <a:pt x="971935" y="0"/>
                  <a:pt x="998765" y="26830"/>
                  <a:pt x="998765" y="59926"/>
                </a:cubicBezTo>
                <a:lnTo>
                  <a:pt x="998765" y="539333"/>
                </a:lnTo>
                <a:cubicBezTo>
                  <a:pt x="998765" y="572429"/>
                  <a:pt x="971935" y="599259"/>
                  <a:pt x="938839" y="599259"/>
                </a:cubicBezTo>
                <a:lnTo>
                  <a:pt x="59926" y="599259"/>
                </a:lnTo>
                <a:cubicBezTo>
                  <a:pt x="26830" y="599259"/>
                  <a:pt x="0" y="572429"/>
                  <a:pt x="0" y="539333"/>
                </a:cubicBezTo>
                <a:lnTo>
                  <a:pt x="0" y="59926"/>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9480" tIns="59480" rIns="59480" bIns="59480" numCol="1" spcCol="1270" anchor="ctr" anchorCtr="0">
            <a:noAutofit/>
          </a:bodyPr>
          <a:lstStyle/>
          <a:p>
            <a:pPr algn="ctr" defTabSz="466865">
              <a:lnSpc>
                <a:spcPct val="90000"/>
              </a:lnSpc>
              <a:spcBef>
                <a:spcPct val="0"/>
              </a:spcBef>
              <a:spcAft>
                <a:spcPct val="35000"/>
              </a:spcAft>
            </a:pPr>
            <a:r>
              <a:rPr lang="zh-CN" altLang="en-US" sz="1050" dirty="0">
                <a:latin typeface="微软雅黑" panose="020B0503020204020204" pitchFamily="34" charset="-122"/>
                <a:ea typeface="微软雅黑" panose="020B0503020204020204" pitchFamily="34" charset="-122"/>
              </a:rPr>
              <a:t>获得更详细的资料</a:t>
            </a:r>
          </a:p>
        </p:txBody>
      </p:sp>
      <p:sp>
        <p:nvSpPr>
          <p:cNvPr id="40" name="任意多边形 39"/>
          <p:cNvSpPr/>
          <p:nvPr/>
        </p:nvSpPr>
        <p:spPr>
          <a:xfrm>
            <a:off x="5877126" y="2145919"/>
            <a:ext cx="211803" cy="218920"/>
          </a:xfrm>
          <a:custGeom>
            <a:avLst/>
            <a:gdLst>
              <a:gd name="connsiteX0" fmla="*/ 0 w 211738"/>
              <a:gd name="connsiteY0" fmla="*/ 49539 h 247693"/>
              <a:gd name="connsiteX1" fmla="*/ 105869 w 211738"/>
              <a:gd name="connsiteY1" fmla="*/ 49539 h 247693"/>
              <a:gd name="connsiteX2" fmla="*/ 105869 w 211738"/>
              <a:gd name="connsiteY2" fmla="*/ 0 h 247693"/>
              <a:gd name="connsiteX3" fmla="*/ 211738 w 211738"/>
              <a:gd name="connsiteY3" fmla="*/ 123847 h 247693"/>
              <a:gd name="connsiteX4" fmla="*/ 105869 w 211738"/>
              <a:gd name="connsiteY4" fmla="*/ 247693 h 247693"/>
              <a:gd name="connsiteX5" fmla="*/ 105869 w 211738"/>
              <a:gd name="connsiteY5" fmla="*/ 198154 h 247693"/>
              <a:gd name="connsiteX6" fmla="*/ 0 w 211738"/>
              <a:gd name="connsiteY6" fmla="*/ 198154 h 247693"/>
              <a:gd name="connsiteX7" fmla="*/ 0 w 211738"/>
              <a:gd name="connsiteY7" fmla="*/ 49539 h 24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738" h="247693">
                <a:moveTo>
                  <a:pt x="211738" y="198154"/>
                </a:moveTo>
                <a:lnTo>
                  <a:pt x="105869" y="198154"/>
                </a:lnTo>
                <a:lnTo>
                  <a:pt x="105869" y="247693"/>
                </a:lnTo>
                <a:lnTo>
                  <a:pt x="0" y="123846"/>
                </a:lnTo>
                <a:lnTo>
                  <a:pt x="105869" y="0"/>
                </a:lnTo>
                <a:lnTo>
                  <a:pt x="105869" y="49539"/>
                </a:lnTo>
                <a:lnTo>
                  <a:pt x="211738" y="49539"/>
                </a:lnTo>
                <a:lnTo>
                  <a:pt x="211738" y="198154"/>
                </a:lnTo>
                <a:close/>
              </a:path>
            </a:pathLst>
          </a:custGeom>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63541" tIns="49554" rIns="0" bIns="49554" numCol="1" spcCol="1270" anchor="ctr" anchorCtr="0">
            <a:noAutofit/>
          </a:bodyPr>
          <a:lstStyle/>
          <a:p>
            <a:pPr algn="ctr" defTabSz="400170">
              <a:lnSpc>
                <a:spcPct val="90000"/>
              </a:lnSpc>
              <a:spcBef>
                <a:spcPct val="0"/>
              </a:spcBef>
              <a:spcAft>
                <a:spcPct val="35000"/>
              </a:spcAft>
            </a:pPr>
            <a:endParaRPr lang="zh-CN" altLang="en-US" sz="900">
              <a:latin typeface="微软雅黑" panose="020B0503020204020204" pitchFamily="34" charset="-122"/>
              <a:ea typeface="微软雅黑" panose="020B0503020204020204" pitchFamily="34" charset="-122"/>
            </a:endParaRPr>
          </a:p>
        </p:txBody>
      </p:sp>
      <p:sp>
        <p:nvSpPr>
          <p:cNvPr id="41" name="任意多边形 40"/>
          <p:cNvSpPr/>
          <p:nvPr/>
        </p:nvSpPr>
        <p:spPr>
          <a:xfrm>
            <a:off x="4778145" y="1970083"/>
            <a:ext cx="999073" cy="529645"/>
          </a:xfrm>
          <a:custGeom>
            <a:avLst/>
            <a:gdLst>
              <a:gd name="connsiteX0" fmla="*/ 0 w 998765"/>
              <a:gd name="connsiteY0" fmla="*/ 59926 h 599259"/>
              <a:gd name="connsiteX1" fmla="*/ 59926 w 998765"/>
              <a:gd name="connsiteY1" fmla="*/ 0 h 599259"/>
              <a:gd name="connsiteX2" fmla="*/ 938839 w 998765"/>
              <a:gd name="connsiteY2" fmla="*/ 0 h 599259"/>
              <a:gd name="connsiteX3" fmla="*/ 998765 w 998765"/>
              <a:gd name="connsiteY3" fmla="*/ 59926 h 599259"/>
              <a:gd name="connsiteX4" fmla="*/ 998765 w 998765"/>
              <a:gd name="connsiteY4" fmla="*/ 539333 h 599259"/>
              <a:gd name="connsiteX5" fmla="*/ 938839 w 998765"/>
              <a:gd name="connsiteY5" fmla="*/ 599259 h 599259"/>
              <a:gd name="connsiteX6" fmla="*/ 59926 w 998765"/>
              <a:gd name="connsiteY6" fmla="*/ 599259 h 599259"/>
              <a:gd name="connsiteX7" fmla="*/ 0 w 998765"/>
              <a:gd name="connsiteY7" fmla="*/ 539333 h 599259"/>
              <a:gd name="connsiteX8" fmla="*/ 0 w 998765"/>
              <a:gd name="connsiteY8" fmla="*/ 59926 h 59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765" h="599259">
                <a:moveTo>
                  <a:pt x="0" y="59926"/>
                </a:moveTo>
                <a:cubicBezTo>
                  <a:pt x="0" y="26830"/>
                  <a:pt x="26830" y="0"/>
                  <a:pt x="59926" y="0"/>
                </a:cubicBezTo>
                <a:lnTo>
                  <a:pt x="938839" y="0"/>
                </a:lnTo>
                <a:cubicBezTo>
                  <a:pt x="971935" y="0"/>
                  <a:pt x="998765" y="26830"/>
                  <a:pt x="998765" y="59926"/>
                </a:cubicBezTo>
                <a:lnTo>
                  <a:pt x="998765" y="539333"/>
                </a:lnTo>
                <a:cubicBezTo>
                  <a:pt x="998765" y="572429"/>
                  <a:pt x="971935" y="599259"/>
                  <a:pt x="938839" y="599259"/>
                </a:cubicBezTo>
                <a:lnTo>
                  <a:pt x="59926" y="599259"/>
                </a:lnTo>
                <a:cubicBezTo>
                  <a:pt x="26830" y="599259"/>
                  <a:pt x="0" y="572429"/>
                  <a:pt x="0" y="539333"/>
                </a:cubicBezTo>
                <a:lnTo>
                  <a:pt x="0" y="5992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9480" tIns="59480" rIns="59480" bIns="59480" numCol="1" spcCol="1270" anchor="ctr" anchorCtr="0">
            <a:noAutofit/>
          </a:bodyPr>
          <a:lstStyle/>
          <a:p>
            <a:pPr algn="ctr" defTabSz="466865">
              <a:lnSpc>
                <a:spcPct val="90000"/>
              </a:lnSpc>
              <a:spcBef>
                <a:spcPct val="0"/>
              </a:spcBef>
              <a:spcAft>
                <a:spcPct val="35000"/>
              </a:spcAft>
            </a:pPr>
            <a:r>
              <a:rPr lang="zh-CN" altLang="en-US" sz="1050" dirty="0">
                <a:latin typeface="微软雅黑" panose="020B0503020204020204" pitchFamily="34" charset="-122"/>
                <a:ea typeface="微软雅黑" panose="020B0503020204020204" pitchFamily="34" charset="-122"/>
              </a:rPr>
              <a:t>商家或企</a:t>
            </a:r>
          </a:p>
        </p:txBody>
      </p:sp>
      <p:sp>
        <p:nvSpPr>
          <p:cNvPr id="42" name="任意多边形 41"/>
          <p:cNvSpPr/>
          <p:nvPr/>
        </p:nvSpPr>
        <p:spPr>
          <a:xfrm>
            <a:off x="4478422" y="2145919"/>
            <a:ext cx="211803" cy="218920"/>
          </a:xfrm>
          <a:custGeom>
            <a:avLst/>
            <a:gdLst>
              <a:gd name="connsiteX0" fmla="*/ 0 w 211738"/>
              <a:gd name="connsiteY0" fmla="*/ 49539 h 247693"/>
              <a:gd name="connsiteX1" fmla="*/ 105869 w 211738"/>
              <a:gd name="connsiteY1" fmla="*/ 49539 h 247693"/>
              <a:gd name="connsiteX2" fmla="*/ 105869 w 211738"/>
              <a:gd name="connsiteY2" fmla="*/ 0 h 247693"/>
              <a:gd name="connsiteX3" fmla="*/ 211738 w 211738"/>
              <a:gd name="connsiteY3" fmla="*/ 123847 h 247693"/>
              <a:gd name="connsiteX4" fmla="*/ 105869 w 211738"/>
              <a:gd name="connsiteY4" fmla="*/ 247693 h 247693"/>
              <a:gd name="connsiteX5" fmla="*/ 105869 w 211738"/>
              <a:gd name="connsiteY5" fmla="*/ 198154 h 247693"/>
              <a:gd name="connsiteX6" fmla="*/ 0 w 211738"/>
              <a:gd name="connsiteY6" fmla="*/ 198154 h 247693"/>
              <a:gd name="connsiteX7" fmla="*/ 0 w 211738"/>
              <a:gd name="connsiteY7" fmla="*/ 49539 h 24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738" h="247693">
                <a:moveTo>
                  <a:pt x="211738" y="198154"/>
                </a:moveTo>
                <a:lnTo>
                  <a:pt x="105869" y="198154"/>
                </a:lnTo>
                <a:lnTo>
                  <a:pt x="105869" y="247693"/>
                </a:lnTo>
                <a:lnTo>
                  <a:pt x="0" y="123846"/>
                </a:lnTo>
                <a:lnTo>
                  <a:pt x="105869" y="0"/>
                </a:lnTo>
                <a:lnTo>
                  <a:pt x="105869" y="49539"/>
                </a:lnTo>
                <a:lnTo>
                  <a:pt x="211738" y="49539"/>
                </a:lnTo>
                <a:lnTo>
                  <a:pt x="211738" y="198154"/>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3541" tIns="49554" rIns="0" bIns="49554" numCol="1" spcCol="1270" anchor="ctr" anchorCtr="0">
            <a:noAutofit/>
          </a:bodyPr>
          <a:lstStyle/>
          <a:p>
            <a:pPr algn="ctr" defTabSz="400170">
              <a:lnSpc>
                <a:spcPct val="90000"/>
              </a:lnSpc>
              <a:spcBef>
                <a:spcPct val="0"/>
              </a:spcBef>
              <a:spcAft>
                <a:spcPct val="35000"/>
              </a:spcAft>
            </a:pPr>
            <a:endParaRPr lang="zh-CN" altLang="en-US" sz="900">
              <a:latin typeface="微软雅黑" panose="020B0503020204020204" pitchFamily="34" charset="-122"/>
              <a:ea typeface="微软雅黑" panose="020B0503020204020204" pitchFamily="34" charset="-122"/>
            </a:endParaRPr>
          </a:p>
        </p:txBody>
      </p:sp>
      <p:sp>
        <p:nvSpPr>
          <p:cNvPr id="43" name="任意多边形 42"/>
          <p:cNvSpPr/>
          <p:nvPr/>
        </p:nvSpPr>
        <p:spPr>
          <a:xfrm>
            <a:off x="3379442" y="1970083"/>
            <a:ext cx="999073" cy="529645"/>
          </a:xfrm>
          <a:custGeom>
            <a:avLst/>
            <a:gdLst>
              <a:gd name="connsiteX0" fmla="*/ 0 w 998765"/>
              <a:gd name="connsiteY0" fmla="*/ 59926 h 599259"/>
              <a:gd name="connsiteX1" fmla="*/ 59926 w 998765"/>
              <a:gd name="connsiteY1" fmla="*/ 0 h 599259"/>
              <a:gd name="connsiteX2" fmla="*/ 938839 w 998765"/>
              <a:gd name="connsiteY2" fmla="*/ 0 h 599259"/>
              <a:gd name="connsiteX3" fmla="*/ 998765 w 998765"/>
              <a:gd name="connsiteY3" fmla="*/ 59926 h 599259"/>
              <a:gd name="connsiteX4" fmla="*/ 998765 w 998765"/>
              <a:gd name="connsiteY4" fmla="*/ 539333 h 599259"/>
              <a:gd name="connsiteX5" fmla="*/ 938839 w 998765"/>
              <a:gd name="connsiteY5" fmla="*/ 599259 h 599259"/>
              <a:gd name="connsiteX6" fmla="*/ 59926 w 998765"/>
              <a:gd name="connsiteY6" fmla="*/ 599259 h 599259"/>
              <a:gd name="connsiteX7" fmla="*/ 0 w 998765"/>
              <a:gd name="connsiteY7" fmla="*/ 539333 h 599259"/>
              <a:gd name="connsiteX8" fmla="*/ 0 w 998765"/>
              <a:gd name="connsiteY8" fmla="*/ 59926 h 59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765" h="599259">
                <a:moveTo>
                  <a:pt x="0" y="59926"/>
                </a:moveTo>
                <a:cubicBezTo>
                  <a:pt x="0" y="26830"/>
                  <a:pt x="26830" y="0"/>
                  <a:pt x="59926" y="0"/>
                </a:cubicBezTo>
                <a:lnTo>
                  <a:pt x="938839" y="0"/>
                </a:lnTo>
                <a:cubicBezTo>
                  <a:pt x="971935" y="0"/>
                  <a:pt x="998765" y="26830"/>
                  <a:pt x="998765" y="59926"/>
                </a:cubicBezTo>
                <a:lnTo>
                  <a:pt x="998765" y="539333"/>
                </a:lnTo>
                <a:cubicBezTo>
                  <a:pt x="998765" y="572429"/>
                  <a:pt x="971935" y="599259"/>
                  <a:pt x="938839" y="599259"/>
                </a:cubicBezTo>
                <a:lnTo>
                  <a:pt x="59926" y="599259"/>
                </a:lnTo>
                <a:cubicBezTo>
                  <a:pt x="26830" y="599259"/>
                  <a:pt x="0" y="572429"/>
                  <a:pt x="0" y="539333"/>
                </a:cubicBezTo>
                <a:lnTo>
                  <a:pt x="0" y="59926"/>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9480" tIns="59480" rIns="59480" bIns="59480" numCol="1" spcCol="1270" anchor="ctr" anchorCtr="0">
            <a:noAutofit/>
          </a:bodyPr>
          <a:lstStyle/>
          <a:p>
            <a:pPr algn="ctr" defTabSz="466865">
              <a:lnSpc>
                <a:spcPct val="90000"/>
              </a:lnSpc>
              <a:spcBef>
                <a:spcPct val="0"/>
              </a:spcBef>
              <a:spcAft>
                <a:spcPct val="35000"/>
              </a:spcAft>
            </a:pPr>
            <a:r>
              <a:rPr lang="zh-CN" altLang="en-US" sz="1050" dirty="0">
                <a:latin typeface="微软雅黑" panose="020B0503020204020204" pitchFamily="34" charset="-122"/>
                <a:ea typeface="微软雅黑" panose="020B0503020204020204" pitchFamily="34" charset="-122"/>
              </a:rPr>
              <a:t>业可能会对版式提出意见和特别要求</a:t>
            </a:r>
          </a:p>
        </p:txBody>
      </p:sp>
      <p:sp>
        <p:nvSpPr>
          <p:cNvPr id="44" name="任意多边形 43"/>
          <p:cNvSpPr/>
          <p:nvPr/>
        </p:nvSpPr>
        <p:spPr>
          <a:xfrm>
            <a:off x="3079720" y="2145918"/>
            <a:ext cx="211804" cy="218921"/>
          </a:xfrm>
          <a:custGeom>
            <a:avLst/>
            <a:gdLst>
              <a:gd name="connsiteX0" fmla="*/ 0 w 211738"/>
              <a:gd name="connsiteY0" fmla="*/ 49539 h 247693"/>
              <a:gd name="connsiteX1" fmla="*/ 105869 w 211738"/>
              <a:gd name="connsiteY1" fmla="*/ 49539 h 247693"/>
              <a:gd name="connsiteX2" fmla="*/ 105869 w 211738"/>
              <a:gd name="connsiteY2" fmla="*/ 0 h 247693"/>
              <a:gd name="connsiteX3" fmla="*/ 211738 w 211738"/>
              <a:gd name="connsiteY3" fmla="*/ 123847 h 247693"/>
              <a:gd name="connsiteX4" fmla="*/ 105869 w 211738"/>
              <a:gd name="connsiteY4" fmla="*/ 247693 h 247693"/>
              <a:gd name="connsiteX5" fmla="*/ 105869 w 211738"/>
              <a:gd name="connsiteY5" fmla="*/ 198154 h 247693"/>
              <a:gd name="connsiteX6" fmla="*/ 0 w 211738"/>
              <a:gd name="connsiteY6" fmla="*/ 198154 h 247693"/>
              <a:gd name="connsiteX7" fmla="*/ 0 w 211738"/>
              <a:gd name="connsiteY7" fmla="*/ 49539 h 24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738" h="247693">
                <a:moveTo>
                  <a:pt x="211738" y="198154"/>
                </a:moveTo>
                <a:lnTo>
                  <a:pt x="105869" y="198154"/>
                </a:lnTo>
                <a:lnTo>
                  <a:pt x="105869" y="247693"/>
                </a:lnTo>
                <a:lnTo>
                  <a:pt x="0" y="123846"/>
                </a:lnTo>
                <a:lnTo>
                  <a:pt x="105869" y="0"/>
                </a:lnTo>
                <a:lnTo>
                  <a:pt x="105869" y="49539"/>
                </a:lnTo>
                <a:lnTo>
                  <a:pt x="211738" y="49539"/>
                </a:lnTo>
                <a:lnTo>
                  <a:pt x="211738" y="198154"/>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3541" tIns="49555" rIns="1" bIns="49554" numCol="1" spcCol="1270" anchor="ctr" anchorCtr="0">
            <a:noAutofit/>
          </a:bodyPr>
          <a:lstStyle/>
          <a:p>
            <a:pPr algn="ctr" defTabSz="400170">
              <a:lnSpc>
                <a:spcPct val="90000"/>
              </a:lnSpc>
              <a:spcBef>
                <a:spcPct val="0"/>
              </a:spcBef>
              <a:spcAft>
                <a:spcPct val="35000"/>
              </a:spcAft>
            </a:pPr>
            <a:endParaRPr lang="zh-CN" altLang="en-US" sz="900">
              <a:latin typeface="微软雅黑" panose="020B0503020204020204" pitchFamily="34" charset="-122"/>
              <a:ea typeface="微软雅黑" panose="020B0503020204020204" pitchFamily="34" charset="-122"/>
            </a:endParaRPr>
          </a:p>
        </p:txBody>
      </p:sp>
      <p:sp>
        <p:nvSpPr>
          <p:cNvPr id="45" name="任意多边形 44"/>
          <p:cNvSpPr/>
          <p:nvPr/>
        </p:nvSpPr>
        <p:spPr>
          <a:xfrm>
            <a:off x="1980739" y="1970083"/>
            <a:ext cx="999073" cy="529645"/>
          </a:xfrm>
          <a:custGeom>
            <a:avLst/>
            <a:gdLst>
              <a:gd name="connsiteX0" fmla="*/ 0 w 998765"/>
              <a:gd name="connsiteY0" fmla="*/ 59926 h 599259"/>
              <a:gd name="connsiteX1" fmla="*/ 59926 w 998765"/>
              <a:gd name="connsiteY1" fmla="*/ 0 h 599259"/>
              <a:gd name="connsiteX2" fmla="*/ 938839 w 998765"/>
              <a:gd name="connsiteY2" fmla="*/ 0 h 599259"/>
              <a:gd name="connsiteX3" fmla="*/ 998765 w 998765"/>
              <a:gd name="connsiteY3" fmla="*/ 59926 h 599259"/>
              <a:gd name="connsiteX4" fmla="*/ 998765 w 998765"/>
              <a:gd name="connsiteY4" fmla="*/ 539333 h 599259"/>
              <a:gd name="connsiteX5" fmla="*/ 938839 w 998765"/>
              <a:gd name="connsiteY5" fmla="*/ 599259 h 599259"/>
              <a:gd name="connsiteX6" fmla="*/ 59926 w 998765"/>
              <a:gd name="connsiteY6" fmla="*/ 599259 h 599259"/>
              <a:gd name="connsiteX7" fmla="*/ 0 w 998765"/>
              <a:gd name="connsiteY7" fmla="*/ 539333 h 599259"/>
              <a:gd name="connsiteX8" fmla="*/ 0 w 998765"/>
              <a:gd name="connsiteY8" fmla="*/ 59926 h 59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765" h="599259">
                <a:moveTo>
                  <a:pt x="0" y="59926"/>
                </a:moveTo>
                <a:cubicBezTo>
                  <a:pt x="0" y="26830"/>
                  <a:pt x="26830" y="0"/>
                  <a:pt x="59926" y="0"/>
                </a:cubicBezTo>
                <a:lnTo>
                  <a:pt x="938839" y="0"/>
                </a:lnTo>
                <a:cubicBezTo>
                  <a:pt x="971935" y="0"/>
                  <a:pt x="998765" y="26830"/>
                  <a:pt x="998765" y="59926"/>
                </a:cubicBezTo>
                <a:lnTo>
                  <a:pt x="998765" y="539333"/>
                </a:lnTo>
                <a:cubicBezTo>
                  <a:pt x="998765" y="572429"/>
                  <a:pt x="971935" y="599259"/>
                  <a:pt x="938839" y="599259"/>
                </a:cubicBezTo>
                <a:lnTo>
                  <a:pt x="59926" y="599259"/>
                </a:lnTo>
                <a:cubicBezTo>
                  <a:pt x="26830" y="599259"/>
                  <a:pt x="0" y="572429"/>
                  <a:pt x="0" y="539333"/>
                </a:cubicBezTo>
                <a:lnTo>
                  <a:pt x="0" y="5992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9480" tIns="59480" rIns="59480" bIns="59480" numCol="1" spcCol="1270" anchor="ctr" anchorCtr="0">
            <a:noAutofit/>
          </a:bodyPr>
          <a:lstStyle/>
          <a:p>
            <a:pPr algn="ctr" defTabSz="466865">
              <a:lnSpc>
                <a:spcPct val="90000"/>
              </a:lnSpc>
              <a:spcBef>
                <a:spcPct val="0"/>
              </a:spcBef>
              <a:spcAft>
                <a:spcPct val="35000"/>
              </a:spcAft>
            </a:pPr>
            <a:r>
              <a:rPr lang="zh-CN" altLang="en-US" sz="1050" dirty="0">
                <a:latin typeface="微软雅黑" panose="020B0503020204020204" pitchFamily="34" charset="-122"/>
                <a:ea typeface="微软雅黑" panose="020B0503020204020204" pitchFamily="34" charset="-122"/>
              </a:rPr>
              <a:t>正式制作</a:t>
            </a:r>
          </a:p>
        </p:txBody>
      </p:sp>
      <p:sp>
        <p:nvSpPr>
          <p:cNvPr id="46" name="任意多边形 45"/>
          <p:cNvSpPr/>
          <p:nvPr/>
        </p:nvSpPr>
        <p:spPr>
          <a:xfrm>
            <a:off x="2356389" y="2546260"/>
            <a:ext cx="247770" cy="187142"/>
          </a:xfrm>
          <a:custGeom>
            <a:avLst/>
            <a:gdLst>
              <a:gd name="connsiteX0" fmla="*/ 0 w 211738"/>
              <a:gd name="connsiteY0" fmla="*/ 49539 h 247693"/>
              <a:gd name="connsiteX1" fmla="*/ 105869 w 211738"/>
              <a:gd name="connsiteY1" fmla="*/ 49539 h 247693"/>
              <a:gd name="connsiteX2" fmla="*/ 105869 w 211738"/>
              <a:gd name="connsiteY2" fmla="*/ 0 h 247693"/>
              <a:gd name="connsiteX3" fmla="*/ 211738 w 211738"/>
              <a:gd name="connsiteY3" fmla="*/ 123847 h 247693"/>
              <a:gd name="connsiteX4" fmla="*/ 105869 w 211738"/>
              <a:gd name="connsiteY4" fmla="*/ 247693 h 247693"/>
              <a:gd name="connsiteX5" fmla="*/ 105869 w 211738"/>
              <a:gd name="connsiteY5" fmla="*/ 198154 h 247693"/>
              <a:gd name="connsiteX6" fmla="*/ 0 w 211738"/>
              <a:gd name="connsiteY6" fmla="*/ 198154 h 247693"/>
              <a:gd name="connsiteX7" fmla="*/ 0 w 211738"/>
              <a:gd name="connsiteY7" fmla="*/ 49539 h 24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738" h="247693">
                <a:moveTo>
                  <a:pt x="169390" y="1"/>
                </a:moveTo>
                <a:lnTo>
                  <a:pt x="169390" y="123847"/>
                </a:lnTo>
                <a:lnTo>
                  <a:pt x="211738" y="123846"/>
                </a:lnTo>
                <a:lnTo>
                  <a:pt x="105869" y="247692"/>
                </a:lnTo>
                <a:lnTo>
                  <a:pt x="0" y="123847"/>
                </a:lnTo>
                <a:lnTo>
                  <a:pt x="42348" y="123847"/>
                </a:lnTo>
                <a:lnTo>
                  <a:pt x="42348" y="1"/>
                </a:lnTo>
                <a:lnTo>
                  <a:pt x="169390" y="1"/>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49555" tIns="1" rIns="49554" bIns="63541" numCol="1" spcCol="1270" anchor="ctr" anchorCtr="0">
            <a:noAutofit/>
          </a:bodyPr>
          <a:lstStyle/>
          <a:p>
            <a:pPr algn="ctr" defTabSz="400170">
              <a:lnSpc>
                <a:spcPct val="90000"/>
              </a:lnSpc>
              <a:spcBef>
                <a:spcPct val="0"/>
              </a:spcBef>
              <a:spcAft>
                <a:spcPct val="35000"/>
              </a:spcAft>
            </a:pPr>
            <a:endParaRPr lang="zh-CN" altLang="en-US" sz="900">
              <a:latin typeface="微软雅黑" panose="020B0503020204020204" pitchFamily="34" charset="-122"/>
              <a:ea typeface="微软雅黑" panose="020B0503020204020204" pitchFamily="34" charset="-122"/>
            </a:endParaRPr>
          </a:p>
        </p:txBody>
      </p:sp>
      <p:sp>
        <p:nvSpPr>
          <p:cNvPr id="47" name="任意多边形 46"/>
          <p:cNvSpPr/>
          <p:nvPr/>
        </p:nvSpPr>
        <p:spPr>
          <a:xfrm>
            <a:off x="1980739" y="2762327"/>
            <a:ext cx="999073" cy="529645"/>
          </a:xfrm>
          <a:custGeom>
            <a:avLst/>
            <a:gdLst>
              <a:gd name="connsiteX0" fmla="*/ 0 w 998765"/>
              <a:gd name="connsiteY0" fmla="*/ 59926 h 599259"/>
              <a:gd name="connsiteX1" fmla="*/ 59926 w 998765"/>
              <a:gd name="connsiteY1" fmla="*/ 0 h 599259"/>
              <a:gd name="connsiteX2" fmla="*/ 938839 w 998765"/>
              <a:gd name="connsiteY2" fmla="*/ 0 h 599259"/>
              <a:gd name="connsiteX3" fmla="*/ 998765 w 998765"/>
              <a:gd name="connsiteY3" fmla="*/ 59926 h 599259"/>
              <a:gd name="connsiteX4" fmla="*/ 998765 w 998765"/>
              <a:gd name="connsiteY4" fmla="*/ 539333 h 599259"/>
              <a:gd name="connsiteX5" fmla="*/ 938839 w 998765"/>
              <a:gd name="connsiteY5" fmla="*/ 599259 h 599259"/>
              <a:gd name="connsiteX6" fmla="*/ 59926 w 998765"/>
              <a:gd name="connsiteY6" fmla="*/ 599259 h 599259"/>
              <a:gd name="connsiteX7" fmla="*/ 0 w 998765"/>
              <a:gd name="connsiteY7" fmla="*/ 539333 h 599259"/>
              <a:gd name="connsiteX8" fmla="*/ 0 w 998765"/>
              <a:gd name="connsiteY8" fmla="*/ 59926 h 59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765" h="599259">
                <a:moveTo>
                  <a:pt x="0" y="59926"/>
                </a:moveTo>
                <a:cubicBezTo>
                  <a:pt x="0" y="26830"/>
                  <a:pt x="26830" y="0"/>
                  <a:pt x="59926" y="0"/>
                </a:cubicBezTo>
                <a:lnTo>
                  <a:pt x="938839" y="0"/>
                </a:lnTo>
                <a:cubicBezTo>
                  <a:pt x="971935" y="0"/>
                  <a:pt x="998765" y="26830"/>
                  <a:pt x="998765" y="59926"/>
                </a:cubicBezTo>
                <a:lnTo>
                  <a:pt x="998765" y="539333"/>
                </a:lnTo>
                <a:cubicBezTo>
                  <a:pt x="998765" y="572429"/>
                  <a:pt x="971935" y="599259"/>
                  <a:pt x="938839" y="599259"/>
                </a:cubicBezTo>
                <a:lnTo>
                  <a:pt x="59926" y="599259"/>
                </a:lnTo>
                <a:cubicBezTo>
                  <a:pt x="26830" y="599259"/>
                  <a:pt x="0" y="572429"/>
                  <a:pt x="0" y="539333"/>
                </a:cubicBezTo>
                <a:lnTo>
                  <a:pt x="0" y="59926"/>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9480" tIns="59480" rIns="59480" bIns="59480" numCol="1" spcCol="1270" anchor="ctr" anchorCtr="0">
            <a:noAutofit/>
          </a:bodyPr>
          <a:lstStyle/>
          <a:p>
            <a:pPr algn="ctr" defTabSz="466865">
              <a:lnSpc>
                <a:spcPct val="90000"/>
              </a:lnSpc>
              <a:spcBef>
                <a:spcPct val="0"/>
              </a:spcBef>
              <a:spcAft>
                <a:spcPct val="35000"/>
              </a:spcAft>
            </a:pPr>
            <a:r>
              <a:rPr lang="zh-CN" altLang="en-US" sz="1050" dirty="0">
                <a:latin typeface="微软雅黑" panose="020B0503020204020204" pitchFamily="34" charset="-122"/>
                <a:ea typeface="微软雅黑" panose="020B0503020204020204" pitchFamily="34" charset="-122"/>
              </a:rPr>
              <a:t>最后核对</a:t>
            </a:r>
          </a:p>
        </p:txBody>
      </p:sp>
      <p:sp>
        <p:nvSpPr>
          <p:cNvPr id="48" name="任意多边形 47"/>
          <p:cNvSpPr/>
          <p:nvPr/>
        </p:nvSpPr>
        <p:spPr>
          <a:xfrm>
            <a:off x="3067731" y="2938163"/>
            <a:ext cx="211803" cy="218920"/>
          </a:xfrm>
          <a:custGeom>
            <a:avLst/>
            <a:gdLst>
              <a:gd name="connsiteX0" fmla="*/ 0 w 211738"/>
              <a:gd name="connsiteY0" fmla="*/ 49539 h 247693"/>
              <a:gd name="connsiteX1" fmla="*/ 105869 w 211738"/>
              <a:gd name="connsiteY1" fmla="*/ 49539 h 247693"/>
              <a:gd name="connsiteX2" fmla="*/ 105869 w 211738"/>
              <a:gd name="connsiteY2" fmla="*/ 0 h 247693"/>
              <a:gd name="connsiteX3" fmla="*/ 211738 w 211738"/>
              <a:gd name="connsiteY3" fmla="*/ 123847 h 247693"/>
              <a:gd name="connsiteX4" fmla="*/ 105869 w 211738"/>
              <a:gd name="connsiteY4" fmla="*/ 247693 h 247693"/>
              <a:gd name="connsiteX5" fmla="*/ 105869 w 211738"/>
              <a:gd name="connsiteY5" fmla="*/ 198154 h 247693"/>
              <a:gd name="connsiteX6" fmla="*/ 0 w 211738"/>
              <a:gd name="connsiteY6" fmla="*/ 198154 h 247693"/>
              <a:gd name="connsiteX7" fmla="*/ 0 w 211738"/>
              <a:gd name="connsiteY7" fmla="*/ 49539 h 24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738" h="247693">
                <a:moveTo>
                  <a:pt x="0" y="49539"/>
                </a:moveTo>
                <a:lnTo>
                  <a:pt x="105869" y="49539"/>
                </a:lnTo>
                <a:lnTo>
                  <a:pt x="105869" y="0"/>
                </a:lnTo>
                <a:lnTo>
                  <a:pt x="211738" y="123847"/>
                </a:lnTo>
                <a:lnTo>
                  <a:pt x="105869" y="247693"/>
                </a:lnTo>
                <a:lnTo>
                  <a:pt x="105869" y="198154"/>
                </a:lnTo>
                <a:lnTo>
                  <a:pt x="0" y="198154"/>
                </a:lnTo>
                <a:lnTo>
                  <a:pt x="0" y="49539"/>
                </a:lnTo>
                <a:close/>
              </a:path>
            </a:pathLst>
          </a:cu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49554" rIns="63541" bIns="49554" numCol="1" spcCol="1270" anchor="ctr" anchorCtr="0">
            <a:noAutofit/>
          </a:bodyPr>
          <a:lstStyle/>
          <a:p>
            <a:pPr algn="ctr" defTabSz="400170">
              <a:lnSpc>
                <a:spcPct val="90000"/>
              </a:lnSpc>
              <a:spcBef>
                <a:spcPct val="0"/>
              </a:spcBef>
              <a:spcAft>
                <a:spcPct val="35000"/>
              </a:spcAft>
            </a:pPr>
            <a:endParaRPr lang="zh-CN" altLang="en-US" sz="900">
              <a:latin typeface="微软雅黑" panose="020B0503020204020204" pitchFamily="34" charset="-122"/>
              <a:ea typeface="微软雅黑" panose="020B0503020204020204" pitchFamily="34" charset="-122"/>
            </a:endParaRPr>
          </a:p>
        </p:txBody>
      </p:sp>
      <p:sp>
        <p:nvSpPr>
          <p:cNvPr id="49" name="任意多边形 48"/>
          <p:cNvSpPr/>
          <p:nvPr/>
        </p:nvSpPr>
        <p:spPr>
          <a:xfrm>
            <a:off x="3379442" y="2762327"/>
            <a:ext cx="999073" cy="529645"/>
          </a:xfrm>
          <a:custGeom>
            <a:avLst/>
            <a:gdLst>
              <a:gd name="connsiteX0" fmla="*/ 0 w 998765"/>
              <a:gd name="connsiteY0" fmla="*/ 59926 h 599259"/>
              <a:gd name="connsiteX1" fmla="*/ 59926 w 998765"/>
              <a:gd name="connsiteY1" fmla="*/ 0 h 599259"/>
              <a:gd name="connsiteX2" fmla="*/ 938839 w 998765"/>
              <a:gd name="connsiteY2" fmla="*/ 0 h 599259"/>
              <a:gd name="connsiteX3" fmla="*/ 998765 w 998765"/>
              <a:gd name="connsiteY3" fmla="*/ 59926 h 599259"/>
              <a:gd name="connsiteX4" fmla="*/ 998765 w 998765"/>
              <a:gd name="connsiteY4" fmla="*/ 539333 h 599259"/>
              <a:gd name="connsiteX5" fmla="*/ 938839 w 998765"/>
              <a:gd name="connsiteY5" fmla="*/ 599259 h 599259"/>
              <a:gd name="connsiteX6" fmla="*/ 59926 w 998765"/>
              <a:gd name="connsiteY6" fmla="*/ 599259 h 599259"/>
              <a:gd name="connsiteX7" fmla="*/ 0 w 998765"/>
              <a:gd name="connsiteY7" fmla="*/ 539333 h 599259"/>
              <a:gd name="connsiteX8" fmla="*/ 0 w 998765"/>
              <a:gd name="connsiteY8" fmla="*/ 59926 h 59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765" h="599259">
                <a:moveTo>
                  <a:pt x="0" y="59926"/>
                </a:moveTo>
                <a:cubicBezTo>
                  <a:pt x="0" y="26830"/>
                  <a:pt x="26830" y="0"/>
                  <a:pt x="59926" y="0"/>
                </a:cubicBezTo>
                <a:lnTo>
                  <a:pt x="938839" y="0"/>
                </a:lnTo>
                <a:cubicBezTo>
                  <a:pt x="971935" y="0"/>
                  <a:pt x="998765" y="26830"/>
                  <a:pt x="998765" y="59926"/>
                </a:cubicBezTo>
                <a:lnTo>
                  <a:pt x="998765" y="539333"/>
                </a:lnTo>
                <a:cubicBezTo>
                  <a:pt x="998765" y="572429"/>
                  <a:pt x="971935" y="599259"/>
                  <a:pt x="938839" y="599259"/>
                </a:cubicBezTo>
                <a:lnTo>
                  <a:pt x="59926" y="599259"/>
                </a:lnTo>
                <a:cubicBezTo>
                  <a:pt x="26830" y="599259"/>
                  <a:pt x="0" y="572429"/>
                  <a:pt x="0" y="539333"/>
                </a:cubicBezTo>
                <a:lnTo>
                  <a:pt x="0" y="59926"/>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59480" tIns="59480" rIns="59480" bIns="59480" numCol="1" spcCol="1270" anchor="ctr" anchorCtr="0">
            <a:noAutofit/>
          </a:bodyPr>
          <a:lstStyle/>
          <a:p>
            <a:pPr algn="ctr" defTabSz="466865">
              <a:lnSpc>
                <a:spcPct val="90000"/>
              </a:lnSpc>
              <a:spcBef>
                <a:spcPct val="0"/>
              </a:spcBef>
              <a:spcAft>
                <a:spcPct val="35000"/>
              </a:spcAft>
            </a:pPr>
            <a:r>
              <a:rPr lang="zh-CN" altLang="en-US" sz="1050" dirty="0">
                <a:latin typeface="微软雅黑" panose="020B0503020204020204" pitchFamily="34" charset="-122"/>
                <a:ea typeface="微软雅黑" panose="020B0503020204020204" pitchFamily="34" charset="-122"/>
              </a:rPr>
              <a:t>交付印刷</a:t>
            </a:r>
          </a:p>
        </p:txBody>
      </p:sp>
      <p:sp>
        <p:nvSpPr>
          <p:cNvPr id="50" name="任意多边形 49"/>
          <p:cNvSpPr/>
          <p:nvPr/>
        </p:nvSpPr>
        <p:spPr>
          <a:xfrm>
            <a:off x="4466434" y="2938163"/>
            <a:ext cx="211803" cy="218920"/>
          </a:xfrm>
          <a:custGeom>
            <a:avLst/>
            <a:gdLst>
              <a:gd name="connsiteX0" fmla="*/ 0 w 211738"/>
              <a:gd name="connsiteY0" fmla="*/ 49539 h 247693"/>
              <a:gd name="connsiteX1" fmla="*/ 105869 w 211738"/>
              <a:gd name="connsiteY1" fmla="*/ 49539 h 247693"/>
              <a:gd name="connsiteX2" fmla="*/ 105869 w 211738"/>
              <a:gd name="connsiteY2" fmla="*/ 0 h 247693"/>
              <a:gd name="connsiteX3" fmla="*/ 211738 w 211738"/>
              <a:gd name="connsiteY3" fmla="*/ 123847 h 247693"/>
              <a:gd name="connsiteX4" fmla="*/ 105869 w 211738"/>
              <a:gd name="connsiteY4" fmla="*/ 247693 h 247693"/>
              <a:gd name="connsiteX5" fmla="*/ 105869 w 211738"/>
              <a:gd name="connsiteY5" fmla="*/ 198154 h 247693"/>
              <a:gd name="connsiteX6" fmla="*/ 0 w 211738"/>
              <a:gd name="connsiteY6" fmla="*/ 198154 h 247693"/>
              <a:gd name="connsiteX7" fmla="*/ 0 w 211738"/>
              <a:gd name="connsiteY7" fmla="*/ 49539 h 24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738" h="247693">
                <a:moveTo>
                  <a:pt x="0" y="49539"/>
                </a:moveTo>
                <a:lnTo>
                  <a:pt x="105869" y="49539"/>
                </a:lnTo>
                <a:lnTo>
                  <a:pt x="105869" y="0"/>
                </a:lnTo>
                <a:lnTo>
                  <a:pt x="211738" y="123847"/>
                </a:lnTo>
                <a:lnTo>
                  <a:pt x="105869" y="247693"/>
                </a:lnTo>
                <a:lnTo>
                  <a:pt x="105869" y="198154"/>
                </a:lnTo>
                <a:lnTo>
                  <a:pt x="0" y="198154"/>
                </a:lnTo>
                <a:lnTo>
                  <a:pt x="0" y="49539"/>
                </a:lnTo>
                <a:close/>
              </a:path>
            </a:pathLst>
          </a:custGeom>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0" tIns="49554" rIns="63541" bIns="49554" numCol="1" spcCol="1270" anchor="ctr" anchorCtr="0">
            <a:noAutofit/>
          </a:bodyPr>
          <a:lstStyle/>
          <a:p>
            <a:pPr algn="ctr" defTabSz="400170">
              <a:lnSpc>
                <a:spcPct val="90000"/>
              </a:lnSpc>
              <a:spcBef>
                <a:spcPct val="0"/>
              </a:spcBef>
              <a:spcAft>
                <a:spcPct val="35000"/>
              </a:spcAft>
            </a:pPr>
            <a:endParaRPr lang="zh-CN" altLang="en-US" sz="900">
              <a:latin typeface="微软雅黑" panose="020B0503020204020204" pitchFamily="34" charset="-122"/>
              <a:ea typeface="微软雅黑" panose="020B0503020204020204" pitchFamily="34" charset="-122"/>
            </a:endParaRPr>
          </a:p>
        </p:txBody>
      </p:sp>
      <p:sp>
        <p:nvSpPr>
          <p:cNvPr id="51" name="任意多边形 50"/>
          <p:cNvSpPr/>
          <p:nvPr/>
        </p:nvSpPr>
        <p:spPr>
          <a:xfrm>
            <a:off x="4778145" y="2762327"/>
            <a:ext cx="999073" cy="529645"/>
          </a:xfrm>
          <a:custGeom>
            <a:avLst/>
            <a:gdLst>
              <a:gd name="connsiteX0" fmla="*/ 0 w 998765"/>
              <a:gd name="connsiteY0" fmla="*/ 59926 h 599259"/>
              <a:gd name="connsiteX1" fmla="*/ 59926 w 998765"/>
              <a:gd name="connsiteY1" fmla="*/ 0 h 599259"/>
              <a:gd name="connsiteX2" fmla="*/ 938839 w 998765"/>
              <a:gd name="connsiteY2" fmla="*/ 0 h 599259"/>
              <a:gd name="connsiteX3" fmla="*/ 998765 w 998765"/>
              <a:gd name="connsiteY3" fmla="*/ 59926 h 599259"/>
              <a:gd name="connsiteX4" fmla="*/ 998765 w 998765"/>
              <a:gd name="connsiteY4" fmla="*/ 539333 h 599259"/>
              <a:gd name="connsiteX5" fmla="*/ 938839 w 998765"/>
              <a:gd name="connsiteY5" fmla="*/ 599259 h 599259"/>
              <a:gd name="connsiteX6" fmla="*/ 59926 w 998765"/>
              <a:gd name="connsiteY6" fmla="*/ 599259 h 599259"/>
              <a:gd name="connsiteX7" fmla="*/ 0 w 998765"/>
              <a:gd name="connsiteY7" fmla="*/ 539333 h 599259"/>
              <a:gd name="connsiteX8" fmla="*/ 0 w 998765"/>
              <a:gd name="connsiteY8" fmla="*/ 59926 h 59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765" h="599259">
                <a:moveTo>
                  <a:pt x="0" y="59926"/>
                </a:moveTo>
                <a:cubicBezTo>
                  <a:pt x="0" y="26830"/>
                  <a:pt x="26830" y="0"/>
                  <a:pt x="59926" y="0"/>
                </a:cubicBezTo>
                <a:lnTo>
                  <a:pt x="938839" y="0"/>
                </a:lnTo>
                <a:cubicBezTo>
                  <a:pt x="971935" y="0"/>
                  <a:pt x="998765" y="26830"/>
                  <a:pt x="998765" y="59926"/>
                </a:cubicBezTo>
                <a:lnTo>
                  <a:pt x="998765" y="539333"/>
                </a:lnTo>
                <a:cubicBezTo>
                  <a:pt x="998765" y="572429"/>
                  <a:pt x="971935" y="599259"/>
                  <a:pt x="938839" y="599259"/>
                </a:cubicBezTo>
                <a:lnTo>
                  <a:pt x="59926" y="599259"/>
                </a:lnTo>
                <a:cubicBezTo>
                  <a:pt x="26830" y="599259"/>
                  <a:pt x="0" y="572429"/>
                  <a:pt x="0" y="539333"/>
                </a:cubicBezTo>
                <a:lnTo>
                  <a:pt x="0" y="5992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9480" tIns="59480" rIns="59480" bIns="59480" numCol="1" spcCol="1270" anchor="ctr" anchorCtr="0">
            <a:noAutofit/>
          </a:bodyPr>
          <a:lstStyle/>
          <a:p>
            <a:pPr algn="ctr" defTabSz="466865">
              <a:lnSpc>
                <a:spcPct val="90000"/>
              </a:lnSpc>
              <a:spcBef>
                <a:spcPct val="0"/>
              </a:spcBef>
              <a:spcAft>
                <a:spcPct val="35000"/>
              </a:spcAft>
            </a:pPr>
            <a:r>
              <a:rPr lang="zh-CN" altLang="en-US" sz="1050" dirty="0">
                <a:latin typeface="微软雅黑" panose="020B0503020204020204" pitchFamily="34" charset="-122"/>
                <a:ea typeface="微软雅黑" panose="020B0503020204020204" pitchFamily="34" charset="-122"/>
              </a:rPr>
              <a:t>出片校正</a:t>
            </a:r>
          </a:p>
        </p:txBody>
      </p:sp>
      <p:sp>
        <p:nvSpPr>
          <p:cNvPr id="52" name="任意多边形 51"/>
          <p:cNvSpPr/>
          <p:nvPr/>
        </p:nvSpPr>
        <p:spPr>
          <a:xfrm>
            <a:off x="5865137" y="2938163"/>
            <a:ext cx="211803" cy="218920"/>
          </a:xfrm>
          <a:custGeom>
            <a:avLst/>
            <a:gdLst>
              <a:gd name="connsiteX0" fmla="*/ 0 w 211738"/>
              <a:gd name="connsiteY0" fmla="*/ 49539 h 247693"/>
              <a:gd name="connsiteX1" fmla="*/ 105869 w 211738"/>
              <a:gd name="connsiteY1" fmla="*/ 49539 h 247693"/>
              <a:gd name="connsiteX2" fmla="*/ 105869 w 211738"/>
              <a:gd name="connsiteY2" fmla="*/ 0 h 247693"/>
              <a:gd name="connsiteX3" fmla="*/ 211738 w 211738"/>
              <a:gd name="connsiteY3" fmla="*/ 123847 h 247693"/>
              <a:gd name="connsiteX4" fmla="*/ 105869 w 211738"/>
              <a:gd name="connsiteY4" fmla="*/ 247693 h 247693"/>
              <a:gd name="connsiteX5" fmla="*/ 105869 w 211738"/>
              <a:gd name="connsiteY5" fmla="*/ 198154 h 247693"/>
              <a:gd name="connsiteX6" fmla="*/ 0 w 211738"/>
              <a:gd name="connsiteY6" fmla="*/ 198154 h 247693"/>
              <a:gd name="connsiteX7" fmla="*/ 0 w 211738"/>
              <a:gd name="connsiteY7" fmla="*/ 49539 h 24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738" h="247693">
                <a:moveTo>
                  <a:pt x="0" y="49539"/>
                </a:moveTo>
                <a:lnTo>
                  <a:pt x="105869" y="49539"/>
                </a:lnTo>
                <a:lnTo>
                  <a:pt x="105869" y="0"/>
                </a:lnTo>
                <a:lnTo>
                  <a:pt x="211738" y="123847"/>
                </a:lnTo>
                <a:lnTo>
                  <a:pt x="105869" y="247693"/>
                </a:lnTo>
                <a:lnTo>
                  <a:pt x="105869" y="198154"/>
                </a:lnTo>
                <a:lnTo>
                  <a:pt x="0" y="198154"/>
                </a:lnTo>
                <a:lnTo>
                  <a:pt x="0" y="49539"/>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49554" rIns="63541" bIns="49554" numCol="1" spcCol="1270" anchor="ctr" anchorCtr="0">
            <a:noAutofit/>
          </a:bodyPr>
          <a:lstStyle/>
          <a:p>
            <a:pPr algn="ctr" defTabSz="400170">
              <a:lnSpc>
                <a:spcPct val="90000"/>
              </a:lnSpc>
              <a:spcBef>
                <a:spcPct val="0"/>
              </a:spcBef>
              <a:spcAft>
                <a:spcPct val="35000"/>
              </a:spcAft>
            </a:pPr>
            <a:endParaRPr lang="zh-CN" altLang="en-US" sz="900">
              <a:latin typeface="微软雅黑" panose="020B0503020204020204" pitchFamily="34" charset="-122"/>
              <a:ea typeface="微软雅黑" panose="020B0503020204020204" pitchFamily="34" charset="-122"/>
            </a:endParaRPr>
          </a:p>
        </p:txBody>
      </p:sp>
      <p:sp>
        <p:nvSpPr>
          <p:cNvPr id="53" name="任意多边形 52"/>
          <p:cNvSpPr/>
          <p:nvPr/>
        </p:nvSpPr>
        <p:spPr>
          <a:xfrm>
            <a:off x="6176849" y="2762327"/>
            <a:ext cx="999073" cy="529645"/>
          </a:xfrm>
          <a:custGeom>
            <a:avLst/>
            <a:gdLst>
              <a:gd name="connsiteX0" fmla="*/ 0 w 998765"/>
              <a:gd name="connsiteY0" fmla="*/ 59926 h 599259"/>
              <a:gd name="connsiteX1" fmla="*/ 59926 w 998765"/>
              <a:gd name="connsiteY1" fmla="*/ 0 h 599259"/>
              <a:gd name="connsiteX2" fmla="*/ 938839 w 998765"/>
              <a:gd name="connsiteY2" fmla="*/ 0 h 599259"/>
              <a:gd name="connsiteX3" fmla="*/ 998765 w 998765"/>
              <a:gd name="connsiteY3" fmla="*/ 59926 h 599259"/>
              <a:gd name="connsiteX4" fmla="*/ 998765 w 998765"/>
              <a:gd name="connsiteY4" fmla="*/ 539333 h 599259"/>
              <a:gd name="connsiteX5" fmla="*/ 938839 w 998765"/>
              <a:gd name="connsiteY5" fmla="*/ 599259 h 599259"/>
              <a:gd name="connsiteX6" fmla="*/ 59926 w 998765"/>
              <a:gd name="connsiteY6" fmla="*/ 599259 h 599259"/>
              <a:gd name="connsiteX7" fmla="*/ 0 w 998765"/>
              <a:gd name="connsiteY7" fmla="*/ 539333 h 599259"/>
              <a:gd name="connsiteX8" fmla="*/ 0 w 998765"/>
              <a:gd name="connsiteY8" fmla="*/ 59926 h 59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765" h="599259">
                <a:moveTo>
                  <a:pt x="0" y="59926"/>
                </a:moveTo>
                <a:cubicBezTo>
                  <a:pt x="0" y="26830"/>
                  <a:pt x="26830" y="0"/>
                  <a:pt x="59926" y="0"/>
                </a:cubicBezTo>
                <a:lnTo>
                  <a:pt x="938839" y="0"/>
                </a:lnTo>
                <a:cubicBezTo>
                  <a:pt x="971935" y="0"/>
                  <a:pt x="998765" y="26830"/>
                  <a:pt x="998765" y="59926"/>
                </a:cubicBezTo>
                <a:lnTo>
                  <a:pt x="998765" y="539333"/>
                </a:lnTo>
                <a:cubicBezTo>
                  <a:pt x="998765" y="572429"/>
                  <a:pt x="971935" y="599259"/>
                  <a:pt x="938839" y="599259"/>
                </a:cubicBezTo>
                <a:lnTo>
                  <a:pt x="59926" y="599259"/>
                </a:lnTo>
                <a:cubicBezTo>
                  <a:pt x="26830" y="599259"/>
                  <a:pt x="0" y="572429"/>
                  <a:pt x="0" y="539333"/>
                </a:cubicBezTo>
                <a:lnTo>
                  <a:pt x="0" y="59926"/>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9480" tIns="59480" rIns="59480" bIns="59480" numCol="1" spcCol="1270" anchor="ctr" anchorCtr="0">
            <a:noAutofit/>
          </a:bodyPr>
          <a:lstStyle/>
          <a:p>
            <a:pPr algn="ctr" defTabSz="466865">
              <a:lnSpc>
                <a:spcPct val="90000"/>
              </a:lnSpc>
              <a:spcBef>
                <a:spcPct val="0"/>
              </a:spcBef>
              <a:spcAft>
                <a:spcPct val="35000"/>
              </a:spcAft>
            </a:pPr>
            <a:r>
              <a:rPr lang="zh-CN" altLang="en-US" sz="1050" dirty="0">
                <a:latin typeface="微软雅黑" panose="020B0503020204020204" pitchFamily="34" charset="-122"/>
                <a:ea typeface="微软雅黑" panose="020B0503020204020204" pitchFamily="34" charset="-122"/>
              </a:rPr>
              <a:t>大量印刷</a:t>
            </a:r>
          </a:p>
        </p:txBody>
      </p:sp>
      <p:sp>
        <p:nvSpPr>
          <p:cNvPr id="54" name="任意多边形 53"/>
          <p:cNvSpPr/>
          <p:nvPr/>
        </p:nvSpPr>
        <p:spPr>
          <a:xfrm>
            <a:off x="6552500" y="3338505"/>
            <a:ext cx="247770" cy="187142"/>
          </a:xfrm>
          <a:custGeom>
            <a:avLst/>
            <a:gdLst>
              <a:gd name="connsiteX0" fmla="*/ 0 w 211738"/>
              <a:gd name="connsiteY0" fmla="*/ 49539 h 247693"/>
              <a:gd name="connsiteX1" fmla="*/ 105869 w 211738"/>
              <a:gd name="connsiteY1" fmla="*/ 49539 h 247693"/>
              <a:gd name="connsiteX2" fmla="*/ 105869 w 211738"/>
              <a:gd name="connsiteY2" fmla="*/ 0 h 247693"/>
              <a:gd name="connsiteX3" fmla="*/ 211738 w 211738"/>
              <a:gd name="connsiteY3" fmla="*/ 123847 h 247693"/>
              <a:gd name="connsiteX4" fmla="*/ 105869 w 211738"/>
              <a:gd name="connsiteY4" fmla="*/ 247693 h 247693"/>
              <a:gd name="connsiteX5" fmla="*/ 105869 w 211738"/>
              <a:gd name="connsiteY5" fmla="*/ 198154 h 247693"/>
              <a:gd name="connsiteX6" fmla="*/ 0 w 211738"/>
              <a:gd name="connsiteY6" fmla="*/ 198154 h 247693"/>
              <a:gd name="connsiteX7" fmla="*/ 0 w 211738"/>
              <a:gd name="connsiteY7" fmla="*/ 49539 h 24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738" h="247693">
                <a:moveTo>
                  <a:pt x="169390" y="1"/>
                </a:moveTo>
                <a:lnTo>
                  <a:pt x="169390" y="123847"/>
                </a:lnTo>
                <a:lnTo>
                  <a:pt x="211738" y="123846"/>
                </a:lnTo>
                <a:lnTo>
                  <a:pt x="105869" y="247692"/>
                </a:lnTo>
                <a:lnTo>
                  <a:pt x="0" y="123847"/>
                </a:lnTo>
                <a:lnTo>
                  <a:pt x="42348" y="123847"/>
                </a:lnTo>
                <a:lnTo>
                  <a:pt x="42348" y="1"/>
                </a:lnTo>
                <a:lnTo>
                  <a:pt x="169390" y="1"/>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49555" tIns="1" rIns="49554" bIns="63541" numCol="1" spcCol="1270" anchor="ctr" anchorCtr="0">
            <a:noAutofit/>
          </a:bodyPr>
          <a:lstStyle/>
          <a:p>
            <a:pPr algn="ctr" defTabSz="400170">
              <a:lnSpc>
                <a:spcPct val="90000"/>
              </a:lnSpc>
              <a:spcBef>
                <a:spcPct val="0"/>
              </a:spcBef>
              <a:spcAft>
                <a:spcPct val="35000"/>
              </a:spcAft>
            </a:pPr>
            <a:endParaRPr lang="zh-CN" altLang="en-US" sz="900">
              <a:latin typeface="微软雅黑" panose="020B0503020204020204" pitchFamily="34" charset="-122"/>
              <a:ea typeface="微软雅黑" panose="020B0503020204020204" pitchFamily="34" charset="-122"/>
            </a:endParaRPr>
          </a:p>
        </p:txBody>
      </p:sp>
      <p:sp>
        <p:nvSpPr>
          <p:cNvPr id="55" name="任意多边形 54"/>
          <p:cNvSpPr/>
          <p:nvPr/>
        </p:nvSpPr>
        <p:spPr>
          <a:xfrm>
            <a:off x="6176849" y="3554572"/>
            <a:ext cx="999073" cy="529645"/>
          </a:xfrm>
          <a:custGeom>
            <a:avLst/>
            <a:gdLst>
              <a:gd name="connsiteX0" fmla="*/ 0 w 998765"/>
              <a:gd name="connsiteY0" fmla="*/ 59926 h 599259"/>
              <a:gd name="connsiteX1" fmla="*/ 59926 w 998765"/>
              <a:gd name="connsiteY1" fmla="*/ 0 h 599259"/>
              <a:gd name="connsiteX2" fmla="*/ 938839 w 998765"/>
              <a:gd name="connsiteY2" fmla="*/ 0 h 599259"/>
              <a:gd name="connsiteX3" fmla="*/ 998765 w 998765"/>
              <a:gd name="connsiteY3" fmla="*/ 59926 h 599259"/>
              <a:gd name="connsiteX4" fmla="*/ 998765 w 998765"/>
              <a:gd name="connsiteY4" fmla="*/ 539333 h 599259"/>
              <a:gd name="connsiteX5" fmla="*/ 938839 w 998765"/>
              <a:gd name="connsiteY5" fmla="*/ 599259 h 599259"/>
              <a:gd name="connsiteX6" fmla="*/ 59926 w 998765"/>
              <a:gd name="connsiteY6" fmla="*/ 599259 h 599259"/>
              <a:gd name="connsiteX7" fmla="*/ 0 w 998765"/>
              <a:gd name="connsiteY7" fmla="*/ 539333 h 599259"/>
              <a:gd name="connsiteX8" fmla="*/ 0 w 998765"/>
              <a:gd name="connsiteY8" fmla="*/ 59926 h 59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765" h="599259">
                <a:moveTo>
                  <a:pt x="0" y="59926"/>
                </a:moveTo>
                <a:cubicBezTo>
                  <a:pt x="0" y="26830"/>
                  <a:pt x="26830" y="0"/>
                  <a:pt x="59926" y="0"/>
                </a:cubicBezTo>
                <a:lnTo>
                  <a:pt x="938839" y="0"/>
                </a:lnTo>
                <a:cubicBezTo>
                  <a:pt x="971935" y="0"/>
                  <a:pt x="998765" y="26830"/>
                  <a:pt x="998765" y="59926"/>
                </a:cubicBezTo>
                <a:lnTo>
                  <a:pt x="998765" y="539333"/>
                </a:lnTo>
                <a:cubicBezTo>
                  <a:pt x="998765" y="572429"/>
                  <a:pt x="971935" y="599259"/>
                  <a:pt x="938839" y="599259"/>
                </a:cubicBezTo>
                <a:lnTo>
                  <a:pt x="59926" y="599259"/>
                </a:lnTo>
                <a:cubicBezTo>
                  <a:pt x="26830" y="599259"/>
                  <a:pt x="0" y="572429"/>
                  <a:pt x="0" y="539333"/>
                </a:cubicBezTo>
                <a:lnTo>
                  <a:pt x="0" y="5992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9480" tIns="59480" rIns="59480" bIns="59480" numCol="1" spcCol="1270" anchor="ctr" anchorCtr="0">
            <a:noAutofit/>
          </a:bodyPr>
          <a:lstStyle/>
          <a:p>
            <a:pPr algn="ctr" defTabSz="466865">
              <a:lnSpc>
                <a:spcPct val="90000"/>
              </a:lnSpc>
              <a:spcBef>
                <a:spcPct val="0"/>
              </a:spcBef>
              <a:spcAft>
                <a:spcPct val="35000"/>
              </a:spcAft>
            </a:pPr>
            <a:r>
              <a:rPr lang="zh-CN" altLang="en-US" sz="1050" dirty="0">
                <a:latin typeface="微软雅黑" panose="020B0503020204020204" pitchFamily="34" charset="-122"/>
                <a:ea typeface="微软雅黑" panose="020B0503020204020204" pitchFamily="34" charset="-122"/>
              </a:rPr>
              <a:t>进行投递</a:t>
            </a:r>
          </a:p>
        </p:txBody>
      </p:sp>
      <p:sp>
        <p:nvSpPr>
          <p:cNvPr id="56" name="任意多边形 55"/>
          <p:cNvSpPr/>
          <p:nvPr/>
        </p:nvSpPr>
        <p:spPr>
          <a:xfrm>
            <a:off x="5877126" y="3730407"/>
            <a:ext cx="211803" cy="218921"/>
          </a:xfrm>
          <a:custGeom>
            <a:avLst/>
            <a:gdLst>
              <a:gd name="connsiteX0" fmla="*/ 0 w 211738"/>
              <a:gd name="connsiteY0" fmla="*/ 49539 h 247693"/>
              <a:gd name="connsiteX1" fmla="*/ 105869 w 211738"/>
              <a:gd name="connsiteY1" fmla="*/ 49539 h 247693"/>
              <a:gd name="connsiteX2" fmla="*/ 105869 w 211738"/>
              <a:gd name="connsiteY2" fmla="*/ 0 h 247693"/>
              <a:gd name="connsiteX3" fmla="*/ 211738 w 211738"/>
              <a:gd name="connsiteY3" fmla="*/ 123847 h 247693"/>
              <a:gd name="connsiteX4" fmla="*/ 105869 w 211738"/>
              <a:gd name="connsiteY4" fmla="*/ 247693 h 247693"/>
              <a:gd name="connsiteX5" fmla="*/ 105869 w 211738"/>
              <a:gd name="connsiteY5" fmla="*/ 198154 h 247693"/>
              <a:gd name="connsiteX6" fmla="*/ 0 w 211738"/>
              <a:gd name="connsiteY6" fmla="*/ 198154 h 247693"/>
              <a:gd name="connsiteX7" fmla="*/ 0 w 211738"/>
              <a:gd name="connsiteY7" fmla="*/ 49539 h 247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738" h="247693">
                <a:moveTo>
                  <a:pt x="211738" y="198154"/>
                </a:moveTo>
                <a:lnTo>
                  <a:pt x="105869" y="198154"/>
                </a:lnTo>
                <a:lnTo>
                  <a:pt x="105869" y="247693"/>
                </a:lnTo>
                <a:lnTo>
                  <a:pt x="0" y="123846"/>
                </a:lnTo>
                <a:lnTo>
                  <a:pt x="105869" y="0"/>
                </a:lnTo>
                <a:lnTo>
                  <a:pt x="105869" y="49539"/>
                </a:lnTo>
                <a:lnTo>
                  <a:pt x="211738" y="49539"/>
                </a:lnTo>
                <a:lnTo>
                  <a:pt x="211738" y="198154"/>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63541" tIns="49555" rIns="0" bIns="49554" numCol="1" spcCol="1270" anchor="ctr" anchorCtr="0">
            <a:noAutofit/>
          </a:bodyPr>
          <a:lstStyle/>
          <a:p>
            <a:pPr algn="ctr" defTabSz="400170">
              <a:lnSpc>
                <a:spcPct val="90000"/>
              </a:lnSpc>
              <a:spcBef>
                <a:spcPct val="0"/>
              </a:spcBef>
              <a:spcAft>
                <a:spcPct val="35000"/>
              </a:spcAft>
            </a:pPr>
            <a:endParaRPr lang="zh-CN" altLang="en-US" sz="900">
              <a:latin typeface="微软雅黑" panose="020B0503020204020204" pitchFamily="34" charset="-122"/>
              <a:ea typeface="微软雅黑" panose="020B0503020204020204" pitchFamily="34" charset="-122"/>
            </a:endParaRPr>
          </a:p>
        </p:txBody>
      </p:sp>
      <p:sp>
        <p:nvSpPr>
          <p:cNvPr id="57" name="任意多边形 56"/>
          <p:cNvSpPr/>
          <p:nvPr/>
        </p:nvSpPr>
        <p:spPr>
          <a:xfrm>
            <a:off x="4778145" y="3554572"/>
            <a:ext cx="999073" cy="529645"/>
          </a:xfrm>
          <a:custGeom>
            <a:avLst/>
            <a:gdLst>
              <a:gd name="connsiteX0" fmla="*/ 0 w 998765"/>
              <a:gd name="connsiteY0" fmla="*/ 59926 h 599259"/>
              <a:gd name="connsiteX1" fmla="*/ 59926 w 998765"/>
              <a:gd name="connsiteY1" fmla="*/ 0 h 599259"/>
              <a:gd name="connsiteX2" fmla="*/ 938839 w 998765"/>
              <a:gd name="connsiteY2" fmla="*/ 0 h 599259"/>
              <a:gd name="connsiteX3" fmla="*/ 998765 w 998765"/>
              <a:gd name="connsiteY3" fmla="*/ 59926 h 599259"/>
              <a:gd name="connsiteX4" fmla="*/ 998765 w 998765"/>
              <a:gd name="connsiteY4" fmla="*/ 539333 h 599259"/>
              <a:gd name="connsiteX5" fmla="*/ 938839 w 998765"/>
              <a:gd name="connsiteY5" fmla="*/ 599259 h 599259"/>
              <a:gd name="connsiteX6" fmla="*/ 59926 w 998765"/>
              <a:gd name="connsiteY6" fmla="*/ 599259 h 599259"/>
              <a:gd name="connsiteX7" fmla="*/ 0 w 998765"/>
              <a:gd name="connsiteY7" fmla="*/ 539333 h 599259"/>
              <a:gd name="connsiteX8" fmla="*/ 0 w 998765"/>
              <a:gd name="connsiteY8" fmla="*/ 59926 h 59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765" h="599259">
                <a:moveTo>
                  <a:pt x="0" y="59926"/>
                </a:moveTo>
                <a:cubicBezTo>
                  <a:pt x="0" y="26830"/>
                  <a:pt x="26830" y="0"/>
                  <a:pt x="59926" y="0"/>
                </a:cubicBezTo>
                <a:lnTo>
                  <a:pt x="938839" y="0"/>
                </a:lnTo>
                <a:cubicBezTo>
                  <a:pt x="971935" y="0"/>
                  <a:pt x="998765" y="26830"/>
                  <a:pt x="998765" y="59926"/>
                </a:cubicBezTo>
                <a:lnTo>
                  <a:pt x="998765" y="539333"/>
                </a:lnTo>
                <a:cubicBezTo>
                  <a:pt x="998765" y="572429"/>
                  <a:pt x="971935" y="599259"/>
                  <a:pt x="938839" y="599259"/>
                </a:cubicBezTo>
                <a:lnTo>
                  <a:pt x="59926" y="599259"/>
                </a:lnTo>
                <a:cubicBezTo>
                  <a:pt x="26830" y="599259"/>
                  <a:pt x="0" y="572429"/>
                  <a:pt x="0" y="539333"/>
                </a:cubicBezTo>
                <a:lnTo>
                  <a:pt x="0" y="59926"/>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9480" tIns="59480" rIns="59480" bIns="59480" numCol="1" spcCol="1270" anchor="ctr" anchorCtr="0">
            <a:noAutofit/>
          </a:bodyPr>
          <a:lstStyle/>
          <a:p>
            <a:pPr algn="ctr" defTabSz="466865">
              <a:lnSpc>
                <a:spcPct val="90000"/>
              </a:lnSpc>
              <a:spcBef>
                <a:spcPct val="0"/>
              </a:spcBef>
              <a:spcAft>
                <a:spcPct val="35000"/>
              </a:spcAft>
            </a:pPr>
            <a:r>
              <a:rPr lang="zh-CN" altLang="en-US" sz="1050">
                <a:latin typeface="微软雅黑" panose="020B0503020204020204" pitchFamily="34" charset="-122"/>
                <a:ea typeface="微软雅黑" panose="020B0503020204020204" pitchFamily="34" charset="-122"/>
              </a:rPr>
              <a:t>反馈核实</a:t>
            </a:r>
            <a:endParaRPr lang="zh-CN" altLang="en-US" sz="1050" dirty="0">
              <a:latin typeface="微软雅黑" panose="020B0503020204020204" pitchFamily="34" charset="-122"/>
              <a:ea typeface="微软雅黑" panose="020B0503020204020204" pitchFamily="34" charset="-122"/>
            </a:endParaRPr>
          </a:p>
        </p:txBody>
      </p:sp>
      <p:sp>
        <p:nvSpPr>
          <p:cNvPr id="59" name="Rectangle 24"/>
          <p:cNvSpPr>
            <a:spLocks noChangeArrowheads="1"/>
          </p:cNvSpPr>
          <p:nvPr/>
        </p:nvSpPr>
        <p:spPr bwMode="auto">
          <a:xfrm>
            <a:off x="953978" y="4346817"/>
            <a:ext cx="7292314" cy="52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89" indent="-171489" algn="just">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一般设计师所负责的是前</a:t>
            </a:r>
            <a:r>
              <a:rPr lang="en-US" altLang="zh-CN" sz="1200" dirty="0">
                <a:latin typeface="微软雅黑" panose="020B0503020204020204" pitchFamily="34" charset="-122"/>
                <a:ea typeface="微软雅黑" panose="020B0503020204020204" pitchFamily="34" charset="-122"/>
              </a:rPr>
              <a:t>10 </a:t>
            </a:r>
            <a:r>
              <a:rPr lang="zh-CN" altLang="en-US" sz="1200" dirty="0">
                <a:latin typeface="微软雅黑" panose="020B0503020204020204" pitchFamily="34" charset="-122"/>
                <a:ea typeface="微软雅黑" panose="020B0503020204020204" pitchFamily="34" charset="-122"/>
              </a:rPr>
              <a:t>项的内容，但了解全盘过程有利于设计师的制作，特别是有关印刷的内容，核对和印前准备是最容易出现问题的环节。问题越早被发现，所造成的损失也就越小。</a:t>
            </a:r>
          </a:p>
        </p:txBody>
      </p:sp>
    </p:spTree>
    <p:extLst>
      <p:ext uri="{BB962C8B-B14F-4D97-AF65-F5344CB8AC3E}">
        <p14:creationId xmlns:p14="http://schemas.microsoft.com/office/powerpoint/2010/main" val="75710750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5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right)">
                                          <p:cBhvr>
                                            <p:cTn id="47" dur="500"/>
                                            <p:tgtEl>
                                              <p:spTgt spid="39"/>
                                            </p:tgtEl>
                                          </p:cBhvr>
                                        </p:animEffect>
                                      </p:childTnLst>
                                    </p:cTn>
                                  </p:par>
                                </p:childTnLst>
                              </p:cTn>
                            </p:par>
                            <p:par>
                              <p:cTn id="48" fill="hold">
                                <p:stCondLst>
                                  <p:cond delay="500"/>
                                </p:stCondLst>
                                <p:childTnLst>
                                  <p:par>
                                    <p:cTn id="49" presetID="22" presetClass="entr" presetSubtype="2" fill="hold" grpId="0"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right)">
                                          <p:cBhvr>
                                            <p:cTn id="51" dur="500"/>
                                            <p:tgtEl>
                                              <p:spTgt spid="4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wipe(right)">
                                          <p:cBhvr>
                                            <p:cTn id="56" dur="500"/>
                                            <p:tgtEl>
                                              <p:spTgt spid="41"/>
                                            </p:tgtEl>
                                          </p:cBhvr>
                                        </p:animEffect>
                                      </p:childTnLst>
                                    </p:cTn>
                                  </p:par>
                                </p:childTnLst>
                              </p:cTn>
                            </p:par>
                            <p:par>
                              <p:cTn id="57" fill="hold">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wipe(right)">
                                          <p:cBhvr>
                                            <p:cTn id="60" dur="500"/>
                                            <p:tgtEl>
                                              <p:spTgt spid="4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right)">
                                          <p:cBhvr>
                                            <p:cTn id="65" dur="500"/>
                                            <p:tgtEl>
                                              <p:spTgt spid="43"/>
                                            </p:tgtEl>
                                          </p:cBhvr>
                                        </p:animEffect>
                                      </p:childTnLst>
                                    </p:cTn>
                                  </p:par>
                                </p:childTnLst>
                              </p:cTn>
                            </p:par>
                            <p:par>
                              <p:cTn id="66" fill="hold">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wipe(right)">
                                          <p:cBhvr>
                                            <p:cTn id="69" dur="500"/>
                                            <p:tgtEl>
                                              <p:spTgt spid="4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2" fill="hold" grpId="0" nodeType="click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wipe(right)">
                                          <p:cBhvr>
                                            <p:cTn id="74" dur="500"/>
                                            <p:tgtEl>
                                              <p:spTgt spid="45"/>
                                            </p:tgtEl>
                                          </p:cBhvr>
                                        </p:animEffect>
                                      </p:childTnLst>
                                    </p:cTn>
                                  </p:par>
                                </p:childTnLst>
                              </p:cTn>
                            </p:par>
                            <p:par>
                              <p:cTn id="75" fill="hold">
                                <p:stCondLst>
                                  <p:cond delay="500"/>
                                </p:stCondLst>
                                <p:childTnLst>
                                  <p:par>
                                    <p:cTn id="76" presetID="22" presetClass="entr" presetSubtype="1" fill="hold" grpId="0" nodeType="after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wipe(up)">
                                          <p:cBhvr>
                                            <p:cTn id="78" dur="500"/>
                                            <p:tgtEl>
                                              <p:spTgt spid="4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animEffect transition="in" filter="wipe(left)">
                                          <p:cBhvr>
                                            <p:cTn id="83" dur="500"/>
                                            <p:tgtEl>
                                              <p:spTgt spid="47"/>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left)">
                                          <p:cBhvr>
                                            <p:cTn id="87" dur="500"/>
                                            <p:tgtEl>
                                              <p:spTgt spid="4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wipe(left)">
                                          <p:cBhvr>
                                            <p:cTn id="92" dur="500"/>
                                            <p:tgtEl>
                                              <p:spTgt spid="49"/>
                                            </p:tgtEl>
                                          </p:cBhvr>
                                        </p:animEffect>
                                      </p:childTnLst>
                                    </p:cTn>
                                  </p:par>
                                </p:childTnLst>
                              </p:cTn>
                            </p:par>
                            <p:par>
                              <p:cTn id="93" fill="hold">
                                <p:stCondLst>
                                  <p:cond delay="500"/>
                                </p:stCondLst>
                                <p:childTnLst>
                                  <p:par>
                                    <p:cTn id="94" presetID="22" presetClass="entr" presetSubtype="8" fill="hold" grpId="0" nodeType="afterEffect">
                                      <p:stCondLst>
                                        <p:cond delay="0"/>
                                      </p:stCondLst>
                                      <p:childTnLst>
                                        <p:set>
                                          <p:cBhvr>
                                            <p:cTn id="95" dur="1" fill="hold">
                                              <p:stCondLst>
                                                <p:cond delay="0"/>
                                              </p:stCondLst>
                                            </p:cTn>
                                            <p:tgtEl>
                                              <p:spTgt spid="50"/>
                                            </p:tgtEl>
                                            <p:attrNameLst>
                                              <p:attrName>style.visibility</p:attrName>
                                            </p:attrNameLst>
                                          </p:cBhvr>
                                          <p:to>
                                            <p:strVal val="visible"/>
                                          </p:to>
                                        </p:set>
                                        <p:animEffect transition="in" filter="wipe(left)">
                                          <p:cBhvr>
                                            <p:cTn id="96" dur="500"/>
                                            <p:tgtEl>
                                              <p:spTgt spid="50"/>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wipe(left)">
                                          <p:cBhvr>
                                            <p:cTn id="101" dur="500"/>
                                            <p:tgtEl>
                                              <p:spTgt spid="51"/>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wipe(left)">
                                          <p:cBhvr>
                                            <p:cTn id="105" dur="500"/>
                                            <p:tgtEl>
                                              <p:spTgt spid="52"/>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53"/>
                                            </p:tgtEl>
                                            <p:attrNameLst>
                                              <p:attrName>style.visibility</p:attrName>
                                            </p:attrNameLst>
                                          </p:cBhvr>
                                          <p:to>
                                            <p:strVal val="visible"/>
                                          </p:to>
                                        </p:set>
                                        <p:animEffect transition="in" filter="wipe(left)">
                                          <p:cBhvr>
                                            <p:cTn id="110" dur="500"/>
                                            <p:tgtEl>
                                              <p:spTgt spid="53"/>
                                            </p:tgtEl>
                                          </p:cBhvr>
                                        </p:animEffect>
                                      </p:childTnLst>
                                    </p:cTn>
                                  </p:par>
                                </p:childTnLst>
                              </p:cTn>
                            </p:par>
                            <p:par>
                              <p:cTn id="111" fill="hold">
                                <p:stCondLst>
                                  <p:cond delay="500"/>
                                </p:stCondLst>
                                <p:childTnLst>
                                  <p:par>
                                    <p:cTn id="112" presetID="22" presetClass="entr" presetSubtype="1" fill="hold" grpId="0" nodeType="afterEffect">
                                      <p:stCondLst>
                                        <p:cond delay="0"/>
                                      </p:stCondLst>
                                      <p:childTnLst>
                                        <p:set>
                                          <p:cBhvr>
                                            <p:cTn id="113" dur="1" fill="hold">
                                              <p:stCondLst>
                                                <p:cond delay="0"/>
                                              </p:stCondLst>
                                            </p:cTn>
                                            <p:tgtEl>
                                              <p:spTgt spid="54"/>
                                            </p:tgtEl>
                                            <p:attrNameLst>
                                              <p:attrName>style.visibility</p:attrName>
                                            </p:attrNameLst>
                                          </p:cBhvr>
                                          <p:to>
                                            <p:strVal val="visible"/>
                                          </p:to>
                                        </p:set>
                                        <p:animEffect transition="in" filter="wipe(up)">
                                          <p:cBhvr>
                                            <p:cTn id="114" dur="500"/>
                                            <p:tgtEl>
                                              <p:spTgt spid="54"/>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2" fill="hold" grpId="0" nodeType="clickEffect">
                                      <p:stCondLst>
                                        <p:cond delay="0"/>
                                      </p:stCondLst>
                                      <p:childTnLst>
                                        <p:set>
                                          <p:cBhvr>
                                            <p:cTn id="118" dur="1" fill="hold">
                                              <p:stCondLst>
                                                <p:cond delay="0"/>
                                              </p:stCondLst>
                                            </p:cTn>
                                            <p:tgtEl>
                                              <p:spTgt spid="55"/>
                                            </p:tgtEl>
                                            <p:attrNameLst>
                                              <p:attrName>style.visibility</p:attrName>
                                            </p:attrNameLst>
                                          </p:cBhvr>
                                          <p:to>
                                            <p:strVal val="visible"/>
                                          </p:to>
                                        </p:set>
                                        <p:animEffect transition="in" filter="wipe(right)">
                                          <p:cBhvr>
                                            <p:cTn id="119" dur="500"/>
                                            <p:tgtEl>
                                              <p:spTgt spid="55"/>
                                            </p:tgtEl>
                                          </p:cBhvr>
                                        </p:animEffect>
                                      </p:childTnLst>
                                    </p:cTn>
                                  </p:par>
                                </p:childTnLst>
                              </p:cTn>
                            </p:par>
                            <p:par>
                              <p:cTn id="120" fill="hold">
                                <p:stCondLst>
                                  <p:cond delay="500"/>
                                </p:stCondLst>
                                <p:childTnLst>
                                  <p:par>
                                    <p:cTn id="121" presetID="22" presetClass="entr" presetSubtype="2" fill="hold" grpId="0" nodeType="afterEffect">
                                      <p:stCondLst>
                                        <p:cond delay="0"/>
                                      </p:stCondLst>
                                      <p:childTnLst>
                                        <p:set>
                                          <p:cBhvr>
                                            <p:cTn id="122" dur="1" fill="hold">
                                              <p:stCondLst>
                                                <p:cond delay="0"/>
                                              </p:stCondLst>
                                            </p:cTn>
                                            <p:tgtEl>
                                              <p:spTgt spid="56"/>
                                            </p:tgtEl>
                                            <p:attrNameLst>
                                              <p:attrName>style.visibility</p:attrName>
                                            </p:attrNameLst>
                                          </p:cBhvr>
                                          <p:to>
                                            <p:strVal val="visible"/>
                                          </p:to>
                                        </p:set>
                                        <p:animEffect transition="in" filter="wipe(right)">
                                          <p:cBhvr>
                                            <p:cTn id="123" dur="500"/>
                                            <p:tgtEl>
                                              <p:spTgt spid="56"/>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2" fill="hold" grpId="0" nodeType="clickEffect">
                                      <p:stCondLst>
                                        <p:cond delay="0"/>
                                      </p:stCondLst>
                                      <p:childTnLst>
                                        <p:set>
                                          <p:cBhvr>
                                            <p:cTn id="127" dur="1" fill="hold">
                                              <p:stCondLst>
                                                <p:cond delay="0"/>
                                              </p:stCondLst>
                                            </p:cTn>
                                            <p:tgtEl>
                                              <p:spTgt spid="57"/>
                                            </p:tgtEl>
                                            <p:attrNameLst>
                                              <p:attrName>style.visibility</p:attrName>
                                            </p:attrNameLst>
                                          </p:cBhvr>
                                          <p:to>
                                            <p:strVal val="visible"/>
                                          </p:to>
                                        </p:set>
                                        <p:animEffect transition="in" filter="wipe(right)">
                                          <p:cBhvr>
                                            <p:cTn id="128" dur="500"/>
                                            <p:tgtEl>
                                              <p:spTgt spid="57"/>
                                            </p:tgtEl>
                                          </p:cBhvr>
                                        </p:animEffect>
                                      </p:childTnLst>
                                    </p:cTn>
                                  </p:par>
                                  <p:par>
                                    <p:cTn id="129" presetID="2" presetClass="entr" presetSubtype="2" fill="hold" grpId="0" nodeType="withEffect" p14:presetBounceEnd="60000">
                                      <p:stCondLst>
                                        <p:cond delay="600"/>
                                      </p:stCondLst>
                                      <p:childTnLst>
                                        <p:set>
                                          <p:cBhvr>
                                            <p:cTn id="130" dur="1" fill="hold">
                                              <p:stCondLst>
                                                <p:cond delay="0"/>
                                              </p:stCondLst>
                                            </p:cTn>
                                            <p:tgtEl>
                                              <p:spTgt spid="59"/>
                                            </p:tgtEl>
                                            <p:attrNameLst>
                                              <p:attrName>style.visibility</p:attrName>
                                            </p:attrNameLst>
                                          </p:cBhvr>
                                          <p:to>
                                            <p:strVal val="visible"/>
                                          </p:to>
                                        </p:set>
                                        <p:anim calcmode="lin" valueType="num" p14:bounceEnd="60000">
                                          <p:cBhvr additive="base">
                                            <p:cTn id="131" dur="500" fill="hold"/>
                                            <p:tgtEl>
                                              <p:spTgt spid="59"/>
                                            </p:tgtEl>
                                            <p:attrNameLst>
                                              <p:attrName>ppt_x</p:attrName>
                                            </p:attrNameLst>
                                          </p:cBhvr>
                                          <p:tavLst>
                                            <p:tav tm="0">
                                              <p:val>
                                                <p:strVal val="1+#ppt_w/2"/>
                                              </p:val>
                                            </p:tav>
                                            <p:tav tm="100000">
                                              <p:val>
                                                <p:strVal val="#ppt_x"/>
                                              </p:val>
                                            </p:tav>
                                          </p:tavLst>
                                        </p:anim>
                                        <p:anim calcmode="lin" valueType="num" p14:bounceEnd="60000">
                                          <p:cBhvr additive="base">
                                            <p:cTn id="132"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6" grpId="0" animBg="1"/>
          <p:bldP spid="7" grpId="0" animBg="1"/>
          <p:bldP spid="8" grpId="0" animBg="1"/>
          <p:bldP spid="9" grpId="0" animBg="1"/>
          <p:bldP spid="10" grpId="0" animBg="1"/>
          <p:bldP spid="11" grpId="0" animBg="1"/>
          <p:bldP spid="15"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up)">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right)">
                                          <p:cBhvr>
                                            <p:cTn id="47" dur="500"/>
                                            <p:tgtEl>
                                              <p:spTgt spid="39"/>
                                            </p:tgtEl>
                                          </p:cBhvr>
                                        </p:animEffect>
                                      </p:childTnLst>
                                    </p:cTn>
                                  </p:par>
                                </p:childTnLst>
                              </p:cTn>
                            </p:par>
                            <p:par>
                              <p:cTn id="48" fill="hold">
                                <p:stCondLst>
                                  <p:cond delay="500"/>
                                </p:stCondLst>
                                <p:childTnLst>
                                  <p:par>
                                    <p:cTn id="49" presetID="22" presetClass="entr" presetSubtype="2" fill="hold" grpId="0"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right)">
                                          <p:cBhvr>
                                            <p:cTn id="51" dur="500"/>
                                            <p:tgtEl>
                                              <p:spTgt spid="4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wipe(right)">
                                          <p:cBhvr>
                                            <p:cTn id="56" dur="500"/>
                                            <p:tgtEl>
                                              <p:spTgt spid="41"/>
                                            </p:tgtEl>
                                          </p:cBhvr>
                                        </p:animEffect>
                                      </p:childTnLst>
                                    </p:cTn>
                                  </p:par>
                                </p:childTnLst>
                              </p:cTn>
                            </p:par>
                            <p:par>
                              <p:cTn id="57" fill="hold">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wipe(right)">
                                          <p:cBhvr>
                                            <p:cTn id="60" dur="500"/>
                                            <p:tgtEl>
                                              <p:spTgt spid="4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right)">
                                          <p:cBhvr>
                                            <p:cTn id="65" dur="500"/>
                                            <p:tgtEl>
                                              <p:spTgt spid="43"/>
                                            </p:tgtEl>
                                          </p:cBhvr>
                                        </p:animEffect>
                                      </p:childTnLst>
                                    </p:cTn>
                                  </p:par>
                                </p:childTnLst>
                              </p:cTn>
                            </p:par>
                            <p:par>
                              <p:cTn id="66" fill="hold">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wipe(right)">
                                          <p:cBhvr>
                                            <p:cTn id="69" dur="500"/>
                                            <p:tgtEl>
                                              <p:spTgt spid="4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2" fill="hold" grpId="0" nodeType="click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wipe(right)">
                                          <p:cBhvr>
                                            <p:cTn id="74" dur="500"/>
                                            <p:tgtEl>
                                              <p:spTgt spid="45"/>
                                            </p:tgtEl>
                                          </p:cBhvr>
                                        </p:animEffect>
                                      </p:childTnLst>
                                    </p:cTn>
                                  </p:par>
                                </p:childTnLst>
                              </p:cTn>
                            </p:par>
                            <p:par>
                              <p:cTn id="75" fill="hold">
                                <p:stCondLst>
                                  <p:cond delay="500"/>
                                </p:stCondLst>
                                <p:childTnLst>
                                  <p:par>
                                    <p:cTn id="76" presetID="22" presetClass="entr" presetSubtype="1" fill="hold" grpId="0" nodeType="after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wipe(up)">
                                          <p:cBhvr>
                                            <p:cTn id="78" dur="500"/>
                                            <p:tgtEl>
                                              <p:spTgt spid="4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animEffect transition="in" filter="wipe(left)">
                                          <p:cBhvr>
                                            <p:cTn id="83" dur="500"/>
                                            <p:tgtEl>
                                              <p:spTgt spid="47"/>
                                            </p:tgtEl>
                                          </p:cBhvr>
                                        </p:animEffect>
                                      </p:childTnLst>
                                    </p:cTn>
                                  </p:par>
                                </p:childTnLst>
                              </p:cTn>
                            </p:par>
                            <p:par>
                              <p:cTn id="84" fill="hold">
                                <p:stCondLst>
                                  <p:cond delay="500"/>
                                </p:stCondLst>
                                <p:childTnLst>
                                  <p:par>
                                    <p:cTn id="85" presetID="22" presetClass="entr" presetSubtype="8" fill="hold" grpId="0" nodeType="after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left)">
                                          <p:cBhvr>
                                            <p:cTn id="87" dur="500"/>
                                            <p:tgtEl>
                                              <p:spTgt spid="4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49"/>
                                            </p:tgtEl>
                                            <p:attrNameLst>
                                              <p:attrName>style.visibility</p:attrName>
                                            </p:attrNameLst>
                                          </p:cBhvr>
                                          <p:to>
                                            <p:strVal val="visible"/>
                                          </p:to>
                                        </p:set>
                                        <p:animEffect transition="in" filter="wipe(left)">
                                          <p:cBhvr>
                                            <p:cTn id="92" dur="500"/>
                                            <p:tgtEl>
                                              <p:spTgt spid="49"/>
                                            </p:tgtEl>
                                          </p:cBhvr>
                                        </p:animEffect>
                                      </p:childTnLst>
                                    </p:cTn>
                                  </p:par>
                                </p:childTnLst>
                              </p:cTn>
                            </p:par>
                            <p:par>
                              <p:cTn id="93" fill="hold">
                                <p:stCondLst>
                                  <p:cond delay="500"/>
                                </p:stCondLst>
                                <p:childTnLst>
                                  <p:par>
                                    <p:cTn id="94" presetID="22" presetClass="entr" presetSubtype="8" fill="hold" grpId="0" nodeType="afterEffect">
                                      <p:stCondLst>
                                        <p:cond delay="0"/>
                                      </p:stCondLst>
                                      <p:childTnLst>
                                        <p:set>
                                          <p:cBhvr>
                                            <p:cTn id="95" dur="1" fill="hold">
                                              <p:stCondLst>
                                                <p:cond delay="0"/>
                                              </p:stCondLst>
                                            </p:cTn>
                                            <p:tgtEl>
                                              <p:spTgt spid="50"/>
                                            </p:tgtEl>
                                            <p:attrNameLst>
                                              <p:attrName>style.visibility</p:attrName>
                                            </p:attrNameLst>
                                          </p:cBhvr>
                                          <p:to>
                                            <p:strVal val="visible"/>
                                          </p:to>
                                        </p:set>
                                        <p:animEffect transition="in" filter="wipe(left)">
                                          <p:cBhvr>
                                            <p:cTn id="96" dur="500"/>
                                            <p:tgtEl>
                                              <p:spTgt spid="50"/>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wipe(left)">
                                          <p:cBhvr>
                                            <p:cTn id="101" dur="500"/>
                                            <p:tgtEl>
                                              <p:spTgt spid="51"/>
                                            </p:tgtEl>
                                          </p:cBhvr>
                                        </p:animEffect>
                                      </p:childTnLst>
                                    </p:cTn>
                                  </p:par>
                                </p:childTnLst>
                              </p:cTn>
                            </p:par>
                            <p:par>
                              <p:cTn id="102" fill="hold">
                                <p:stCondLst>
                                  <p:cond delay="500"/>
                                </p:stCondLst>
                                <p:childTnLst>
                                  <p:par>
                                    <p:cTn id="103" presetID="22" presetClass="entr" presetSubtype="8" fill="hold" grpId="0" nodeType="after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wipe(left)">
                                          <p:cBhvr>
                                            <p:cTn id="105" dur="500"/>
                                            <p:tgtEl>
                                              <p:spTgt spid="52"/>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53"/>
                                            </p:tgtEl>
                                            <p:attrNameLst>
                                              <p:attrName>style.visibility</p:attrName>
                                            </p:attrNameLst>
                                          </p:cBhvr>
                                          <p:to>
                                            <p:strVal val="visible"/>
                                          </p:to>
                                        </p:set>
                                        <p:animEffect transition="in" filter="wipe(left)">
                                          <p:cBhvr>
                                            <p:cTn id="110" dur="500"/>
                                            <p:tgtEl>
                                              <p:spTgt spid="53"/>
                                            </p:tgtEl>
                                          </p:cBhvr>
                                        </p:animEffect>
                                      </p:childTnLst>
                                    </p:cTn>
                                  </p:par>
                                </p:childTnLst>
                              </p:cTn>
                            </p:par>
                            <p:par>
                              <p:cTn id="111" fill="hold">
                                <p:stCondLst>
                                  <p:cond delay="500"/>
                                </p:stCondLst>
                                <p:childTnLst>
                                  <p:par>
                                    <p:cTn id="112" presetID="22" presetClass="entr" presetSubtype="1" fill="hold" grpId="0" nodeType="afterEffect">
                                      <p:stCondLst>
                                        <p:cond delay="0"/>
                                      </p:stCondLst>
                                      <p:childTnLst>
                                        <p:set>
                                          <p:cBhvr>
                                            <p:cTn id="113" dur="1" fill="hold">
                                              <p:stCondLst>
                                                <p:cond delay="0"/>
                                              </p:stCondLst>
                                            </p:cTn>
                                            <p:tgtEl>
                                              <p:spTgt spid="54"/>
                                            </p:tgtEl>
                                            <p:attrNameLst>
                                              <p:attrName>style.visibility</p:attrName>
                                            </p:attrNameLst>
                                          </p:cBhvr>
                                          <p:to>
                                            <p:strVal val="visible"/>
                                          </p:to>
                                        </p:set>
                                        <p:animEffect transition="in" filter="wipe(up)">
                                          <p:cBhvr>
                                            <p:cTn id="114" dur="500"/>
                                            <p:tgtEl>
                                              <p:spTgt spid="54"/>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2" fill="hold" grpId="0" nodeType="clickEffect">
                                      <p:stCondLst>
                                        <p:cond delay="0"/>
                                      </p:stCondLst>
                                      <p:childTnLst>
                                        <p:set>
                                          <p:cBhvr>
                                            <p:cTn id="118" dur="1" fill="hold">
                                              <p:stCondLst>
                                                <p:cond delay="0"/>
                                              </p:stCondLst>
                                            </p:cTn>
                                            <p:tgtEl>
                                              <p:spTgt spid="55"/>
                                            </p:tgtEl>
                                            <p:attrNameLst>
                                              <p:attrName>style.visibility</p:attrName>
                                            </p:attrNameLst>
                                          </p:cBhvr>
                                          <p:to>
                                            <p:strVal val="visible"/>
                                          </p:to>
                                        </p:set>
                                        <p:animEffect transition="in" filter="wipe(right)">
                                          <p:cBhvr>
                                            <p:cTn id="119" dur="500"/>
                                            <p:tgtEl>
                                              <p:spTgt spid="55"/>
                                            </p:tgtEl>
                                          </p:cBhvr>
                                        </p:animEffect>
                                      </p:childTnLst>
                                    </p:cTn>
                                  </p:par>
                                </p:childTnLst>
                              </p:cTn>
                            </p:par>
                            <p:par>
                              <p:cTn id="120" fill="hold">
                                <p:stCondLst>
                                  <p:cond delay="500"/>
                                </p:stCondLst>
                                <p:childTnLst>
                                  <p:par>
                                    <p:cTn id="121" presetID="22" presetClass="entr" presetSubtype="2" fill="hold" grpId="0" nodeType="afterEffect">
                                      <p:stCondLst>
                                        <p:cond delay="0"/>
                                      </p:stCondLst>
                                      <p:childTnLst>
                                        <p:set>
                                          <p:cBhvr>
                                            <p:cTn id="122" dur="1" fill="hold">
                                              <p:stCondLst>
                                                <p:cond delay="0"/>
                                              </p:stCondLst>
                                            </p:cTn>
                                            <p:tgtEl>
                                              <p:spTgt spid="56"/>
                                            </p:tgtEl>
                                            <p:attrNameLst>
                                              <p:attrName>style.visibility</p:attrName>
                                            </p:attrNameLst>
                                          </p:cBhvr>
                                          <p:to>
                                            <p:strVal val="visible"/>
                                          </p:to>
                                        </p:set>
                                        <p:animEffect transition="in" filter="wipe(right)">
                                          <p:cBhvr>
                                            <p:cTn id="123" dur="500"/>
                                            <p:tgtEl>
                                              <p:spTgt spid="56"/>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2" fill="hold" grpId="0" nodeType="clickEffect">
                                      <p:stCondLst>
                                        <p:cond delay="0"/>
                                      </p:stCondLst>
                                      <p:childTnLst>
                                        <p:set>
                                          <p:cBhvr>
                                            <p:cTn id="127" dur="1" fill="hold">
                                              <p:stCondLst>
                                                <p:cond delay="0"/>
                                              </p:stCondLst>
                                            </p:cTn>
                                            <p:tgtEl>
                                              <p:spTgt spid="57"/>
                                            </p:tgtEl>
                                            <p:attrNameLst>
                                              <p:attrName>style.visibility</p:attrName>
                                            </p:attrNameLst>
                                          </p:cBhvr>
                                          <p:to>
                                            <p:strVal val="visible"/>
                                          </p:to>
                                        </p:set>
                                        <p:animEffect transition="in" filter="wipe(right)">
                                          <p:cBhvr>
                                            <p:cTn id="128" dur="500"/>
                                            <p:tgtEl>
                                              <p:spTgt spid="57"/>
                                            </p:tgtEl>
                                          </p:cBhvr>
                                        </p:animEffect>
                                      </p:childTnLst>
                                    </p:cTn>
                                  </p:par>
                                  <p:par>
                                    <p:cTn id="129" presetID="2" presetClass="entr" presetSubtype="2" fill="hold" grpId="0" nodeType="withEffect">
                                      <p:stCondLst>
                                        <p:cond delay="600"/>
                                      </p:stCondLst>
                                      <p:childTnLst>
                                        <p:set>
                                          <p:cBhvr>
                                            <p:cTn id="130" dur="1" fill="hold">
                                              <p:stCondLst>
                                                <p:cond delay="0"/>
                                              </p:stCondLst>
                                            </p:cTn>
                                            <p:tgtEl>
                                              <p:spTgt spid="59"/>
                                            </p:tgtEl>
                                            <p:attrNameLst>
                                              <p:attrName>style.visibility</p:attrName>
                                            </p:attrNameLst>
                                          </p:cBhvr>
                                          <p:to>
                                            <p:strVal val="visible"/>
                                          </p:to>
                                        </p:set>
                                        <p:anim calcmode="lin" valueType="num">
                                          <p:cBhvr additive="base">
                                            <p:cTn id="131" dur="500" fill="hold"/>
                                            <p:tgtEl>
                                              <p:spTgt spid="59"/>
                                            </p:tgtEl>
                                            <p:attrNameLst>
                                              <p:attrName>ppt_x</p:attrName>
                                            </p:attrNameLst>
                                          </p:cBhvr>
                                          <p:tavLst>
                                            <p:tav tm="0">
                                              <p:val>
                                                <p:strVal val="1+#ppt_w/2"/>
                                              </p:val>
                                            </p:tav>
                                            <p:tav tm="100000">
                                              <p:val>
                                                <p:strVal val="#ppt_x"/>
                                              </p:val>
                                            </p:tav>
                                          </p:tavLst>
                                        </p:anim>
                                        <p:anim calcmode="lin" valueType="num">
                                          <p:cBhvr additive="base">
                                            <p:cTn id="132"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6" grpId="0" animBg="1"/>
          <p:bldP spid="7" grpId="0" animBg="1"/>
          <p:bldP spid="8" grpId="0" animBg="1"/>
          <p:bldP spid="9" grpId="0" animBg="1"/>
          <p:bldP spid="10" grpId="0" animBg="1"/>
          <p:bldP spid="11" grpId="0" animBg="1"/>
          <p:bldP spid="15"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9"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756000" y="771750"/>
            <a:ext cx="7704000" cy="120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5</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DM </a:t>
            </a:r>
            <a:r>
              <a:rPr lang="zh-CN" altLang="en-US" sz="1200" b="1" dirty="0">
                <a:latin typeface="微软雅黑" panose="020B0503020204020204" pitchFamily="34" charset="-122"/>
                <a:ea typeface="微软雅黑" panose="020B0503020204020204" pitchFamily="34" charset="-122"/>
              </a:rPr>
              <a:t>的风格确定。</a:t>
            </a:r>
          </a:p>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① 面向年轻人的风格。</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标题设计活泼，可采用颜色鲜艳的变形字体；选用充满活力的年轻人的照片；用色调和色相表现充满朝气的青春感。面向年轻人的</a:t>
            </a:r>
            <a:r>
              <a:rPr lang="en-US" altLang="zh-CN" sz="1200" dirty="0">
                <a:latin typeface="微软雅黑" panose="020B0503020204020204" pitchFamily="34" charset="-122"/>
                <a:ea typeface="微软雅黑" panose="020B0503020204020204" pitchFamily="34" charset="-122"/>
              </a:rPr>
              <a:t>DM </a:t>
            </a:r>
            <a:r>
              <a:rPr lang="zh-CN" altLang="en-US" sz="1200" dirty="0">
                <a:latin typeface="微软雅黑" panose="020B0503020204020204" pitchFamily="34" charset="-122"/>
                <a:ea typeface="微软雅黑" panose="020B0503020204020204" pitchFamily="34" charset="-122"/>
              </a:rPr>
              <a:t>如图</a:t>
            </a:r>
            <a:r>
              <a:rPr lang="en-US" altLang="zh-CN" sz="1200" dirty="0">
                <a:latin typeface="微软雅黑" panose="020B0503020204020204" pitchFamily="34" charset="-122"/>
                <a:ea typeface="微软雅黑" panose="020B0503020204020204" pitchFamily="34" charset="-122"/>
              </a:rPr>
              <a:t>3-1-90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相关</a:t>
            </a:r>
            <a:r>
              <a:rPr lang="zh-CN" altLang="en-US" sz="2001" b="1" dirty="0">
                <a:solidFill>
                  <a:schemeClr val="accent2"/>
                </a:solidFill>
                <a:latin typeface="Impact" pitchFamily="34" charset="0"/>
                <a:ea typeface="微软雅黑" pitchFamily="34" charset="-122"/>
                <a:cs typeface="宋体" pitchFamily="2" charset="-122"/>
              </a:rPr>
              <a:t>知识</a:t>
            </a:r>
            <a:endParaRPr lang="en-US" altLang="zh-CN" sz="2001" b="1" dirty="0">
              <a:solidFill>
                <a:schemeClr val="accent2"/>
              </a:solidFill>
              <a:latin typeface="Impact" pitchFamily="34" charset="0"/>
              <a:ea typeface="微软雅黑" pitchFamily="34" charset="-122"/>
              <a:cs typeface="宋体" pitchFamily="2" charset="-122"/>
            </a:endParaRPr>
          </a:p>
        </p:txBody>
      </p:sp>
      <p:grpSp>
        <p:nvGrpSpPr>
          <p:cNvPr id="5" name="组合 4"/>
          <p:cNvGrpSpPr/>
          <p:nvPr/>
        </p:nvGrpSpPr>
        <p:grpSpPr>
          <a:xfrm>
            <a:off x="2052000" y="2244472"/>
            <a:ext cx="5220855" cy="2649047"/>
            <a:chOff x="614828" y="1992602"/>
            <a:chExt cx="5585377" cy="3010650"/>
          </a:xfrm>
        </p:grpSpPr>
        <p:sp>
          <p:nvSpPr>
            <p:cNvPr id="10" name="矩形 9"/>
            <p:cNvSpPr/>
            <p:nvPr/>
          </p:nvSpPr>
          <p:spPr>
            <a:xfrm>
              <a:off x="2531314" y="4757031"/>
              <a:ext cx="1752403"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3-1-90 Swatch </a:t>
              </a:r>
              <a:r>
                <a:rPr lang="zh-CN" altLang="en-US" sz="1000" dirty="0">
                  <a:latin typeface="微软雅黑" panose="020B0503020204020204" pitchFamily="34" charset="-122"/>
                  <a:ea typeface="微软雅黑" panose="020B0503020204020204" pitchFamily="34" charset="-122"/>
                </a:rPr>
                <a:t>手表海报</a:t>
              </a:r>
            </a:p>
          </p:txBody>
        </p:sp>
        <p:pic>
          <p:nvPicPr>
            <p:cNvPr id="2" name="图片 1"/>
            <p:cNvPicPr>
              <a:picLocks noChangeAspect="1"/>
            </p:cNvPicPr>
            <p:nvPr/>
          </p:nvPicPr>
          <p:blipFill>
            <a:blip r:embed="rId2"/>
            <a:stretch>
              <a:fillRect/>
            </a:stretch>
          </p:blipFill>
          <p:spPr>
            <a:xfrm>
              <a:off x="614828" y="1992602"/>
              <a:ext cx="5585377" cy="2705010"/>
            </a:xfrm>
            <a:prstGeom prst="rect">
              <a:avLst/>
            </a:prstGeom>
          </p:spPr>
        </p:pic>
      </p:grpSp>
    </p:spTree>
    <p:extLst>
      <p:ext uri="{BB962C8B-B14F-4D97-AF65-F5344CB8AC3E}">
        <p14:creationId xmlns:p14="http://schemas.microsoft.com/office/powerpoint/2010/main" val="369718411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828000" y="702668"/>
            <a:ext cx="7272000" cy="58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② 设计面向老年人的风格。</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风格沉稳的表现形式，以暖色调为主色调，褐色等色彩温和、稳重，适合老年人，如图</a:t>
            </a:r>
            <a:r>
              <a:rPr lang="en-US" altLang="zh-CN" sz="1200" dirty="0">
                <a:latin typeface="微软雅黑" panose="020B0503020204020204" pitchFamily="34" charset="-122"/>
                <a:ea typeface="微软雅黑" panose="020B0503020204020204" pitchFamily="34" charset="-122"/>
              </a:rPr>
              <a:t>3-1-91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相关</a:t>
            </a:r>
            <a:r>
              <a:rPr lang="zh-CN" altLang="en-US" sz="2001" b="1" dirty="0">
                <a:solidFill>
                  <a:schemeClr val="accent2"/>
                </a:solidFill>
                <a:latin typeface="Impact" pitchFamily="34" charset="0"/>
                <a:ea typeface="微软雅黑" pitchFamily="34" charset="-122"/>
                <a:cs typeface="宋体" pitchFamily="2" charset="-122"/>
              </a:rPr>
              <a:t>知识</a:t>
            </a:r>
            <a:endParaRPr lang="en-US" altLang="zh-CN" sz="2001" b="1" dirty="0">
              <a:solidFill>
                <a:schemeClr val="accent2"/>
              </a:solidFill>
              <a:latin typeface="Impact" pitchFamily="34" charset="0"/>
              <a:ea typeface="微软雅黑" pitchFamily="34" charset="-122"/>
              <a:cs typeface="宋体" pitchFamily="2" charset="-122"/>
            </a:endParaRPr>
          </a:p>
        </p:txBody>
      </p:sp>
      <p:grpSp>
        <p:nvGrpSpPr>
          <p:cNvPr id="4" name="组合 3"/>
          <p:cNvGrpSpPr/>
          <p:nvPr/>
        </p:nvGrpSpPr>
        <p:grpSpPr>
          <a:xfrm>
            <a:off x="1696797" y="1784960"/>
            <a:ext cx="5810124" cy="2725715"/>
            <a:chOff x="553890" y="1748303"/>
            <a:chExt cx="5808331" cy="2724874"/>
          </a:xfrm>
        </p:grpSpPr>
        <p:sp>
          <p:nvSpPr>
            <p:cNvPr id="11" name="矩形 10"/>
            <p:cNvSpPr/>
            <p:nvPr/>
          </p:nvSpPr>
          <p:spPr>
            <a:xfrm>
              <a:off x="2498497" y="4226956"/>
              <a:ext cx="1919115"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3-1-91 </a:t>
              </a:r>
              <a:r>
                <a:rPr lang="zh-CN" altLang="en-US" sz="1000" dirty="0">
                  <a:latin typeface="微软雅黑" panose="020B0503020204020204" pitchFamily="34" charset="-122"/>
                  <a:ea typeface="微软雅黑" panose="020B0503020204020204" pitchFamily="34" charset="-122"/>
                </a:rPr>
                <a:t>黄金搭档脑白金广告</a:t>
              </a:r>
            </a:p>
          </p:txBody>
        </p:sp>
        <p:pic>
          <p:nvPicPr>
            <p:cNvPr id="3" name="图片 2"/>
            <p:cNvPicPr>
              <a:picLocks noChangeAspect="1"/>
            </p:cNvPicPr>
            <p:nvPr/>
          </p:nvPicPr>
          <p:blipFill>
            <a:blip r:embed="rId2"/>
            <a:stretch>
              <a:fillRect/>
            </a:stretch>
          </p:blipFill>
          <p:spPr>
            <a:xfrm>
              <a:off x="553890" y="1748303"/>
              <a:ext cx="5808331" cy="2389171"/>
            </a:xfrm>
            <a:prstGeom prst="rect">
              <a:avLst/>
            </a:prstGeom>
          </p:spPr>
        </p:pic>
      </p:grpSp>
    </p:spTree>
    <p:extLst>
      <p:ext uri="{BB962C8B-B14F-4D97-AF65-F5344CB8AC3E}">
        <p14:creationId xmlns:p14="http://schemas.microsoft.com/office/powerpoint/2010/main" val="3095522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756000" y="747663"/>
            <a:ext cx="7560000" cy="58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③ 设计面向女性的风格。</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风格优雅，纤细的主标题字体，以浅色的优雅色调为主色调，如紫色和浅蓝色，如图</a:t>
            </a:r>
            <a:r>
              <a:rPr lang="en-US" altLang="zh-CN" sz="1200" dirty="0">
                <a:latin typeface="微软雅黑" panose="020B0503020204020204" pitchFamily="34" charset="-122"/>
                <a:ea typeface="微软雅黑" panose="020B0503020204020204" pitchFamily="34" charset="-122"/>
              </a:rPr>
              <a:t>3-1-92 </a:t>
            </a:r>
            <a:r>
              <a:rPr lang="zh-CN" altLang="en-US" sz="1200" dirty="0">
                <a:latin typeface="微软雅黑" panose="020B0503020204020204" pitchFamily="34" charset="-122"/>
                <a:ea typeface="微软雅黑" panose="020B0503020204020204" pitchFamily="34" charset="-122"/>
              </a:rPr>
              <a:t>所示。</a:t>
            </a:r>
          </a:p>
        </p:txBody>
      </p:sp>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相关</a:t>
            </a:r>
            <a:r>
              <a:rPr lang="zh-CN" altLang="en-US" sz="2001" b="1" dirty="0">
                <a:solidFill>
                  <a:schemeClr val="accent2"/>
                </a:solidFill>
                <a:latin typeface="Impact" pitchFamily="34" charset="0"/>
                <a:ea typeface="微软雅黑" pitchFamily="34" charset="-122"/>
                <a:cs typeface="宋体" pitchFamily="2" charset="-122"/>
              </a:rPr>
              <a:t>知识</a:t>
            </a:r>
            <a:endParaRPr lang="en-US" altLang="zh-CN" sz="2001" b="1" dirty="0">
              <a:solidFill>
                <a:schemeClr val="accent2"/>
              </a:solidFill>
              <a:latin typeface="Impact" pitchFamily="34" charset="0"/>
              <a:ea typeface="微软雅黑" pitchFamily="34" charset="-122"/>
              <a:cs typeface="宋体" pitchFamily="2" charset="-122"/>
            </a:endParaRPr>
          </a:p>
        </p:txBody>
      </p:sp>
      <p:grpSp>
        <p:nvGrpSpPr>
          <p:cNvPr id="4" name="组合 3"/>
          <p:cNvGrpSpPr/>
          <p:nvPr/>
        </p:nvGrpSpPr>
        <p:grpSpPr>
          <a:xfrm>
            <a:off x="3465373" y="1609305"/>
            <a:ext cx="2141254" cy="3085204"/>
            <a:chOff x="2393909" y="1634956"/>
            <a:chExt cx="2140593" cy="3084252"/>
          </a:xfrm>
        </p:grpSpPr>
        <p:sp>
          <p:nvSpPr>
            <p:cNvPr id="10" name="矩形 9"/>
            <p:cNvSpPr/>
            <p:nvPr/>
          </p:nvSpPr>
          <p:spPr>
            <a:xfrm>
              <a:off x="2761128" y="4472987"/>
              <a:ext cx="140615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3-1-92 </a:t>
              </a:r>
              <a:r>
                <a:rPr lang="zh-CN" altLang="en-US" sz="1000" dirty="0">
                  <a:latin typeface="微软雅黑" panose="020B0503020204020204" pitchFamily="34" charset="-122"/>
                  <a:ea typeface="微软雅黑" panose="020B0503020204020204" pitchFamily="34" charset="-122"/>
                </a:rPr>
                <a:t>化妆品广告</a:t>
              </a:r>
            </a:p>
          </p:txBody>
        </p:sp>
        <p:pic>
          <p:nvPicPr>
            <p:cNvPr id="3" name="图片 2"/>
            <p:cNvPicPr>
              <a:picLocks noChangeAspect="1"/>
            </p:cNvPicPr>
            <p:nvPr/>
          </p:nvPicPr>
          <p:blipFill>
            <a:blip r:embed="rId2"/>
            <a:stretch>
              <a:fillRect/>
            </a:stretch>
          </p:blipFill>
          <p:spPr>
            <a:xfrm>
              <a:off x="2393909" y="1634956"/>
              <a:ext cx="2140593" cy="2759524"/>
            </a:xfrm>
            <a:prstGeom prst="rect">
              <a:avLst/>
            </a:prstGeom>
          </p:spPr>
        </p:pic>
      </p:grpSp>
    </p:spTree>
    <p:extLst>
      <p:ext uri="{BB962C8B-B14F-4D97-AF65-F5344CB8AC3E}">
        <p14:creationId xmlns:p14="http://schemas.microsoft.com/office/powerpoint/2010/main" val="384133701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900000" y="770477"/>
            <a:ext cx="7344000" cy="86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④ 设计面向男性的风格。</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有魄力的版式；对比强烈的鲜艳配色（使用纯色和深色搭配，如用蓝色表现理性，深色代表稳重）；画面有视觉冲击力。面向男性的</a:t>
            </a:r>
            <a:r>
              <a:rPr lang="en-US" altLang="zh-CN" sz="1200" dirty="0">
                <a:latin typeface="微软雅黑" panose="020B0503020204020204" pitchFamily="34" charset="-122"/>
                <a:ea typeface="微软雅黑" panose="020B0503020204020204" pitchFamily="34" charset="-122"/>
              </a:rPr>
              <a:t>DM </a:t>
            </a:r>
            <a:r>
              <a:rPr lang="zh-CN" altLang="en-US" sz="1200" dirty="0">
                <a:latin typeface="微软雅黑" panose="020B0503020204020204" pitchFamily="34" charset="-122"/>
                <a:ea typeface="微软雅黑" panose="020B0503020204020204" pitchFamily="34" charset="-122"/>
              </a:rPr>
              <a:t>如图</a:t>
            </a:r>
            <a:r>
              <a:rPr lang="en-US" altLang="zh-CN" sz="1200" dirty="0">
                <a:latin typeface="微软雅黑" panose="020B0503020204020204" pitchFamily="34" charset="-122"/>
                <a:ea typeface="微软雅黑" panose="020B0503020204020204" pitchFamily="34" charset="-122"/>
              </a:rPr>
              <a:t>3-1-93 </a:t>
            </a:r>
            <a:r>
              <a:rPr lang="zh-CN" altLang="en-US" sz="1200" dirty="0">
                <a:latin typeface="微软雅黑" panose="020B0503020204020204" pitchFamily="34" charset="-122"/>
                <a:ea typeface="微软雅黑" panose="020B0503020204020204" pitchFamily="34" charset="-122"/>
              </a:rPr>
              <a:t>所示。</a:t>
            </a:r>
          </a:p>
        </p:txBody>
      </p:sp>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相关</a:t>
            </a:r>
            <a:r>
              <a:rPr lang="zh-CN" altLang="en-US" sz="2001" b="1" dirty="0">
                <a:solidFill>
                  <a:schemeClr val="accent2"/>
                </a:solidFill>
                <a:latin typeface="Impact" pitchFamily="34" charset="0"/>
                <a:ea typeface="微软雅黑" pitchFamily="34" charset="-122"/>
                <a:cs typeface="宋体" pitchFamily="2" charset="-122"/>
              </a:rPr>
              <a:t>知识</a:t>
            </a:r>
            <a:endParaRPr lang="en-US" altLang="zh-CN" sz="2001" b="1" dirty="0">
              <a:solidFill>
                <a:schemeClr val="accent2"/>
              </a:solidFill>
              <a:latin typeface="Impact" pitchFamily="34" charset="0"/>
              <a:ea typeface="微软雅黑" pitchFamily="34" charset="-122"/>
              <a:cs typeface="宋体" pitchFamily="2" charset="-122"/>
            </a:endParaRPr>
          </a:p>
        </p:txBody>
      </p:sp>
      <p:grpSp>
        <p:nvGrpSpPr>
          <p:cNvPr id="5" name="组合 4"/>
          <p:cNvGrpSpPr/>
          <p:nvPr/>
        </p:nvGrpSpPr>
        <p:grpSpPr>
          <a:xfrm>
            <a:off x="2268000" y="1779750"/>
            <a:ext cx="4702714" cy="3277267"/>
            <a:chOff x="1124206" y="1620585"/>
            <a:chExt cx="4701263" cy="3276255"/>
          </a:xfrm>
        </p:grpSpPr>
        <p:sp>
          <p:nvSpPr>
            <p:cNvPr id="10" name="矩形 9"/>
            <p:cNvSpPr/>
            <p:nvPr/>
          </p:nvSpPr>
          <p:spPr>
            <a:xfrm>
              <a:off x="2790837" y="4650619"/>
              <a:ext cx="1368000"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3-1-93 </a:t>
              </a:r>
              <a:r>
                <a:rPr lang="zh-CN" altLang="en-US" sz="1000" dirty="0">
                  <a:latin typeface="微软雅黑" panose="020B0503020204020204" pitchFamily="34" charset="-122"/>
                  <a:ea typeface="微软雅黑" panose="020B0503020204020204" pitchFamily="34" charset="-122"/>
                </a:rPr>
                <a:t>汽车广告</a:t>
              </a:r>
            </a:p>
          </p:txBody>
        </p:sp>
        <p:pic>
          <p:nvPicPr>
            <p:cNvPr id="2" name="图片 1"/>
            <p:cNvPicPr>
              <a:picLocks noChangeAspect="1"/>
            </p:cNvPicPr>
            <p:nvPr/>
          </p:nvPicPr>
          <p:blipFill>
            <a:blip r:embed="rId2"/>
            <a:stretch>
              <a:fillRect/>
            </a:stretch>
          </p:blipFill>
          <p:spPr>
            <a:xfrm>
              <a:off x="1124206" y="1620585"/>
              <a:ext cx="4701263" cy="2922545"/>
            </a:xfrm>
            <a:prstGeom prst="rect">
              <a:avLst/>
            </a:prstGeom>
          </p:spPr>
        </p:pic>
      </p:grpSp>
    </p:spTree>
    <p:extLst>
      <p:ext uri="{BB962C8B-B14F-4D97-AF65-F5344CB8AC3E}">
        <p14:creationId xmlns:p14="http://schemas.microsoft.com/office/powerpoint/2010/main" val="270371115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0"/>
          <p:cNvSpPr>
            <a:spLocks noChangeArrowheads="1"/>
          </p:cNvSpPr>
          <p:nvPr/>
        </p:nvSpPr>
        <p:spPr bwMode="auto">
          <a:xfrm>
            <a:off x="1404004" y="2766476"/>
            <a:ext cx="2726958" cy="183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pPr>
            <a:r>
              <a:rPr lang="zh-CN" altLang="en-US" sz="1000" dirty="0">
                <a:latin typeface="微软雅黑" panose="020B0503020204020204" pitchFamily="34" charset="-122"/>
                <a:ea typeface="微软雅黑" panose="020B0503020204020204" pitchFamily="34" charset="-122"/>
              </a:rPr>
              <a:t>       本项目以任务驱动法展开，让学生在任务的引导下，通过分析任务寻求解决问题的方法来学习版式设计的相关知识。激发学生学习的主动性，刺激学生的探索能力和独立处理问题的能力，从而提高学生的实践能力。</a:t>
            </a:r>
          </a:p>
          <a:p>
            <a:pPr>
              <a:lnSpc>
                <a:spcPct val="120000"/>
              </a:lnSpc>
            </a:pPr>
            <a:r>
              <a:rPr lang="zh-CN" altLang="en-US" sz="1000" dirty="0">
                <a:latin typeface="微软雅黑" panose="020B0503020204020204" pitchFamily="34" charset="-122"/>
                <a:ea typeface="微软雅黑" panose="020B0503020204020204" pitchFamily="34" charset="-122"/>
              </a:rPr>
              <a:t>       本课程分为</a:t>
            </a:r>
            <a:r>
              <a:rPr lang="en-US" altLang="zh-CN" sz="1000" dirty="0">
                <a:latin typeface="微软雅黑" panose="020B0503020204020204" pitchFamily="34" charset="-122"/>
                <a:ea typeface="微软雅黑" panose="020B0503020204020204" pitchFamily="34" charset="-122"/>
              </a:rPr>
              <a:t>2 </a:t>
            </a:r>
            <a:r>
              <a:rPr lang="zh-CN" altLang="en-US" sz="1000" dirty="0">
                <a:latin typeface="微软雅黑" panose="020B0503020204020204" pitchFamily="34" charset="-122"/>
                <a:ea typeface="微软雅黑" panose="020B0503020204020204" pitchFamily="34" charset="-122"/>
              </a:rPr>
              <a:t>个任务，分别是设计招贴广告、设计</a:t>
            </a:r>
            <a:r>
              <a:rPr lang="en-US" altLang="zh-CN" sz="1000" dirty="0">
                <a:latin typeface="微软雅黑" panose="020B0503020204020204" pitchFamily="34" charset="-122"/>
                <a:ea typeface="微软雅黑" panose="020B0503020204020204" pitchFamily="34" charset="-122"/>
              </a:rPr>
              <a:t>DM </a:t>
            </a:r>
            <a:r>
              <a:rPr lang="zh-CN" altLang="en-US" sz="1000" dirty="0">
                <a:latin typeface="微软雅黑" panose="020B0503020204020204" pitchFamily="34" charset="-122"/>
                <a:ea typeface="微软雅黑" panose="020B0503020204020204" pitchFamily="34" charset="-122"/>
              </a:rPr>
              <a:t>广告。通过任务引领让学生在实践训练中逐步掌握不同类型的广告设计的制作步骤、设计方法与技巧、广告的版式设计方法与技巧等知识点，以达到初步熟悉平面广告设计的目的。</a:t>
            </a:r>
          </a:p>
        </p:txBody>
      </p:sp>
      <p:sp>
        <p:nvSpPr>
          <p:cNvPr id="10" name="Rectangle 20"/>
          <p:cNvSpPr>
            <a:spLocks noChangeArrowheads="1"/>
          </p:cNvSpPr>
          <p:nvPr/>
        </p:nvSpPr>
        <p:spPr bwMode="auto">
          <a:xfrm>
            <a:off x="4860000" y="2738167"/>
            <a:ext cx="3455911" cy="165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89" indent="-171489" algn="just" fontAlgn="base">
              <a:lnSpc>
                <a:spcPct val="130000"/>
              </a:lnSpc>
              <a:spcBef>
                <a:spcPts val="600"/>
              </a:spcBef>
              <a:spcAft>
                <a:spcPct val="0"/>
              </a:spcAft>
              <a:buClr>
                <a:schemeClr val="tx1">
                  <a:lumMod val="75000"/>
                  <a:lumOff val="25000"/>
                </a:schemeClr>
              </a:buClr>
              <a:buFont typeface="Wingdings" pitchFamily="2" charset="2"/>
              <a:buChar char="u"/>
            </a:pPr>
            <a:r>
              <a:rPr lang="zh-CN" altLang="en-US" sz="1000" b="1" dirty="0">
                <a:latin typeface="微软雅黑" panose="020B0503020204020204" pitchFamily="34" charset="-122"/>
                <a:ea typeface="微软雅黑" panose="020B0503020204020204" pitchFamily="34" charset="-122"/>
              </a:rPr>
              <a:t>任务一：</a:t>
            </a:r>
            <a:r>
              <a:rPr lang="zh-CN" altLang="en-US" sz="1000" dirty="0">
                <a:latin typeface="微软雅黑" panose="020B0503020204020204" pitchFamily="34" charset="-122"/>
                <a:ea typeface="微软雅黑" panose="020B0503020204020204" pitchFamily="34" charset="-122"/>
              </a:rPr>
              <a:t>设计招贴广告（主要分商业类招贴设计和公益类招贴设计）。本任务首先介绍平面广告设计的基本概念、原理、分类，然后通过案例让学生掌握招贴广告的特点、招贴广告设计的方法和创意技巧。</a:t>
            </a:r>
            <a:endParaRPr lang="en-US" altLang="zh-CN" sz="1000" dirty="0">
              <a:latin typeface="微软雅黑" panose="020B0503020204020204" pitchFamily="34" charset="-122"/>
              <a:ea typeface="微软雅黑" panose="020B0503020204020204" pitchFamily="34" charset="-122"/>
            </a:endParaRPr>
          </a:p>
          <a:p>
            <a:pPr marL="171489" indent="-171489" algn="just" fontAlgn="base">
              <a:lnSpc>
                <a:spcPct val="130000"/>
              </a:lnSpc>
              <a:spcBef>
                <a:spcPts val="600"/>
              </a:spcBef>
              <a:spcAft>
                <a:spcPct val="0"/>
              </a:spcAft>
              <a:buClr>
                <a:schemeClr val="tx1">
                  <a:lumMod val="75000"/>
                  <a:lumOff val="25000"/>
                </a:schemeClr>
              </a:buClr>
              <a:buFont typeface="Wingdings" pitchFamily="2" charset="2"/>
              <a:buChar char="u"/>
            </a:pPr>
            <a:r>
              <a:rPr lang="zh-CN" altLang="en-US" sz="1000" b="1" dirty="0">
                <a:latin typeface="微软雅黑" panose="020B0503020204020204" pitchFamily="34" charset="-122"/>
                <a:ea typeface="微软雅黑" panose="020B0503020204020204" pitchFamily="34" charset="-122"/>
              </a:rPr>
              <a:t>任务二：</a:t>
            </a:r>
            <a:r>
              <a:rPr lang="zh-CN" altLang="en-US" sz="1000" dirty="0">
                <a:latin typeface="微软雅黑" panose="020B0503020204020204" pitchFamily="34" charset="-122"/>
                <a:ea typeface="微软雅黑" panose="020B0503020204020204" pitchFamily="34" charset="-122"/>
              </a:rPr>
              <a:t>设计</a:t>
            </a:r>
            <a:r>
              <a:rPr lang="en-US" altLang="zh-CN" sz="1000" dirty="0">
                <a:latin typeface="微软雅黑" panose="020B0503020204020204" pitchFamily="34" charset="-122"/>
                <a:ea typeface="微软雅黑" panose="020B0503020204020204" pitchFamily="34" charset="-122"/>
              </a:rPr>
              <a:t>DM </a:t>
            </a:r>
            <a:r>
              <a:rPr lang="zh-CN" altLang="en-US" sz="1000" dirty="0">
                <a:latin typeface="微软雅黑" panose="020B0503020204020204" pitchFamily="34" charset="-122"/>
                <a:ea typeface="微软雅黑" panose="020B0503020204020204" pitchFamily="34" charset="-122"/>
              </a:rPr>
              <a:t>广告，本任务主要通过案例和活动让学生了解</a:t>
            </a:r>
            <a:r>
              <a:rPr lang="en-US" altLang="zh-CN" sz="1000" dirty="0">
                <a:latin typeface="微软雅黑" panose="020B0503020204020204" pitchFamily="34" charset="-122"/>
                <a:ea typeface="微软雅黑" panose="020B0503020204020204" pitchFamily="34" charset="-122"/>
              </a:rPr>
              <a:t>DM </a:t>
            </a:r>
            <a:r>
              <a:rPr lang="zh-CN" altLang="en-US" sz="1000" dirty="0">
                <a:latin typeface="微软雅黑" panose="020B0503020204020204" pitchFamily="34" charset="-122"/>
                <a:ea typeface="微软雅黑" panose="020B0503020204020204" pitchFamily="34" charset="-122"/>
              </a:rPr>
              <a:t>广告设计的原则、</a:t>
            </a:r>
            <a:r>
              <a:rPr lang="en-US" altLang="zh-CN" sz="1000" dirty="0">
                <a:latin typeface="微软雅黑" panose="020B0503020204020204" pitchFamily="34" charset="-122"/>
                <a:ea typeface="微软雅黑" panose="020B0503020204020204" pitchFamily="34" charset="-122"/>
              </a:rPr>
              <a:t>DM </a:t>
            </a:r>
            <a:r>
              <a:rPr lang="zh-CN" altLang="en-US" sz="1000" dirty="0">
                <a:latin typeface="微软雅黑" panose="020B0503020204020204" pitchFamily="34" charset="-122"/>
                <a:ea typeface="微软雅黑" panose="020B0503020204020204" pitchFamily="34" charset="-122"/>
              </a:rPr>
              <a:t>广告创意的表现方法以及</a:t>
            </a:r>
            <a:r>
              <a:rPr lang="en-US" altLang="zh-CN" sz="1000" dirty="0">
                <a:latin typeface="微软雅黑" panose="020B0503020204020204" pitchFamily="34" charset="-122"/>
                <a:ea typeface="微软雅黑" panose="020B0503020204020204" pitchFamily="34" charset="-122"/>
              </a:rPr>
              <a:t>DM </a:t>
            </a:r>
            <a:r>
              <a:rPr lang="zh-CN" altLang="en-US" sz="1000" dirty="0">
                <a:latin typeface="微软雅黑" panose="020B0503020204020204" pitchFamily="34" charset="-122"/>
                <a:ea typeface="微软雅黑" panose="020B0503020204020204" pitchFamily="34" charset="-122"/>
              </a:rPr>
              <a:t>广告设计的构成要素、</a:t>
            </a:r>
            <a:r>
              <a:rPr lang="en-US" altLang="zh-CN" sz="1000" dirty="0">
                <a:latin typeface="微软雅黑" panose="020B0503020204020204" pitchFamily="34" charset="-122"/>
                <a:ea typeface="微软雅黑" panose="020B0503020204020204" pitchFamily="34" charset="-122"/>
              </a:rPr>
              <a:t>DM </a:t>
            </a:r>
            <a:r>
              <a:rPr lang="zh-CN" altLang="en-US" sz="1000" dirty="0">
                <a:latin typeface="微软雅黑" panose="020B0503020204020204" pitchFamily="34" charset="-122"/>
                <a:ea typeface="微软雅黑" panose="020B0503020204020204" pitchFamily="34" charset="-122"/>
              </a:rPr>
              <a:t>广告的版面编排和工作流程等内容。</a:t>
            </a:r>
          </a:p>
        </p:txBody>
      </p:sp>
      <p:sp>
        <p:nvSpPr>
          <p:cNvPr id="13" name="Freeform 7"/>
          <p:cNvSpPr>
            <a:spLocks noEditPoints="1"/>
          </p:cNvSpPr>
          <p:nvPr/>
        </p:nvSpPr>
        <p:spPr bwMode="auto">
          <a:xfrm>
            <a:off x="1070526" y="2467177"/>
            <a:ext cx="333478" cy="268474"/>
          </a:xfrm>
          <a:custGeom>
            <a:avLst/>
            <a:gdLst>
              <a:gd name="T0" fmla="*/ 0 w 734"/>
              <a:gd name="T1" fmla="*/ 591 h 591"/>
              <a:gd name="T2" fmla="*/ 0 w 734"/>
              <a:gd name="T3" fmla="*/ 311 h 591"/>
              <a:gd name="T4" fmla="*/ 265 w 734"/>
              <a:gd name="T5" fmla="*/ 0 h 591"/>
              <a:gd name="T6" fmla="*/ 265 w 734"/>
              <a:gd name="T7" fmla="*/ 122 h 591"/>
              <a:gd name="T8" fmla="*/ 166 w 734"/>
              <a:gd name="T9" fmla="*/ 235 h 591"/>
              <a:gd name="T10" fmla="*/ 166 w 734"/>
              <a:gd name="T11" fmla="*/ 288 h 591"/>
              <a:gd name="T12" fmla="*/ 287 w 734"/>
              <a:gd name="T13" fmla="*/ 288 h 591"/>
              <a:gd name="T14" fmla="*/ 287 w 734"/>
              <a:gd name="T15" fmla="*/ 591 h 591"/>
              <a:gd name="T16" fmla="*/ 0 w 734"/>
              <a:gd name="T17" fmla="*/ 591 h 591"/>
              <a:gd name="T18" fmla="*/ 446 w 734"/>
              <a:gd name="T19" fmla="*/ 591 h 591"/>
              <a:gd name="T20" fmla="*/ 446 w 734"/>
              <a:gd name="T21" fmla="*/ 311 h 591"/>
              <a:gd name="T22" fmla="*/ 711 w 734"/>
              <a:gd name="T23" fmla="*/ 0 h 591"/>
              <a:gd name="T24" fmla="*/ 711 w 734"/>
              <a:gd name="T25" fmla="*/ 122 h 591"/>
              <a:gd name="T26" fmla="*/ 651 w 734"/>
              <a:gd name="T27" fmla="*/ 167 h 591"/>
              <a:gd name="T28" fmla="*/ 635 w 734"/>
              <a:gd name="T29" fmla="*/ 182 h 591"/>
              <a:gd name="T30" fmla="*/ 613 w 734"/>
              <a:gd name="T31" fmla="*/ 235 h 591"/>
              <a:gd name="T32" fmla="*/ 613 w 734"/>
              <a:gd name="T33" fmla="*/ 288 h 591"/>
              <a:gd name="T34" fmla="*/ 734 w 734"/>
              <a:gd name="T35" fmla="*/ 288 h 591"/>
              <a:gd name="T36" fmla="*/ 734 w 734"/>
              <a:gd name="T37" fmla="*/ 591 h 591"/>
              <a:gd name="T38" fmla="*/ 446 w 734"/>
              <a:gd name="T39"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4" h="591">
                <a:moveTo>
                  <a:pt x="0" y="591"/>
                </a:moveTo>
                <a:cubicBezTo>
                  <a:pt x="0" y="311"/>
                  <a:pt x="0" y="311"/>
                  <a:pt x="0" y="311"/>
                </a:cubicBezTo>
                <a:cubicBezTo>
                  <a:pt x="30" y="134"/>
                  <a:pt x="118" y="31"/>
                  <a:pt x="265" y="0"/>
                </a:cubicBezTo>
                <a:cubicBezTo>
                  <a:pt x="265" y="122"/>
                  <a:pt x="265" y="122"/>
                  <a:pt x="265" y="122"/>
                </a:cubicBezTo>
                <a:cubicBezTo>
                  <a:pt x="209" y="147"/>
                  <a:pt x="176" y="185"/>
                  <a:pt x="166" y="235"/>
                </a:cubicBezTo>
                <a:cubicBezTo>
                  <a:pt x="166" y="288"/>
                  <a:pt x="166" y="288"/>
                  <a:pt x="166" y="288"/>
                </a:cubicBezTo>
                <a:cubicBezTo>
                  <a:pt x="287" y="288"/>
                  <a:pt x="287" y="288"/>
                  <a:pt x="287" y="288"/>
                </a:cubicBezTo>
                <a:cubicBezTo>
                  <a:pt x="287" y="591"/>
                  <a:pt x="287" y="591"/>
                  <a:pt x="287" y="591"/>
                </a:cubicBezTo>
                <a:lnTo>
                  <a:pt x="0" y="591"/>
                </a:lnTo>
                <a:close/>
                <a:moveTo>
                  <a:pt x="446" y="591"/>
                </a:moveTo>
                <a:cubicBezTo>
                  <a:pt x="446" y="311"/>
                  <a:pt x="446" y="311"/>
                  <a:pt x="446" y="311"/>
                </a:cubicBezTo>
                <a:cubicBezTo>
                  <a:pt x="461" y="144"/>
                  <a:pt x="550" y="41"/>
                  <a:pt x="711" y="0"/>
                </a:cubicBezTo>
                <a:cubicBezTo>
                  <a:pt x="711" y="122"/>
                  <a:pt x="711" y="122"/>
                  <a:pt x="711" y="122"/>
                </a:cubicBezTo>
                <a:cubicBezTo>
                  <a:pt x="686" y="137"/>
                  <a:pt x="666" y="152"/>
                  <a:pt x="651" y="167"/>
                </a:cubicBezTo>
                <a:cubicBezTo>
                  <a:pt x="651" y="172"/>
                  <a:pt x="645" y="177"/>
                  <a:pt x="635" y="182"/>
                </a:cubicBezTo>
                <a:cubicBezTo>
                  <a:pt x="620" y="207"/>
                  <a:pt x="613" y="225"/>
                  <a:pt x="613" y="235"/>
                </a:cubicBezTo>
                <a:cubicBezTo>
                  <a:pt x="613" y="288"/>
                  <a:pt x="613" y="288"/>
                  <a:pt x="613" y="288"/>
                </a:cubicBezTo>
                <a:cubicBezTo>
                  <a:pt x="734" y="288"/>
                  <a:pt x="734" y="288"/>
                  <a:pt x="734" y="288"/>
                </a:cubicBezTo>
                <a:cubicBezTo>
                  <a:pt x="734" y="591"/>
                  <a:pt x="734" y="591"/>
                  <a:pt x="734" y="591"/>
                </a:cubicBezTo>
                <a:lnTo>
                  <a:pt x="446" y="591"/>
                </a:lnTo>
                <a:close/>
              </a:path>
            </a:pathLst>
          </a:custGeom>
          <a:solidFill>
            <a:schemeClr val="accent2"/>
          </a:solidFill>
          <a:ln>
            <a:noFill/>
          </a:ln>
        </p:spPr>
        <p:txBody>
          <a:bodyPr vert="horz" wrap="square" lIns="91468" tIns="45734" rIns="91468" bIns="45734" numCol="1" anchor="t" anchorCtr="0" compatLnSpc="1"/>
          <a:lstStyle/>
          <a:p>
            <a:endParaRPr lang="zh-CN" altLang="en-US" sz="2144"/>
          </a:p>
        </p:txBody>
      </p:sp>
      <p:sp>
        <p:nvSpPr>
          <p:cNvPr id="17" name="Freeform 7"/>
          <p:cNvSpPr>
            <a:spLocks noEditPoints="1"/>
          </p:cNvSpPr>
          <p:nvPr/>
        </p:nvSpPr>
        <p:spPr bwMode="auto">
          <a:xfrm rot="10800000">
            <a:off x="4130963" y="4552444"/>
            <a:ext cx="333478" cy="268474"/>
          </a:xfrm>
          <a:custGeom>
            <a:avLst/>
            <a:gdLst>
              <a:gd name="T0" fmla="*/ 0 w 734"/>
              <a:gd name="T1" fmla="*/ 591 h 591"/>
              <a:gd name="T2" fmla="*/ 0 w 734"/>
              <a:gd name="T3" fmla="*/ 311 h 591"/>
              <a:gd name="T4" fmla="*/ 265 w 734"/>
              <a:gd name="T5" fmla="*/ 0 h 591"/>
              <a:gd name="T6" fmla="*/ 265 w 734"/>
              <a:gd name="T7" fmla="*/ 122 h 591"/>
              <a:gd name="T8" fmla="*/ 166 w 734"/>
              <a:gd name="T9" fmla="*/ 235 h 591"/>
              <a:gd name="T10" fmla="*/ 166 w 734"/>
              <a:gd name="T11" fmla="*/ 288 h 591"/>
              <a:gd name="T12" fmla="*/ 287 w 734"/>
              <a:gd name="T13" fmla="*/ 288 h 591"/>
              <a:gd name="T14" fmla="*/ 287 w 734"/>
              <a:gd name="T15" fmla="*/ 591 h 591"/>
              <a:gd name="T16" fmla="*/ 0 w 734"/>
              <a:gd name="T17" fmla="*/ 591 h 591"/>
              <a:gd name="T18" fmla="*/ 446 w 734"/>
              <a:gd name="T19" fmla="*/ 591 h 591"/>
              <a:gd name="T20" fmla="*/ 446 w 734"/>
              <a:gd name="T21" fmla="*/ 311 h 591"/>
              <a:gd name="T22" fmla="*/ 711 w 734"/>
              <a:gd name="T23" fmla="*/ 0 h 591"/>
              <a:gd name="T24" fmla="*/ 711 w 734"/>
              <a:gd name="T25" fmla="*/ 122 h 591"/>
              <a:gd name="T26" fmla="*/ 651 w 734"/>
              <a:gd name="T27" fmla="*/ 167 h 591"/>
              <a:gd name="T28" fmla="*/ 635 w 734"/>
              <a:gd name="T29" fmla="*/ 182 h 591"/>
              <a:gd name="T30" fmla="*/ 613 w 734"/>
              <a:gd name="T31" fmla="*/ 235 h 591"/>
              <a:gd name="T32" fmla="*/ 613 w 734"/>
              <a:gd name="T33" fmla="*/ 288 h 591"/>
              <a:gd name="T34" fmla="*/ 734 w 734"/>
              <a:gd name="T35" fmla="*/ 288 h 591"/>
              <a:gd name="T36" fmla="*/ 734 w 734"/>
              <a:gd name="T37" fmla="*/ 591 h 591"/>
              <a:gd name="T38" fmla="*/ 446 w 734"/>
              <a:gd name="T39"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4" h="591">
                <a:moveTo>
                  <a:pt x="0" y="591"/>
                </a:moveTo>
                <a:cubicBezTo>
                  <a:pt x="0" y="311"/>
                  <a:pt x="0" y="311"/>
                  <a:pt x="0" y="311"/>
                </a:cubicBezTo>
                <a:cubicBezTo>
                  <a:pt x="30" y="134"/>
                  <a:pt x="118" y="31"/>
                  <a:pt x="265" y="0"/>
                </a:cubicBezTo>
                <a:cubicBezTo>
                  <a:pt x="265" y="122"/>
                  <a:pt x="265" y="122"/>
                  <a:pt x="265" y="122"/>
                </a:cubicBezTo>
                <a:cubicBezTo>
                  <a:pt x="209" y="147"/>
                  <a:pt x="176" y="185"/>
                  <a:pt x="166" y="235"/>
                </a:cubicBezTo>
                <a:cubicBezTo>
                  <a:pt x="166" y="288"/>
                  <a:pt x="166" y="288"/>
                  <a:pt x="166" y="288"/>
                </a:cubicBezTo>
                <a:cubicBezTo>
                  <a:pt x="287" y="288"/>
                  <a:pt x="287" y="288"/>
                  <a:pt x="287" y="288"/>
                </a:cubicBezTo>
                <a:cubicBezTo>
                  <a:pt x="287" y="591"/>
                  <a:pt x="287" y="591"/>
                  <a:pt x="287" y="591"/>
                </a:cubicBezTo>
                <a:lnTo>
                  <a:pt x="0" y="591"/>
                </a:lnTo>
                <a:close/>
                <a:moveTo>
                  <a:pt x="446" y="591"/>
                </a:moveTo>
                <a:cubicBezTo>
                  <a:pt x="446" y="311"/>
                  <a:pt x="446" y="311"/>
                  <a:pt x="446" y="311"/>
                </a:cubicBezTo>
                <a:cubicBezTo>
                  <a:pt x="461" y="144"/>
                  <a:pt x="550" y="41"/>
                  <a:pt x="711" y="0"/>
                </a:cubicBezTo>
                <a:cubicBezTo>
                  <a:pt x="711" y="122"/>
                  <a:pt x="711" y="122"/>
                  <a:pt x="711" y="122"/>
                </a:cubicBezTo>
                <a:cubicBezTo>
                  <a:pt x="686" y="137"/>
                  <a:pt x="666" y="152"/>
                  <a:pt x="651" y="167"/>
                </a:cubicBezTo>
                <a:cubicBezTo>
                  <a:pt x="651" y="172"/>
                  <a:pt x="645" y="177"/>
                  <a:pt x="635" y="182"/>
                </a:cubicBezTo>
                <a:cubicBezTo>
                  <a:pt x="620" y="207"/>
                  <a:pt x="613" y="225"/>
                  <a:pt x="613" y="235"/>
                </a:cubicBezTo>
                <a:cubicBezTo>
                  <a:pt x="613" y="288"/>
                  <a:pt x="613" y="288"/>
                  <a:pt x="613" y="288"/>
                </a:cubicBezTo>
                <a:cubicBezTo>
                  <a:pt x="734" y="288"/>
                  <a:pt x="734" y="288"/>
                  <a:pt x="734" y="288"/>
                </a:cubicBezTo>
                <a:cubicBezTo>
                  <a:pt x="734" y="591"/>
                  <a:pt x="734" y="591"/>
                  <a:pt x="734" y="591"/>
                </a:cubicBezTo>
                <a:lnTo>
                  <a:pt x="446" y="591"/>
                </a:lnTo>
                <a:close/>
              </a:path>
            </a:pathLst>
          </a:custGeom>
          <a:solidFill>
            <a:schemeClr val="accent2"/>
          </a:solidFill>
          <a:ln>
            <a:noFill/>
          </a:ln>
        </p:spPr>
        <p:txBody>
          <a:bodyPr vert="horz" wrap="square" lIns="91468" tIns="45734" rIns="91468" bIns="45734" numCol="1" anchor="t" anchorCtr="0" compatLnSpc="1"/>
          <a:lstStyle/>
          <a:p>
            <a:endParaRPr lang="zh-CN" altLang="en-US" sz="2144"/>
          </a:p>
        </p:txBody>
      </p:sp>
      <p:grpSp>
        <p:nvGrpSpPr>
          <p:cNvPr id="7" name="组合 6">
            <a:extLst>
              <a:ext uri="{FF2B5EF4-FFF2-40B4-BE49-F238E27FC236}">
                <a16:creationId xmlns:a16="http://schemas.microsoft.com/office/drawing/2014/main" id="{A96D81B0-FBC2-3545-9D12-E8F4F4246019}"/>
              </a:ext>
            </a:extLst>
          </p:cNvPr>
          <p:cNvGrpSpPr/>
          <p:nvPr/>
        </p:nvGrpSpPr>
        <p:grpSpPr>
          <a:xfrm>
            <a:off x="0" y="-69958"/>
            <a:ext cx="9140825" cy="2478724"/>
            <a:chOff x="0" y="-29359"/>
            <a:chExt cx="9140825" cy="2478724"/>
          </a:xfrm>
        </p:grpSpPr>
        <p:pic>
          <p:nvPicPr>
            <p:cNvPr id="8" name="图片 7">
              <a:extLst>
                <a:ext uri="{FF2B5EF4-FFF2-40B4-BE49-F238E27FC236}">
                  <a16:creationId xmlns:a16="http://schemas.microsoft.com/office/drawing/2014/main" id="{2EBF1361-29BB-7C30-BA97-C381CBF43BAB}"/>
                </a:ext>
              </a:extLst>
            </p:cNvPr>
            <p:cNvPicPr>
              <a:picLocks noChangeAspect="1"/>
            </p:cNvPicPr>
            <p:nvPr/>
          </p:nvPicPr>
          <p:blipFill rotWithShape="1">
            <a:blip r:embed="rId2">
              <a:extLst>
                <a:ext uri="{28A0092B-C50C-407E-A947-70E740481C1C}">
                  <a14:useLocalDpi xmlns:a14="http://schemas.microsoft.com/office/drawing/2010/main" val="0"/>
                </a:ext>
              </a:extLst>
            </a:blip>
            <a:srcRect t="16805" b="41892"/>
            <a:stretch/>
          </p:blipFill>
          <p:spPr>
            <a:xfrm>
              <a:off x="1142207" y="-1435"/>
              <a:ext cx="6856413" cy="2212391"/>
            </a:xfrm>
            <a:prstGeom prst="rect">
              <a:avLst/>
            </a:prstGeom>
          </p:spPr>
        </p:pic>
        <p:sp>
          <p:nvSpPr>
            <p:cNvPr id="12" name="矩形 11">
              <a:extLst>
                <a:ext uri="{FF2B5EF4-FFF2-40B4-BE49-F238E27FC236}">
                  <a16:creationId xmlns:a16="http://schemas.microsoft.com/office/drawing/2014/main" id="{30E8B040-1444-A30A-D0CD-57BFF508248C}"/>
                </a:ext>
              </a:extLst>
            </p:cNvPr>
            <p:cNvSpPr/>
            <p:nvPr/>
          </p:nvSpPr>
          <p:spPr>
            <a:xfrm>
              <a:off x="1" y="0"/>
              <a:ext cx="9140824" cy="2210916"/>
            </a:xfrm>
            <a:prstGeom prst="rect">
              <a:avLst/>
            </a:prstGeom>
            <a:blipFill dpi="0" rotWithShape="1">
              <a:blip r:embed="rId3" cstate="print">
                <a:extLst>
                  <a:ext uri="{BEBA8EAE-BF5A-486C-A8C5-ECC9F3942E4B}">
                    <a14:imgProps xmlns:a14="http://schemas.microsoft.com/office/drawing/2010/main">
                      <a14:imgLayer r:embed="rId4">
                        <a14:imgEffect>
                          <a14:saturation sat="0"/>
                        </a14:imgEffect>
                      </a14:imgLayer>
                    </a14:imgProps>
                  </a:ext>
                </a:extLst>
              </a:blip>
              <a:srcRect/>
              <a:stretch>
                <a:fillRect b="-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8">
              <a:extLst>
                <a:ext uri="{FF2B5EF4-FFF2-40B4-BE49-F238E27FC236}">
                  <a16:creationId xmlns:a16="http://schemas.microsoft.com/office/drawing/2014/main" id="{F2361F5A-508E-B3E9-4FBA-F317198FF780}"/>
                </a:ext>
              </a:extLst>
            </p:cNvPr>
            <p:cNvSpPr/>
            <p:nvPr/>
          </p:nvSpPr>
          <p:spPr bwMode="auto">
            <a:xfrm>
              <a:off x="0" y="-29359"/>
              <a:ext cx="1191451" cy="2378740"/>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5" name="Freeform 9">
              <a:extLst>
                <a:ext uri="{FF2B5EF4-FFF2-40B4-BE49-F238E27FC236}">
                  <a16:creationId xmlns:a16="http://schemas.microsoft.com/office/drawing/2014/main" id="{802F63C5-5AD4-5226-DD89-EE099C6498C0}"/>
                </a:ext>
              </a:extLst>
            </p:cNvPr>
            <p:cNvSpPr/>
            <p:nvPr/>
          </p:nvSpPr>
          <p:spPr bwMode="auto">
            <a:xfrm>
              <a:off x="351931" y="1514461"/>
              <a:ext cx="466611" cy="93490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Rectangle 18">
              <a:extLst>
                <a:ext uri="{FF2B5EF4-FFF2-40B4-BE49-F238E27FC236}">
                  <a16:creationId xmlns:a16="http://schemas.microsoft.com/office/drawing/2014/main" id="{E147338F-0FA0-01C4-1CA9-8BF9AED37BCA}"/>
                </a:ext>
              </a:extLst>
            </p:cNvPr>
            <p:cNvSpPr>
              <a:spLocks noChangeArrowheads="1"/>
            </p:cNvSpPr>
            <p:nvPr/>
          </p:nvSpPr>
          <p:spPr bwMode="auto">
            <a:xfrm>
              <a:off x="1492453" y="975345"/>
              <a:ext cx="12311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400" b="1" dirty="0">
                  <a:solidFill>
                    <a:schemeClr val="accent1"/>
                  </a:solidFill>
                  <a:latin typeface="Impact" pitchFamily="34" charset="0"/>
                  <a:ea typeface="微软雅黑" pitchFamily="34" charset="-122"/>
                  <a:cs typeface="宋体" pitchFamily="2" charset="-122"/>
                </a:rPr>
                <a:t>项目分析</a:t>
              </a:r>
              <a:endParaRPr lang="en-US" altLang="zh-CN" sz="2400" b="1" dirty="0">
                <a:solidFill>
                  <a:schemeClr val="accent1"/>
                </a:solidFill>
                <a:latin typeface="Impact" pitchFamily="34" charset="0"/>
                <a:ea typeface="微软雅黑" pitchFamily="34" charset="-122"/>
                <a:cs typeface="宋体" pitchFamily="2" charset="-122"/>
              </a:endParaRPr>
            </a:p>
          </p:txBody>
        </p:sp>
      </p:gr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3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 presetClass="entr" presetSubtype="2" fill="hold" grpId="0" nodeType="withEffect" p14:presetBounceEnd="60000">
                                      <p:stCondLst>
                                        <p:cond delay="1800"/>
                                      </p:stCondLst>
                                      <p:childTnLst>
                                        <p:set>
                                          <p:cBhvr>
                                            <p:cTn id="11" dur="1" fill="hold">
                                              <p:stCondLst>
                                                <p:cond delay="0"/>
                                              </p:stCondLst>
                                            </p:cTn>
                                            <p:tgtEl>
                                              <p:spTgt spid="9"/>
                                            </p:tgtEl>
                                            <p:attrNameLst>
                                              <p:attrName>style.visibility</p:attrName>
                                            </p:attrNameLst>
                                          </p:cBhvr>
                                          <p:to>
                                            <p:strVal val="visible"/>
                                          </p:to>
                                        </p:set>
                                        <p:anim calcmode="lin" valueType="num" p14:bounceEnd="60000">
                                          <p:cBhvr additive="base">
                                            <p:cTn id="12" dur="500" fill="hold"/>
                                            <p:tgtEl>
                                              <p:spTgt spid="9"/>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23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130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3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 presetClass="entr" presetSubtype="2" fill="hold" grpId="0" nodeType="withEffect">
                                      <p:stCondLst>
                                        <p:cond delay="18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23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130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7"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856524" y="771750"/>
            <a:ext cx="7387476" cy="1203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6</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DM </a:t>
            </a:r>
            <a:r>
              <a:rPr lang="zh-CN" altLang="en-US" sz="1200" b="1" dirty="0">
                <a:latin typeface="微软雅黑" panose="020B0503020204020204" pitchFamily="34" charset="-122"/>
                <a:ea typeface="微软雅黑" panose="020B0503020204020204" pitchFamily="34" charset="-122"/>
              </a:rPr>
              <a:t>设计的原则。</a:t>
            </a:r>
          </a:p>
          <a:p>
            <a:pPr algn="just">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① 中档品的</a:t>
            </a:r>
            <a:r>
              <a:rPr lang="en-US" altLang="zh-CN" sz="1200" b="1" dirty="0">
                <a:latin typeface="微软雅黑" panose="020B0503020204020204" pitchFamily="34" charset="-122"/>
                <a:ea typeface="微软雅黑" panose="020B0503020204020204" pitchFamily="34" charset="-122"/>
              </a:rPr>
              <a:t>DM</a:t>
            </a:r>
            <a:r>
              <a:rPr lang="zh-CN" altLang="en-US" sz="1200" b="1" dirty="0">
                <a:latin typeface="微软雅黑" panose="020B0503020204020204" pitchFamily="34" charset="-122"/>
                <a:ea typeface="微软雅黑" panose="020B0503020204020204" pitchFamily="34" charset="-122"/>
              </a:rPr>
              <a:t>。</a:t>
            </a:r>
          </a:p>
          <a:p>
            <a:pPr marL="171489" indent="-171489" algn="just">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轻松、爽朗，文字排列要稠密，颜色明朗鲜艳，尽量体现空间感。价格表不要与商品重叠在一起，要给人以容易亲近的感觉，如图</a:t>
            </a:r>
            <a:r>
              <a:rPr lang="en-US" altLang="zh-CN" sz="1200" dirty="0">
                <a:latin typeface="微软雅黑" panose="020B0503020204020204" pitchFamily="34" charset="-122"/>
                <a:ea typeface="微软雅黑" panose="020B0503020204020204" pitchFamily="34" charset="-122"/>
              </a:rPr>
              <a:t>3-1-94 </a:t>
            </a:r>
            <a:r>
              <a:rPr lang="zh-CN" altLang="en-US" sz="1200" dirty="0">
                <a:latin typeface="微软雅黑" panose="020B0503020204020204" pitchFamily="34" charset="-122"/>
                <a:ea typeface="微软雅黑" panose="020B0503020204020204" pitchFamily="34" charset="-122"/>
              </a:rPr>
              <a:t>所示。</a:t>
            </a:r>
          </a:p>
        </p:txBody>
      </p:sp>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相关</a:t>
            </a:r>
            <a:r>
              <a:rPr lang="zh-CN" altLang="en-US" sz="2001" b="1" dirty="0">
                <a:solidFill>
                  <a:schemeClr val="accent2"/>
                </a:solidFill>
                <a:latin typeface="Impact" pitchFamily="34" charset="0"/>
                <a:ea typeface="微软雅黑" pitchFamily="34" charset="-122"/>
                <a:cs typeface="宋体" pitchFamily="2" charset="-122"/>
              </a:rPr>
              <a:t>知识</a:t>
            </a:r>
            <a:endParaRPr lang="en-US" altLang="zh-CN" sz="2001" b="1" dirty="0">
              <a:solidFill>
                <a:schemeClr val="accent2"/>
              </a:solidFill>
              <a:latin typeface="Impact" pitchFamily="34" charset="0"/>
              <a:ea typeface="微软雅黑" pitchFamily="34" charset="-122"/>
              <a:cs typeface="宋体" pitchFamily="2" charset="-122"/>
            </a:endParaRPr>
          </a:p>
        </p:txBody>
      </p:sp>
      <p:grpSp>
        <p:nvGrpSpPr>
          <p:cNvPr id="4" name="组合 3"/>
          <p:cNvGrpSpPr/>
          <p:nvPr/>
        </p:nvGrpSpPr>
        <p:grpSpPr>
          <a:xfrm>
            <a:off x="1987515" y="2067594"/>
            <a:ext cx="5084283" cy="2835181"/>
            <a:chOff x="844519" y="2066956"/>
            <a:chExt cx="5082714" cy="2834306"/>
          </a:xfrm>
        </p:grpSpPr>
        <p:sp>
          <p:nvSpPr>
            <p:cNvPr id="10" name="矩形 9"/>
            <p:cNvSpPr/>
            <p:nvPr/>
          </p:nvSpPr>
          <p:spPr>
            <a:xfrm>
              <a:off x="2636206" y="4655041"/>
              <a:ext cx="1905314" cy="246221"/>
            </a:xfrm>
            <a:prstGeom prst="rect">
              <a:avLst/>
            </a:prstGeom>
          </p:spPr>
          <p:txBody>
            <a:bodyPr wrap="square">
              <a:spAutoFit/>
            </a:bodyPr>
            <a:lstStyle/>
            <a:p>
              <a:pPr algn="ctr"/>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3-1-94 </a:t>
              </a:r>
              <a:r>
                <a:rPr lang="zh-CN" altLang="en-US" sz="1000" dirty="0">
                  <a:latin typeface="微软雅黑" panose="020B0503020204020204" pitchFamily="34" charset="-122"/>
                  <a:ea typeface="微软雅黑" panose="020B0503020204020204" pitchFamily="34" charset="-122"/>
                </a:rPr>
                <a:t>杜微作品</a:t>
              </a:r>
            </a:p>
          </p:txBody>
        </p:sp>
        <p:pic>
          <p:nvPicPr>
            <p:cNvPr id="3" name="图片 2"/>
            <p:cNvPicPr>
              <a:picLocks noChangeAspect="1"/>
            </p:cNvPicPr>
            <p:nvPr/>
          </p:nvPicPr>
          <p:blipFill>
            <a:blip r:embed="rId2"/>
            <a:stretch>
              <a:fillRect/>
            </a:stretch>
          </p:blipFill>
          <p:spPr>
            <a:xfrm>
              <a:off x="844519" y="2066956"/>
              <a:ext cx="5082714" cy="2540953"/>
            </a:xfrm>
            <a:prstGeom prst="rect">
              <a:avLst/>
            </a:prstGeom>
          </p:spPr>
        </p:pic>
      </p:grpSp>
    </p:spTree>
    <p:extLst>
      <p:ext uri="{BB962C8B-B14F-4D97-AF65-F5344CB8AC3E}">
        <p14:creationId xmlns:p14="http://schemas.microsoft.com/office/powerpoint/2010/main" val="373602760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900000" y="701544"/>
            <a:ext cx="7416000" cy="86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② 高级品的</a:t>
            </a:r>
            <a:r>
              <a:rPr lang="en-US" altLang="zh-CN" sz="1200" b="1" dirty="0">
                <a:latin typeface="微软雅黑" panose="020B0503020204020204" pitchFamily="34" charset="-122"/>
                <a:ea typeface="微软雅黑" panose="020B0503020204020204" pitchFamily="34" charset="-122"/>
              </a:rPr>
              <a:t>DM </a:t>
            </a:r>
            <a:r>
              <a:rPr lang="zh-CN" altLang="en-US" sz="1200" b="1" dirty="0">
                <a:latin typeface="微软雅黑" panose="020B0503020204020204" pitchFamily="34" charset="-122"/>
                <a:ea typeface="微软雅黑" panose="020B0503020204020204" pitchFamily="34" charset="-122"/>
              </a:rPr>
              <a:t>广告。</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信息量被控制在最小限度，照片表现高级感效果，搭配颜色协调，大面积留白，内容文字要小，画面要有视觉冲击力，如图</a:t>
            </a:r>
            <a:r>
              <a:rPr lang="en-US" altLang="zh-CN" sz="1200" dirty="0">
                <a:latin typeface="微软雅黑" panose="020B0503020204020204" pitchFamily="34" charset="-122"/>
                <a:ea typeface="微软雅黑" panose="020B0503020204020204" pitchFamily="34" charset="-122"/>
              </a:rPr>
              <a:t>3-1-95 </a:t>
            </a:r>
            <a:r>
              <a:rPr lang="zh-CN" altLang="en-US" sz="1200" dirty="0">
                <a:latin typeface="微软雅黑" panose="020B0503020204020204" pitchFamily="34" charset="-122"/>
                <a:ea typeface="微软雅黑" panose="020B0503020204020204" pitchFamily="34" charset="-122"/>
              </a:rPr>
              <a:t>和图</a:t>
            </a:r>
            <a:r>
              <a:rPr lang="en-US" altLang="zh-CN" sz="1200" dirty="0">
                <a:latin typeface="微软雅黑" panose="020B0503020204020204" pitchFamily="34" charset="-122"/>
                <a:ea typeface="微软雅黑" panose="020B0503020204020204" pitchFamily="34" charset="-122"/>
              </a:rPr>
              <a:t>3-1-96 </a:t>
            </a:r>
            <a:r>
              <a:rPr lang="zh-CN" altLang="en-US" sz="1200" dirty="0">
                <a:latin typeface="微软雅黑" panose="020B0503020204020204" pitchFamily="34" charset="-122"/>
                <a:ea typeface="微软雅黑" panose="020B0503020204020204" pitchFamily="34" charset="-122"/>
              </a:rPr>
              <a:t>所示。</a:t>
            </a:r>
          </a:p>
        </p:txBody>
      </p:sp>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相关</a:t>
            </a:r>
            <a:r>
              <a:rPr lang="zh-CN" altLang="en-US" sz="2001" b="1" dirty="0">
                <a:solidFill>
                  <a:schemeClr val="accent2"/>
                </a:solidFill>
                <a:latin typeface="Impact" pitchFamily="34" charset="0"/>
                <a:ea typeface="微软雅黑" pitchFamily="34" charset="-122"/>
                <a:cs typeface="宋体" pitchFamily="2" charset="-122"/>
              </a:rPr>
              <a:t>知识</a:t>
            </a:r>
            <a:endParaRPr lang="en-US" altLang="zh-CN" sz="2001" b="1" dirty="0">
              <a:solidFill>
                <a:schemeClr val="accent2"/>
              </a:solidFill>
              <a:latin typeface="Impact" pitchFamily="34" charset="0"/>
              <a:ea typeface="微软雅黑" pitchFamily="34" charset="-122"/>
              <a:cs typeface="宋体" pitchFamily="2" charset="-122"/>
            </a:endParaRPr>
          </a:p>
        </p:txBody>
      </p:sp>
      <p:grpSp>
        <p:nvGrpSpPr>
          <p:cNvPr id="7" name="组合 6"/>
          <p:cNvGrpSpPr/>
          <p:nvPr/>
        </p:nvGrpSpPr>
        <p:grpSpPr>
          <a:xfrm>
            <a:off x="2051223" y="1679667"/>
            <a:ext cx="2353123" cy="3237182"/>
            <a:chOff x="908206" y="1679148"/>
            <a:chExt cx="2352397" cy="3236183"/>
          </a:xfrm>
        </p:grpSpPr>
        <p:sp>
          <p:nvSpPr>
            <p:cNvPr id="11" name="矩形 10"/>
            <p:cNvSpPr/>
            <p:nvPr/>
          </p:nvSpPr>
          <p:spPr>
            <a:xfrm>
              <a:off x="1074822" y="4669110"/>
              <a:ext cx="2019163"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3-1-95 </a:t>
              </a:r>
              <a:r>
                <a:rPr lang="zh-CN" altLang="en-US" sz="1000" dirty="0">
                  <a:latin typeface="微软雅黑" panose="020B0503020204020204" pitchFamily="34" charset="-122"/>
                  <a:ea typeface="微软雅黑" panose="020B0503020204020204" pitchFamily="34" charset="-122"/>
                </a:rPr>
                <a:t>大众甲壳虫汽车广告</a:t>
              </a:r>
              <a:r>
                <a:rPr lang="en-US" altLang="zh-CN" sz="1000" dirty="0">
                  <a:latin typeface="微软雅黑" panose="020B0503020204020204" pitchFamily="34" charset="-122"/>
                  <a:ea typeface="微软雅黑" panose="020B0503020204020204" pitchFamily="34" charset="-122"/>
                </a:rPr>
                <a:t>1</a:t>
              </a:r>
              <a:endParaRPr lang="zh-CN" altLang="en-US" sz="10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908206" y="1679148"/>
              <a:ext cx="2352397" cy="2838387"/>
            </a:xfrm>
            <a:prstGeom prst="rect">
              <a:avLst/>
            </a:prstGeom>
          </p:spPr>
        </p:pic>
      </p:grpSp>
      <p:grpSp>
        <p:nvGrpSpPr>
          <p:cNvPr id="8" name="组合 7"/>
          <p:cNvGrpSpPr/>
          <p:nvPr/>
        </p:nvGrpSpPr>
        <p:grpSpPr>
          <a:xfrm>
            <a:off x="4716045" y="1679667"/>
            <a:ext cx="2341474" cy="3237182"/>
            <a:chOff x="3572206" y="1679148"/>
            <a:chExt cx="2340751" cy="3236183"/>
          </a:xfrm>
        </p:grpSpPr>
        <p:pic>
          <p:nvPicPr>
            <p:cNvPr id="5" name="图片 4"/>
            <p:cNvPicPr>
              <a:picLocks noChangeAspect="1"/>
            </p:cNvPicPr>
            <p:nvPr/>
          </p:nvPicPr>
          <p:blipFill>
            <a:blip r:embed="rId3"/>
            <a:stretch>
              <a:fillRect/>
            </a:stretch>
          </p:blipFill>
          <p:spPr>
            <a:xfrm>
              <a:off x="3572206" y="1679148"/>
              <a:ext cx="2340751" cy="2838387"/>
            </a:xfrm>
            <a:prstGeom prst="rect">
              <a:avLst/>
            </a:prstGeom>
          </p:spPr>
        </p:pic>
        <p:sp>
          <p:nvSpPr>
            <p:cNvPr id="15" name="矩形 14"/>
            <p:cNvSpPr/>
            <p:nvPr/>
          </p:nvSpPr>
          <p:spPr>
            <a:xfrm>
              <a:off x="3732999" y="4669110"/>
              <a:ext cx="2019163"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3-1-96 </a:t>
              </a:r>
              <a:r>
                <a:rPr lang="zh-CN" altLang="en-US" sz="1000" dirty="0">
                  <a:latin typeface="微软雅黑" panose="020B0503020204020204" pitchFamily="34" charset="-122"/>
                  <a:ea typeface="微软雅黑" panose="020B0503020204020204" pitchFamily="34" charset="-122"/>
                </a:rPr>
                <a:t>大众甲壳虫汽车广告</a:t>
              </a:r>
              <a:r>
                <a:rPr lang="en-US" altLang="zh-CN" sz="1000" dirty="0">
                  <a:latin typeface="微软雅黑" panose="020B0503020204020204" pitchFamily="34" charset="-122"/>
                  <a:ea typeface="微软雅黑" panose="020B0503020204020204" pitchFamily="34" charset="-122"/>
                </a:rPr>
                <a:t>2</a:t>
              </a:r>
              <a:endParaRPr lang="zh-CN" altLang="en-US" sz="10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85730504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6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60000">
                                          <p:cBhvr additive="base">
                                            <p:cTn id="15" dur="500" fill="hold"/>
                                            <p:tgtEl>
                                              <p:spTgt spid="8"/>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881684" y="745600"/>
            <a:ext cx="7272000" cy="86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③ 设计时髦感觉的</a:t>
            </a:r>
            <a:r>
              <a:rPr lang="en-US" altLang="zh-CN" sz="1200" b="1" dirty="0">
                <a:latin typeface="微软雅黑" panose="020B0503020204020204" pitchFamily="34" charset="-122"/>
                <a:ea typeface="微软雅黑" panose="020B0503020204020204" pitchFamily="34" charset="-122"/>
              </a:rPr>
              <a:t>DM</a:t>
            </a:r>
            <a:r>
              <a:rPr lang="zh-CN" altLang="en-US" sz="1200" b="1" dirty="0">
                <a:latin typeface="微软雅黑" panose="020B0503020204020204" pitchFamily="34" charset="-122"/>
                <a:ea typeface="微软雅黑" panose="020B0503020204020204" pitchFamily="34" charset="-122"/>
              </a:rPr>
              <a:t>。</a:t>
            </a:r>
          </a:p>
          <a:p>
            <a:pPr marL="171489" indent="-171489" algn="just">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相同大小的图片有节奏感，利用白色背景传递明朗干净的感觉，搭配颜色时避免使用强势的色块，保持色调平稳，文字说明简约，如图</a:t>
            </a:r>
            <a:r>
              <a:rPr lang="en-US" altLang="zh-CN" sz="1200" dirty="0">
                <a:latin typeface="微软雅黑" panose="020B0503020204020204" pitchFamily="34" charset="-122"/>
                <a:ea typeface="微软雅黑" panose="020B0503020204020204" pitchFamily="34" charset="-122"/>
              </a:rPr>
              <a:t>3-1-97 </a:t>
            </a:r>
            <a:r>
              <a:rPr lang="zh-CN" altLang="en-US" sz="1200" dirty="0">
                <a:latin typeface="微软雅黑" panose="020B0503020204020204" pitchFamily="34" charset="-122"/>
                <a:ea typeface="微软雅黑" panose="020B0503020204020204" pitchFamily="34" charset="-122"/>
              </a:rPr>
              <a:t>所示。</a:t>
            </a:r>
          </a:p>
        </p:txBody>
      </p:sp>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相关</a:t>
            </a:r>
            <a:r>
              <a:rPr lang="zh-CN" altLang="en-US" sz="2001" b="1" dirty="0">
                <a:solidFill>
                  <a:schemeClr val="accent2"/>
                </a:solidFill>
                <a:latin typeface="Impact" pitchFamily="34" charset="0"/>
                <a:ea typeface="微软雅黑" pitchFamily="34" charset="-122"/>
                <a:cs typeface="宋体" pitchFamily="2" charset="-122"/>
              </a:rPr>
              <a:t>知识</a:t>
            </a:r>
            <a:endParaRPr lang="en-US" altLang="zh-CN" sz="2001" b="1" dirty="0">
              <a:solidFill>
                <a:schemeClr val="accent2"/>
              </a:solidFill>
              <a:latin typeface="Impact" pitchFamily="34" charset="0"/>
              <a:ea typeface="微软雅黑" pitchFamily="34" charset="-122"/>
              <a:cs typeface="宋体" pitchFamily="2" charset="-122"/>
            </a:endParaRPr>
          </a:p>
        </p:txBody>
      </p:sp>
      <p:grpSp>
        <p:nvGrpSpPr>
          <p:cNvPr id="4" name="组合 3"/>
          <p:cNvGrpSpPr/>
          <p:nvPr/>
        </p:nvGrpSpPr>
        <p:grpSpPr>
          <a:xfrm>
            <a:off x="2051222" y="1707484"/>
            <a:ext cx="4932924" cy="3199208"/>
            <a:chOff x="908206" y="1706956"/>
            <a:chExt cx="4931401" cy="3198221"/>
          </a:xfrm>
        </p:grpSpPr>
        <p:sp>
          <p:nvSpPr>
            <p:cNvPr id="10" name="矩形 9"/>
            <p:cNvSpPr/>
            <p:nvPr/>
          </p:nvSpPr>
          <p:spPr>
            <a:xfrm>
              <a:off x="2492206" y="4658956"/>
              <a:ext cx="1714223"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3-1-97 </a:t>
              </a:r>
              <a:r>
                <a:rPr lang="zh-CN" altLang="en-US" sz="1000" dirty="0">
                  <a:latin typeface="微软雅黑" panose="020B0503020204020204" pitchFamily="34" charset="-122"/>
                  <a:ea typeface="微软雅黑" panose="020B0503020204020204" pitchFamily="34" charset="-122"/>
                </a:rPr>
                <a:t>苹果笔记本广告</a:t>
              </a:r>
            </a:p>
          </p:txBody>
        </p:sp>
        <p:pic>
          <p:nvPicPr>
            <p:cNvPr id="3" name="图片 2"/>
            <p:cNvPicPr>
              <a:picLocks noChangeAspect="1"/>
            </p:cNvPicPr>
            <p:nvPr/>
          </p:nvPicPr>
          <p:blipFill>
            <a:blip r:embed="rId2"/>
            <a:stretch>
              <a:fillRect/>
            </a:stretch>
          </p:blipFill>
          <p:spPr>
            <a:xfrm>
              <a:off x="908206" y="1706956"/>
              <a:ext cx="4931401" cy="2753252"/>
            </a:xfrm>
            <a:prstGeom prst="rect">
              <a:avLst/>
            </a:prstGeom>
          </p:spPr>
        </p:pic>
      </p:grpSp>
    </p:spTree>
    <p:extLst>
      <p:ext uri="{BB962C8B-B14F-4D97-AF65-F5344CB8AC3E}">
        <p14:creationId xmlns:p14="http://schemas.microsoft.com/office/powerpoint/2010/main" val="36972144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1188000" y="1720431"/>
            <a:ext cx="3096000" cy="141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7</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DM </a:t>
            </a:r>
            <a:r>
              <a:rPr lang="zh-CN" altLang="en-US" sz="1200" b="1" dirty="0">
                <a:latin typeface="微软雅黑" panose="020B0503020204020204" pitchFamily="34" charset="-122"/>
                <a:ea typeface="微软雅黑" panose="020B0503020204020204" pitchFamily="34" charset="-122"/>
              </a:rPr>
              <a:t>的视觉设计。</a:t>
            </a:r>
          </a:p>
          <a:p>
            <a:pPr marL="171489" indent="-171489">
              <a:lnSpc>
                <a:spcPct val="150000"/>
              </a:lnSpc>
              <a:spcBef>
                <a:spcPts val="500"/>
              </a:spcBef>
              <a:buClr>
                <a:schemeClr val="tx1">
                  <a:lumMod val="75000"/>
                  <a:lumOff val="25000"/>
                </a:schemeClr>
              </a:buClr>
              <a:buFont typeface="Wingdings" pitchFamily="2" charset="2"/>
              <a:buChar char="n"/>
            </a:pPr>
            <a:r>
              <a:rPr lang="en-US" altLang="zh-CN" sz="1200" dirty="0">
                <a:latin typeface="微软雅黑" panose="020B0503020204020204" pitchFamily="34" charset="-122"/>
                <a:ea typeface="微软雅黑" panose="020B0503020204020204" pitchFamily="34" charset="-122"/>
              </a:rPr>
              <a:t>DM </a:t>
            </a:r>
            <a:r>
              <a:rPr lang="zh-CN" altLang="en-US" sz="1200" dirty="0">
                <a:latin typeface="微软雅黑" panose="020B0503020204020204" pitchFamily="34" charset="-122"/>
                <a:ea typeface="微软雅黑" panose="020B0503020204020204" pitchFamily="34" charset="-122"/>
              </a:rPr>
              <a:t>视觉设计可配合视觉色彩，创造画面效果，将文字视为图形进行构图。可利用点、线、面来，并根据人的视觉流程设计画面，如图</a:t>
            </a:r>
            <a:r>
              <a:rPr lang="en-US" altLang="zh-CN" sz="1200" dirty="0">
                <a:latin typeface="微软雅黑" panose="020B0503020204020204" pitchFamily="34" charset="-122"/>
                <a:ea typeface="微软雅黑" panose="020B0503020204020204" pitchFamily="34" charset="-122"/>
              </a:rPr>
              <a:t>3-1-98 </a:t>
            </a:r>
            <a:r>
              <a:rPr lang="zh-CN" altLang="en-US" sz="1200" dirty="0">
                <a:latin typeface="微软雅黑" panose="020B0503020204020204" pitchFamily="34" charset="-122"/>
                <a:ea typeface="微软雅黑" panose="020B0503020204020204" pitchFamily="34" charset="-122"/>
              </a:rPr>
              <a:t>所示。</a:t>
            </a:r>
          </a:p>
        </p:txBody>
      </p:sp>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相关</a:t>
            </a:r>
            <a:r>
              <a:rPr lang="zh-CN" altLang="en-US" sz="2001" b="1" dirty="0">
                <a:solidFill>
                  <a:schemeClr val="accent2"/>
                </a:solidFill>
                <a:latin typeface="Impact" pitchFamily="34" charset="0"/>
                <a:ea typeface="微软雅黑" pitchFamily="34" charset="-122"/>
                <a:cs typeface="宋体" pitchFamily="2" charset="-122"/>
              </a:rPr>
              <a:t>知识</a:t>
            </a:r>
            <a:endParaRPr lang="en-US" altLang="zh-CN" sz="2001" b="1" dirty="0">
              <a:solidFill>
                <a:schemeClr val="accent2"/>
              </a:solidFill>
              <a:latin typeface="Impact" pitchFamily="34" charset="0"/>
              <a:ea typeface="微软雅黑" pitchFamily="34" charset="-122"/>
              <a:cs typeface="宋体" pitchFamily="2" charset="-122"/>
            </a:endParaRPr>
          </a:p>
        </p:txBody>
      </p:sp>
      <p:grpSp>
        <p:nvGrpSpPr>
          <p:cNvPr id="5" name="组合 4"/>
          <p:cNvGrpSpPr/>
          <p:nvPr/>
        </p:nvGrpSpPr>
        <p:grpSpPr>
          <a:xfrm>
            <a:off x="5076000" y="771750"/>
            <a:ext cx="2547988" cy="3955499"/>
            <a:chOff x="3804130" y="641405"/>
            <a:chExt cx="2547202" cy="3954278"/>
          </a:xfrm>
        </p:grpSpPr>
        <p:pic>
          <p:nvPicPr>
            <p:cNvPr id="2" name="图片 1"/>
            <p:cNvPicPr>
              <a:picLocks noChangeAspect="1"/>
            </p:cNvPicPr>
            <p:nvPr/>
          </p:nvPicPr>
          <p:blipFill>
            <a:blip r:embed="rId2"/>
            <a:stretch>
              <a:fillRect/>
            </a:stretch>
          </p:blipFill>
          <p:spPr>
            <a:xfrm>
              <a:off x="3804130" y="641405"/>
              <a:ext cx="2547202" cy="3573031"/>
            </a:xfrm>
            <a:prstGeom prst="rect">
              <a:avLst/>
            </a:prstGeom>
          </p:spPr>
        </p:pic>
        <p:sp>
          <p:nvSpPr>
            <p:cNvPr id="10" name="矩形 9"/>
            <p:cNvSpPr/>
            <p:nvPr/>
          </p:nvSpPr>
          <p:spPr>
            <a:xfrm>
              <a:off x="4429731" y="4349462"/>
              <a:ext cx="1296000"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3-1-98 </a:t>
              </a:r>
              <a:r>
                <a:rPr lang="zh-CN" altLang="en-US" sz="1000" dirty="0">
                  <a:latin typeface="微软雅黑" panose="020B0503020204020204" pitchFamily="34" charset="-122"/>
                  <a:ea typeface="微软雅黑" panose="020B0503020204020204" pitchFamily="34" charset="-122"/>
                </a:rPr>
                <a:t>绘本广告</a:t>
              </a:r>
            </a:p>
          </p:txBody>
        </p:sp>
      </p:grpSp>
    </p:spTree>
    <p:extLst>
      <p:ext uri="{BB962C8B-B14F-4D97-AF65-F5344CB8AC3E}">
        <p14:creationId xmlns:p14="http://schemas.microsoft.com/office/powerpoint/2010/main" val="346749389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2">
            <a:extLst>
              <a:ext uri="{28A0092B-C50C-407E-A947-70E740481C1C}">
                <a14:useLocalDpi xmlns:a14="http://schemas.microsoft.com/office/drawing/2010/main" val="0"/>
              </a:ext>
            </a:extLst>
          </a:blip>
          <a:srcRect l="1863" t="475" r="26678" b="2080"/>
          <a:stretch>
            <a:fillRect/>
          </a:stretch>
        </p:blipFill>
        <p:spPr>
          <a:xfrm>
            <a:off x="953915" y="1131750"/>
            <a:ext cx="2999469" cy="2999469"/>
          </a:xfrm>
          <a:custGeom>
            <a:avLst/>
            <a:gdLst>
              <a:gd name="connsiteX0" fmla="*/ 1499272 w 2998543"/>
              <a:gd name="connsiteY0" fmla="*/ 0 h 2998543"/>
              <a:gd name="connsiteX1" fmla="*/ 2998543 w 2998543"/>
              <a:gd name="connsiteY1" fmla="*/ 1499272 h 2998543"/>
              <a:gd name="connsiteX2" fmla="*/ 1499272 w 2998543"/>
              <a:gd name="connsiteY2" fmla="*/ 2998543 h 2998543"/>
              <a:gd name="connsiteX3" fmla="*/ 0 w 2998543"/>
              <a:gd name="connsiteY3" fmla="*/ 1499272 h 2998543"/>
            </a:gdLst>
            <a:ahLst/>
            <a:cxnLst>
              <a:cxn ang="0">
                <a:pos x="connsiteX0" y="connsiteY0"/>
              </a:cxn>
              <a:cxn ang="0">
                <a:pos x="connsiteX1" y="connsiteY1"/>
              </a:cxn>
              <a:cxn ang="0">
                <a:pos x="connsiteX2" y="connsiteY2"/>
              </a:cxn>
              <a:cxn ang="0">
                <a:pos x="connsiteX3" y="connsiteY3"/>
              </a:cxn>
            </a:cxnLst>
            <a:rect l="l" t="t" r="r" b="b"/>
            <a:pathLst>
              <a:path w="2998543" h="2998543">
                <a:moveTo>
                  <a:pt x="1499272" y="0"/>
                </a:moveTo>
                <a:lnTo>
                  <a:pt x="2998543" y="1499272"/>
                </a:lnTo>
                <a:lnTo>
                  <a:pt x="1499272" y="2998543"/>
                </a:lnTo>
                <a:lnTo>
                  <a:pt x="0" y="1499272"/>
                </a:lnTo>
                <a:close/>
              </a:path>
            </a:pathLst>
          </a:custGeom>
        </p:spPr>
      </p:pic>
      <p:sp>
        <p:nvSpPr>
          <p:cNvPr id="40"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41"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42" name="Rectangle 18"/>
          <p:cNvSpPr>
            <a:spLocks noChangeArrowheads="1"/>
          </p:cNvSpPr>
          <p:nvPr/>
        </p:nvSpPr>
        <p:spPr bwMode="auto">
          <a:xfrm>
            <a:off x="499691"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相关</a:t>
            </a:r>
            <a:r>
              <a:rPr lang="zh-CN" altLang="en-US" sz="2001" b="1" dirty="0">
                <a:solidFill>
                  <a:schemeClr val="accent2"/>
                </a:solidFill>
                <a:latin typeface="Impact" pitchFamily="34" charset="0"/>
                <a:ea typeface="微软雅黑" pitchFamily="34" charset="-122"/>
                <a:cs typeface="宋体" pitchFamily="2" charset="-122"/>
              </a:rPr>
              <a:t>知识</a:t>
            </a:r>
            <a:endParaRPr lang="en-US" altLang="zh-CN" sz="2001"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791012" y="1621156"/>
            <a:ext cx="638231" cy="638231"/>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44"/>
          </a:p>
        </p:txBody>
      </p:sp>
      <p:sp>
        <p:nvSpPr>
          <p:cNvPr id="115" name="Freeform 24"/>
          <p:cNvSpPr>
            <a:spLocks noEditPoints="1"/>
          </p:cNvSpPr>
          <p:nvPr/>
        </p:nvSpPr>
        <p:spPr bwMode="auto">
          <a:xfrm>
            <a:off x="998567" y="1834941"/>
            <a:ext cx="223121" cy="210660"/>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68" tIns="45734" rIns="91468" bIns="45734" numCol="1" anchor="t" anchorCtr="0" compatLnSpc="1"/>
          <a:lstStyle/>
          <a:p>
            <a:endParaRPr lang="zh-CN" altLang="en-US" sz="2144"/>
          </a:p>
        </p:txBody>
      </p:sp>
      <p:sp>
        <p:nvSpPr>
          <p:cNvPr id="119" name="Rectangle 24"/>
          <p:cNvSpPr>
            <a:spLocks noChangeArrowheads="1"/>
          </p:cNvSpPr>
          <p:nvPr/>
        </p:nvSpPr>
        <p:spPr bwMode="auto">
          <a:xfrm>
            <a:off x="4740128" y="1226295"/>
            <a:ext cx="3527846" cy="2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20000"/>
              </a:lnSpc>
              <a:spcBef>
                <a:spcPts val="3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）学习</a:t>
            </a:r>
            <a:r>
              <a:rPr lang="en-US" altLang="zh-CN" sz="1200" b="1" dirty="0">
                <a:latin typeface="微软雅黑" panose="020B0503020204020204" pitchFamily="34" charset="-122"/>
                <a:ea typeface="微软雅黑" panose="020B0503020204020204" pitchFamily="34" charset="-122"/>
              </a:rPr>
              <a:t>DM </a:t>
            </a:r>
            <a:r>
              <a:rPr lang="zh-CN" altLang="en-US" sz="1200" b="1" dirty="0">
                <a:latin typeface="微软雅黑" panose="020B0503020204020204" pitchFamily="34" charset="-122"/>
                <a:ea typeface="微软雅黑" panose="020B0503020204020204" pitchFamily="34" charset="-122"/>
              </a:rPr>
              <a:t>广告设计的方法。</a:t>
            </a:r>
          </a:p>
        </p:txBody>
      </p:sp>
      <p:sp>
        <p:nvSpPr>
          <p:cNvPr id="120" name="Rectangle 24"/>
          <p:cNvSpPr>
            <a:spLocks noChangeArrowheads="1"/>
          </p:cNvSpPr>
          <p:nvPr/>
        </p:nvSpPr>
        <p:spPr bwMode="auto">
          <a:xfrm>
            <a:off x="4772605" y="1698711"/>
            <a:ext cx="3527844" cy="2517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89" indent="-171489" algn="just">
              <a:lnSpc>
                <a:spcPct val="12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① 要了解商品，熟知消费者的心理习性和规律。</a:t>
            </a:r>
          </a:p>
          <a:p>
            <a:pPr marL="171489" indent="-171489" algn="just">
              <a:lnSpc>
                <a:spcPct val="12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② 设计要新颖、有创意，印刷要精致美观，吸引更多的眼球。</a:t>
            </a:r>
          </a:p>
          <a:p>
            <a:pPr marL="171489" indent="-171489" algn="just">
              <a:lnSpc>
                <a:spcPct val="12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③ </a:t>
            </a:r>
            <a:r>
              <a:rPr lang="en-US" altLang="zh-CN" sz="1200" dirty="0">
                <a:latin typeface="微软雅黑" panose="020B0503020204020204" pitchFamily="34" charset="-122"/>
                <a:ea typeface="微软雅黑" panose="020B0503020204020204" pitchFamily="34" charset="-122"/>
              </a:rPr>
              <a:t>DM </a:t>
            </a:r>
            <a:r>
              <a:rPr lang="zh-CN" altLang="en-US" sz="1200" dirty="0">
                <a:latin typeface="微软雅黑" panose="020B0503020204020204" pitchFamily="34" charset="-122"/>
                <a:ea typeface="微软雅黑" panose="020B0503020204020204" pitchFamily="34" charset="-122"/>
              </a:rPr>
              <a:t>的设计形式无法则，可视具体情况灵活掌握，自由发挥，出奇制胜。</a:t>
            </a:r>
          </a:p>
          <a:p>
            <a:pPr marL="171489" indent="-171489" algn="just">
              <a:lnSpc>
                <a:spcPct val="12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④ 充分考虑其折叠方式，尺寸大小，实际重量，以便于邮寄。</a:t>
            </a:r>
          </a:p>
          <a:p>
            <a:pPr marL="171489" indent="-171489" algn="just">
              <a:lnSpc>
                <a:spcPct val="12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⑤ 配图时，多选择与所传递信息有强烈关联的图案，刺激记忆。</a:t>
            </a:r>
          </a:p>
          <a:p>
            <a:pPr marL="171489" indent="-171489" algn="just">
              <a:lnSpc>
                <a:spcPct val="12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⑥ 考虑色彩的魅力。</a:t>
            </a:r>
            <a:endParaRPr lang="en-US" altLang="zh-CN" sz="1200" dirty="0">
              <a:latin typeface="微软雅黑" panose="020B0503020204020204" pitchFamily="34" charset="-122"/>
              <a:ea typeface="微软雅黑" panose="020B0503020204020204" pitchFamily="34" charset="-122"/>
            </a:endParaRPr>
          </a:p>
        </p:txBody>
      </p:sp>
      <p:sp>
        <p:nvSpPr>
          <p:cNvPr id="121" name="菱形 120"/>
          <p:cNvSpPr/>
          <p:nvPr/>
        </p:nvSpPr>
        <p:spPr>
          <a:xfrm>
            <a:off x="3571064" y="1726485"/>
            <a:ext cx="638231" cy="638231"/>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44"/>
          </a:p>
        </p:txBody>
      </p:sp>
      <p:sp>
        <p:nvSpPr>
          <p:cNvPr id="116" name="Freeform 26"/>
          <p:cNvSpPr>
            <a:spLocks noEditPoints="1"/>
          </p:cNvSpPr>
          <p:nvPr/>
        </p:nvSpPr>
        <p:spPr bwMode="auto">
          <a:xfrm>
            <a:off x="3780468" y="1935374"/>
            <a:ext cx="219424" cy="220454"/>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68" tIns="45734" rIns="91468" bIns="45734" numCol="1" anchor="t" anchorCtr="0" compatLnSpc="1"/>
          <a:lstStyle/>
          <a:p>
            <a:endParaRPr lang="zh-CN" altLang="en-US" sz="2144"/>
          </a:p>
        </p:txBody>
      </p:sp>
      <p:sp>
        <p:nvSpPr>
          <p:cNvPr id="123" name="菱形 122"/>
          <p:cNvSpPr/>
          <p:nvPr/>
        </p:nvSpPr>
        <p:spPr>
          <a:xfrm>
            <a:off x="1110127" y="2508929"/>
            <a:ext cx="1809967" cy="1809967"/>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44"/>
          </a:p>
        </p:txBody>
      </p:sp>
      <p:sp>
        <p:nvSpPr>
          <p:cNvPr id="114" name="Freeform 21"/>
          <p:cNvSpPr>
            <a:spLocks noEditPoints="1"/>
          </p:cNvSpPr>
          <p:nvPr/>
        </p:nvSpPr>
        <p:spPr bwMode="auto">
          <a:xfrm>
            <a:off x="1894923" y="2957614"/>
            <a:ext cx="240376" cy="245718"/>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68" tIns="45734" rIns="91468" bIns="45734" numCol="1" anchor="t" anchorCtr="0" compatLnSpc="1"/>
          <a:lstStyle/>
          <a:p>
            <a:endParaRPr lang="zh-CN" altLang="en-US" sz="2144"/>
          </a:p>
        </p:txBody>
      </p:sp>
      <p:sp>
        <p:nvSpPr>
          <p:cNvPr id="118" name="Rectangle 24"/>
          <p:cNvSpPr>
            <a:spLocks noChangeArrowheads="1"/>
          </p:cNvSpPr>
          <p:nvPr/>
        </p:nvSpPr>
        <p:spPr bwMode="auto">
          <a:xfrm>
            <a:off x="1460515" y="3312351"/>
            <a:ext cx="1109192" cy="49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1400" b="1" dirty="0">
                <a:solidFill>
                  <a:schemeClr val="bg1"/>
                </a:solidFill>
                <a:latin typeface="微软雅黑" panose="020B0503020204020204" pitchFamily="34" charset="-122"/>
                <a:ea typeface="微软雅黑" panose="020B0503020204020204" pitchFamily="34" charset="-122"/>
              </a:rPr>
              <a:t>DM </a:t>
            </a:r>
            <a:r>
              <a:rPr lang="zh-CN" altLang="en-US" sz="1400" b="1" dirty="0">
                <a:solidFill>
                  <a:schemeClr val="bg1"/>
                </a:solidFill>
                <a:latin typeface="微软雅黑" panose="020B0503020204020204" pitchFamily="34" charset="-122"/>
                <a:ea typeface="微软雅黑" panose="020B0503020204020204" pitchFamily="34" charset="-122"/>
              </a:rPr>
              <a:t>设计的方法与技巧</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247068" y="3712881"/>
            <a:ext cx="174838" cy="3503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68" tIns="45734" rIns="91468" bIns="45734" numCol="1" anchor="t" anchorCtr="0" compatLnSpc="1"/>
          <a:lstStyle/>
          <a:p>
            <a:endParaRPr lang="zh-CN" altLang="en-US" sz="2144"/>
          </a:p>
        </p:txBody>
      </p:sp>
      <p:sp>
        <p:nvSpPr>
          <p:cNvPr id="125" name="Freeform 7"/>
          <p:cNvSpPr/>
          <p:nvPr/>
        </p:nvSpPr>
        <p:spPr bwMode="auto">
          <a:xfrm>
            <a:off x="1679434" y="2294948"/>
            <a:ext cx="179170" cy="35769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68" tIns="45734" rIns="91468" bIns="45734" numCol="1" anchor="t" anchorCtr="0" compatLnSpc="1"/>
          <a:lstStyle/>
          <a:p>
            <a:endParaRPr lang="zh-CN" altLang="en-US" sz="2144"/>
          </a:p>
        </p:txBody>
      </p:sp>
    </p:spTree>
    <p:extLst>
      <p:ext uri="{BB962C8B-B14F-4D97-AF65-F5344CB8AC3E}">
        <p14:creationId xmlns:p14="http://schemas.microsoft.com/office/powerpoint/2010/main" val="337226548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5"/>
                                            </p:tgtEl>
                                            <p:attrNameLst>
                                              <p:attrName>style.visibility</p:attrName>
                                            </p:attrNameLst>
                                          </p:cBhvr>
                                          <p:to>
                                            <p:strVal val="visible"/>
                                          </p:to>
                                        </p:set>
                                        <p:animEffect transition="in" filter="wheel(1)">
                                          <p:cBhvr>
                                            <p:cTn id="36" dur="500"/>
                                            <p:tgtEl>
                                              <p:spTgt spid="25"/>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14:presetBounceEnd="60000">
                                      <p:stCondLst>
                                        <p:cond delay="3100"/>
                                      </p:stCondLst>
                                      <p:childTnLst>
                                        <p:set>
                                          <p:cBhvr>
                                            <p:cTn id="73" dur="1" fill="hold">
                                              <p:stCondLst>
                                                <p:cond delay="0"/>
                                              </p:stCondLst>
                                            </p:cTn>
                                            <p:tgtEl>
                                              <p:spTgt spid="119"/>
                                            </p:tgtEl>
                                            <p:attrNameLst>
                                              <p:attrName>style.visibility</p:attrName>
                                            </p:attrNameLst>
                                          </p:cBhvr>
                                          <p:to>
                                            <p:strVal val="visible"/>
                                          </p:to>
                                        </p:set>
                                        <p:anim calcmode="lin" valueType="num" p14:bounceEnd="60000">
                                          <p:cBhvr additive="base">
                                            <p:cTn id="74" dur="500" fill="hold"/>
                                            <p:tgtEl>
                                              <p:spTgt spid="119"/>
                                            </p:tgtEl>
                                            <p:attrNameLst>
                                              <p:attrName>ppt_x</p:attrName>
                                            </p:attrNameLst>
                                          </p:cBhvr>
                                          <p:tavLst>
                                            <p:tav tm="0">
                                              <p:val>
                                                <p:strVal val="1+#ppt_w/2"/>
                                              </p:val>
                                            </p:tav>
                                            <p:tav tm="100000">
                                              <p:val>
                                                <p:strVal val="#ppt_x"/>
                                              </p:val>
                                            </p:tav>
                                          </p:tavLst>
                                        </p:anim>
                                        <p:anim calcmode="lin" valueType="num" p14:bounceEnd="60000">
                                          <p:cBhvr additive="base">
                                            <p:cTn id="75" dur="500" fill="hold"/>
                                            <p:tgtEl>
                                              <p:spTgt spid="119"/>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14:presetBounceEnd="60000">
                                      <p:stCondLst>
                                        <p:cond delay="3100"/>
                                      </p:stCondLst>
                                      <p:childTnLst>
                                        <p:set>
                                          <p:cBhvr>
                                            <p:cTn id="77" dur="1" fill="hold">
                                              <p:stCondLst>
                                                <p:cond delay="0"/>
                                              </p:stCondLst>
                                            </p:cTn>
                                            <p:tgtEl>
                                              <p:spTgt spid="120"/>
                                            </p:tgtEl>
                                            <p:attrNameLst>
                                              <p:attrName>style.visibility</p:attrName>
                                            </p:attrNameLst>
                                          </p:cBhvr>
                                          <p:to>
                                            <p:strVal val="visible"/>
                                          </p:to>
                                        </p:set>
                                        <p:anim calcmode="lin" valueType="num" p14:bounceEnd="60000">
                                          <p:cBhvr additive="base">
                                            <p:cTn id="78"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9"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5"/>
                                            </p:tgtEl>
                                            <p:attrNameLst>
                                              <p:attrName>style.visibility</p:attrName>
                                            </p:attrNameLst>
                                          </p:cBhvr>
                                          <p:to>
                                            <p:strVal val="visible"/>
                                          </p:to>
                                        </p:set>
                                        <p:animEffect transition="in" filter="wheel(1)">
                                          <p:cBhvr>
                                            <p:cTn id="36" dur="500"/>
                                            <p:tgtEl>
                                              <p:spTgt spid="25"/>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stCondLst>
                                        <p:cond delay="3100"/>
                                      </p:stCondLst>
                                      <p:childTnLst>
                                        <p:set>
                                          <p:cBhvr>
                                            <p:cTn id="73" dur="1" fill="hold">
                                              <p:stCondLst>
                                                <p:cond delay="0"/>
                                              </p:stCondLst>
                                            </p:cTn>
                                            <p:tgtEl>
                                              <p:spTgt spid="119"/>
                                            </p:tgtEl>
                                            <p:attrNameLst>
                                              <p:attrName>style.visibility</p:attrName>
                                            </p:attrNameLst>
                                          </p:cBhvr>
                                          <p:to>
                                            <p:strVal val="visible"/>
                                          </p:to>
                                        </p:set>
                                        <p:anim calcmode="lin" valueType="num">
                                          <p:cBhvr additive="base">
                                            <p:cTn id="74" dur="500" fill="hold"/>
                                            <p:tgtEl>
                                              <p:spTgt spid="119"/>
                                            </p:tgtEl>
                                            <p:attrNameLst>
                                              <p:attrName>ppt_x</p:attrName>
                                            </p:attrNameLst>
                                          </p:cBhvr>
                                          <p:tavLst>
                                            <p:tav tm="0">
                                              <p:val>
                                                <p:strVal val="1+#ppt_w/2"/>
                                              </p:val>
                                            </p:tav>
                                            <p:tav tm="100000">
                                              <p:val>
                                                <p:strVal val="#ppt_x"/>
                                              </p:val>
                                            </p:tav>
                                          </p:tavLst>
                                        </p:anim>
                                        <p:anim calcmode="lin" valueType="num">
                                          <p:cBhvr additive="base">
                                            <p:cTn id="75" dur="500" fill="hold"/>
                                            <p:tgtEl>
                                              <p:spTgt spid="119"/>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3100"/>
                                      </p:stCondLst>
                                      <p:childTnLst>
                                        <p:set>
                                          <p:cBhvr>
                                            <p:cTn id="77" dur="1" fill="hold">
                                              <p:stCondLst>
                                                <p:cond delay="0"/>
                                              </p:stCondLst>
                                            </p:cTn>
                                            <p:tgtEl>
                                              <p:spTgt spid="120"/>
                                            </p:tgtEl>
                                            <p:attrNameLst>
                                              <p:attrName>style.visibility</p:attrName>
                                            </p:attrNameLst>
                                          </p:cBhvr>
                                          <p:to>
                                            <p:strVal val="visible"/>
                                          </p:to>
                                        </p:set>
                                        <p:anim calcmode="lin" valueType="num">
                                          <p:cBhvr additive="base">
                                            <p:cTn id="78" dur="500" fill="hold"/>
                                            <p:tgtEl>
                                              <p:spTgt spid="120"/>
                                            </p:tgtEl>
                                            <p:attrNameLst>
                                              <p:attrName>ppt_x</p:attrName>
                                            </p:attrNameLst>
                                          </p:cBhvr>
                                          <p:tavLst>
                                            <p:tav tm="0">
                                              <p:val>
                                                <p:strVal val="1+#ppt_w/2"/>
                                              </p:val>
                                            </p:tav>
                                            <p:tav tm="100000">
                                              <p:val>
                                                <p:strVal val="#ppt_x"/>
                                              </p:val>
                                            </p:tav>
                                          </p:tavLst>
                                        </p:anim>
                                        <p:anim calcmode="lin" valueType="num">
                                          <p:cBhvr additive="base">
                                            <p:cTn id="79"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900000" y="802161"/>
            <a:ext cx="7005596" cy="86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DM </a:t>
            </a:r>
            <a:r>
              <a:rPr lang="zh-CN" altLang="en-US" sz="1200" b="1" dirty="0">
                <a:latin typeface="微软雅黑" panose="020B0503020204020204" pitchFamily="34" charset="-122"/>
                <a:ea typeface="微软雅黑" panose="020B0503020204020204" pitchFamily="34" charset="-122"/>
              </a:rPr>
              <a:t>版式设计的技巧。</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① 插图是</a:t>
            </a:r>
            <a:r>
              <a:rPr lang="en-US" altLang="zh-CN" sz="1200" dirty="0">
                <a:latin typeface="微软雅黑" panose="020B0503020204020204" pitchFamily="34" charset="-122"/>
                <a:ea typeface="微软雅黑" panose="020B0503020204020204" pitchFamily="34" charset="-122"/>
              </a:rPr>
              <a:t>DM </a:t>
            </a:r>
            <a:r>
              <a:rPr lang="zh-CN" altLang="en-US" sz="1200" dirty="0">
                <a:latin typeface="微软雅黑" panose="020B0503020204020204" pitchFamily="34" charset="-122"/>
                <a:ea typeface="微软雅黑" panose="020B0503020204020204" pitchFamily="34" charset="-122"/>
              </a:rPr>
              <a:t>设计中常用的元素，插图的使用容易活跃版面气氛，让人感到轻松舒适，如图</a:t>
            </a:r>
            <a:r>
              <a:rPr lang="en-US" altLang="zh-CN" sz="1200" dirty="0">
                <a:latin typeface="微软雅黑" panose="020B0503020204020204" pitchFamily="34" charset="-122"/>
                <a:ea typeface="微软雅黑" panose="020B0503020204020204" pitchFamily="34" charset="-122"/>
              </a:rPr>
              <a:t>3-1-99</a:t>
            </a:r>
            <a:r>
              <a:rPr lang="zh-CN" altLang="en-US" sz="1200" dirty="0">
                <a:latin typeface="微软雅黑" panose="020B0503020204020204" pitchFamily="34" charset="-122"/>
                <a:ea typeface="微软雅黑" panose="020B0503020204020204" pitchFamily="34" charset="-122"/>
              </a:rPr>
              <a:t>所示。</a:t>
            </a:r>
          </a:p>
        </p:txBody>
      </p:sp>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相关</a:t>
            </a:r>
            <a:r>
              <a:rPr lang="zh-CN" altLang="en-US" sz="2001" b="1" dirty="0">
                <a:solidFill>
                  <a:schemeClr val="accent2"/>
                </a:solidFill>
                <a:latin typeface="Impact" pitchFamily="34" charset="0"/>
                <a:ea typeface="微软雅黑" pitchFamily="34" charset="-122"/>
                <a:cs typeface="宋体" pitchFamily="2" charset="-122"/>
              </a:rPr>
              <a:t>知识</a:t>
            </a:r>
            <a:endParaRPr lang="en-US" altLang="zh-CN" sz="2001" b="1" dirty="0">
              <a:solidFill>
                <a:schemeClr val="accent2"/>
              </a:solidFill>
              <a:latin typeface="Impact" pitchFamily="34" charset="0"/>
              <a:ea typeface="微软雅黑" pitchFamily="34" charset="-122"/>
              <a:cs typeface="宋体" pitchFamily="2" charset="-122"/>
            </a:endParaRPr>
          </a:p>
        </p:txBody>
      </p:sp>
      <p:grpSp>
        <p:nvGrpSpPr>
          <p:cNvPr id="5" name="组合 4"/>
          <p:cNvGrpSpPr/>
          <p:nvPr/>
        </p:nvGrpSpPr>
        <p:grpSpPr>
          <a:xfrm>
            <a:off x="2161318" y="1779750"/>
            <a:ext cx="4821363" cy="3034693"/>
            <a:chOff x="976510" y="1634971"/>
            <a:chExt cx="4819875" cy="3033756"/>
          </a:xfrm>
        </p:grpSpPr>
        <p:sp>
          <p:nvSpPr>
            <p:cNvPr id="11" name="矩形 10"/>
            <p:cNvSpPr/>
            <p:nvPr/>
          </p:nvSpPr>
          <p:spPr>
            <a:xfrm>
              <a:off x="2677817" y="4422506"/>
              <a:ext cx="1417260"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3-1-99 </a:t>
              </a:r>
              <a:r>
                <a:rPr lang="zh-CN" altLang="en-US" sz="1000" dirty="0">
                  <a:latin typeface="微软雅黑" panose="020B0503020204020204" pitchFamily="34" charset="-122"/>
                  <a:ea typeface="微软雅黑" panose="020B0503020204020204" pitchFamily="34" charset="-122"/>
                </a:rPr>
                <a:t>赵金善作品</a:t>
              </a:r>
            </a:p>
          </p:txBody>
        </p:sp>
        <p:pic>
          <p:nvPicPr>
            <p:cNvPr id="2" name="图片 1"/>
            <p:cNvPicPr>
              <a:picLocks noChangeAspect="1"/>
            </p:cNvPicPr>
            <p:nvPr/>
          </p:nvPicPr>
          <p:blipFill>
            <a:blip r:embed="rId2"/>
            <a:stretch>
              <a:fillRect/>
            </a:stretch>
          </p:blipFill>
          <p:spPr>
            <a:xfrm>
              <a:off x="976510" y="1634971"/>
              <a:ext cx="4819875" cy="2701878"/>
            </a:xfrm>
            <a:prstGeom prst="rect">
              <a:avLst/>
            </a:prstGeom>
          </p:spPr>
        </p:pic>
      </p:grpSp>
    </p:spTree>
    <p:extLst>
      <p:ext uri="{BB962C8B-B14F-4D97-AF65-F5344CB8AC3E}">
        <p14:creationId xmlns:p14="http://schemas.microsoft.com/office/powerpoint/2010/main" val="387439732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977186" y="711024"/>
            <a:ext cx="7122814" cy="169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② 字体使用注意事项。</a:t>
            </a:r>
          </a:p>
          <a:p>
            <a:pPr marL="171489" indent="-171489" algn="just">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花体尽量少用，应使用汉仪、方正等常用字体。黑体、粗宋等常用来做标题，正文常用宋体、黑体、楷体（楷体常用于图注）。标题字号一般没有具体规定，而正文字号一般为</a:t>
            </a:r>
            <a:r>
              <a:rPr lang="en-US" altLang="zh-CN" sz="1200" dirty="0">
                <a:latin typeface="微软雅黑" panose="020B0503020204020204" pitchFamily="34" charset="-122"/>
                <a:ea typeface="微软雅黑" panose="020B0503020204020204" pitchFamily="34" charset="-122"/>
              </a:rPr>
              <a:t>9</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10.5 </a:t>
            </a:r>
            <a:r>
              <a:rPr lang="zh-CN" altLang="en-US" sz="1200" dirty="0">
                <a:latin typeface="微软雅黑" panose="020B0503020204020204" pitchFamily="34" charset="-122"/>
                <a:ea typeface="微软雅黑" panose="020B0503020204020204" pitchFamily="34" charset="-122"/>
              </a:rPr>
              <a:t>号字，最佳为</a:t>
            </a:r>
            <a:r>
              <a:rPr lang="en-US" altLang="zh-CN" sz="1200" dirty="0">
                <a:latin typeface="微软雅黑" panose="020B0503020204020204" pitchFamily="34" charset="-122"/>
                <a:ea typeface="微软雅黑" panose="020B0503020204020204" pitchFamily="34" charset="-122"/>
              </a:rPr>
              <a:t>10</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10.5</a:t>
            </a:r>
            <a:r>
              <a:rPr lang="zh-CN" altLang="en-US" sz="1200" dirty="0">
                <a:latin typeface="微软雅黑" panose="020B0503020204020204" pitchFamily="34" charset="-122"/>
                <a:ea typeface="微软雅黑" panose="020B0503020204020204" pitchFamily="34" charset="-122"/>
              </a:rPr>
              <a:t>号，同一内容要统一，各级标题的字号和字体尽量一致。运用书法字体时可以查阅中国书法大辞典中的名家字帖，以达到所需效果；英文正文字体一般以</a:t>
            </a:r>
            <a:r>
              <a:rPr lang="en-US" altLang="zh-CN" sz="1200" dirty="0">
                <a:latin typeface="微软雅黑" panose="020B0503020204020204" pitchFamily="34" charset="-122"/>
                <a:ea typeface="微软雅黑" panose="020B0503020204020204" pitchFamily="34" charset="-122"/>
              </a:rPr>
              <a:t>Times New Roman </a:t>
            </a:r>
            <a:r>
              <a:rPr lang="zh-CN" altLang="en-US" sz="1200" dirty="0">
                <a:latin typeface="微软雅黑" panose="020B0503020204020204" pitchFamily="34" charset="-122"/>
                <a:ea typeface="微软雅黑" panose="020B0503020204020204" pitchFamily="34" charset="-122"/>
              </a:rPr>
              <a:t>为主，而标题限制不多，如图</a:t>
            </a:r>
            <a:r>
              <a:rPr lang="en-US" altLang="zh-CN" sz="1200" dirty="0">
                <a:latin typeface="微软雅黑" panose="020B0503020204020204" pitchFamily="34" charset="-122"/>
                <a:ea typeface="微软雅黑" panose="020B0503020204020204" pitchFamily="34" charset="-122"/>
              </a:rPr>
              <a:t>3-1-100</a:t>
            </a:r>
            <a:r>
              <a:rPr lang="zh-CN" altLang="en-US" sz="1200" dirty="0">
                <a:latin typeface="微软雅黑" panose="020B0503020204020204" pitchFamily="34" charset="-122"/>
                <a:ea typeface="微软雅黑" panose="020B0503020204020204" pitchFamily="34" charset="-122"/>
              </a:rPr>
              <a:t>所示。</a:t>
            </a:r>
          </a:p>
        </p:txBody>
      </p:sp>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相关</a:t>
            </a:r>
            <a:r>
              <a:rPr lang="zh-CN" altLang="en-US" sz="2001" b="1" dirty="0">
                <a:solidFill>
                  <a:schemeClr val="accent2"/>
                </a:solidFill>
                <a:latin typeface="Impact" pitchFamily="34" charset="0"/>
                <a:ea typeface="微软雅黑" pitchFamily="34" charset="-122"/>
                <a:cs typeface="宋体" pitchFamily="2" charset="-122"/>
              </a:rPr>
              <a:t>知识</a:t>
            </a:r>
            <a:endParaRPr lang="en-US" altLang="zh-CN" sz="2001" b="1" dirty="0">
              <a:solidFill>
                <a:schemeClr val="accent2"/>
              </a:solidFill>
              <a:latin typeface="Impact" pitchFamily="34" charset="0"/>
              <a:ea typeface="微软雅黑" pitchFamily="34" charset="-122"/>
              <a:cs typeface="宋体" pitchFamily="2" charset="-122"/>
            </a:endParaRPr>
          </a:p>
        </p:txBody>
      </p:sp>
      <p:grpSp>
        <p:nvGrpSpPr>
          <p:cNvPr id="4" name="组合 3"/>
          <p:cNvGrpSpPr/>
          <p:nvPr/>
        </p:nvGrpSpPr>
        <p:grpSpPr>
          <a:xfrm>
            <a:off x="1864836" y="2522949"/>
            <a:ext cx="5414328" cy="2494171"/>
            <a:chOff x="679547" y="2426956"/>
            <a:chExt cx="5412657" cy="2493401"/>
          </a:xfrm>
        </p:grpSpPr>
        <p:sp>
          <p:nvSpPr>
            <p:cNvPr id="11" name="矩形 10"/>
            <p:cNvSpPr/>
            <p:nvPr/>
          </p:nvSpPr>
          <p:spPr>
            <a:xfrm>
              <a:off x="2593875" y="4674136"/>
              <a:ext cx="1410331"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3-1-100 </a:t>
              </a:r>
              <a:r>
                <a:rPr lang="zh-CN" altLang="en-US" sz="1000" dirty="0">
                  <a:latin typeface="微软雅黑" panose="020B0503020204020204" pitchFamily="34" charset="-122"/>
                  <a:ea typeface="微软雅黑" panose="020B0503020204020204" pitchFamily="34" charset="-122"/>
                </a:rPr>
                <a:t>杜微作品</a:t>
              </a:r>
            </a:p>
          </p:txBody>
        </p:sp>
        <p:pic>
          <p:nvPicPr>
            <p:cNvPr id="3" name="图片 2"/>
            <p:cNvPicPr>
              <a:picLocks noChangeAspect="1"/>
            </p:cNvPicPr>
            <p:nvPr/>
          </p:nvPicPr>
          <p:blipFill>
            <a:blip r:embed="rId2"/>
            <a:stretch>
              <a:fillRect/>
            </a:stretch>
          </p:blipFill>
          <p:spPr>
            <a:xfrm>
              <a:off x="679547" y="2426956"/>
              <a:ext cx="5412657" cy="2154160"/>
            </a:xfrm>
            <a:prstGeom prst="rect">
              <a:avLst/>
            </a:prstGeom>
          </p:spPr>
        </p:pic>
      </p:grpSp>
    </p:spTree>
    <p:extLst>
      <p:ext uri="{BB962C8B-B14F-4D97-AF65-F5344CB8AC3E}">
        <p14:creationId xmlns:p14="http://schemas.microsoft.com/office/powerpoint/2010/main" val="298571810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828000" y="771750"/>
            <a:ext cx="7560000" cy="86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③ 和谐的色彩搭配。</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色彩的搭配需要考虑产品特点和受众特点。留白空间的运用是一种重要方法，会缓解其他的文字图片所产生的压力，让版面舒适，对比色或者近对比色的搭配会产生奇妙的醒目效果，如图</a:t>
            </a:r>
            <a:r>
              <a:rPr lang="en-US" altLang="zh-CN" sz="1200" dirty="0">
                <a:latin typeface="微软雅黑" panose="020B0503020204020204" pitchFamily="34" charset="-122"/>
                <a:ea typeface="微软雅黑" panose="020B0503020204020204" pitchFamily="34" charset="-122"/>
              </a:rPr>
              <a:t>3-1-101 </a:t>
            </a:r>
            <a:r>
              <a:rPr lang="zh-CN" altLang="en-US" sz="1200" dirty="0">
                <a:latin typeface="微软雅黑" panose="020B0503020204020204" pitchFamily="34" charset="-122"/>
                <a:ea typeface="微软雅黑" panose="020B0503020204020204" pitchFamily="34" charset="-122"/>
              </a:rPr>
              <a:t>所示。</a:t>
            </a:r>
          </a:p>
        </p:txBody>
      </p:sp>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相关</a:t>
            </a:r>
            <a:r>
              <a:rPr lang="zh-CN" altLang="en-US" sz="2001" b="1" dirty="0">
                <a:solidFill>
                  <a:schemeClr val="accent2"/>
                </a:solidFill>
                <a:latin typeface="Impact" pitchFamily="34" charset="0"/>
                <a:ea typeface="微软雅黑" pitchFamily="34" charset="-122"/>
                <a:cs typeface="宋体" pitchFamily="2" charset="-122"/>
              </a:rPr>
              <a:t>知识</a:t>
            </a:r>
            <a:endParaRPr lang="en-US" altLang="zh-CN" sz="2001" b="1" dirty="0">
              <a:solidFill>
                <a:schemeClr val="accent2"/>
              </a:solidFill>
              <a:latin typeface="Impact" pitchFamily="34" charset="0"/>
              <a:ea typeface="微软雅黑" pitchFamily="34" charset="-122"/>
              <a:cs typeface="宋体" pitchFamily="2" charset="-122"/>
            </a:endParaRPr>
          </a:p>
        </p:txBody>
      </p:sp>
      <p:grpSp>
        <p:nvGrpSpPr>
          <p:cNvPr id="7" name="组合 6"/>
          <p:cNvGrpSpPr/>
          <p:nvPr/>
        </p:nvGrpSpPr>
        <p:grpSpPr>
          <a:xfrm>
            <a:off x="1980000" y="1920453"/>
            <a:ext cx="5254862" cy="2998418"/>
            <a:chOff x="764206" y="1567876"/>
            <a:chExt cx="5398018" cy="3193301"/>
          </a:xfrm>
        </p:grpSpPr>
        <p:sp>
          <p:nvSpPr>
            <p:cNvPr id="11" name="矩形 10"/>
            <p:cNvSpPr/>
            <p:nvPr/>
          </p:nvSpPr>
          <p:spPr>
            <a:xfrm>
              <a:off x="2492206" y="4514956"/>
              <a:ext cx="1721673" cy="246221"/>
            </a:xfrm>
            <a:prstGeom prst="rect">
              <a:avLst/>
            </a:prstGeom>
          </p:spPr>
          <p:txBody>
            <a:bodyPr wrap="square">
              <a:spAutoFit/>
            </a:bodyPr>
            <a:lstStyle/>
            <a:p>
              <a:pPr algn="ctr"/>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3-1-101 </a:t>
              </a:r>
              <a:r>
                <a:rPr lang="zh-CN" altLang="en-US" sz="1000" dirty="0">
                  <a:latin typeface="微软雅黑" panose="020B0503020204020204" pitchFamily="34" charset="-122"/>
                  <a:ea typeface="微软雅黑" panose="020B0503020204020204" pitchFamily="34" charset="-122"/>
                </a:rPr>
                <a:t>张侨作品</a:t>
              </a:r>
            </a:p>
          </p:txBody>
        </p:sp>
        <p:pic>
          <p:nvPicPr>
            <p:cNvPr id="3" name="图片 2"/>
            <p:cNvPicPr>
              <a:picLocks noChangeAspect="1"/>
            </p:cNvPicPr>
            <p:nvPr/>
          </p:nvPicPr>
          <p:blipFill>
            <a:blip r:embed="rId2"/>
            <a:stretch>
              <a:fillRect/>
            </a:stretch>
          </p:blipFill>
          <p:spPr>
            <a:xfrm>
              <a:off x="764206" y="1567876"/>
              <a:ext cx="2046774" cy="2888499"/>
            </a:xfrm>
            <a:prstGeom prst="rect">
              <a:avLst/>
            </a:prstGeom>
          </p:spPr>
        </p:pic>
        <p:pic>
          <p:nvPicPr>
            <p:cNvPr id="4" name="图片 3"/>
            <p:cNvPicPr>
              <a:picLocks noChangeAspect="1"/>
            </p:cNvPicPr>
            <p:nvPr/>
          </p:nvPicPr>
          <p:blipFill>
            <a:blip r:embed="rId3"/>
            <a:stretch>
              <a:fillRect/>
            </a:stretch>
          </p:blipFill>
          <p:spPr>
            <a:xfrm>
              <a:off x="2924206" y="1567876"/>
              <a:ext cx="3238018" cy="2888499"/>
            </a:xfrm>
            <a:prstGeom prst="rect">
              <a:avLst/>
            </a:prstGeom>
          </p:spPr>
        </p:pic>
      </p:grpSp>
    </p:spTree>
    <p:extLst>
      <p:ext uri="{BB962C8B-B14F-4D97-AF65-F5344CB8AC3E}">
        <p14:creationId xmlns:p14="http://schemas.microsoft.com/office/powerpoint/2010/main" val="190497958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900000" y="729023"/>
            <a:ext cx="5774439" cy="24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④ 字体、符号在设计中的应用，</a:t>
            </a:r>
            <a:r>
              <a:rPr lang="zh-CN" altLang="en-US" sz="1200" dirty="0">
                <a:latin typeface="微软雅黑" panose="020B0503020204020204" pitchFamily="34" charset="-122"/>
                <a:ea typeface="微软雅黑" panose="020B0503020204020204" pitchFamily="34" charset="-122"/>
              </a:rPr>
              <a:t>如图</a:t>
            </a:r>
            <a:r>
              <a:rPr lang="en-US" altLang="zh-CN" sz="1200" dirty="0">
                <a:latin typeface="微软雅黑" panose="020B0503020204020204" pitchFamily="34" charset="-122"/>
                <a:ea typeface="微软雅黑" panose="020B0503020204020204" pitchFamily="34" charset="-122"/>
              </a:rPr>
              <a:t>3-1-102</a:t>
            </a:r>
            <a:r>
              <a:rPr lang="zh-CN" altLang="en-US" sz="1200" dirty="0">
                <a:latin typeface="微软雅黑" panose="020B0503020204020204" pitchFamily="34" charset="-122"/>
                <a:ea typeface="微软雅黑" panose="020B0503020204020204" pitchFamily="34" charset="-122"/>
              </a:rPr>
              <a:t>～图</a:t>
            </a:r>
            <a:r>
              <a:rPr lang="en-US" altLang="zh-CN" sz="1200" dirty="0">
                <a:latin typeface="微软雅黑" panose="020B0503020204020204" pitchFamily="34" charset="-122"/>
                <a:ea typeface="微软雅黑" panose="020B0503020204020204" pitchFamily="34" charset="-122"/>
              </a:rPr>
              <a:t>3-1-108 </a:t>
            </a:r>
            <a:r>
              <a:rPr lang="zh-CN" altLang="en-US" sz="1200" dirty="0">
                <a:latin typeface="微软雅黑" panose="020B0503020204020204" pitchFamily="34" charset="-122"/>
                <a:ea typeface="微软雅黑" panose="020B0503020204020204" pitchFamily="34" charset="-122"/>
              </a:rPr>
              <a:t>所示</a:t>
            </a:r>
          </a:p>
        </p:txBody>
      </p:sp>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相关</a:t>
            </a:r>
            <a:r>
              <a:rPr lang="zh-CN" altLang="en-US" sz="2001" b="1" dirty="0">
                <a:solidFill>
                  <a:schemeClr val="accent2"/>
                </a:solidFill>
                <a:latin typeface="Impact" pitchFamily="34" charset="0"/>
                <a:ea typeface="微软雅黑" pitchFamily="34" charset="-122"/>
                <a:cs typeface="宋体" pitchFamily="2" charset="-122"/>
              </a:rPr>
              <a:t>知识</a:t>
            </a:r>
            <a:endParaRPr lang="en-US" altLang="zh-CN" sz="2001" b="1" dirty="0">
              <a:solidFill>
                <a:schemeClr val="accent2"/>
              </a:solidFill>
              <a:latin typeface="Impact" pitchFamily="34" charset="0"/>
              <a:ea typeface="微软雅黑" pitchFamily="34" charset="-122"/>
              <a:cs typeface="宋体" pitchFamily="2" charset="-122"/>
            </a:endParaRPr>
          </a:p>
        </p:txBody>
      </p:sp>
      <p:grpSp>
        <p:nvGrpSpPr>
          <p:cNvPr id="8" name="组合 7"/>
          <p:cNvGrpSpPr/>
          <p:nvPr/>
        </p:nvGrpSpPr>
        <p:grpSpPr>
          <a:xfrm>
            <a:off x="1709972" y="1147488"/>
            <a:ext cx="2733352" cy="3584929"/>
            <a:chOff x="567062" y="1130956"/>
            <a:chExt cx="2732508" cy="3583823"/>
          </a:xfrm>
        </p:grpSpPr>
        <p:sp>
          <p:nvSpPr>
            <p:cNvPr id="11" name="矩形 10"/>
            <p:cNvSpPr/>
            <p:nvPr/>
          </p:nvSpPr>
          <p:spPr>
            <a:xfrm>
              <a:off x="567062" y="4468558"/>
              <a:ext cx="2732508"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3-1-102 </a:t>
              </a:r>
              <a:r>
                <a:rPr lang="zh-CN" altLang="en-US" sz="1000" dirty="0">
                  <a:latin typeface="微软雅黑" panose="020B0503020204020204" pitchFamily="34" charset="-122"/>
                  <a:ea typeface="微软雅黑" panose="020B0503020204020204" pitchFamily="34" charset="-122"/>
                </a:rPr>
                <a:t>字体、符号在</a:t>
              </a:r>
              <a:r>
                <a:rPr lang="en-US" altLang="zh-CN" sz="1000" dirty="0">
                  <a:latin typeface="微软雅黑" panose="020B0503020204020204" pitchFamily="34" charset="-122"/>
                  <a:ea typeface="微软雅黑" panose="020B0503020204020204" pitchFamily="34" charset="-122"/>
                </a:rPr>
                <a:t>DM </a:t>
              </a:r>
              <a:r>
                <a:rPr lang="zh-CN" altLang="en-US" sz="1000" dirty="0">
                  <a:latin typeface="微软雅黑" panose="020B0503020204020204" pitchFamily="34" charset="-122"/>
                  <a:ea typeface="微软雅黑" panose="020B0503020204020204" pitchFamily="34" charset="-122"/>
                </a:rPr>
                <a:t>设计中的应用</a:t>
              </a:r>
              <a:r>
                <a:rPr lang="en-US" altLang="zh-CN" sz="1000" dirty="0">
                  <a:latin typeface="微软雅黑" panose="020B0503020204020204" pitchFamily="34" charset="-122"/>
                  <a:ea typeface="微软雅黑" panose="020B0503020204020204" pitchFamily="34" charset="-122"/>
                </a:rPr>
                <a:t>1</a:t>
              </a:r>
              <a:endParaRPr lang="zh-CN" altLang="en-US" sz="10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764206" y="1130956"/>
              <a:ext cx="2535364" cy="3181247"/>
            </a:xfrm>
            <a:prstGeom prst="rect">
              <a:avLst/>
            </a:prstGeom>
          </p:spPr>
        </p:pic>
      </p:grpSp>
      <p:grpSp>
        <p:nvGrpSpPr>
          <p:cNvPr id="7" name="组合 6"/>
          <p:cNvGrpSpPr/>
          <p:nvPr/>
        </p:nvGrpSpPr>
        <p:grpSpPr>
          <a:xfrm>
            <a:off x="4625522" y="1147488"/>
            <a:ext cx="2733352" cy="3584929"/>
            <a:chOff x="3481712" y="1130956"/>
            <a:chExt cx="2732508" cy="3583823"/>
          </a:xfrm>
        </p:grpSpPr>
        <p:pic>
          <p:nvPicPr>
            <p:cNvPr id="5" name="图片 4"/>
            <p:cNvPicPr>
              <a:picLocks noChangeAspect="1"/>
            </p:cNvPicPr>
            <p:nvPr/>
          </p:nvPicPr>
          <p:blipFill>
            <a:blip r:embed="rId3"/>
            <a:stretch>
              <a:fillRect/>
            </a:stretch>
          </p:blipFill>
          <p:spPr>
            <a:xfrm>
              <a:off x="3572207" y="1130956"/>
              <a:ext cx="2548176" cy="3181247"/>
            </a:xfrm>
            <a:prstGeom prst="rect">
              <a:avLst/>
            </a:prstGeom>
          </p:spPr>
        </p:pic>
        <p:sp>
          <p:nvSpPr>
            <p:cNvPr id="15" name="矩形 14"/>
            <p:cNvSpPr/>
            <p:nvPr/>
          </p:nvSpPr>
          <p:spPr>
            <a:xfrm>
              <a:off x="3481712" y="4468558"/>
              <a:ext cx="2732508"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3-1-103 </a:t>
              </a:r>
              <a:r>
                <a:rPr lang="zh-CN" altLang="en-US" sz="1000" dirty="0">
                  <a:latin typeface="微软雅黑" panose="020B0503020204020204" pitchFamily="34" charset="-122"/>
                  <a:ea typeface="微软雅黑" panose="020B0503020204020204" pitchFamily="34" charset="-122"/>
                </a:rPr>
                <a:t>字体、符号在</a:t>
              </a:r>
              <a:r>
                <a:rPr lang="en-US" altLang="zh-CN" sz="1000" dirty="0">
                  <a:latin typeface="微软雅黑" panose="020B0503020204020204" pitchFamily="34" charset="-122"/>
                  <a:ea typeface="微软雅黑" panose="020B0503020204020204" pitchFamily="34" charset="-122"/>
                </a:rPr>
                <a:t>DM </a:t>
              </a:r>
              <a:r>
                <a:rPr lang="zh-CN" altLang="en-US" sz="1000" dirty="0">
                  <a:latin typeface="微软雅黑" panose="020B0503020204020204" pitchFamily="34" charset="-122"/>
                  <a:ea typeface="微软雅黑" panose="020B0503020204020204" pitchFamily="34" charset="-122"/>
                </a:rPr>
                <a:t>设计中的应用</a:t>
              </a:r>
              <a:r>
                <a:rPr lang="en-US" altLang="zh-CN" sz="1000" dirty="0">
                  <a:latin typeface="微软雅黑" panose="020B0503020204020204" pitchFamily="34" charset="-122"/>
                  <a:ea typeface="微软雅黑" panose="020B0503020204020204" pitchFamily="34" charset="-122"/>
                </a:rPr>
                <a:t>2</a:t>
              </a:r>
              <a:endParaRPr lang="zh-CN" altLang="en-US" sz="10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261474603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50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6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60000">
                                          <p:cBhvr additive="base">
                                            <p:cTn id="15" dur="5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相关</a:t>
            </a:r>
            <a:r>
              <a:rPr lang="zh-CN" altLang="en-US" sz="2001" b="1" dirty="0">
                <a:solidFill>
                  <a:schemeClr val="accent2"/>
                </a:solidFill>
                <a:latin typeface="Impact" pitchFamily="34" charset="0"/>
                <a:ea typeface="微软雅黑" pitchFamily="34" charset="-122"/>
                <a:cs typeface="宋体" pitchFamily="2" charset="-122"/>
              </a:rPr>
              <a:t>知识</a:t>
            </a:r>
            <a:endParaRPr lang="en-US" altLang="zh-CN" sz="2001" b="1" dirty="0">
              <a:solidFill>
                <a:schemeClr val="accent2"/>
              </a:solidFill>
              <a:latin typeface="Impact" pitchFamily="34" charset="0"/>
              <a:ea typeface="微软雅黑" pitchFamily="34" charset="-122"/>
              <a:cs typeface="宋体" pitchFamily="2" charset="-122"/>
            </a:endParaRPr>
          </a:p>
        </p:txBody>
      </p:sp>
      <p:grpSp>
        <p:nvGrpSpPr>
          <p:cNvPr id="4" name="组合 3"/>
          <p:cNvGrpSpPr/>
          <p:nvPr/>
        </p:nvGrpSpPr>
        <p:grpSpPr>
          <a:xfrm>
            <a:off x="1606428" y="1059283"/>
            <a:ext cx="2733352" cy="3673134"/>
            <a:chOff x="463549" y="1058956"/>
            <a:chExt cx="2732508" cy="3672000"/>
          </a:xfrm>
        </p:grpSpPr>
        <p:sp>
          <p:nvSpPr>
            <p:cNvPr id="11" name="矩形 10"/>
            <p:cNvSpPr/>
            <p:nvPr/>
          </p:nvSpPr>
          <p:spPr>
            <a:xfrm>
              <a:off x="463549" y="4484735"/>
              <a:ext cx="2732508"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3-1-104 </a:t>
              </a:r>
              <a:r>
                <a:rPr lang="zh-CN" altLang="en-US" sz="1000" dirty="0">
                  <a:latin typeface="微软雅黑" panose="020B0503020204020204" pitchFamily="34" charset="-122"/>
                  <a:ea typeface="微软雅黑" panose="020B0503020204020204" pitchFamily="34" charset="-122"/>
                </a:rPr>
                <a:t>字体、符号在</a:t>
              </a:r>
              <a:r>
                <a:rPr lang="en-US" altLang="zh-CN" sz="1000" dirty="0">
                  <a:latin typeface="微软雅黑" panose="020B0503020204020204" pitchFamily="34" charset="-122"/>
                  <a:ea typeface="微软雅黑" panose="020B0503020204020204" pitchFamily="34" charset="-122"/>
                </a:rPr>
                <a:t>DM </a:t>
              </a:r>
              <a:r>
                <a:rPr lang="zh-CN" altLang="en-US" sz="1000" dirty="0">
                  <a:latin typeface="微软雅黑" panose="020B0503020204020204" pitchFamily="34" charset="-122"/>
                  <a:ea typeface="微软雅黑" panose="020B0503020204020204" pitchFamily="34" charset="-122"/>
                </a:rPr>
                <a:t>设计中的应用</a:t>
              </a:r>
              <a:r>
                <a:rPr lang="en-US" altLang="zh-CN" sz="1000" dirty="0">
                  <a:latin typeface="微软雅黑" panose="020B0503020204020204" pitchFamily="34" charset="-122"/>
                  <a:ea typeface="微软雅黑" panose="020B0503020204020204" pitchFamily="34" charset="-122"/>
                </a:rPr>
                <a:t>3</a:t>
              </a:r>
              <a:endParaRPr lang="zh-CN" altLang="en-US" sz="10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567062" y="1058956"/>
              <a:ext cx="2501144" cy="3349418"/>
            </a:xfrm>
            <a:prstGeom prst="rect">
              <a:avLst/>
            </a:prstGeom>
          </p:spPr>
        </p:pic>
      </p:grpSp>
      <p:grpSp>
        <p:nvGrpSpPr>
          <p:cNvPr id="10" name="组合 9"/>
          <p:cNvGrpSpPr/>
          <p:nvPr/>
        </p:nvGrpSpPr>
        <p:grpSpPr>
          <a:xfrm>
            <a:off x="4625521" y="1059283"/>
            <a:ext cx="2733352" cy="3673134"/>
            <a:chOff x="3481711" y="1058956"/>
            <a:chExt cx="2732508" cy="3672000"/>
          </a:xfrm>
        </p:grpSpPr>
        <p:sp>
          <p:nvSpPr>
            <p:cNvPr id="15" name="矩形 14"/>
            <p:cNvSpPr/>
            <p:nvPr/>
          </p:nvSpPr>
          <p:spPr>
            <a:xfrm>
              <a:off x="3481711" y="4484735"/>
              <a:ext cx="2732508"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3-1-105 </a:t>
              </a:r>
              <a:r>
                <a:rPr lang="zh-CN" altLang="en-US" sz="1000" dirty="0">
                  <a:latin typeface="微软雅黑" panose="020B0503020204020204" pitchFamily="34" charset="-122"/>
                  <a:ea typeface="微软雅黑" panose="020B0503020204020204" pitchFamily="34" charset="-122"/>
                </a:rPr>
                <a:t>字体、符号在</a:t>
              </a:r>
              <a:r>
                <a:rPr lang="en-US" altLang="zh-CN" sz="1000" dirty="0">
                  <a:latin typeface="微软雅黑" panose="020B0503020204020204" pitchFamily="34" charset="-122"/>
                  <a:ea typeface="微软雅黑" panose="020B0503020204020204" pitchFamily="34" charset="-122"/>
                </a:rPr>
                <a:t>DM </a:t>
              </a:r>
              <a:r>
                <a:rPr lang="zh-CN" altLang="en-US" sz="1000" dirty="0">
                  <a:latin typeface="微软雅黑" panose="020B0503020204020204" pitchFamily="34" charset="-122"/>
                  <a:ea typeface="微软雅黑" panose="020B0503020204020204" pitchFamily="34" charset="-122"/>
                </a:rPr>
                <a:t>设计中的应用</a:t>
              </a:r>
              <a:r>
                <a:rPr lang="en-US" altLang="zh-CN" sz="1000" dirty="0">
                  <a:latin typeface="微软雅黑" panose="020B0503020204020204" pitchFamily="34" charset="-122"/>
                  <a:ea typeface="微软雅黑" panose="020B0503020204020204" pitchFamily="34" charset="-122"/>
                </a:rPr>
                <a:t>4</a:t>
              </a:r>
              <a:endParaRPr lang="zh-CN" altLang="en-US" sz="1000" dirty="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3660579" y="1058956"/>
              <a:ext cx="2374773" cy="3349418"/>
            </a:xfrm>
            <a:prstGeom prst="rect">
              <a:avLst/>
            </a:prstGeom>
          </p:spPr>
        </p:pic>
      </p:grpSp>
    </p:spTree>
    <p:extLst>
      <p:ext uri="{BB962C8B-B14F-4D97-AF65-F5344CB8AC3E}">
        <p14:creationId xmlns:p14="http://schemas.microsoft.com/office/powerpoint/2010/main" val="199458129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0000">
                                          <p:cBhvr additive="base">
                                            <p:cTn id="11" dur="500" fill="hold"/>
                                            <p:tgtEl>
                                              <p:spTgt spid="10"/>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84000" y="5"/>
            <a:ext cx="4861290" cy="5143501"/>
          </a:xfrm>
          <a:custGeom>
            <a:avLst/>
            <a:gdLst/>
            <a:ahLst/>
            <a:cxnLst/>
            <a:rect l="l" t="t" r="r" b="b"/>
            <a:pathLst>
              <a:path w="6003587" h="5141913">
                <a:moveTo>
                  <a:pt x="5065968" y="0"/>
                </a:moveTo>
                <a:lnTo>
                  <a:pt x="6003587" y="0"/>
                </a:lnTo>
                <a:lnTo>
                  <a:pt x="6003587" y="1361228"/>
                </a:lnTo>
                <a:lnTo>
                  <a:pt x="2278743" y="5141913"/>
                </a:lnTo>
                <a:lnTo>
                  <a:pt x="0" y="514191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44"/>
          </a:p>
        </p:txBody>
      </p:sp>
      <p:sp>
        <p:nvSpPr>
          <p:cNvPr id="6" name="Rectangle 18"/>
          <p:cNvSpPr>
            <a:spLocks noChangeArrowheads="1"/>
          </p:cNvSpPr>
          <p:nvPr/>
        </p:nvSpPr>
        <p:spPr bwMode="auto">
          <a:xfrm>
            <a:off x="248656" y="230960"/>
            <a:ext cx="1282798"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项目工作单</a:t>
            </a:r>
            <a:endParaRPr lang="en-US" altLang="zh-CN" sz="2001" b="1" dirty="0">
              <a:solidFill>
                <a:schemeClr val="accent1"/>
              </a:solidFill>
              <a:latin typeface="Impact" pitchFamily="34" charset="0"/>
              <a:ea typeface="微软雅黑" pitchFamily="34" charset="-122"/>
              <a:cs typeface="宋体" pitchFamily="2" charset="-122"/>
            </a:endParaRPr>
          </a:p>
        </p:txBody>
      </p:sp>
      <p:sp>
        <p:nvSpPr>
          <p:cNvPr id="9" name="Freeform 9"/>
          <p:cNvSpPr/>
          <p:nvPr/>
        </p:nvSpPr>
        <p:spPr bwMode="auto">
          <a:xfrm>
            <a:off x="8063962" y="407655"/>
            <a:ext cx="434495" cy="87055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68" tIns="45734" rIns="91468" bIns="45734" numCol="1" anchor="t" anchorCtr="0" compatLnSpc="1"/>
          <a:lstStyle/>
          <a:p>
            <a:endParaRPr lang="zh-CN" altLang="en-US" sz="2144"/>
          </a:p>
        </p:txBody>
      </p:sp>
      <p:sp>
        <p:nvSpPr>
          <p:cNvPr id="12" name="Freeform 8"/>
          <p:cNvSpPr/>
          <p:nvPr/>
        </p:nvSpPr>
        <p:spPr bwMode="auto">
          <a:xfrm>
            <a:off x="8884608" y="2315292"/>
            <a:ext cx="256909" cy="51291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accent2"/>
          </a:solidFill>
          <a:ln w="6350" cap="flat">
            <a:noFill/>
            <a:prstDash val="solid"/>
            <a:miter lim="800000"/>
          </a:ln>
        </p:spPr>
        <p:txBody>
          <a:bodyPr vert="horz" wrap="square" lIns="91468" tIns="45734" rIns="91468" bIns="45734" numCol="1" anchor="t" anchorCtr="0" compatLnSpc="1"/>
          <a:lstStyle/>
          <a:p>
            <a:endParaRPr lang="zh-CN" altLang="en-US" sz="2144"/>
          </a:p>
        </p:txBody>
      </p:sp>
      <p:pic>
        <p:nvPicPr>
          <p:cNvPr id="3" name="图片 2"/>
          <p:cNvPicPr>
            <a:picLocks noChangeAspect="1"/>
          </p:cNvPicPr>
          <p:nvPr/>
        </p:nvPicPr>
        <p:blipFill>
          <a:blip r:embed="rId2"/>
          <a:stretch>
            <a:fillRect/>
          </a:stretch>
        </p:blipFill>
        <p:spPr>
          <a:xfrm>
            <a:off x="981857" y="1278210"/>
            <a:ext cx="7237078" cy="2805539"/>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anim calcmode="lin" valueType="num">
                                      <p:cBhvr>
                                        <p:cTn id="8" dur="300" fill="hold"/>
                                        <p:tgtEl>
                                          <p:spTgt spid="6"/>
                                        </p:tgtEl>
                                        <p:attrNameLst>
                                          <p:attrName>ppt_x</p:attrName>
                                        </p:attrNameLst>
                                      </p:cBhvr>
                                      <p:tavLst>
                                        <p:tav tm="0">
                                          <p:val>
                                            <p:strVal val="#ppt_x"/>
                                          </p:val>
                                        </p:tav>
                                        <p:tav tm="100000">
                                          <p:val>
                                            <p:strVal val="#ppt_x"/>
                                          </p:val>
                                        </p:tav>
                                      </p:tavLst>
                                    </p:anim>
                                    <p:anim calcmode="lin" valueType="num">
                                      <p:cBhvr>
                                        <p:cTn id="9" dur="3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3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35" presetClass="emph" presetSubtype="0" repeatCount="3000" fill="hold" grpId="1" nodeType="withEffect">
                                  <p:stCondLst>
                                    <p:cond delay="700"/>
                                  </p:stCondLst>
                                  <p:childTnLst>
                                    <p:anim calcmode="discrete" valueType="str">
                                      <p:cBhvr>
                                        <p:cTn id="15" dur="100" fill="hold"/>
                                        <p:tgtEl>
                                          <p:spTgt spid="9"/>
                                        </p:tgtEl>
                                        <p:attrNameLst>
                                          <p:attrName>style.visibility</p:attrName>
                                        </p:attrNameLst>
                                      </p:cBhvr>
                                      <p:tavLst>
                                        <p:tav tm="0">
                                          <p:val>
                                            <p:strVal val="hidden"/>
                                          </p:val>
                                        </p:tav>
                                        <p:tav tm="50000">
                                          <p:val>
                                            <p:strVal val="visible"/>
                                          </p:val>
                                        </p:tav>
                                      </p:tavLst>
                                    </p:anim>
                                  </p:childTnLst>
                                </p:cTn>
                              </p:par>
                              <p:par>
                                <p:cTn id="16" presetID="2" presetClass="entr" presetSubtype="8" fill="hold" grpId="0" nodeType="withEffect">
                                  <p:stCondLst>
                                    <p:cond delay="70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35" presetClass="emph" presetSubtype="0" repeatCount="3000" fill="hold" grpId="1" nodeType="withEffect">
                                  <p:stCondLst>
                                    <p:cond delay="1100"/>
                                  </p:stCondLst>
                                  <p:childTnLst>
                                    <p:anim calcmode="discrete" valueType="str">
                                      <p:cBhvr>
                                        <p:cTn id="21" dur="100" fill="hold"/>
                                        <p:tgtEl>
                                          <p:spTgt spid="12"/>
                                        </p:tgtEl>
                                        <p:attrNameLst>
                                          <p:attrName>style.visibility</p:attrName>
                                        </p:attrNameLst>
                                      </p:cBhvr>
                                      <p:tavLst>
                                        <p:tav tm="0">
                                          <p:val>
                                            <p:strVal val="hidden"/>
                                          </p:val>
                                        </p:tav>
                                        <p:tav tm="50000">
                                          <p:val>
                                            <p:strVal val="visible"/>
                                          </p:val>
                                        </p:tav>
                                      </p:tavLst>
                                    </p:anim>
                                  </p:childTnLst>
                                </p:cTn>
                              </p:par>
                              <p:par>
                                <p:cTn id="22" presetID="22" presetClass="entr" presetSubtype="1" fill="hold" grpId="0" nodeType="withEffect">
                                  <p:stCondLst>
                                    <p:cond delay="110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par>
                                <p:cTn id="25" presetID="53" presetClass="entr" presetSubtype="16" fill="hold" nodeType="withEffect">
                                  <p:stCondLst>
                                    <p:cond delay="160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9" grpId="0" animBg="1"/>
      <p:bldP spid="9" grpId="1" animBg="1"/>
      <p:bldP spid="12" grpId="0" animBg="1"/>
      <p:bldP spid="12"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相关</a:t>
            </a:r>
            <a:r>
              <a:rPr lang="zh-CN" altLang="en-US" sz="2001" b="1" dirty="0">
                <a:solidFill>
                  <a:schemeClr val="accent2"/>
                </a:solidFill>
                <a:latin typeface="Impact" pitchFamily="34" charset="0"/>
                <a:ea typeface="微软雅黑" pitchFamily="34" charset="-122"/>
                <a:cs typeface="宋体" pitchFamily="2" charset="-122"/>
              </a:rPr>
              <a:t>知识</a:t>
            </a:r>
            <a:endParaRPr lang="en-US" altLang="zh-CN" sz="2001" b="1" dirty="0">
              <a:solidFill>
                <a:schemeClr val="accent2"/>
              </a:solidFill>
              <a:latin typeface="Impact" pitchFamily="34" charset="0"/>
              <a:ea typeface="微软雅黑" pitchFamily="34" charset="-122"/>
              <a:cs typeface="宋体" pitchFamily="2" charset="-122"/>
            </a:endParaRPr>
          </a:p>
        </p:txBody>
      </p:sp>
      <p:grpSp>
        <p:nvGrpSpPr>
          <p:cNvPr id="19" name="组合 18"/>
          <p:cNvGrpSpPr/>
          <p:nvPr/>
        </p:nvGrpSpPr>
        <p:grpSpPr>
          <a:xfrm>
            <a:off x="1339818" y="1201013"/>
            <a:ext cx="2019773" cy="3296425"/>
            <a:chOff x="197021" y="1200642"/>
            <a:chExt cx="2019150" cy="3295408"/>
          </a:xfrm>
        </p:grpSpPr>
        <p:sp>
          <p:nvSpPr>
            <p:cNvPr id="11" name="矩形 10"/>
            <p:cNvSpPr/>
            <p:nvPr/>
          </p:nvSpPr>
          <p:spPr>
            <a:xfrm>
              <a:off x="354461" y="4095940"/>
              <a:ext cx="1837891" cy="400110"/>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3-1-106 </a:t>
              </a:r>
              <a:r>
                <a:rPr lang="zh-CN" altLang="en-US" sz="1000" dirty="0">
                  <a:latin typeface="微软雅黑" panose="020B0503020204020204" pitchFamily="34" charset="-122"/>
                  <a:ea typeface="微软雅黑" panose="020B0503020204020204" pitchFamily="34" charset="-122"/>
                </a:rPr>
                <a:t>字体、符号在</a:t>
              </a:r>
              <a:r>
                <a:rPr lang="en-US" altLang="zh-CN" sz="1000" dirty="0">
                  <a:latin typeface="微软雅黑" panose="020B0503020204020204" pitchFamily="34" charset="-122"/>
                  <a:ea typeface="微软雅黑" panose="020B0503020204020204" pitchFamily="34" charset="-122"/>
                </a:rPr>
                <a:t>DM </a:t>
              </a:r>
            </a:p>
            <a:p>
              <a:r>
                <a:rPr lang="en-US" altLang="zh-CN" sz="1000" dirty="0">
                  <a:latin typeface="微软雅黑" panose="020B0503020204020204" pitchFamily="34" charset="-122"/>
                  <a:ea typeface="微软雅黑" panose="020B0503020204020204" pitchFamily="34" charset="-122"/>
                </a:rPr>
                <a:t>                 </a:t>
              </a:r>
              <a:r>
                <a:rPr lang="zh-CN" altLang="en-US" sz="1000" dirty="0">
                  <a:latin typeface="微软雅黑" panose="020B0503020204020204" pitchFamily="34" charset="-122"/>
                  <a:ea typeface="微软雅黑" panose="020B0503020204020204" pitchFamily="34" charset="-122"/>
                </a:rPr>
                <a:t>设计中的应用</a:t>
              </a:r>
              <a:r>
                <a:rPr lang="en-US" altLang="zh-CN" sz="1000" dirty="0">
                  <a:latin typeface="微软雅黑" panose="020B0503020204020204" pitchFamily="34" charset="-122"/>
                  <a:ea typeface="微软雅黑" panose="020B0503020204020204" pitchFamily="34" charset="-122"/>
                </a:rPr>
                <a:t>5</a:t>
              </a:r>
              <a:endParaRPr lang="zh-CN" altLang="en-US" sz="10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197021" y="1200642"/>
              <a:ext cx="2019150" cy="2738314"/>
            </a:xfrm>
            <a:prstGeom prst="rect">
              <a:avLst/>
            </a:prstGeom>
          </p:spPr>
        </p:pic>
      </p:grpSp>
      <p:grpSp>
        <p:nvGrpSpPr>
          <p:cNvPr id="18" name="组合 17"/>
          <p:cNvGrpSpPr/>
          <p:nvPr/>
        </p:nvGrpSpPr>
        <p:grpSpPr>
          <a:xfrm>
            <a:off x="3451741" y="1200188"/>
            <a:ext cx="2207259" cy="3297251"/>
            <a:chOff x="2308293" y="1199817"/>
            <a:chExt cx="2206578" cy="3296233"/>
          </a:xfrm>
        </p:grpSpPr>
        <p:pic>
          <p:nvPicPr>
            <p:cNvPr id="5" name="图片 4"/>
            <p:cNvPicPr>
              <a:picLocks noChangeAspect="1"/>
            </p:cNvPicPr>
            <p:nvPr/>
          </p:nvPicPr>
          <p:blipFill>
            <a:blip r:embed="rId3"/>
            <a:stretch>
              <a:fillRect/>
            </a:stretch>
          </p:blipFill>
          <p:spPr>
            <a:xfrm>
              <a:off x="2308293" y="1199817"/>
              <a:ext cx="2206578" cy="2739139"/>
            </a:xfrm>
            <a:prstGeom prst="rect">
              <a:avLst/>
            </a:prstGeom>
          </p:spPr>
        </p:pic>
        <p:sp>
          <p:nvSpPr>
            <p:cNvPr id="16" name="矩形 15"/>
            <p:cNvSpPr/>
            <p:nvPr/>
          </p:nvSpPr>
          <p:spPr>
            <a:xfrm>
              <a:off x="2459486" y="4095940"/>
              <a:ext cx="1837891" cy="400110"/>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3-1-107 </a:t>
              </a:r>
              <a:r>
                <a:rPr lang="zh-CN" altLang="en-US" sz="1000" dirty="0">
                  <a:latin typeface="微软雅黑" panose="020B0503020204020204" pitchFamily="34" charset="-122"/>
                  <a:ea typeface="微软雅黑" panose="020B0503020204020204" pitchFamily="34" charset="-122"/>
                </a:rPr>
                <a:t>字体、符号在</a:t>
              </a:r>
              <a:r>
                <a:rPr lang="en-US" altLang="zh-CN" sz="1000" dirty="0">
                  <a:latin typeface="微软雅黑" panose="020B0503020204020204" pitchFamily="34" charset="-122"/>
                  <a:ea typeface="微软雅黑" panose="020B0503020204020204" pitchFamily="34" charset="-122"/>
                </a:rPr>
                <a:t>DM </a:t>
              </a:r>
            </a:p>
            <a:p>
              <a:r>
                <a:rPr lang="en-US" altLang="zh-CN" sz="1000" dirty="0">
                  <a:latin typeface="微软雅黑" panose="020B0503020204020204" pitchFamily="34" charset="-122"/>
                  <a:ea typeface="微软雅黑" panose="020B0503020204020204" pitchFamily="34" charset="-122"/>
                </a:rPr>
                <a:t>                 </a:t>
              </a:r>
              <a:r>
                <a:rPr lang="zh-CN" altLang="en-US" sz="1000" dirty="0">
                  <a:latin typeface="微软雅黑" panose="020B0503020204020204" pitchFamily="34" charset="-122"/>
                  <a:ea typeface="微软雅黑" panose="020B0503020204020204" pitchFamily="34" charset="-122"/>
                </a:rPr>
                <a:t>设计中的应用</a:t>
              </a:r>
              <a:r>
                <a:rPr lang="en-US" altLang="zh-CN" sz="1000" dirty="0">
                  <a:latin typeface="微软雅黑" panose="020B0503020204020204" pitchFamily="34" charset="-122"/>
                  <a:ea typeface="微软雅黑" panose="020B0503020204020204" pitchFamily="34" charset="-122"/>
                </a:rPr>
                <a:t>6</a:t>
              </a:r>
              <a:endParaRPr lang="zh-CN" altLang="en-US" sz="1000" dirty="0">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5745520" y="1177625"/>
            <a:ext cx="2094695" cy="3319814"/>
            <a:chOff x="4601364" y="1177261"/>
            <a:chExt cx="2094048" cy="3318789"/>
          </a:xfrm>
        </p:grpSpPr>
        <p:pic>
          <p:nvPicPr>
            <p:cNvPr id="6" name="图片 5"/>
            <p:cNvPicPr>
              <a:picLocks noChangeAspect="1"/>
            </p:cNvPicPr>
            <p:nvPr/>
          </p:nvPicPr>
          <p:blipFill>
            <a:blip r:embed="rId4"/>
            <a:stretch>
              <a:fillRect/>
            </a:stretch>
          </p:blipFill>
          <p:spPr>
            <a:xfrm>
              <a:off x="4601364" y="1177261"/>
              <a:ext cx="2094048" cy="2761695"/>
            </a:xfrm>
            <a:prstGeom prst="rect">
              <a:avLst/>
            </a:prstGeom>
          </p:spPr>
        </p:pic>
        <p:sp>
          <p:nvSpPr>
            <p:cNvPr id="17" name="矩形 16"/>
            <p:cNvSpPr/>
            <p:nvPr/>
          </p:nvSpPr>
          <p:spPr>
            <a:xfrm>
              <a:off x="4735961" y="4095940"/>
              <a:ext cx="1837891" cy="400110"/>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3-1-108 </a:t>
              </a:r>
              <a:r>
                <a:rPr lang="zh-CN" altLang="en-US" sz="1000" dirty="0">
                  <a:latin typeface="微软雅黑" panose="020B0503020204020204" pitchFamily="34" charset="-122"/>
                  <a:ea typeface="微软雅黑" panose="020B0503020204020204" pitchFamily="34" charset="-122"/>
                </a:rPr>
                <a:t>字体、符号在</a:t>
              </a:r>
              <a:r>
                <a:rPr lang="en-US" altLang="zh-CN" sz="1000" dirty="0">
                  <a:latin typeface="微软雅黑" panose="020B0503020204020204" pitchFamily="34" charset="-122"/>
                  <a:ea typeface="微软雅黑" panose="020B0503020204020204" pitchFamily="34" charset="-122"/>
                </a:rPr>
                <a:t>DM </a:t>
              </a:r>
            </a:p>
            <a:p>
              <a:r>
                <a:rPr lang="en-US" altLang="zh-CN" sz="1000" dirty="0">
                  <a:latin typeface="微软雅黑" panose="020B0503020204020204" pitchFamily="34" charset="-122"/>
                  <a:ea typeface="微软雅黑" panose="020B0503020204020204" pitchFamily="34" charset="-122"/>
                </a:rPr>
                <a:t>                 </a:t>
              </a:r>
              <a:r>
                <a:rPr lang="zh-CN" altLang="en-US" sz="1000" dirty="0">
                  <a:latin typeface="微软雅黑" panose="020B0503020204020204" pitchFamily="34" charset="-122"/>
                  <a:ea typeface="微软雅黑" panose="020B0503020204020204" pitchFamily="34" charset="-122"/>
                </a:rPr>
                <a:t>设计中的应用</a:t>
              </a:r>
              <a:r>
                <a:rPr lang="en-US" altLang="zh-CN" sz="1000" dirty="0">
                  <a:latin typeface="微软雅黑" panose="020B0503020204020204" pitchFamily="34" charset="-122"/>
                  <a:ea typeface="微软雅黑" panose="020B0503020204020204" pitchFamily="34" charset="-122"/>
                </a:rPr>
                <a:t>7</a:t>
              </a:r>
              <a:endParaRPr lang="zh-CN" altLang="en-US" sz="10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27031633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0000">
                                          <p:cBhvr additive="base">
                                            <p:cTn id="7" dur="5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250"/>
                                      </p:stCondLst>
                                      <p:childTnLst>
                                        <p:set>
                                          <p:cBhvr>
                                            <p:cTn id="10" dur="1" fill="hold">
                                              <p:stCondLst>
                                                <p:cond delay="0"/>
                                              </p:stCondLst>
                                            </p:cTn>
                                            <p:tgtEl>
                                              <p:spTgt spid="18"/>
                                            </p:tgtEl>
                                            <p:attrNameLst>
                                              <p:attrName>style.visibility</p:attrName>
                                            </p:attrNameLst>
                                          </p:cBhvr>
                                          <p:to>
                                            <p:strVal val="visible"/>
                                          </p:to>
                                        </p:set>
                                        <p:anim calcmode="lin" valueType="num" p14:bounceEnd="60000">
                                          <p:cBhvr additive="base">
                                            <p:cTn id="11" dur="500" fill="hold"/>
                                            <p:tgtEl>
                                              <p:spTgt spid="18"/>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60000">
                                      <p:stCondLst>
                                        <p:cond delay="500"/>
                                      </p:stCondLst>
                                      <p:childTnLst>
                                        <p:set>
                                          <p:cBhvr>
                                            <p:cTn id="14" dur="1" fill="hold">
                                              <p:stCondLst>
                                                <p:cond delay="0"/>
                                              </p:stCondLst>
                                            </p:cTn>
                                            <p:tgtEl>
                                              <p:spTgt spid="8"/>
                                            </p:tgtEl>
                                            <p:attrNameLst>
                                              <p:attrName>style.visibility</p:attrName>
                                            </p:attrNameLst>
                                          </p:cBhvr>
                                          <p:to>
                                            <p:strVal val="visible"/>
                                          </p:to>
                                        </p:set>
                                        <p:anim calcmode="lin" valueType="num" p14:bounceEnd="60000">
                                          <p:cBhvr additive="base">
                                            <p:cTn id="15" dur="50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5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2">
            <a:extLst>
              <a:ext uri="{28A0092B-C50C-407E-A947-70E740481C1C}">
                <a14:useLocalDpi xmlns:a14="http://schemas.microsoft.com/office/drawing/2010/main" val="0"/>
              </a:ext>
            </a:extLst>
          </a:blip>
          <a:srcRect l="1863" t="475" r="26678" b="2080"/>
          <a:stretch>
            <a:fillRect/>
          </a:stretch>
        </p:blipFill>
        <p:spPr>
          <a:xfrm>
            <a:off x="980096" y="1144031"/>
            <a:ext cx="2999469" cy="2999469"/>
          </a:xfrm>
          <a:custGeom>
            <a:avLst/>
            <a:gdLst>
              <a:gd name="connsiteX0" fmla="*/ 1499272 w 2998543"/>
              <a:gd name="connsiteY0" fmla="*/ 0 h 2998543"/>
              <a:gd name="connsiteX1" fmla="*/ 2998543 w 2998543"/>
              <a:gd name="connsiteY1" fmla="*/ 1499272 h 2998543"/>
              <a:gd name="connsiteX2" fmla="*/ 1499272 w 2998543"/>
              <a:gd name="connsiteY2" fmla="*/ 2998543 h 2998543"/>
              <a:gd name="connsiteX3" fmla="*/ 0 w 2998543"/>
              <a:gd name="connsiteY3" fmla="*/ 1499272 h 2998543"/>
            </a:gdLst>
            <a:ahLst/>
            <a:cxnLst>
              <a:cxn ang="0">
                <a:pos x="connsiteX0" y="connsiteY0"/>
              </a:cxn>
              <a:cxn ang="0">
                <a:pos x="connsiteX1" y="connsiteY1"/>
              </a:cxn>
              <a:cxn ang="0">
                <a:pos x="connsiteX2" y="connsiteY2"/>
              </a:cxn>
              <a:cxn ang="0">
                <a:pos x="connsiteX3" y="connsiteY3"/>
              </a:cxn>
            </a:cxnLst>
            <a:rect l="l" t="t" r="r" b="b"/>
            <a:pathLst>
              <a:path w="2998543" h="2998543">
                <a:moveTo>
                  <a:pt x="1499272" y="0"/>
                </a:moveTo>
                <a:lnTo>
                  <a:pt x="2998543" y="1499272"/>
                </a:lnTo>
                <a:lnTo>
                  <a:pt x="1499272" y="2998543"/>
                </a:lnTo>
                <a:lnTo>
                  <a:pt x="0" y="1499272"/>
                </a:lnTo>
                <a:close/>
              </a:path>
            </a:pathLst>
          </a:custGeom>
        </p:spPr>
      </p:pic>
      <p:sp>
        <p:nvSpPr>
          <p:cNvPr id="40"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41"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42" name="Rectangle 18"/>
          <p:cNvSpPr>
            <a:spLocks noChangeArrowheads="1"/>
          </p:cNvSpPr>
          <p:nvPr/>
        </p:nvSpPr>
        <p:spPr bwMode="auto">
          <a:xfrm>
            <a:off x="499691"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相关</a:t>
            </a:r>
            <a:r>
              <a:rPr lang="zh-CN" altLang="en-US" sz="2001" b="1" dirty="0">
                <a:solidFill>
                  <a:schemeClr val="accent2"/>
                </a:solidFill>
                <a:latin typeface="Impact" pitchFamily="34" charset="0"/>
                <a:ea typeface="微软雅黑" pitchFamily="34" charset="-122"/>
                <a:cs typeface="宋体" pitchFamily="2" charset="-122"/>
              </a:rPr>
              <a:t>知识</a:t>
            </a:r>
            <a:endParaRPr lang="en-US" altLang="zh-CN" sz="2001"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817193" y="1633437"/>
            <a:ext cx="638231" cy="638231"/>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44"/>
          </a:p>
        </p:txBody>
      </p:sp>
      <p:sp>
        <p:nvSpPr>
          <p:cNvPr id="115" name="Freeform 24"/>
          <p:cNvSpPr>
            <a:spLocks noEditPoints="1"/>
          </p:cNvSpPr>
          <p:nvPr/>
        </p:nvSpPr>
        <p:spPr bwMode="auto">
          <a:xfrm>
            <a:off x="1024748" y="1847222"/>
            <a:ext cx="223121" cy="210660"/>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68" tIns="45734" rIns="91468" bIns="45734" numCol="1" anchor="t" anchorCtr="0" compatLnSpc="1"/>
          <a:lstStyle/>
          <a:p>
            <a:endParaRPr lang="zh-CN" altLang="en-US" sz="2144"/>
          </a:p>
        </p:txBody>
      </p:sp>
      <p:sp>
        <p:nvSpPr>
          <p:cNvPr id="120" name="Rectangle 24"/>
          <p:cNvSpPr>
            <a:spLocks noChangeArrowheads="1"/>
          </p:cNvSpPr>
          <p:nvPr/>
        </p:nvSpPr>
        <p:spPr bwMode="auto">
          <a:xfrm>
            <a:off x="4658735" y="878273"/>
            <a:ext cx="3621723" cy="169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印刷完成后的印刷品，为了达到美观的效果，要将不整齐的边缘切掉，裁切需要一定的宽度，这个宽度就是出血。</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1</a:t>
            </a:r>
            <a:r>
              <a:rPr lang="zh-CN" altLang="en-US" sz="1200" dirty="0">
                <a:latin typeface="微软雅黑" panose="020B0503020204020204" pitchFamily="34" charset="-122"/>
                <a:ea typeface="微软雅黑" panose="020B0503020204020204" pitchFamily="34" charset="-122"/>
              </a:rPr>
              <a:t>）出血的大小：</a:t>
            </a:r>
            <a:r>
              <a:rPr lang="en-US" altLang="zh-CN" sz="1200" dirty="0">
                <a:latin typeface="微软雅黑" panose="020B0503020204020204" pitchFamily="34" charset="-122"/>
                <a:ea typeface="微软雅黑" panose="020B0503020204020204" pitchFamily="34" charset="-122"/>
              </a:rPr>
              <a:t>3mm</a:t>
            </a:r>
            <a:r>
              <a:rPr lang="zh-CN" altLang="en-US" sz="1200" dirty="0">
                <a:latin typeface="微软雅黑" panose="020B0503020204020204" pitchFamily="34" charset="-122"/>
                <a:ea typeface="微软雅黑" panose="020B0503020204020204" pitchFamily="34" charset="-122"/>
              </a:rPr>
              <a:t>，也就是在设计制作的时候要在成品尺寸外加出</a:t>
            </a:r>
            <a:r>
              <a:rPr lang="en-US" altLang="zh-CN" sz="1200" dirty="0">
                <a:latin typeface="微软雅黑" panose="020B0503020204020204" pitchFamily="34" charset="-122"/>
                <a:ea typeface="微软雅黑" panose="020B0503020204020204" pitchFamily="34" charset="-122"/>
              </a:rPr>
              <a:t>3mm </a:t>
            </a:r>
            <a:r>
              <a:rPr lang="zh-CN" altLang="en-US" sz="1200" dirty="0">
                <a:latin typeface="微软雅黑" panose="020B0503020204020204" pitchFamily="34" charset="-122"/>
                <a:ea typeface="微软雅黑" panose="020B0503020204020204" pitchFamily="34" charset="-122"/>
              </a:rPr>
              <a:t>预留的出血位置，这样才能保证成品的美观，如图</a:t>
            </a:r>
            <a:r>
              <a:rPr lang="en-US" altLang="zh-CN" sz="1200" dirty="0">
                <a:latin typeface="微软雅黑" panose="020B0503020204020204" pitchFamily="34" charset="-122"/>
                <a:ea typeface="微软雅黑" panose="020B0503020204020204" pitchFamily="34" charset="-122"/>
              </a:rPr>
              <a:t>3-1-109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121" name="菱形 120"/>
          <p:cNvSpPr/>
          <p:nvPr/>
        </p:nvSpPr>
        <p:spPr>
          <a:xfrm>
            <a:off x="3597245" y="1738766"/>
            <a:ext cx="638231" cy="638231"/>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44"/>
          </a:p>
        </p:txBody>
      </p:sp>
      <p:sp>
        <p:nvSpPr>
          <p:cNvPr id="116" name="Freeform 26"/>
          <p:cNvSpPr>
            <a:spLocks noEditPoints="1"/>
          </p:cNvSpPr>
          <p:nvPr/>
        </p:nvSpPr>
        <p:spPr bwMode="auto">
          <a:xfrm>
            <a:off x="3806649" y="1947655"/>
            <a:ext cx="219424" cy="220454"/>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68" tIns="45734" rIns="91468" bIns="45734" numCol="1" anchor="t" anchorCtr="0" compatLnSpc="1"/>
          <a:lstStyle/>
          <a:p>
            <a:endParaRPr lang="zh-CN" altLang="en-US" sz="2144"/>
          </a:p>
        </p:txBody>
      </p:sp>
      <p:sp>
        <p:nvSpPr>
          <p:cNvPr id="123" name="菱形 122"/>
          <p:cNvSpPr/>
          <p:nvPr/>
        </p:nvSpPr>
        <p:spPr>
          <a:xfrm>
            <a:off x="1136308" y="2521210"/>
            <a:ext cx="1809967" cy="1809967"/>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44"/>
          </a:p>
        </p:txBody>
      </p:sp>
      <p:sp>
        <p:nvSpPr>
          <p:cNvPr id="114" name="Freeform 21"/>
          <p:cNvSpPr>
            <a:spLocks noEditPoints="1"/>
          </p:cNvSpPr>
          <p:nvPr/>
        </p:nvSpPr>
        <p:spPr bwMode="auto">
          <a:xfrm>
            <a:off x="1921104" y="2969895"/>
            <a:ext cx="240376" cy="245718"/>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68" tIns="45734" rIns="91468" bIns="45734" numCol="1" anchor="t" anchorCtr="0" compatLnSpc="1"/>
          <a:lstStyle/>
          <a:p>
            <a:endParaRPr lang="zh-CN" altLang="en-US" sz="2144"/>
          </a:p>
        </p:txBody>
      </p:sp>
      <p:sp>
        <p:nvSpPr>
          <p:cNvPr id="118" name="Rectangle 24"/>
          <p:cNvSpPr>
            <a:spLocks noChangeArrowheads="1"/>
          </p:cNvSpPr>
          <p:nvPr/>
        </p:nvSpPr>
        <p:spPr bwMode="auto">
          <a:xfrm>
            <a:off x="1486696" y="3423649"/>
            <a:ext cx="1109192" cy="23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出血</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273249" y="3725162"/>
            <a:ext cx="174838" cy="3503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68" tIns="45734" rIns="91468" bIns="45734" numCol="1" anchor="t" anchorCtr="0" compatLnSpc="1"/>
          <a:lstStyle/>
          <a:p>
            <a:endParaRPr lang="zh-CN" altLang="en-US" sz="2144"/>
          </a:p>
        </p:txBody>
      </p:sp>
      <p:sp>
        <p:nvSpPr>
          <p:cNvPr id="125" name="Freeform 7"/>
          <p:cNvSpPr/>
          <p:nvPr/>
        </p:nvSpPr>
        <p:spPr bwMode="auto">
          <a:xfrm>
            <a:off x="1705615" y="2307229"/>
            <a:ext cx="179170" cy="35769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68" tIns="45734" rIns="91468" bIns="45734" numCol="1" anchor="t" anchorCtr="0" compatLnSpc="1"/>
          <a:lstStyle/>
          <a:p>
            <a:endParaRPr lang="zh-CN" altLang="en-US" sz="2144"/>
          </a:p>
        </p:txBody>
      </p:sp>
      <p:grpSp>
        <p:nvGrpSpPr>
          <p:cNvPr id="3" name="组合 2"/>
          <p:cNvGrpSpPr/>
          <p:nvPr/>
        </p:nvGrpSpPr>
        <p:grpSpPr>
          <a:xfrm>
            <a:off x="5029587" y="2764454"/>
            <a:ext cx="2900435" cy="1791741"/>
            <a:chOff x="3829594" y="2848629"/>
            <a:chExt cx="2899540" cy="1791188"/>
          </a:xfrm>
        </p:grpSpPr>
        <p:pic>
          <p:nvPicPr>
            <p:cNvPr id="2" name="图片 1"/>
            <p:cNvPicPr>
              <a:picLocks noChangeAspect="1"/>
            </p:cNvPicPr>
            <p:nvPr/>
          </p:nvPicPr>
          <p:blipFill>
            <a:blip r:embed="rId3"/>
            <a:stretch>
              <a:fillRect/>
            </a:stretch>
          </p:blipFill>
          <p:spPr>
            <a:xfrm>
              <a:off x="3829594" y="2848629"/>
              <a:ext cx="2899540" cy="1485576"/>
            </a:xfrm>
            <a:prstGeom prst="rect">
              <a:avLst/>
            </a:prstGeom>
          </p:spPr>
        </p:pic>
        <p:sp>
          <p:nvSpPr>
            <p:cNvPr id="18" name="矩形 17"/>
            <p:cNvSpPr/>
            <p:nvPr/>
          </p:nvSpPr>
          <p:spPr>
            <a:xfrm>
              <a:off x="3861975" y="4393596"/>
              <a:ext cx="2732508" cy="246221"/>
            </a:xfrm>
            <a:prstGeom prst="rect">
              <a:avLst/>
            </a:prstGeom>
          </p:spPr>
          <p:txBody>
            <a:bodyPr wrap="square">
              <a:spAutoFit/>
            </a:bodyPr>
            <a:lstStyle/>
            <a:p>
              <a:pPr algn="ctr"/>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3-1-109 </a:t>
              </a:r>
              <a:r>
                <a:rPr lang="zh-CN" altLang="en-US" sz="1000" dirty="0">
                  <a:latin typeface="微软雅黑" panose="020B0503020204020204" pitchFamily="34" charset="-122"/>
                  <a:ea typeface="微软雅黑" panose="020B0503020204020204" pitchFamily="34" charset="-122"/>
                </a:rPr>
                <a:t>预留出血位置</a:t>
              </a:r>
            </a:p>
          </p:txBody>
        </p:sp>
      </p:grpSp>
    </p:spTree>
    <p:extLst>
      <p:ext uri="{BB962C8B-B14F-4D97-AF65-F5344CB8AC3E}">
        <p14:creationId xmlns:p14="http://schemas.microsoft.com/office/powerpoint/2010/main" val="360081050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5"/>
                                            </p:tgtEl>
                                            <p:attrNameLst>
                                              <p:attrName>style.visibility</p:attrName>
                                            </p:attrNameLst>
                                          </p:cBhvr>
                                          <p:to>
                                            <p:strVal val="visible"/>
                                          </p:to>
                                        </p:set>
                                        <p:animEffect transition="in" filter="wheel(1)">
                                          <p:cBhvr>
                                            <p:cTn id="36" dur="500"/>
                                            <p:tgtEl>
                                              <p:spTgt spid="25"/>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14:presetBounceEnd="60000">
                                      <p:stCondLst>
                                        <p:cond delay="3100"/>
                                      </p:stCondLst>
                                      <p:childTnLst>
                                        <p:set>
                                          <p:cBhvr>
                                            <p:cTn id="73" dur="1" fill="hold">
                                              <p:stCondLst>
                                                <p:cond delay="0"/>
                                              </p:stCondLst>
                                            </p:cTn>
                                            <p:tgtEl>
                                              <p:spTgt spid="120"/>
                                            </p:tgtEl>
                                            <p:attrNameLst>
                                              <p:attrName>style.visibility</p:attrName>
                                            </p:attrNameLst>
                                          </p:cBhvr>
                                          <p:to>
                                            <p:strVal val="visible"/>
                                          </p:to>
                                        </p:set>
                                        <p:anim calcmode="lin" valueType="num" p14:bounceEnd="60000">
                                          <p:cBhvr additive="base">
                                            <p:cTn id="74"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5" dur="500" fill="hold"/>
                                            <p:tgtEl>
                                              <p:spTgt spid="120"/>
                                            </p:tgtEl>
                                            <p:attrNameLst>
                                              <p:attrName>ppt_y</p:attrName>
                                            </p:attrNameLst>
                                          </p:cBhvr>
                                          <p:tavLst>
                                            <p:tav tm="0">
                                              <p:val>
                                                <p:strVal val="#ppt_y"/>
                                              </p:val>
                                            </p:tav>
                                            <p:tav tm="100000">
                                              <p:val>
                                                <p:strVal val="#ppt_y"/>
                                              </p:val>
                                            </p:tav>
                                          </p:tavLst>
                                        </p:anim>
                                      </p:childTnLst>
                                    </p:cTn>
                                  </p:par>
                                </p:childTnLst>
                              </p:cTn>
                            </p:par>
                            <p:par>
                              <p:cTn id="76" fill="hold">
                                <p:stCondLst>
                                  <p:cond delay="3600"/>
                                </p:stCondLst>
                                <p:childTnLst>
                                  <p:par>
                                    <p:cTn id="77" presetID="2" presetClass="entr" presetSubtype="2" fill="hold" nodeType="afterEffect" p14:presetBounceEnd="60000">
                                      <p:stCondLst>
                                        <p:cond delay="0"/>
                                      </p:stCondLst>
                                      <p:childTnLst>
                                        <p:set>
                                          <p:cBhvr>
                                            <p:cTn id="78" dur="1" fill="hold">
                                              <p:stCondLst>
                                                <p:cond delay="0"/>
                                              </p:stCondLst>
                                            </p:cTn>
                                            <p:tgtEl>
                                              <p:spTgt spid="3"/>
                                            </p:tgtEl>
                                            <p:attrNameLst>
                                              <p:attrName>style.visibility</p:attrName>
                                            </p:attrNameLst>
                                          </p:cBhvr>
                                          <p:to>
                                            <p:strVal val="visible"/>
                                          </p:to>
                                        </p:set>
                                        <p:anim calcmode="lin" valueType="num" p14:bounceEnd="60000">
                                          <p:cBhvr additive="base">
                                            <p:cTn id="79"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5"/>
                                            </p:tgtEl>
                                            <p:attrNameLst>
                                              <p:attrName>style.visibility</p:attrName>
                                            </p:attrNameLst>
                                          </p:cBhvr>
                                          <p:to>
                                            <p:strVal val="visible"/>
                                          </p:to>
                                        </p:set>
                                        <p:animEffect transition="in" filter="wheel(1)">
                                          <p:cBhvr>
                                            <p:cTn id="36" dur="500"/>
                                            <p:tgtEl>
                                              <p:spTgt spid="25"/>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stCondLst>
                                        <p:cond delay="3100"/>
                                      </p:stCondLst>
                                      <p:childTnLst>
                                        <p:set>
                                          <p:cBhvr>
                                            <p:cTn id="73" dur="1" fill="hold">
                                              <p:stCondLst>
                                                <p:cond delay="0"/>
                                              </p:stCondLst>
                                            </p:cTn>
                                            <p:tgtEl>
                                              <p:spTgt spid="120"/>
                                            </p:tgtEl>
                                            <p:attrNameLst>
                                              <p:attrName>style.visibility</p:attrName>
                                            </p:attrNameLst>
                                          </p:cBhvr>
                                          <p:to>
                                            <p:strVal val="visible"/>
                                          </p:to>
                                        </p:set>
                                        <p:anim calcmode="lin" valueType="num">
                                          <p:cBhvr additive="base">
                                            <p:cTn id="74" dur="500" fill="hold"/>
                                            <p:tgtEl>
                                              <p:spTgt spid="120"/>
                                            </p:tgtEl>
                                            <p:attrNameLst>
                                              <p:attrName>ppt_x</p:attrName>
                                            </p:attrNameLst>
                                          </p:cBhvr>
                                          <p:tavLst>
                                            <p:tav tm="0">
                                              <p:val>
                                                <p:strVal val="1+#ppt_w/2"/>
                                              </p:val>
                                            </p:tav>
                                            <p:tav tm="100000">
                                              <p:val>
                                                <p:strVal val="#ppt_x"/>
                                              </p:val>
                                            </p:tav>
                                          </p:tavLst>
                                        </p:anim>
                                        <p:anim calcmode="lin" valueType="num">
                                          <p:cBhvr additive="base">
                                            <p:cTn id="75" dur="500" fill="hold"/>
                                            <p:tgtEl>
                                              <p:spTgt spid="120"/>
                                            </p:tgtEl>
                                            <p:attrNameLst>
                                              <p:attrName>ppt_y</p:attrName>
                                            </p:attrNameLst>
                                          </p:cBhvr>
                                          <p:tavLst>
                                            <p:tav tm="0">
                                              <p:val>
                                                <p:strVal val="#ppt_y"/>
                                              </p:val>
                                            </p:tav>
                                            <p:tav tm="100000">
                                              <p:val>
                                                <p:strVal val="#ppt_y"/>
                                              </p:val>
                                            </p:tav>
                                          </p:tavLst>
                                        </p:anim>
                                      </p:childTnLst>
                                    </p:cTn>
                                  </p:par>
                                </p:childTnLst>
                              </p:cTn>
                            </p:par>
                            <p:par>
                              <p:cTn id="76" fill="hold">
                                <p:stCondLst>
                                  <p:cond delay="3600"/>
                                </p:stCondLst>
                                <p:childTnLst>
                                  <p:par>
                                    <p:cTn id="77" presetID="2" presetClass="entr" presetSubtype="2" fill="hold" nodeType="afterEffect">
                                      <p:stCondLst>
                                        <p:cond delay="0"/>
                                      </p:stCondLst>
                                      <p:childTnLst>
                                        <p:set>
                                          <p:cBhvr>
                                            <p:cTn id="78" dur="1" fill="hold">
                                              <p:stCondLst>
                                                <p:cond delay="0"/>
                                              </p:stCondLst>
                                            </p:cTn>
                                            <p:tgtEl>
                                              <p:spTgt spid="3"/>
                                            </p:tgtEl>
                                            <p:attrNameLst>
                                              <p:attrName>style.visibility</p:attrName>
                                            </p:attrNameLst>
                                          </p:cBhvr>
                                          <p:to>
                                            <p:strVal val="visible"/>
                                          </p:to>
                                        </p:set>
                                        <p:anim calcmode="lin" valueType="num">
                                          <p:cBhvr additive="base">
                                            <p:cTn id="79" dur="500" fill="hold"/>
                                            <p:tgtEl>
                                              <p:spTgt spid="3"/>
                                            </p:tgtEl>
                                            <p:attrNameLst>
                                              <p:attrName>ppt_x</p:attrName>
                                            </p:attrNameLst>
                                          </p:cBhvr>
                                          <p:tavLst>
                                            <p:tav tm="0">
                                              <p:val>
                                                <p:strVal val="1+#ppt_w/2"/>
                                              </p:val>
                                            </p:tav>
                                            <p:tav tm="100000">
                                              <p:val>
                                                <p:strVal val="#ppt_x"/>
                                              </p:val>
                                            </p:tav>
                                          </p:tavLst>
                                        </p:anim>
                                        <p:anim calcmode="lin" valueType="num">
                                          <p:cBhvr additive="base">
                                            <p:cTn id="80"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828000" y="763005"/>
            <a:ext cx="7488000" cy="209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89" indent="-171489">
              <a:lnSpc>
                <a:spcPct val="150000"/>
              </a:lnSpc>
              <a:spcBef>
                <a:spcPts val="500"/>
              </a:spcBef>
              <a:buClr>
                <a:schemeClr val="tx1">
                  <a:lumMod val="75000"/>
                  <a:lumOff val="25000"/>
                </a:schemeClr>
              </a:buClr>
              <a:buFont typeface="Wingdings" pitchFamily="2" charset="2"/>
              <a:buChar char="n"/>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）设置出血的注意事项。</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① 带底纹的图像将底纹也延伸到</a:t>
            </a:r>
            <a:r>
              <a:rPr lang="en-US" altLang="zh-CN" sz="1200" dirty="0">
                <a:latin typeface="微软雅黑" panose="020B0503020204020204" pitchFamily="34" charset="-122"/>
                <a:ea typeface="微软雅黑" panose="020B0503020204020204" pitchFamily="34" charset="-122"/>
              </a:rPr>
              <a:t>3mm </a:t>
            </a:r>
            <a:r>
              <a:rPr lang="zh-CN" altLang="en-US" sz="1200" dirty="0">
                <a:latin typeface="微软雅黑" panose="020B0503020204020204" pitchFamily="34" charset="-122"/>
                <a:ea typeface="微软雅黑" panose="020B0503020204020204" pitchFamily="34" charset="-122"/>
              </a:rPr>
              <a:t>出血里，这样就避免了裁切时白边的出现，所有背景图片都需要延续到出血线位置。</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② 重要的文字和图像：在排版的时候要远离</a:t>
            </a:r>
            <a:r>
              <a:rPr lang="en-US" altLang="zh-CN" sz="1200" dirty="0">
                <a:latin typeface="微软雅黑" panose="020B0503020204020204" pitchFamily="34" charset="-122"/>
                <a:ea typeface="微软雅黑" panose="020B0503020204020204" pitchFamily="34" charset="-122"/>
              </a:rPr>
              <a:t>3mm </a:t>
            </a:r>
            <a:r>
              <a:rPr lang="zh-CN" altLang="en-US" sz="1200" dirty="0">
                <a:latin typeface="微软雅黑" panose="020B0503020204020204" pitchFamily="34" charset="-122"/>
                <a:ea typeface="微软雅黑" panose="020B0503020204020204" pitchFamily="34" charset="-122"/>
              </a:rPr>
              <a:t>出血线，至少</a:t>
            </a:r>
            <a:r>
              <a:rPr lang="en-US" altLang="zh-CN" sz="1200" dirty="0">
                <a:latin typeface="微软雅黑" panose="020B0503020204020204" pitchFamily="34" charset="-122"/>
                <a:ea typeface="微软雅黑" panose="020B0503020204020204" pitchFamily="34" charset="-122"/>
              </a:rPr>
              <a:t>10mm </a:t>
            </a:r>
            <a:r>
              <a:rPr lang="zh-CN" altLang="en-US" sz="1200" dirty="0">
                <a:latin typeface="微软雅黑" panose="020B0503020204020204" pitchFamily="34" charset="-122"/>
                <a:ea typeface="微软雅黑" panose="020B0503020204020204" pitchFamily="34" charset="-122"/>
              </a:rPr>
              <a:t>以上，以免裁切的时候被裁掉。</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在制作电子版文件时，为了避免后期裁切时，将文字或图片内容误裁切，页面尺寸的四周各加</a:t>
            </a:r>
            <a:r>
              <a:rPr lang="en-US" altLang="zh-CN" sz="1200" dirty="0">
                <a:latin typeface="微软雅黑" panose="020B0503020204020204" pitchFamily="34" charset="-122"/>
                <a:ea typeface="微软雅黑" panose="020B0503020204020204" pitchFamily="34" charset="-122"/>
              </a:rPr>
              <a:t>3 </a:t>
            </a:r>
            <a:r>
              <a:rPr lang="zh-CN" altLang="en-US" sz="1200" dirty="0">
                <a:latin typeface="微软雅黑" panose="020B0503020204020204" pitchFamily="34" charset="-122"/>
                <a:ea typeface="微软雅黑" panose="020B0503020204020204" pitchFamily="34" charset="-122"/>
              </a:rPr>
              <a:t>毫米的出血数值，页面尺寸应该为</a:t>
            </a:r>
            <a:r>
              <a:rPr lang="en-US" altLang="zh-CN" sz="1200" dirty="0">
                <a:latin typeface="微软雅黑" panose="020B0503020204020204" pitchFamily="34" charset="-122"/>
                <a:ea typeface="微软雅黑" panose="020B0503020204020204" pitchFamily="34" charset="-122"/>
              </a:rPr>
              <a:t>216×291mm</a:t>
            </a:r>
            <a:r>
              <a:rPr lang="zh-CN" altLang="en-US" sz="1200" dirty="0">
                <a:latin typeface="微软雅黑" panose="020B0503020204020204" pitchFamily="34" charset="-122"/>
                <a:ea typeface="微软雅黑" panose="020B0503020204020204" pitchFamily="34" charset="-122"/>
              </a:rPr>
              <a:t>；同理，一般裁切线以内的</a:t>
            </a:r>
            <a:r>
              <a:rPr lang="en-US" altLang="zh-CN" sz="1200" dirty="0">
                <a:latin typeface="微软雅黑" panose="020B0503020204020204" pitchFamily="34" charset="-122"/>
                <a:ea typeface="微软雅黑" panose="020B0503020204020204" pitchFamily="34" charset="-122"/>
              </a:rPr>
              <a:t>3 </a:t>
            </a:r>
            <a:r>
              <a:rPr lang="zh-CN" altLang="en-US" sz="1200" dirty="0">
                <a:latin typeface="微软雅黑" panose="020B0503020204020204" pitchFamily="34" charset="-122"/>
                <a:ea typeface="微软雅黑" panose="020B0503020204020204" pitchFamily="34" charset="-122"/>
              </a:rPr>
              <a:t>毫米区域，是不允许出现文字或产品图片等内容的。</a:t>
            </a:r>
          </a:p>
        </p:txBody>
      </p:sp>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相关</a:t>
            </a:r>
            <a:r>
              <a:rPr lang="zh-CN" altLang="en-US" sz="2001" b="1" dirty="0">
                <a:solidFill>
                  <a:schemeClr val="accent2"/>
                </a:solidFill>
                <a:latin typeface="Impact" pitchFamily="34" charset="0"/>
                <a:ea typeface="微软雅黑" pitchFamily="34" charset="-122"/>
                <a:cs typeface="宋体" pitchFamily="2" charset="-122"/>
              </a:rPr>
              <a:t>知识</a:t>
            </a:r>
            <a:endParaRPr lang="en-US" altLang="zh-CN" sz="2001" b="1" dirty="0">
              <a:solidFill>
                <a:schemeClr val="accent2"/>
              </a:solidFill>
              <a:latin typeface="Impact" pitchFamily="34" charset="0"/>
              <a:ea typeface="微软雅黑" pitchFamily="34" charset="-122"/>
              <a:cs typeface="宋体" pitchFamily="2" charset="-122"/>
            </a:endParaRPr>
          </a:p>
        </p:txBody>
      </p:sp>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b="8424"/>
          <a:stretch/>
        </p:blipFill>
        <p:spPr>
          <a:xfrm>
            <a:off x="2988000" y="2861721"/>
            <a:ext cx="3573309" cy="2066258"/>
          </a:xfrm>
          <a:prstGeom prst="rect">
            <a:avLst/>
          </a:prstGeom>
        </p:spPr>
      </p:pic>
    </p:spTree>
    <p:extLst>
      <p:ext uri="{BB962C8B-B14F-4D97-AF65-F5344CB8AC3E}">
        <p14:creationId xmlns:p14="http://schemas.microsoft.com/office/powerpoint/2010/main" val="109744240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60000">
                                      <p:stCondLst>
                                        <p:cond delay="250"/>
                                      </p:stCondLst>
                                      <p:childTnLst>
                                        <p:set>
                                          <p:cBhvr>
                                            <p:cTn id="10" dur="1" fill="hold">
                                              <p:stCondLst>
                                                <p:cond delay="0"/>
                                              </p:stCondLst>
                                            </p:cTn>
                                            <p:tgtEl>
                                              <p:spTgt spid="2"/>
                                            </p:tgtEl>
                                            <p:attrNameLst>
                                              <p:attrName>style.visibility</p:attrName>
                                            </p:attrNameLst>
                                          </p:cBhvr>
                                          <p:to>
                                            <p:strVal val="visible"/>
                                          </p:to>
                                        </p:set>
                                        <p:anim calcmode="lin" valueType="num" p14:bounceEnd="60000">
                                          <p:cBhvr additive="base">
                                            <p:cTn id="11" dur="50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2">
            <a:extLst>
              <a:ext uri="{28A0092B-C50C-407E-A947-70E740481C1C}">
                <a14:useLocalDpi xmlns:a14="http://schemas.microsoft.com/office/drawing/2010/main" val="0"/>
              </a:ext>
            </a:extLst>
          </a:blip>
          <a:srcRect l="1863" t="475" r="26678" b="2080"/>
          <a:stretch>
            <a:fillRect/>
          </a:stretch>
        </p:blipFill>
        <p:spPr>
          <a:xfrm>
            <a:off x="1043242" y="1203750"/>
            <a:ext cx="2999469" cy="2999469"/>
          </a:xfrm>
          <a:custGeom>
            <a:avLst/>
            <a:gdLst>
              <a:gd name="connsiteX0" fmla="*/ 1499272 w 2998543"/>
              <a:gd name="connsiteY0" fmla="*/ 0 h 2998543"/>
              <a:gd name="connsiteX1" fmla="*/ 2998543 w 2998543"/>
              <a:gd name="connsiteY1" fmla="*/ 1499272 h 2998543"/>
              <a:gd name="connsiteX2" fmla="*/ 1499272 w 2998543"/>
              <a:gd name="connsiteY2" fmla="*/ 2998543 h 2998543"/>
              <a:gd name="connsiteX3" fmla="*/ 0 w 2998543"/>
              <a:gd name="connsiteY3" fmla="*/ 1499272 h 2998543"/>
            </a:gdLst>
            <a:ahLst/>
            <a:cxnLst>
              <a:cxn ang="0">
                <a:pos x="connsiteX0" y="connsiteY0"/>
              </a:cxn>
              <a:cxn ang="0">
                <a:pos x="connsiteX1" y="connsiteY1"/>
              </a:cxn>
              <a:cxn ang="0">
                <a:pos x="connsiteX2" y="connsiteY2"/>
              </a:cxn>
              <a:cxn ang="0">
                <a:pos x="connsiteX3" y="connsiteY3"/>
              </a:cxn>
            </a:cxnLst>
            <a:rect l="l" t="t" r="r" b="b"/>
            <a:pathLst>
              <a:path w="2998543" h="2998543">
                <a:moveTo>
                  <a:pt x="1499272" y="0"/>
                </a:moveTo>
                <a:lnTo>
                  <a:pt x="2998543" y="1499272"/>
                </a:lnTo>
                <a:lnTo>
                  <a:pt x="1499272" y="2998543"/>
                </a:lnTo>
                <a:lnTo>
                  <a:pt x="0" y="1499272"/>
                </a:lnTo>
                <a:close/>
              </a:path>
            </a:pathLst>
          </a:custGeom>
        </p:spPr>
      </p:pic>
      <p:sp>
        <p:nvSpPr>
          <p:cNvPr id="40"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41"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42" name="Rectangle 18"/>
          <p:cNvSpPr>
            <a:spLocks noChangeArrowheads="1"/>
          </p:cNvSpPr>
          <p:nvPr/>
        </p:nvSpPr>
        <p:spPr bwMode="auto">
          <a:xfrm>
            <a:off x="499691"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活动</a:t>
            </a:r>
            <a:r>
              <a:rPr lang="zh-CN" altLang="en-US" sz="2001" b="1" dirty="0">
                <a:solidFill>
                  <a:schemeClr val="accent2"/>
                </a:solidFill>
                <a:latin typeface="Impact" pitchFamily="34" charset="0"/>
                <a:ea typeface="微软雅黑" pitchFamily="34" charset="-122"/>
                <a:cs typeface="宋体" pitchFamily="2" charset="-122"/>
              </a:rPr>
              <a:t>实施</a:t>
            </a:r>
            <a:endParaRPr lang="en-US" altLang="zh-CN" sz="2001"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880339" y="1693156"/>
            <a:ext cx="638231" cy="638231"/>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44"/>
          </a:p>
        </p:txBody>
      </p:sp>
      <p:sp>
        <p:nvSpPr>
          <p:cNvPr id="115" name="Freeform 24"/>
          <p:cNvSpPr>
            <a:spLocks noEditPoints="1"/>
          </p:cNvSpPr>
          <p:nvPr/>
        </p:nvSpPr>
        <p:spPr bwMode="auto">
          <a:xfrm>
            <a:off x="1087894" y="1906941"/>
            <a:ext cx="223121" cy="210660"/>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68" tIns="45734" rIns="91468" bIns="45734" numCol="1" anchor="t" anchorCtr="0" compatLnSpc="1"/>
          <a:lstStyle/>
          <a:p>
            <a:endParaRPr lang="zh-CN" altLang="en-US" sz="2144"/>
          </a:p>
        </p:txBody>
      </p:sp>
      <p:sp>
        <p:nvSpPr>
          <p:cNvPr id="121" name="菱形 120"/>
          <p:cNvSpPr/>
          <p:nvPr/>
        </p:nvSpPr>
        <p:spPr>
          <a:xfrm>
            <a:off x="3660391" y="1798485"/>
            <a:ext cx="638231" cy="638231"/>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44"/>
          </a:p>
        </p:txBody>
      </p:sp>
      <p:sp>
        <p:nvSpPr>
          <p:cNvPr id="116" name="Freeform 26"/>
          <p:cNvSpPr>
            <a:spLocks noEditPoints="1"/>
          </p:cNvSpPr>
          <p:nvPr/>
        </p:nvSpPr>
        <p:spPr bwMode="auto">
          <a:xfrm>
            <a:off x="3869795" y="2007374"/>
            <a:ext cx="219424" cy="220454"/>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68" tIns="45734" rIns="91468" bIns="45734" numCol="1" anchor="t" anchorCtr="0" compatLnSpc="1"/>
          <a:lstStyle/>
          <a:p>
            <a:endParaRPr lang="zh-CN" altLang="en-US" sz="2144"/>
          </a:p>
        </p:txBody>
      </p:sp>
      <p:sp>
        <p:nvSpPr>
          <p:cNvPr id="123" name="菱形 122"/>
          <p:cNvSpPr/>
          <p:nvPr/>
        </p:nvSpPr>
        <p:spPr>
          <a:xfrm>
            <a:off x="1199454" y="2580929"/>
            <a:ext cx="1809967" cy="1809967"/>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44"/>
          </a:p>
        </p:txBody>
      </p:sp>
      <p:sp>
        <p:nvSpPr>
          <p:cNvPr id="114" name="Freeform 21"/>
          <p:cNvSpPr>
            <a:spLocks noEditPoints="1"/>
          </p:cNvSpPr>
          <p:nvPr/>
        </p:nvSpPr>
        <p:spPr bwMode="auto">
          <a:xfrm>
            <a:off x="1984250" y="3013062"/>
            <a:ext cx="240376" cy="245718"/>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68" tIns="45734" rIns="91468" bIns="45734" numCol="1" anchor="t" anchorCtr="0" compatLnSpc="1"/>
          <a:lstStyle/>
          <a:p>
            <a:endParaRPr lang="zh-CN" altLang="en-US" sz="2144"/>
          </a:p>
        </p:txBody>
      </p:sp>
      <p:sp>
        <p:nvSpPr>
          <p:cNvPr id="124" name="Freeform 9"/>
          <p:cNvSpPr/>
          <p:nvPr/>
        </p:nvSpPr>
        <p:spPr bwMode="auto">
          <a:xfrm>
            <a:off x="1336395" y="3784881"/>
            <a:ext cx="174838" cy="3503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68" tIns="45734" rIns="91468" bIns="45734" numCol="1" anchor="t" anchorCtr="0" compatLnSpc="1"/>
          <a:lstStyle/>
          <a:p>
            <a:endParaRPr lang="zh-CN" altLang="en-US" sz="2144"/>
          </a:p>
        </p:txBody>
      </p:sp>
      <p:sp>
        <p:nvSpPr>
          <p:cNvPr id="125" name="Freeform 7"/>
          <p:cNvSpPr/>
          <p:nvPr/>
        </p:nvSpPr>
        <p:spPr bwMode="auto">
          <a:xfrm>
            <a:off x="1768761" y="2366948"/>
            <a:ext cx="179170" cy="35769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68" tIns="45734" rIns="91468" bIns="45734" numCol="1" anchor="t" anchorCtr="0" compatLnSpc="1"/>
          <a:lstStyle/>
          <a:p>
            <a:endParaRPr lang="zh-CN" altLang="en-US" sz="2144"/>
          </a:p>
        </p:txBody>
      </p:sp>
      <p:sp>
        <p:nvSpPr>
          <p:cNvPr id="19" name="Rectangle 24"/>
          <p:cNvSpPr>
            <a:spLocks noChangeArrowheads="1"/>
          </p:cNvSpPr>
          <p:nvPr/>
        </p:nvSpPr>
        <p:spPr bwMode="auto">
          <a:xfrm>
            <a:off x="4916578" y="1634937"/>
            <a:ext cx="3347083" cy="1821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）活动目标。</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① 能够准确地分析欧洲庄园房地产公司的客户需求。</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② 能够根据需求讨论制作创意方案。</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③ 能够根据创意方案制作出既美观又实用的欧洲庄园房地产</a:t>
            </a:r>
            <a:r>
              <a:rPr lang="en-US" altLang="zh-CN" sz="1200" dirty="0">
                <a:latin typeface="微软雅黑" panose="020B0503020204020204" pitchFamily="34" charset="-122"/>
                <a:ea typeface="微软雅黑" panose="020B0503020204020204" pitchFamily="34" charset="-122"/>
              </a:rPr>
              <a:t>DM</a:t>
            </a:r>
            <a:r>
              <a:rPr lang="zh-CN" altLang="en-US"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p:txBody>
      </p:sp>
      <p:sp>
        <p:nvSpPr>
          <p:cNvPr id="15" name="Rectangle 24"/>
          <p:cNvSpPr>
            <a:spLocks noChangeArrowheads="1"/>
          </p:cNvSpPr>
          <p:nvPr/>
        </p:nvSpPr>
        <p:spPr bwMode="auto">
          <a:xfrm>
            <a:off x="1443118" y="3384431"/>
            <a:ext cx="1322639" cy="495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buClr>
                <a:schemeClr val="tx1">
                  <a:lumMod val="75000"/>
                  <a:lumOff val="25000"/>
                </a:schemeClr>
              </a:buClr>
            </a:pPr>
            <a:r>
              <a:rPr lang="zh-CN" altLang="en-US" sz="1400" b="1" dirty="0">
                <a:solidFill>
                  <a:schemeClr val="bg1"/>
                </a:solidFill>
                <a:latin typeface="微软雅黑" panose="020B0503020204020204" pitchFamily="34" charset="-122"/>
                <a:ea typeface="微软雅黑" panose="020B0503020204020204" pitchFamily="34" charset="-122"/>
              </a:rPr>
              <a:t>设计欧洲庄园房地产</a:t>
            </a:r>
            <a:r>
              <a:rPr lang="en-US" altLang="zh-CN" sz="1400" b="1" dirty="0">
                <a:solidFill>
                  <a:schemeClr val="bg1"/>
                </a:solidFill>
                <a:latin typeface="微软雅黑" panose="020B0503020204020204" pitchFamily="34" charset="-122"/>
                <a:ea typeface="微软雅黑" panose="020B0503020204020204" pitchFamily="34" charset="-122"/>
              </a:rPr>
              <a:t>DM</a:t>
            </a:r>
          </a:p>
        </p:txBody>
      </p:sp>
    </p:spTree>
    <p:extLst>
      <p:ext uri="{BB962C8B-B14F-4D97-AF65-F5344CB8AC3E}">
        <p14:creationId xmlns:p14="http://schemas.microsoft.com/office/powerpoint/2010/main" val="42735308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5"/>
                                            </p:tgtEl>
                                            <p:attrNameLst>
                                              <p:attrName>style.visibility</p:attrName>
                                            </p:attrNameLst>
                                          </p:cBhvr>
                                          <p:to>
                                            <p:strVal val="visible"/>
                                          </p:to>
                                        </p:set>
                                        <p:animEffect transition="in" filter="wheel(1)">
                                          <p:cBhvr>
                                            <p:cTn id="36" dur="500"/>
                                            <p:tgtEl>
                                              <p:spTgt spid="25"/>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anim calcmode="lin" valueType="num">
                                          <p:cBhvr>
                                            <p:cTn id="70" dur="500" fill="hold"/>
                                            <p:tgtEl>
                                              <p:spTgt spid="15"/>
                                            </p:tgtEl>
                                            <p:attrNameLst>
                                              <p:attrName>ppt_x</p:attrName>
                                            </p:attrNameLst>
                                          </p:cBhvr>
                                          <p:tavLst>
                                            <p:tav tm="0">
                                              <p:val>
                                                <p:strVal val="#ppt_x"/>
                                              </p:val>
                                            </p:tav>
                                            <p:tav tm="100000">
                                              <p:val>
                                                <p:strVal val="#ppt_x"/>
                                              </p:val>
                                            </p:tav>
                                          </p:tavLst>
                                        </p:anim>
                                        <p:anim calcmode="lin" valueType="num">
                                          <p:cBhvr>
                                            <p:cTn id="71" dur="500" fill="hold"/>
                                            <p:tgtEl>
                                              <p:spTgt spid="15"/>
                                            </p:tgtEl>
                                            <p:attrNameLst>
                                              <p:attrName>ppt_y</p:attrName>
                                            </p:attrNameLst>
                                          </p:cBhvr>
                                          <p:tavLst>
                                            <p:tav tm="0">
                                              <p:val>
                                                <p:strVal val="#ppt_y+.1"/>
                                              </p:val>
                                            </p:tav>
                                            <p:tav tm="100000">
                                              <p:val>
                                                <p:strVal val="#ppt_y"/>
                                              </p:val>
                                            </p:tav>
                                          </p:tavLst>
                                        </p:anim>
                                      </p:childTnLst>
                                    </p:cTn>
                                  </p:par>
                                </p:childTnLst>
                              </p:cTn>
                            </p:par>
                            <p:par>
                              <p:cTn id="72" fill="hold">
                                <p:stCondLst>
                                  <p:cond delay="3100"/>
                                </p:stCondLst>
                                <p:childTnLst>
                                  <p:par>
                                    <p:cTn id="73" presetID="2" presetClass="entr" presetSubtype="2" fill="hold" grpId="0" nodeType="afterEffect" p14:presetBounceEnd="60000">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14:bounceEnd="60000">
                                          <p:cBhvr additive="base">
                                            <p:cTn id="75" dur="500" fill="hold"/>
                                            <p:tgtEl>
                                              <p:spTgt spid="19"/>
                                            </p:tgtEl>
                                            <p:attrNameLst>
                                              <p:attrName>ppt_x</p:attrName>
                                            </p:attrNameLst>
                                          </p:cBhvr>
                                          <p:tavLst>
                                            <p:tav tm="0">
                                              <p:val>
                                                <p:strVal val="1+#ppt_w/2"/>
                                              </p:val>
                                            </p:tav>
                                            <p:tav tm="100000">
                                              <p:val>
                                                <p:strVal val="#ppt_x"/>
                                              </p:val>
                                            </p:tav>
                                          </p:tavLst>
                                        </p:anim>
                                        <p:anim calcmode="lin" valueType="num" p14:bounceEnd="60000">
                                          <p:cBhvr additive="base">
                                            <p:cTn id="7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1" grpId="0" animBg="1"/>
          <p:bldP spid="116" grpId="0" animBg="1"/>
          <p:bldP spid="123" grpId="0" animBg="1"/>
          <p:bldP spid="114" grpId="0" animBg="1"/>
          <p:bldP spid="124" grpId="0" animBg="1"/>
          <p:bldP spid="124" grpId="1" animBg="1"/>
          <p:bldP spid="125" grpId="0" animBg="1"/>
          <p:bldP spid="125" grpId="1" animBg="1"/>
          <p:bldP spid="19"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5"/>
                                            </p:tgtEl>
                                            <p:attrNameLst>
                                              <p:attrName>style.visibility</p:attrName>
                                            </p:attrNameLst>
                                          </p:cBhvr>
                                          <p:to>
                                            <p:strVal val="visible"/>
                                          </p:to>
                                        </p:set>
                                        <p:animEffect transition="in" filter="wheel(1)">
                                          <p:cBhvr>
                                            <p:cTn id="36" dur="500"/>
                                            <p:tgtEl>
                                              <p:spTgt spid="25"/>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anim calcmode="lin" valueType="num">
                                          <p:cBhvr>
                                            <p:cTn id="70" dur="500" fill="hold"/>
                                            <p:tgtEl>
                                              <p:spTgt spid="15"/>
                                            </p:tgtEl>
                                            <p:attrNameLst>
                                              <p:attrName>ppt_x</p:attrName>
                                            </p:attrNameLst>
                                          </p:cBhvr>
                                          <p:tavLst>
                                            <p:tav tm="0">
                                              <p:val>
                                                <p:strVal val="#ppt_x"/>
                                              </p:val>
                                            </p:tav>
                                            <p:tav tm="100000">
                                              <p:val>
                                                <p:strVal val="#ppt_x"/>
                                              </p:val>
                                            </p:tav>
                                          </p:tavLst>
                                        </p:anim>
                                        <p:anim calcmode="lin" valueType="num">
                                          <p:cBhvr>
                                            <p:cTn id="71" dur="500" fill="hold"/>
                                            <p:tgtEl>
                                              <p:spTgt spid="15"/>
                                            </p:tgtEl>
                                            <p:attrNameLst>
                                              <p:attrName>ppt_y</p:attrName>
                                            </p:attrNameLst>
                                          </p:cBhvr>
                                          <p:tavLst>
                                            <p:tav tm="0">
                                              <p:val>
                                                <p:strVal val="#ppt_y+.1"/>
                                              </p:val>
                                            </p:tav>
                                            <p:tav tm="100000">
                                              <p:val>
                                                <p:strVal val="#ppt_y"/>
                                              </p:val>
                                            </p:tav>
                                          </p:tavLst>
                                        </p:anim>
                                      </p:childTnLst>
                                    </p:cTn>
                                  </p:par>
                                </p:childTnLst>
                              </p:cTn>
                            </p:par>
                            <p:par>
                              <p:cTn id="72" fill="hold">
                                <p:stCondLst>
                                  <p:cond delay="3100"/>
                                </p:stCondLst>
                                <p:childTnLst>
                                  <p:par>
                                    <p:cTn id="73" presetID="2" presetClass="entr" presetSubtype="2" fill="hold" grpId="0" nodeType="after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1+#ppt_w/2"/>
                                              </p:val>
                                            </p:tav>
                                            <p:tav tm="100000">
                                              <p:val>
                                                <p:strVal val="#ppt_x"/>
                                              </p:val>
                                            </p:tav>
                                          </p:tavLst>
                                        </p:anim>
                                        <p:anim calcmode="lin" valueType="num">
                                          <p:cBhvr additive="base">
                                            <p:cTn id="7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1" grpId="0" animBg="1"/>
          <p:bldP spid="116" grpId="0" animBg="1"/>
          <p:bldP spid="123" grpId="0" animBg="1"/>
          <p:bldP spid="114" grpId="0" animBg="1"/>
          <p:bldP spid="124" grpId="0" animBg="1"/>
          <p:bldP spid="124" grpId="1" animBg="1"/>
          <p:bldP spid="125" grpId="0" animBg="1"/>
          <p:bldP spid="125" grpId="1" animBg="1"/>
          <p:bldP spid="19" grpId="0"/>
          <p:bldP spid="15"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活动</a:t>
            </a:r>
            <a:r>
              <a:rPr lang="zh-CN" altLang="en-US" sz="2001" b="1" dirty="0">
                <a:solidFill>
                  <a:schemeClr val="accent2"/>
                </a:solidFill>
                <a:latin typeface="Impact" pitchFamily="34" charset="0"/>
                <a:ea typeface="微软雅黑" pitchFamily="34" charset="-122"/>
                <a:cs typeface="宋体" pitchFamily="2" charset="-122"/>
              </a:rPr>
              <a:t>实施</a:t>
            </a:r>
            <a:endParaRPr lang="en-US" altLang="zh-CN" sz="2001" b="1" dirty="0">
              <a:solidFill>
                <a:schemeClr val="accent2"/>
              </a:solidFill>
              <a:latin typeface="Impact" pitchFamily="34" charset="0"/>
              <a:ea typeface="微软雅黑" pitchFamily="34" charset="-122"/>
              <a:cs typeface="宋体" pitchFamily="2" charset="-122"/>
            </a:endParaRPr>
          </a:p>
        </p:txBody>
      </p:sp>
      <p:sp>
        <p:nvSpPr>
          <p:cNvPr id="17" name="Rectangle 24"/>
          <p:cNvSpPr>
            <a:spLocks noChangeArrowheads="1"/>
          </p:cNvSpPr>
          <p:nvPr/>
        </p:nvSpPr>
        <p:spPr bwMode="auto">
          <a:xfrm>
            <a:off x="900000" y="869784"/>
            <a:ext cx="7344000" cy="18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）客户需求分析内容，如表</a:t>
            </a:r>
            <a:r>
              <a:rPr lang="en-US" altLang="zh-CN" sz="1200" b="1" dirty="0">
                <a:latin typeface="微软雅黑" panose="020B0503020204020204" pitchFamily="34" charset="-122"/>
                <a:ea typeface="微软雅黑" panose="020B0503020204020204" pitchFamily="34" charset="-122"/>
              </a:rPr>
              <a:t>3-1-3 </a:t>
            </a:r>
            <a:r>
              <a:rPr lang="zh-CN" altLang="en-US" sz="1200" b="1" dirty="0">
                <a:latin typeface="微软雅黑" panose="020B0503020204020204" pitchFamily="34" charset="-122"/>
                <a:ea typeface="微软雅黑" panose="020B0503020204020204" pitchFamily="34" charset="-122"/>
              </a:rPr>
              <a:t>所示。</a:t>
            </a:r>
            <a:endParaRPr lang="en-US" altLang="zh-CN" sz="1200" b="1" dirty="0">
              <a:latin typeface="微软雅黑" panose="020B0503020204020204" pitchFamily="34" charset="-122"/>
              <a:ea typeface="微软雅黑" panose="020B0503020204020204" pitchFamily="34" charset="-122"/>
            </a:endParaRP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① 欧洲庄园房地产</a:t>
            </a:r>
            <a:r>
              <a:rPr lang="en-US" altLang="zh-CN" sz="1200" dirty="0">
                <a:latin typeface="微软雅黑" panose="020B0503020204020204" pitchFamily="34" charset="-122"/>
                <a:ea typeface="微软雅黑" panose="020B0503020204020204" pitchFamily="34" charset="-122"/>
              </a:rPr>
              <a:t>DM </a:t>
            </a:r>
            <a:r>
              <a:rPr lang="zh-CN" altLang="en-US" sz="1200" dirty="0">
                <a:latin typeface="微软雅黑" panose="020B0503020204020204" pitchFamily="34" charset="-122"/>
                <a:ea typeface="微软雅黑" panose="020B0503020204020204" pitchFamily="34" charset="-122"/>
              </a:rPr>
              <a:t>设计的风格是什么样的？是现代的还是古典的，是欧洲的还是亚洲的，是典雅的还是粗犷的？</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② 该</a:t>
            </a:r>
            <a:r>
              <a:rPr lang="en-US" altLang="zh-CN" sz="1200" dirty="0">
                <a:latin typeface="微软雅黑" panose="020B0503020204020204" pitchFamily="34" charset="-122"/>
                <a:ea typeface="微软雅黑" panose="020B0503020204020204" pitchFamily="34" charset="-122"/>
              </a:rPr>
              <a:t>DM </a:t>
            </a:r>
            <a:r>
              <a:rPr lang="zh-CN" altLang="en-US" sz="1200" dirty="0">
                <a:latin typeface="微软雅黑" panose="020B0503020204020204" pitchFamily="34" charset="-122"/>
                <a:ea typeface="微软雅黑" panose="020B0503020204020204" pitchFamily="34" charset="-122"/>
              </a:rPr>
              <a:t>设计中需要重点体现哪些元素？是效果图、标志、文案，还是建筑？</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③ 该</a:t>
            </a:r>
            <a:r>
              <a:rPr lang="en-US" altLang="zh-CN" sz="1200" dirty="0">
                <a:latin typeface="微软雅黑" panose="020B0503020204020204" pitchFamily="34" charset="-122"/>
                <a:ea typeface="微软雅黑" panose="020B0503020204020204" pitchFamily="34" charset="-122"/>
              </a:rPr>
              <a:t>DM </a:t>
            </a:r>
            <a:r>
              <a:rPr lang="zh-CN" altLang="en-US" sz="1200" dirty="0">
                <a:latin typeface="微软雅黑" panose="020B0503020204020204" pitchFamily="34" charset="-122"/>
                <a:ea typeface="微软雅黑" panose="020B0503020204020204" pitchFamily="34" charset="-122"/>
              </a:rPr>
              <a:t>应散发给什么人群？</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④ 该招贴面向的人群是什么样的？高级白领还是普通市民？</a:t>
            </a:r>
            <a:endParaRPr lang="en-US" altLang="zh-CN" sz="1200" dirty="0">
              <a:latin typeface="微软雅黑" panose="020B0503020204020204" pitchFamily="34" charset="-122"/>
              <a:ea typeface="微软雅黑" panose="020B0503020204020204" pitchFamily="34" charset="-122"/>
            </a:endParaRPr>
          </a:p>
        </p:txBody>
      </p:sp>
      <p:grpSp>
        <p:nvGrpSpPr>
          <p:cNvPr id="5" name="组合 4"/>
          <p:cNvGrpSpPr/>
          <p:nvPr/>
        </p:nvGrpSpPr>
        <p:grpSpPr>
          <a:xfrm>
            <a:off x="1108318" y="3003750"/>
            <a:ext cx="6927364" cy="1724416"/>
            <a:chOff x="173846" y="2882084"/>
            <a:chExt cx="6514781" cy="1508550"/>
          </a:xfrm>
        </p:grpSpPr>
        <p:sp>
          <p:nvSpPr>
            <p:cNvPr id="8" name="矩形 7"/>
            <p:cNvSpPr/>
            <p:nvPr/>
          </p:nvSpPr>
          <p:spPr>
            <a:xfrm>
              <a:off x="2204206" y="4144413"/>
              <a:ext cx="2520000"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表</a:t>
              </a:r>
              <a:r>
                <a:rPr lang="en-US" altLang="zh-CN" sz="1000" dirty="0">
                  <a:latin typeface="微软雅黑" panose="020B0503020204020204" pitchFamily="34" charset="-122"/>
                  <a:ea typeface="微软雅黑" panose="020B0503020204020204" pitchFamily="34" charset="-122"/>
                </a:rPr>
                <a:t>3-1-1 “</a:t>
              </a:r>
              <a:r>
                <a:rPr lang="zh-CN" altLang="en-US" sz="1000" dirty="0">
                  <a:latin typeface="微软雅黑" panose="020B0503020204020204" pitchFamily="34" charset="-122"/>
                  <a:ea typeface="微软雅黑" panose="020B0503020204020204" pitchFamily="34" charset="-122"/>
                </a:rPr>
                <a:t>昆区演出招贴”客户需求分析</a:t>
              </a:r>
            </a:p>
          </p:txBody>
        </p:sp>
        <p:pic>
          <p:nvPicPr>
            <p:cNvPr id="4" name="图片 3"/>
            <p:cNvPicPr>
              <a:picLocks noChangeAspect="1"/>
            </p:cNvPicPr>
            <p:nvPr/>
          </p:nvPicPr>
          <p:blipFill>
            <a:blip r:embed="rId2"/>
            <a:stretch>
              <a:fillRect/>
            </a:stretch>
          </p:blipFill>
          <p:spPr>
            <a:xfrm>
              <a:off x="173846" y="2882084"/>
              <a:ext cx="6514781" cy="1135118"/>
            </a:xfrm>
            <a:prstGeom prst="rect">
              <a:avLst/>
            </a:prstGeom>
          </p:spPr>
        </p:pic>
      </p:grpSp>
    </p:spTree>
    <p:extLst>
      <p:ext uri="{BB962C8B-B14F-4D97-AF65-F5344CB8AC3E}">
        <p14:creationId xmlns:p14="http://schemas.microsoft.com/office/powerpoint/2010/main" val="160329020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14:bounceEnd="6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100"/>
                                </p:stCondLst>
                                <p:childTnLst>
                                  <p:par>
                                    <p:cTn id="10" presetID="2" presetClass="entr" presetSubtype="4" fill="hold" nodeType="afterEffect" p14:presetBounceEnd="60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60000">
                                          <p:cBhvr additive="base">
                                            <p:cTn id="12" dur="5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1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活动</a:t>
            </a:r>
            <a:r>
              <a:rPr lang="zh-CN" altLang="en-US" sz="2001" b="1" dirty="0">
                <a:solidFill>
                  <a:schemeClr val="accent2"/>
                </a:solidFill>
                <a:latin typeface="Impact" pitchFamily="34" charset="0"/>
                <a:ea typeface="微软雅黑" pitchFamily="34" charset="-122"/>
                <a:cs typeface="宋体" pitchFamily="2" charset="-122"/>
              </a:rPr>
              <a:t>实施</a:t>
            </a:r>
            <a:endParaRPr lang="en-US" altLang="zh-CN" sz="2001" b="1" dirty="0">
              <a:solidFill>
                <a:schemeClr val="accent2"/>
              </a:solidFill>
              <a:latin typeface="Impact" pitchFamily="34" charset="0"/>
              <a:ea typeface="微软雅黑" pitchFamily="34" charset="-122"/>
              <a:cs typeface="宋体" pitchFamily="2" charset="-122"/>
            </a:endParaRPr>
          </a:p>
        </p:txBody>
      </p:sp>
      <p:sp>
        <p:nvSpPr>
          <p:cNvPr id="17" name="Rectangle 24"/>
          <p:cNvSpPr>
            <a:spLocks noChangeArrowheads="1"/>
          </p:cNvSpPr>
          <p:nvPr/>
        </p:nvSpPr>
        <p:spPr bwMode="auto">
          <a:xfrm>
            <a:off x="955451" y="902134"/>
            <a:ext cx="3544549" cy="3186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3</a:t>
            </a:r>
            <a:r>
              <a:rPr lang="zh-CN" altLang="en-US" sz="1200" b="1" dirty="0">
                <a:latin typeface="微软雅黑" panose="020B0503020204020204" pitchFamily="34" charset="-122"/>
                <a:ea typeface="微软雅黑" panose="020B0503020204020204" pitchFamily="34" charset="-122"/>
              </a:rPr>
              <a:t>）素材整理。</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根据已有素材和客户需求整理收集相关素材，建立专项文件夹。</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房地产名称：欧洲庄园</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广告语：让花园住进家里，满足你春暖花开的梦</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开盘时间：</a:t>
            </a:r>
            <a:r>
              <a:rPr lang="en-US" altLang="zh-CN" sz="1200" dirty="0">
                <a:latin typeface="微软雅黑" panose="020B0503020204020204" pitchFamily="34" charset="-122"/>
                <a:ea typeface="微软雅黑" panose="020B0503020204020204" pitchFamily="34" charset="-122"/>
              </a:rPr>
              <a:t>10 </a:t>
            </a:r>
            <a:r>
              <a:rPr lang="zh-CN" altLang="en-US" sz="1200" dirty="0">
                <a:latin typeface="微软雅黑" panose="020B0503020204020204" pitchFamily="34" charset="-122"/>
                <a:ea typeface="微软雅黑" panose="020B0503020204020204" pitchFamily="34" charset="-122"/>
              </a:rPr>
              <a:t>月</a:t>
            </a:r>
            <a:r>
              <a:rPr lang="en-US" altLang="zh-CN" sz="1200" dirty="0">
                <a:latin typeface="微软雅黑" panose="020B0503020204020204" pitchFamily="34" charset="-122"/>
                <a:ea typeface="微软雅黑" panose="020B0503020204020204" pitchFamily="34" charset="-122"/>
              </a:rPr>
              <a:t>05 </a:t>
            </a:r>
            <a:r>
              <a:rPr lang="zh-CN" altLang="en-US" sz="1200" dirty="0">
                <a:latin typeface="微软雅黑" panose="020B0503020204020204" pitchFamily="34" charset="-122"/>
                <a:ea typeface="微软雅黑" panose="020B0503020204020204" pitchFamily="34" charset="-122"/>
              </a:rPr>
              <a:t>日盛大开盘</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预售价格：</a:t>
            </a:r>
            <a:r>
              <a:rPr lang="en-US" altLang="zh-CN" sz="1200" dirty="0">
                <a:latin typeface="微软雅黑" panose="020B0503020204020204" pitchFamily="34" charset="-122"/>
                <a:ea typeface="微软雅黑" panose="020B0503020204020204" pitchFamily="34" charset="-122"/>
              </a:rPr>
              <a:t>22 800/</a:t>
            </a:r>
            <a:r>
              <a:rPr lang="zh-CN" altLang="en-US" sz="1200" dirty="0">
                <a:latin typeface="微软雅黑" panose="020B0503020204020204" pitchFamily="34" charset="-122"/>
                <a:ea typeface="微软雅黑" panose="020B0503020204020204" pitchFamily="34" charset="-122"/>
              </a:rPr>
              <a:t>平米</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关键词：欧洲庄园、体验更多的温馨、感受更多的爱、中央别墅区、高端物业聚集地。</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咨询热线：</a:t>
            </a:r>
            <a:r>
              <a:rPr lang="en-US" altLang="zh-CN" sz="1200" dirty="0">
                <a:latin typeface="微软雅黑" panose="020B0503020204020204" pitchFamily="34" charset="-122"/>
                <a:ea typeface="微软雅黑" panose="020B0503020204020204" pitchFamily="34" charset="-122"/>
              </a:rPr>
              <a:t>010-68889999</a:t>
            </a:r>
            <a:r>
              <a:rPr lang="zh-CN" altLang="en-US" sz="1200" dirty="0">
                <a:latin typeface="微软雅黑" panose="020B0503020204020204" pitchFamily="34" charset="-122"/>
                <a:ea typeface="微软雅黑" panose="020B0503020204020204" pitchFamily="34" charset="-122"/>
              </a:rPr>
              <a:t>。</a:t>
            </a:r>
            <a:endParaRPr lang="en-US" altLang="zh-CN" sz="1200" dirty="0">
              <a:latin typeface="微软雅黑" panose="020B0503020204020204" pitchFamily="34" charset="-122"/>
              <a:ea typeface="微软雅黑" panose="020B0503020204020204" pitchFamily="34" charset="-122"/>
            </a:endParaRPr>
          </a:p>
        </p:txBody>
      </p:sp>
      <p:sp>
        <p:nvSpPr>
          <p:cNvPr id="9" name="矩形 8"/>
          <p:cNvSpPr/>
          <p:nvPr/>
        </p:nvSpPr>
        <p:spPr>
          <a:xfrm>
            <a:off x="5004000" y="1779750"/>
            <a:ext cx="3047040" cy="1841405"/>
          </a:xfrm>
          <a:prstGeom prst="rect">
            <a:avLst/>
          </a:prstGeom>
          <a:blipFill dpi="0" rotWithShape="1">
            <a:blip r:embed="rId2"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44"/>
          </a:p>
        </p:txBody>
      </p:sp>
    </p:spTree>
    <p:extLst>
      <p:ext uri="{BB962C8B-B14F-4D97-AF65-F5344CB8AC3E}">
        <p14:creationId xmlns:p14="http://schemas.microsoft.com/office/powerpoint/2010/main" val="222799357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14:bounceEnd="6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60000">
                                      <p:stCondLst>
                                        <p:cond delay="600"/>
                                      </p:stCondLst>
                                      <p:childTnLst>
                                        <p:set>
                                          <p:cBhvr>
                                            <p:cTn id="10" dur="1" fill="hold">
                                              <p:stCondLst>
                                                <p:cond delay="0"/>
                                              </p:stCondLst>
                                            </p:cTn>
                                            <p:tgtEl>
                                              <p:spTgt spid="9"/>
                                            </p:tgtEl>
                                            <p:attrNameLst>
                                              <p:attrName>style.visibility</p:attrName>
                                            </p:attrNameLst>
                                          </p:cBhvr>
                                          <p:to>
                                            <p:strVal val="visible"/>
                                          </p:to>
                                        </p:set>
                                        <p:anim calcmode="lin" valueType="num" p14:bounceEnd="60000">
                                          <p:cBhvr additive="base">
                                            <p:cTn id="11" dur="5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6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活动</a:t>
            </a:r>
            <a:r>
              <a:rPr lang="zh-CN" altLang="en-US" sz="2001" b="1" dirty="0">
                <a:solidFill>
                  <a:schemeClr val="accent2"/>
                </a:solidFill>
                <a:latin typeface="Impact" pitchFamily="34" charset="0"/>
                <a:ea typeface="微软雅黑" pitchFamily="34" charset="-122"/>
                <a:cs typeface="宋体" pitchFamily="2" charset="-122"/>
              </a:rPr>
              <a:t>实施</a:t>
            </a:r>
            <a:endParaRPr lang="en-US" altLang="zh-CN" sz="2001" b="1" dirty="0">
              <a:solidFill>
                <a:schemeClr val="accent2"/>
              </a:solidFill>
              <a:latin typeface="Impact" pitchFamily="34" charset="0"/>
              <a:ea typeface="微软雅黑" pitchFamily="34" charset="-122"/>
              <a:cs typeface="宋体" pitchFamily="2" charset="-122"/>
            </a:endParaRPr>
          </a:p>
        </p:txBody>
      </p:sp>
      <p:sp>
        <p:nvSpPr>
          <p:cNvPr id="17" name="Rectangle 24"/>
          <p:cNvSpPr>
            <a:spLocks noChangeArrowheads="1"/>
          </p:cNvSpPr>
          <p:nvPr/>
        </p:nvSpPr>
        <p:spPr bwMode="auto">
          <a:xfrm>
            <a:off x="1009661" y="915750"/>
            <a:ext cx="7234339"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spcBef>
                <a:spcPts val="12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4</a:t>
            </a:r>
            <a:r>
              <a:rPr lang="zh-CN" altLang="en-US" sz="1200" b="1" dirty="0">
                <a:latin typeface="微软雅黑" panose="020B0503020204020204" pitchFamily="34" charset="-122"/>
                <a:ea typeface="微软雅黑" panose="020B0503020204020204" pitchFamily="34" charset="-122"/>
              </a:rPr>
              <a:t>）小组讨论，确定创意方案。</a:t>
            </a:r>
          </a:p>
          <a:p>
            <a:pPr marL="171489" indent="-171489">
              <a:spcBef>
                <a:spcPts val="12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全班同学分成</a:t>
            </a:r>
            <a:r>
              <a:rPr lang="en-US" altLang="zh-CN" sz="1200" dirty="0">
                <a:latin typeface="微软雅黑" panose="020B0503020204020204" pitchFamily="34" charset="-122"/>
                <a:ea typeface="微软雅黑" panose="020B0503020204020204" pitchFamily="34" charset="-122"/>
              </a:rPr>
              <a:t>3</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4 </a:t>
            </a:r>
            <a:r>
              <a:rPr lang="zh-CN" altLang="en-US" sz="1200" dirty="0">
                <a:latin typeface="微软雅黑" panose="020B0503020204020204" pitchFamily="34" charset="-122"/>
                <a:ea typeface="微软雅黑" panose="020B0503020204020204" pitchFamily="34" charset="-122"/>
              </a:rPr>
              <a:t>组，确定组长，由组长带领大家讨论，确定创意方案。讨论的内容和思路，主要从客户需求分析出发。</a:t>
            </a:r>
          </a:p>
          <a:p>
            <a:pPr>
              <a:spcBef>
                <a:spcPts val="12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① 设计的风格。</a:t>
            </a:r>
          </a:p>
          <a:p>
            <a:pPr marL="171489" indent="-171489">
              <a:spcBef>
                <a:spcPts val="12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客户要求要体现欧洲庄园房地产的欧洲品质和现代感，怎样表现这样的风格？欧洲庄园这个楼盘要求突出欧洲品质，欧洲品质是什么样的感觉？色调要如何选择，暖色调还是冷色调？通过什么样的载体呈现？提到欧洲我们会想到这样一些词汇：城堡、田园、原野、油画、芭蕾舞、古典音乐、巧克力、蕾丝、管风琴、巴洛克、哥特、小资、精致、大气⋯⋯</a:t>
            </a:r>
          </a:p>
          <a:p>
            <a:pPr>
              <a:spcBef>
                <a:spcPts val="12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② 面向的人群。</a:t>
            </a:r>
          </a:p>
          <a:p>
            <a:pPr marL="171489" indent="-171489">
              <a:spcBef>
                <a:spcPts val="12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欧洲庄园房地产</a:t>
            </a:r>
            <a:r>
              <a:rPr lang="en-US" altLang="zh-CN" sz="1200" dirty="0">
                <a:latin typeface="微软雅黑" panose="020B0503020204020204" pitchFamily="34" charset="-122"/>
                <a:ea typeface="微软雅黑" panose="020B0503020204020204" pitchFamily="34" charset="-122"/>
              </a:rPr>
              <a:t>DM </a:t>
            </a:r>
            <a:r>
              <a:rPr lang="zh-CN" altLang="en-US" sz="1200" dirty="0">
                <a:latin typeface="微软雅黑" panose="020B0503020204020204" pitchFamily="34" charset="-122"/>
                <a:ea typeface="微软雅黑" panose="020B0503020204020204" pitchFamily="34" charset="-122"/>
              </a:rPr>
              <a:t>设计面向的人群是注重品质的人群。如何吸引这部分人群的目光？用什么元素体现高品质？</a:t>
            </a:r>
          </a:p>
          <a:p>
            <a:pPr marL="171489" indent="-171489">
              <a:spcBef>
                <a:spcPts val="12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根据分析，可总结出欧洲庄园的品质是大气的、精致的、自然的、优雅的、高贵的、亮丽的，根据这些总结，我们选择能够表现这些气质的色调，比如高贵的紫色、自然的绿色等。</a:t>
            </a:r>
          </a:p>
          <a:p>
            <a:pPr marL="171489" indent="-171489">
              <a:spcBef>
                <a:spcPts val="12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将上述点一一讨论清楚，然后确定创意方案，撰写创意方案。</a:t>
            </a:r>
          </a:p>
        </p:txBody>
      </p:sp>
    </p:spTree>
    <p:extLst>
      <p:ext uri="{BB962C8B-B14F-4D97-AF65-F5344CB8AC3E}">
        <p14:creationId xmlns:p14="http://schemas.microsoft.com/office/powerpoint/2010/main" val="286020219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14:bounceEnd="6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活动</a:t>
            </a:r>
            <a:r>
              <a:rPr lang="zh-CN" altLang="en-US" sz="2001" b="1" dirty="0">
                <a:solidFill>
                  <a:schemeClr val="accent2"/>
                </a:solidFill>
                <a:latin typeface="Impact" pitchFamily="34" charset="0"/>
                <a:ea typeface="微软雅黑" pitchFamily="34" charset="-122"/>
                <a:cs typeface="宋体" pitchFamily="2" charset="-122"/>
              </a:rPr>
              <a:t>实施</a:t>
            </a:r>
            <a:endParaRPr lang="en-US" altLang="zh-CN" sz="2001" b="1" dirty="0">
              <a:solidFill>
                <a:schemeClr val="accent2"/>
              </a:solidFill>
              <a:latin typeface="Impact" pitchFamily="34" charset="0"/>
              <a:ea typeface="微软雅黑" pitchFamily="34" charset="-122"/>
              <a:cs typeface="宋体" pitchFamily="2" charset="-122"/>
            </a:endParaRPr>
          </a:p>
        </p:txBody>
      </p:sp>
      <p:sp>
        <p:nvSpPr>
          <p:cNvPr id="17" name="Rectangle 24"/>
          <p:cNvSpPr>
            <a:spLocks noChangeArrowheads="1"/>
          </p:cNvSpPr>
          <p:nvPr/>
        </p:nvSpPr>
        <p:spPr bwMode="auto">
          <a:xfrm>
            <a:off x="1012810" y="1117153"/>
            <a:ext cx="7015189" cy="290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5</a:t>
            </a:r>
            <a:r>
              <a:rPr lang="zh-CN" altLang="en-US" sz="1200" b="1" dirty="0">
                <a:latin typeface="微软雅黑" panose="020B0503020204020204" pitchFamily="34" charset="-122"/>
                <a:ea typeface="微软雅黑" panose="020B0503020204020204" pitchFamily="34" charset="-122"/>
              </a:rPr>
              <a:t>）绘制草图，教师评议方案。</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根据创意方案，各组绘制草图，与方案一起提交，做设计阐述，教师评议。</a:t>
            </a:r>
            <a:endParaRPr lang="en-US" altLang="zh-CN" sz="1200" dirty="0">
              <a:latin typeface="微软雅黑" panose="020B0503020204020204" pitchFamily="34" charset="-122"/>
              <a:ea typeface="微软雅黑" panose="020B0503020204020204" pitchFamily="34" charset="-122"/>
            </a:endParaRPr>
          </a:p>
          <a:p>
            <a:pPr>
              <a:lnSpc>
                <a:spcPct val="150000"/>
              </a:lnSpc>
              <a:spcBef>
                <a:spcPts val="500"/>
              </a:spcBef>
              <a:buClr>
                <a:schemeClr val="tx1">
                  <a:lumMod val="75000"/>
                  <a:lumOff val="25000"/>
                </a:schemeClr>
              </a:buClr>
            </a:pPr>
            <a:endParaRPr lang="en-US" altLang="zh-CN" sz="1200" dirty="0">
              <a:latin typeface="微软雅黑" panose="020B0503020204020204" pitchFamily="34" charset="-122"/>
              <a:ea typeface="微软雅黑" panose="020B0503020204020204" pitchFamily="34" charset="-122"/>
            </a:endParaRPr>
          </a:p>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6</a:t>
            </a:r>
            <a:r>
              <a:rPr lang="zh-CN" altLang="en-US" sz="1200" b="1" dirty="0">
                <a:latin typeface="微软雅黑" panose="020B0503020204020204" pitchFamily="34" charset="-122"/>
                <a:ea typeface="微软雅黑" panose="020B0503020204020204" pitchFamily="34" charset="-122"/>
              </a:rPr>
              <a:t>）资料存档。</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素材图片和一稿、二稿、定稿分别进行归档，存入指定文件夹。文件夹以“昆曲演出招贴</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年</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月</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日</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作者”命名。</a:t>
            </a:r>
          </a:p>
          <a:p>
            <a:pPr>
              <a:lnSpc>
                <a:spcPct val="150000"/>
              </a:lnSpc>
              <a:spcBef>
                <a:spcPts val="500"/>
              </a:spcBef>
              <a:buClr>
                <a:schemeClr val="tx1">
                  <a:lumMod val="75000"/>
                  <a:lumOff val="25000"/>
                </a:schemeClr>
              </a:buClr>
            </a:pPr>
            <a:endParaRPr lang="en-US" altLang="zh-CN" sz="1200" dirty="0">
              <a:latin typeface="微软雅黑" panose="020B0503020204020204" pitchFamily="34" charset="-122"/>
              <a:ea typeface="微软雅黑" panose="020B0503020204020204" pitchFamily="34" charset="-122"/>
            </a:endParaRPr>
          </a:p>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7</a:t>
            </a:r>
            <a:r>
              <a:rPr lang="zh-CN" altLang="en-US" sz="1200" b="1" dirty="0">
                <a:latin typeface="微软雅黑" panose="020B0503020204020204" pitchFamily="34" charset="-122"/>
                <a:ea typeface="微软雅黑" panose="020B0503020204020204" pitchFamily="34" charset="-122"/>
              </a:rPr>
              <a:t>）活动汇报陈述。</a:t>
            </a:r>
          </a:p>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各组展示设计成果，汇报设计感想体会。</a:t>
            </a:r>
            <a:endParaRPr lang="en-US" altLang="zh-CN"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7534653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14:bounceEnd="6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活动</a:t>
            </a:r>
            <a:r>
              <a:rPr lang="zh-CN" altLang="en-US" sz="2001" b="1" dirty="0">
                <a:solidFill>
                  <a:schemeClr val="accent2"/>
                </a:solidFill>
                <a:latin typeface="Impact" pitchFamily="34" charset="0"/>
                <a:ea typeface="微软雅黑" pitchFamily="34" charset="-122"/>
                <a:cs typeface="宋体" pitchFamily="2" charset="-122"/>
              </a:rPr>
              <a:t>实施</a:t>
            </a:r>
            <a:endParaRPr lang="en-US" altLang="zh-CN" sz="2001" b="1" dirty="0">
              <a:solidFill>
                <a:schemeClr val="accent2"/>
              </a:solidFill>
              <a:latin typeface="Impact" pitchFamily="34" charset="0"/>
              <a:ea typeface="微软雅黑" pitchFamily="34" charset="-122"/>
              <a:cs typeface="宋体" pitchFamily="2" charset="-122"/>
            </a:endParaRPr>
          </a:p>
        </p:txBody>
      </p:sp>
      <p:sp>
        <p:nvSpPr>
          <p:cNvPr id="21" name="Rectangle 24"/>
          <p:cNvSpPr>
            <a:spLocks noChangeArrowheads="1"/>
          </p:cNvSpPr>
          <p:nvPr/>
        </p:nvSpPr>
        <p:spPr bwMode="auto">
          <a:xfrm>
            <a:off x="612000" y="766538"/>
            <a:ext cx="2880847" cy="2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）作品赏析</a:t>
            </a:r>
          </a:p>
        </p:txBody>
      </p:sp>
      <p:sp>
        <p:nvSpPr>
          <p:cNvPr id="6" name="矩形 5"/>
          <p:cNvSpPr/>
          <p:nvPr/>
        </p:nvSpPr>
        <p:spPr>
          <a:xfrm>
            <a:off x="694765" y="935611"/>
            <a:ext cx="3730857" cy="336695"/>
          </a:xfrm>
          <a:prstGeom prst="rect">
            <a:avLst/>
          </a:prstGeom>
        </p:spPr>
        <p:txBody>
          <a:bodyPr wrap="square">
            <a:spAutoFit/>
          </a:bodyPr>
          <a:lstStyle/>
          <a:p>
            <a:pPr marL="171489" indent="-171489">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“欧洲庄园房地产DM”如图所示。</a:t>
            </a:r>
          </a:p>
        </p:txBody>
      </p:sp>
      <p:pic>
        <p:nvPicPr>
          <p:cNvPr id="8" name="图片 7"/>
          <p:cNvPicPr>
            <a:picLocks noChangeAspect="1"/>
          </p:cNvPicPr>
          <p:nvPr/>
        </p:nvPicPr>
        <p:blipFill>
          <a:blip r:embed="rId2"/>
          <a:stretch>
            <a:fillRect/>
          </a:stretch>
        </p:blipFill>
        <p:spPr>
          <a:xfrm>
            <a:off x="1323338" y="1472003"/>
            <a:ext cx="1860853" cy="2907132"/>
          </a:xfrm>
          <a:prstGeom prst="rect">
            <a:avLst/>
          </a:prstGeom>
        </p:spPr>
      </p:pic>
      <p:pic>
        <p:nvPicPr>
          <p:cNvPr id="9" name="图片 8"/>
          <p:cNvPicPr>
            <a:picLocks noChangeAspect="1"/>
          </p:cNvPicPr>
          <p:nvPr/>
        </p:nvPicPr>
        <p:blipFill>
          <a:blip r:embed="rId3"/>
          <a:stretch>
            <a:fillRect/>
          </a:stretch>
        </p:blipFill>
        <p:spPr>
          <a:xfrm>
            <a:off x="3251080" y="1472003"/>
            <a:ext cx="2349085" cy="2907132"/>
          </a:xfrm>
          <a:prstGeom prst="rect">
            <a:avLst/>
          </a:prstGeom>
        </p:spPr>
      </p:pic>
      <p:pic>
        <p:nvPicPr>
          <p:cNvPr id="11" name="图片 10"/>
          <p:cNvPicPr>
            <a:picLocks noChangeAspect="1"/>
          </p:cNvPicPr>
          <p:nvPr/>
        </p:nvPicPr>
        <p:blipFill>
          <a:blip r:embed="rId4"/>
          <a:stretch>
            <a:fillRect/>
          </a:stretch>
        </p:blipFill>
        <p:spPr>
          <a:xfrm>
            <a:off x="5672139" y="1472003"/>
            <a:ext cx="2140862" cy="2907132"/>
          </a:xfrm>
          <a:prstGeom prst="rect">
            <a:avLst/>
          </a:prstGeom>
        </p:spPr>
      </p:pic>
    </p:spTree>
    <p:extLst>
      <p:ext uri="{BB962C8B-B14F-4D97-AF65-F5344CB8AC3E}">
        <p14:creationId xmlns:p14="http://schemas.microsoft.com/office/powerpoint/2010/main" val="267905945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6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0000">
                                          <p:cBhvr additive="base">
                                            <p:cTn id="11"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nodeType="afterEffect" p14:presetBounceEnd="60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60000">
                                          <p:cBhvr additive="base">
                                            <p:cTn id="16" dur="500" fill="hold"/>
                                            <p:tgtEl>
                                              <p:spTgt spid="8"/>
                                            </p:tgtEl>
                                            <p:attrNameLst>
                                              <p:attrName>ppt_x</p:attrName>
                                            </p:attrNameLst>
                                          </p:cBhvr>
                                          <p:tavLst>
                                            <p:tav tm="0">
                                              <p:val>
                                                <p:strVal val="1+#ppt_w/2"/>
                                              </p:val>
                                            </p:tav>
                                            <p:tav tm="100000">
                                              <p:val>
                                                <p:strVal val="#ppt_x"/>
                                              </p:val>
                                            </p:tav>
                                          </p:tavLst>
                                        </p:anim>
                                        <p:anim calcmode="lin" valueType="num" p14:bounceEnd="60000">
                                          <p:cBhvr additive="base">
                                            <p:cTn id="17" dur="500" fill="hold"/>
                                            <p:tgtEl>
                                              <p:spTgt spid="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14:presetBounceEnd="60000">
                                      <p:stCondLst>
                                        <p:cond delay="250"/>
                                      </p:stCondLst>
                                      <p:childTnLst>
                                        <p:set>
                                          <p:cBhvr>
                                            <p:cTn id="19" dur="1" fill="hold">
                                              <p:stCondLst>
                                                <p:cond delay="0"/>
                                              </p:stCondLst>
                                            </p:cTn>
                                            <p:tgtEl>
                                              <p:spTgt spid="9"/>
                                            </p:tgtEl>
                                            <p:attrNameLst>
                                              <p:attrName>style.visibility</p:attrName>
                                            </p:attrNameLst>
                                          </p:cBhvr>
                                          <p:to>
                                            <p:strVal val="visible"/>
                                          </p:to>
                                        </p:set>
                                        <p:anim calcmode="lin" valueType="num" p14:bounceEnd="60000">
                                          <p:cBhvr additive="base">
                                            <p:cTn id="20" dur="500" fill="hold"/>
                                            <p:tgtEl>
                                              <p:spTgt spid="9"/>
                                            </p:tgtEl>
                                            <p:attrNameLst>
                                              <p:attrName>ppt_x</p:attrName>
                                            </p:attrNameLst>
                                          </p:cBhvr>
                                          <p:tavLst>
                                            <p:tav tm="0">
                                              <p:val>
                                                <p:strVal val="1+#ppt_w/2"/>
                                              </p:val>
                                            </p:tav>
                                            <p:tav tm="100000">
                                              <p:val>
                                                <p:strVal val="#ppt_x"/>
                                              </p:val>
                                            </p:tav>
                                          </p:tavLst>
                                        </p:anim>
                                        <p:anim calcmode="lin" valueType="num" p14:bounceEnd="60000">
                                          <p:cBhvr additive="base">
                                            <p:cTn id="21" dur="500" fill="hold"/>
                                            <p:tgtEl>
                                              <p:spTgt spid="9"/>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14:presetBounceEnd="60000">
                                      <p:stCondLst>
                                        <p:cond delay="500"/>
                                      </p:stCondLst>
                                      <p:childTnLst>
                                        <p:set>
                                          <p:cBhvr>
                                            <p:cTn id="23" dur="1" fill="hold">
                                              <p:stCondLst>
                                                <p:cond delay="0"/>
                                              </p:stCondLst>
                                            </p:cTn>
                                            <p:tgtEl>
                                              <p:spTgt spid="11"/>
                                            </p:tgtEl>
                                            <p:attrNameLst>
                                              <p:attrName>style.visibility</p:attrName>
                                            </p:attrNameLst>
                                          </p:cBhvr>
                                          <p:to>
                                            <p:strVal val="visible"/>
                                          </p:to>
                                        </p:set>
                                        <p:anim calcmode="lin" valueType="num" p14:bounceEnd="60000">
                                          <p:cBhvr additive="base">
                                            <p:cTn id="24" dur="500" fill="hold"/>
                                            <p:tgtEl>
                                              <p:spTgt spid="11"/>
                                            </p:tgtEl>
                                            <p:attrNameLst>
                                              <p:attrName>ppt_x</p:attrName>
                                            </p:attrNameLst>
                                          </p:cBhvr>
                                          <p:tavLst>
                                            <p:tav tm="0">
                                              <p:val>
                                                <p:strVal val="1+#ppt_w/2"/>
                                              </p:val>
                                            </p:tav>
                                            <p:tav tm="100000">
                                              <p:val>
                                                <p:strVal val="#ppt_x"/>
                                              </p:val>
                                            </p:tav>
                                          </p:tavLst>
                                        </p:anim>
                                        <p:anim calcmode="lin" valueType="num" p14:bounceEnd="60000">
                                          <p:cBhvr additive="base">
                                            <p:cTn id="25"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25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1+#ppt_w/2"/>
                                              </p:val>
                                            </p:tav>
                                            <p:tav tm="100000">
                                              <p:val>
                                                <p:strVal val="#ppt_x"/>
                                              </p:val>
                                            </p:tav>
                                          </p:tavLst>
                                        </p:anim>
                                        <p:anim calcmode="lin" valueType="num">
                                          <p:cBhvr additive="base">
                                            <p:cTn id="25"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6"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活动</a:t>
            </a:r>
            <a:r>
              <a:rPr lang="zh-CN" altLang="en-US" sz="2001" b="1" dirty="0">
                <a:solidFill>
                  <a:schemeClr val="accent2"/>
                </a:solidFill>
                <a:latin typeface="Impact" pitchFamily="34" charset="0"/>
                <a:ea typeface="微软雅黑" pitchFamily="34" charset="-122"/>
                <a:cs typeface="宋体" pitchFamily="2" charset="-122"/>
              </a:rPr>
              <a:t>实施</a:t>
            </a:r>
            <a:endParaRPr lang="en-US" altLang="zh-CN" sz="2001" b="1" dirty="0">
              <a:solidFill>
                <a:schemeClr val="accent2"/>
              </a:solidFill>
              <a:latin typeface="Impact" pitchFamily="34" charset="0"/>
              <a:ea typeface="微软雅黑" pitchFamily="34" charset="-122"/>
              <a:cs typeface="宋体" pitchFamily="2" charset="-122"/>
            </a:endParaRPr>
          </a:p>
        </p:txBody>
      </p:sp>
      <p:pic>
        <p:nvPicPr>
          <p:cNvPr id="3" name="图片 2"/>
          <p:cNvPicPr>
            <a:picLocks noChangeAspect="1"/>
          </p:cNvPicPr>
          <p:nvPr/>
        </p:nvPicPr>
        <p:blipFill>
          <a:blip r:embed="rId2"/>
          <a:stretch>
            <a:fillRect/>
          </a:stretch>
        </p:blipFill>
        <p:spPr>
          <a:xfrm>
            <a:off x="1350740" y="1275351"/>
            <a:ext cx="2140862" cy="2907132"/>
          </a:xfrm>
          <a:prstGeom prst="rect">
            <a:avLst/>
          </a:prstGeom>
        </p:spPr>
      </p:pic>
      <p:pic>
        <p:nvPicPr>
          <p:cNvPr id="4" name="图片 3"/>
          <p:cNvPicPr>
            <a:picLocks noChangeAspect="1"/>
          </p:cNvPicPr>
          <p:nvPr/>
        </p:nvPicPr>
        <p:blipFill>
          <a:blip r:embed="rId3"/>
          <a:stretch>
            <a:fillRect/>
          </a:stretch>
        </p:blipFill>
        <p:spPr>
          <a:xfrm>
            <a:off x="3670221" y="1275350"/>
            <a:ext cx="1980619" cy="2967605"/>
          </a:xfrm>
          <a:prstGeom prst="rect">
            <a:avLst/>
          </a:prstGeom>
        </p:spPr>
      </p:pic>
      <p:pic>
        <p:nvPicPr>
          <p:cNvPr id="7" name="图片 6"/>
          <p:cNvPicPr>
            <a:picLocks noChangeAspect="1"/>
          </p:cNvPicPr>
          <p:nvPr/>
        </p:nvPicPr>
        <p:blipFill>
          <a:blip r:embed="rId4"/>
          <a:stretch>
            <a:fillRect/>
          </a:stretch>
        </p:blipFill>
        <p:spPr>
          <a:xfrm>
            <a:off x="5829460" y="1275350"/>
            <a:ext cx="1980619" cy="2967605"/>
          </a:xfrm>
          <a:prstGeom prst="rect">
            <a:avLst/>
          </a:prstGeom>
        </p:spPr>
      </p:pic>
    </p:spTree>
    <p:extLst>
      <p:ext uri="{BB962C8B-B14F-4D97-AF65-F5344CB8AC3E}">
        <p14:creationId xmlns:p14="http://schemas.microsoft.com/office/powerpoint/2010/main" val="319800548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0000">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60000">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14:bounceEnd="60000">
                                          <p:cBhvr additive="base">
                                            <p:cTn id="15" dur="5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t="-9000" b="-9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2425" r="19986" b="1373"/>
          <a:stretch/>
        </p:blipFill>
        <p:spPr>
          <a:xfrm>
            <a:off x="1114933" y="-10911"/>
            <a:ext cx="6914134" cy="5175461"/>
          </a:xfrm>
          <a:prstGeom prst="rect">
            <a:avLst/>
          </a:prstGeom>
        </p:spPr>
      </p:pic>
      <p:sp>
        <p:nvSpPr>
          <p:cNvPr id="2" name="矩形 1"/>
          <p:cNvSpPr/>
          <p:nvPr/>
        </p:nvSpPr>
        <p:spPr>
          <a:xfrm>
            <a:off x="1087132" y="-7647"/>
            <a:ext cx="6914134" cy="5172197"/>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44"/>
          </a:p>
        </p:txBody>
      </p:sp>
      <p:sp>
        <p:nvSpPr>
          <p:cNvPr id="3" name="Rectangle 18"/>
          <p:cNvSpPr>
            <a:spLocks noChangeArrowheads="1"/>
          </p:cNvSpPr>
          <p:nvPr/>
        </p:nvSpPr>
        <p:spPr bwMode="auto">
          <a:xfrm>
            <a:off x="2191272" y="3724106"/>
            <a:ext cx="2467784"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dirty="0">
                <a:solidFill>
                  <a:schemeClr val="bg1"/>
                </a:solidFill>
                <a:latin typeface="微软雅黑" pitchFamily="34" charset="-122"/>
                <a:ea typeface="微软雅黑" pitchFamily="34" charset="-122"/>
                <a:cs typeface="Arial" pitchFamily="34" charset="0"/>
              </a:rPr>
              <a:t>任务二  设计</a:t>
            </a:r>
            <a:r>
              <a:rPr lang="en-US" altLang="zh-CN" sz="2001" dirty="0">
                <a:solidFill>
                  <a:schemeClr val="bg1"/>
                </a:solidFill>
                <a:latin typeface="微软雅黑" pitchFamily="34" charset="-122"/>
                <a:ea typeface="微软雅黑" pitchFamily="34" charset="-122"/>
                <a:cs typeface="Arial" pitchFamily="34" charset="0"/>
              </a:rPr>
              <a:t>DM </a:t>
            </a:r>
            <a:r>
              <a:rPr lang="zh-CN" altLang="en-US" sz="2001" dirty="0">
                <a:solidFill>
                  <a:schemeClr val="bg1"/>
                </a:solidFill>
                <a:latin typeface="微软雅黑" pitchFamily="34" charset="-122"/>
                <a:ea typeface="微软雅黑" pitchFamily="34" charset="-122"/>
                <a:cs typeface="Arial" pitchFamily="34" charset="0"/>
              </a:rPr>
              <a:t>广告</a:t>
            </a:r>
          </a:p>
        </p:txBody>
      </p:sp>
      <p:sp>
        <p:nvSpPr>
          <p:cNvPr id="6" name="Freeform 9"/>
          <p:cNvSpPr/>
          <p:nvPr/>
        </p:nvSpPr>
        <p:spPr bwMode="auto">
          <a:xfrm>
            <a:off x="4788067" y="3817864"/>
            <a:ext cx="69000" cy="13824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bg1"/>
          </a:solidFill>
          <a:ln>
            <a:noFill/>
          </a:ln>
        </p:spPr>
        <p:txBody>
          <a:bodyPr vert="horz" wrap="square" lIns="91468" tIns="45734" rIns="91468" bIns="45734" numCol="1" anchor="t" anchorCtr="0" compatLnSpc="1"/>
          <a:lstStyle/>
          <a:p>
            <a:endParaRPr lang="zh-CN" altLang="en-US" sz="2144"/>
          </a:p>
        </p:txBody>
      </p:sp>
      <p:cxnSp>
        <p:nvCxnSpPr>
          <p:cNvPr id="10" name="直接连接符 9"/>
          <p:cNvCxnSpPr/>
          <p:nvPr/>
        </p:nvCxnSpPr>
        <p:spPr>
          <a:xfrm>
            <a:off x="2047211" y="3676026"/>
            <a:ext cx="0" cy="423374"/>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1492327" y="3732572"/>
            <a:ext cx="396428" cy="319897"/>
            <a:chOff x="-3743325" y="2247900"/>
            <a:chExt cx="822326" cy="663576"/>
          </a:xfrm>
          <a:solidFill>
            <a:schemeClr val="bg1"/>
          </a:solidFill>
        </p:grpSpPr>
        <p:sp>
          <p:nvSpPr>
            <p:cNvPr id="15" name="Freeform 7"/>
            <p:cNvSpPr>
              <a:spLocks noEditPoints="1"/>
            </p:cNvSpPr>
            <p:nvPr/>
          </p:nvSpPr>
          <p:spPr bwMode="auto">
            <a:xfrm>
              <a:off x="-3743325" y="2247900"/>
              <a:ext cx="588963" cy="660400"/>
            </a:xfrm>
            <a:custGeom>
              <a:avLst/>
              <a:gdLst>
                <a:gd name="T0" fmla="*/ 156 w 157"/>
                <a:gd name="T1" fmla="*/ 168 h 176"/>
                <a:gd name="T2" fmla="*/ 100 w 157"/>
                <a:gd name="T3" fmla="*/ 96 h 176"/>
                <a:gd name="T4" fmla="*/ 102 w 157"/>
                <a:gd name="T5" fmla="*/ 94 h 176"/>
                <a:gd name="T6" fmla="*/ 108 w 157"/>
                <a:gd name="T7" fmla="*/ 90 h 176"/>
                <a:gd name="T8" fmla="*/ 114 w 157"/>
                <a:gd name="T9" fmla="*/ 86 h 176"/>
                <a:gd name="T10" fmla="*/ 121 w 157"/>
                <a:gd name="T11" fmla="*/ 77 h 176"/>
                <a:gd name="T12" fmla="*/ 123 w 157"/>
                <a:gd name="T13" fmla="*/ 72 h 176"/>
                <a:gd name="T14" fmla="*/ 124 w 157"/>
                <a:gd name="T15" fmla="*/ 71 h 176"/>
                <a:gd name="T16" fmla="*/ 128 w 157"/>
                <a:gd name="T17" fmla="*/ 50 h 176"/>
                <a:gd name="T18" fmla="*/ 78 w 157"/>
                <a:gd name="T19" fmla="*/ 0 h 176"/>
                <a:gd name="T20" fmla="*/ 78 w 157"/>
                <a:gd name="T21" fmla="*/ 0 h 176"/>
                <a:gd name="T22" fmla="*/ 78 w 157"/>
                <a:gd name="T23" fmla="*/ 0 h 176"/>
                <a:gd name="T24" fmla="*/ 28 w 157"/>
                <a:gd name="T25" fmla="*/ 50 h 176"/>
                <a:gd name="T26" fmla="*/ 56 w 157"/>
                <a:gd name="T27" fmla="*/ 96 h 176"/>
                <a:gd name="T28" fmla="*/ 0 w 157"/>
                <a:gd name="T29" fmla="*/ 168 h 176"/>
                <a:gd name="T30" fmla="*/ 0 w 157"/>
                <a:gd name="T31" fmla="*/ 169 h 176"/>
                <a:gd name="T32" fmla="*/ 0 w 157"/>
                <a:gd name="T33" fmla="*/ 169 h 176"/>
                <a:gd name="T34" fmla="*/ 1 w 157"/>
                <a:gd name="T35" fmla="*/ 172 h 176"/>
                <a:gd name="T36" fmla="*/ 7 w 157"/>
                <a:gd name="T37" fmla="*/ 176 h 176"/>
                <a:gd name="T38" fmla="*/ 13 w 157"/>
                <a:gd name="T39" fmla="*/ 172 h 176"/>
                <a:gd name="T40" fmla="*/ 13 w 157"/>
                <a:gd name="T41" fmla="*/ 170 h 176"/>
                <a:gd name="T42" fmla="*/ 14 w 157"/>
                <a:gd name="T43" fmla="*/ 169 h 176"/>
                <a:gd name="T44" fmla="*/ 13 w 157"/>
                <a:gd name="T45" fmla="*/ 168 h 176"/>
                <a:gd name="T46" fmla="*/ 13 w 157"/>
                <a:gd name="T47" fmla="*/ 165 h 176"/>
                <a:gd name="T48" fmla="*/ 14 w 157"/>
                <a:gd name="T49" fmla="*/ 163 h 176"/>
                <a:gd name="T50" fmla="*/ 14 w 157"/>
                <a:gd name="T51" fmla="*/ 163 h 176"/>
                <a:gd name="T52" fmla="*/ 39 w 157"/>
                <a:gd name="T53" fmla="*/ 119 h 176"/>
                <a:gd name="T54" fmla="*/ 40 w 157"/>
                <a:gd name="T55" fmla="*/ 119 h 176"/>
                <a:gd name="T56" fmla="*/ 40 w 157"/>
                <a:gd name="T57" fmla="*/ 119 h 176"/>
                <a:gd name="T58" fmla="*/ 68 w 157"/>
                <a:gd name="T59" fmla="*/ 107 h 176"/>
                <a:gd name="T60" fmla="*/ 68 w 157"/>
                <a:gd name="T61" fmla="*/ 106 h 176"/>
                <a:gd name="T62" fmla="*/ 73 w 157"/>
                <a:gd name="T63" fmla="*/ 106 h 176"/>
                <a:gd name="T64" fmla="*/ 77 w 157"/>
                <a:gd name="T65" fmla="*/ 106 h 176"/>
                <a:gd name="T66" fmla="*/ 78 w 157"/>
                <a:gd name="T67" fmla="*/ 106 h 176"/>
                <a:gd name="T68" fmla="*/ 85 w 157"/>
                <a:gd name="T69" fmla="*/ 106 h 176"/>
                <a:gd name="T70" fmla="*/ 85 w 157"/>
                <a:gd name="T71" fmla="*/ 106 h 176"/>
                <a:gd name="T72" fmla="*/ 143 w 157"/>
                <a:gd name="T73" fmla="*/ 163 h 176"/>
                <a:gd name="T74" fmla="*/ 143 w 157"/>
                <a:gd name="T75" fmla="*/ 163 h 176"/>
                <a:gd name="T76" fmla="*/ 143 w 157"/>
                <a:gd name="T77" fmla="*/ 165 h 176"/>
                <a:gd name="T78" fmla="*/ 143 w 157"/>
                <a:gd name="T79" fmla="*/ 168 h 176"/>
                <a:gd name="T80" fmla="*/ 143 w 157"/>
                <a:gd name="T81" fmla="*/ 169 h 176"/>
                <a:gd name="T82" fmla="*/ 143 w 157"/>
                <a:gd name="T83" fmla="*/ 170 h 176"/>
                <a:gd name="T84" fmla="*/ 143 w 157"/>
                <a:gd name="T85" fmla="*/ 172 h 176"/>
                <a:gd name="T86" fmla="*/ 150 w 157"/>
                <a:gd name="T87" fmla="*/ 176 h 176"/>
                <a:gd name="T88" fmla="*/ 156 w 157"/>
                <a:gd name="T89" fmla="*/ 172 h 176"/>
                <a:gd name="T90" fmla="*/ 157 w 157"/>
                <a:gd name="T91" fmla="*/ 169 h 176"/>
                <a:gd name="T92" fmla="*/ 157 w 157"/>
                <a:gd name="T93" fmla="*/ 169 h 176"/>
                <a:gd name="T94" fmla="*/ 156 w 157"/>
                <a:gd name="T95" fmla="*/ 168 h 176"/>
                <a:gd name="T96" fmla="*/ 41 w 157"/>
                <a:gd name="T97" fmla="*/ 50 h 176"/>
                <a:gd name="T98" fmla="*/ 78 w 157"/>
                <a:gd name="T99" fmla="*/ 13 h 176"/>
                <a:gd name="T100" fmla="*/ 115 w 157"/>
                <a:gd name="T101" fmla="*/ 50 h 176"/>
                <a:gd name="T102" fmla="*/ 78 w 157"/>
                <a:gd name="T103" fmla="*/ 87 h 176"/>
                <a:gd name="T104" fmla="*/ 41 w 157"/>
                <a:gd name="T105" fmla="*/ 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 h="176">
                  <a:moveTo>
                    <a:pt x="156" y="168"/>
                  </a:moveTo>
                  <a:cubicBezTo>
                    <a:pt x="155" y="134"/>
                    <a:pt x="132" y="105"/>
                    <a:pt x="100" y="96"/>
                  </a:cubicBezTo>
                  <a:cubicBezTo>
                    <a:pt x="101" y="95"/>
                    <a:pt x="102" y="94"/>
                    <a:pt x="102" y="94"/>
                  </a:cubicBezTo>
                  <a:cubicBezTo>
                    <a:pt x="104" y="93"/>
                    <a:pt x="108" y="91"/>
                    <a:pt x="108" y="90"/>
                  </a:cubicBezTo>
                  <a:cubicBezTo>
                    <a:pt x="110" y="89"/>
                    <a:pt x="113" y="86"/>
                    <a:pt x="114" y="86"/>
                  </a:cubicBezTo>
                  <a:cubicBezTo>
                    <a:pt x="115" y="84"/>
                    <a:pt x="120" y="78"/>
                    <a:pt x="121" y="77"/>
                  </a:cubicBezTo>
                  <a:cubicBezTo>
                    <a:pt x="122" y="75"/>
                    <a:pt x="123" y="74"/>
                    <a:pt x="123" y="72"/>
                  </a:cubicBezTo>
                  <a:cubicBezTo>
                    <a:pt x="124" y="72"/>
                    <a:pt x="124" y="71"/>
                    <a:pt x="124" y="71"/>
                  </a:cubicBezTo>
                  <a:cubicBezTo>
                    <a:pt x="127" y="65"/>
                    <a:pt x="128" y="58"/>
                    <a:pt x="128" y="50"/>
                  </a:cubicBezTo>
                  <a:cubicBezTo>
                    <a:pt x="128" y="23"/>
                    <a:pt x="106" y="0"/>
                    <a:pt x="78" y="0"/>
                  </a:cubicBezTo>
                  <a:cubicBezTo>
                    <a:pt x="78" y="0"/>
                    <a:pt x="78" y="0"/>
                    <a:pt x="78" y="0"/>
                  </a:cubicBezTo>
                  <a:cubicBezTo>
                    <a:pt x="78" y="0"/>
                    <a:pt x="78" y="0"/>
                    <a:pt x="78" y="0"/>
                  </a:cubicBezTo>
                  <a:cubicBezTo>
                    <a:pt x="51" y="0"/>
                    <a:pt x="28" y="23"/>
                    <a:pt x="28" y="50"/>
                  </a:cubicBezTo>
                  <a:cubicBezTo>
                    <a:pt x="28" y="70"/>
                    <a:pt x="40" y="87"/>
                    <a:pt x="56" y="96"/>
                  </a:cubicBezTo>
                  <a:cubicBezTo>
                    <a:pt x="25" y="105"/>
                    <a:pt x="1" y="134"/>
                    <a:pt x="0" y="168"/>
                  </a:cubicBezTo>
                  <a:cubicBezTo>
                    <a:pt x="0" y="168"/>
                    <a:pt x="0" y="169"/>
                    <a:pt x="0" y="169"/>
                  </a:cubicBezTo>
                  <a:cubicBezTo>
                    <a:pt x="0" y="169"/>
                    <a:pt x="0" y="169"/>
                    <a:pt x="0" y="169"/>
                  </a:cubicBezTo>
                  <a:cubicBezTo>
                    <a:pt x="0" y="170"/>
                    <a:pt x="0" y="171"/>
                    <a:pt x="1" y="172"/>
                  </a:cubicBezTo>
                  <a:cubicBezTo>
                    <a:pt x="2" y="174"/>
                    <a:pt x="4" y="176"/>
                    <a:pt x="7" y="176"/>
                  </a:cubicBezTo>
                  <a:cubicBezTo>
                    <a:pt x="10" y="176"/>
                    <a:pt x="12" y="174"/>
                    <a:pt x="13" y="172"/>
                  </a:cubicBezTo>
                  <a:cubicBezTo>
                    <a:pt x="13" y="171"/>
                    <a:pt x="13" y="170"/>
                    <a:pt x="13" y="170"/>
                  </a:cubicBezTo>
                  <a:cubicBezTo>
                    <a:pt x="13" y="169"/>
                    <a:pt x="14" y="169"/>
                    <a:pt x="14" y="169"/>
                  </a:cubicBezTo>
                  <a:cubicBezTo>
                    <a:pt x="14" y="168"/>
                    <a:pt x="13" y="168"/>
                    <a:pt x="13" y="168"/>
                  </a:cubicBezTo>
                  <a:cubicBezTo>
                    <a:pt x="13" y="167"/>
                    <a:pt x="13" y="166"/>
                    <a:pt x="13" y="165"/>
                  </a:cubicBezTo>
                  <a:cubicBezTo>
                    <a:pt x="13" y="164"/>
                    <a:pt x="14" y="164"/>
                    <a:pt x="14" y="163"/>
                  </a:cubicBezTo>
                  <a:cubicBezTo>
                    <a:pt x="14" y="163"/>
                    <a:pt x="14" y="163"/>
                    <a:pt x="14" y="163"/>
                  </a:cubicBezTo>
                  <a:cubicBezTo>
                    <a:pt x="16" y="145"/>
                    <a:pt x="25" y="130"/>
                    <a:pt x="39" y="119"/>
                  </a:cubicBezTo>
                  <a:cubicBezTo>
                    <a:pt x="39" y="119"/>
                    <a:pt x="39" y="119"/>
                    <a:pt x="40" y="119"/>
                  </a:cubicBezTo>
                  <a:cubicBezTo>
                    <a:pt x="40" y="119"/>
                    <a:pt x="40" y="119"/>
                    <a:pt x="40" y="119"/>
                  </a:cubicBezTo>
                  <a:cubicBezTo>
                    <a:pt x="48" y="113"/>
                    <a:pt x="57" y="108"/>
                    <a:pt x="68" y="107"/>
                  </a:cubicBezTo>
                  <a:cubicBezTo>
                    <a:pt x="68" y="107"/>
                    <a:pt x="68" y="106"/>
                    <a:pt x="68" y="106"/>
                  </a:cubicBezTo>
                  <a:cubicBezTo>
                    <a:pt x="70" y="106"/>
                    <a:pt x="71" y="106"/>
                    <a:pt x="73" y="106"/>
                  </a:cubicBezTo>
                  <a:cubicBezTo>
                    <a:pt x="74" y="106"/>
                    <a:pt x="75" y="106"/>
                    <a:pt x="77" y="106"/>
                  </a:cubicBezTo>
                  <a:cubicBezTo>
                    <a:pt x="77" y="106"/>
                    <a:pt x="78" y="106"/>
                    <a:pt x="78" y="106"/>
                  </a:cubicBezTo>
                  <a:cubicBezTo>
                    <a:pt x="80" y="106"/>
                    <a:pt x="83" y="106"/>
                    <a:pt x="85" y="106"/>
                  </a:cubicBezTo>
                  <a:cubicBezTo>
                    <a:pt x="85" y="106"/>
                    <a:pt x="85" y="106"/>
                    <a:pt x="85" y="106"/>
                  </a:cubicBezTo>
                  <a:cubicBezTo>
                    <a:pt x="115" y="109"/>
                    <a:pt x="139" y="133"/>
                    <a:pt x="143" y="163"/>
                  </a:cubicBezTo>
                  <a:cubicBezTo>
                    <a:pt x="143" y="163"/>
                    <a:pt x="143" y="163"/>
                    <a:pt x="143" y="163"/>
                  </a:cubicBezTo>
                  <a:cubicBezTo>
                    <a:pt x="143" y="164"/>
                    <a:pt x="143" y="164"/>
                    <a:pt x="143" y="165"/>
                  </a:cubicBezTo>
                  <a:cubicBezTo>
                    <a:pt x="143" y="166"/>
                    <a:pt x="143" y="167"/>
                    <a:pt x="143" y="168"/>
                  </a:cubicBezTo>
                  <a:cubicBezTo>
                    <a:pt x="143" y="168"/>
                    <a:pt x="143" y="168"/>
                    <a:pt x="143" y="169"/>
                  </a:cubicBezTo>
                  <a:cubicBezTo>
                    <a:pt x="143" y="169"/>
                    <a:pt x="143" y="169"/>
                    <a:pt x="143" y="170"/>
                  </a:cubicBezTo>
                  <a:cubicBezTo>
                    <a:pt x="143" y="170"/>
                    <a:pt x="143" y="171"/>
                    <a:pt x="143" y="172"/>
                  </a:cubicBezTo>
                  <a:cubicBezTo>
                    <a:pt x="145" y="174"/>
                    <a:pt x="147" y="176"/>
                    <a:pt x="150" y="176"/>
                  </a:cubicBezTo>
                  <a:cubicBezTo>
                    <a:pt x="152" y="176"/>
                    <a:pt x="155" y="174"/>
                    <a:pt x="156" y="172"/>
                  </a:cubicBezTo>
                  <a:cubicBezTo>
                    <a:pt x="156" y="171"/>
                    <a:pt x="156" y="170"/>
                    <a:pt x="157" y="169"/>
                  </a:cubicBezTo>
                  <a:cubicBezTo>
                    <a:pt x="157" y="169"/>
                    <a:pt x="157" y="169"/>
                    <a:pt x="157" y="169"/>
                  </a:cubicBezTo>
                  <a:cubicBezTo>
                    <a:pt x="157" y="169"/>
                    <a:pt x="157" y="168"/>
                    <a:pt x="156" y="168"/>
                  </a:cubicBezTo>
                  <a:close/>
                  <a:moveTo>
                    <a:pt x="41" y="50"/>
                  </a:moveTo>
                  <a:cubicBezTo>
                    <a:pt x="41" y="30"/>
                    <a:pt x="58" y="13"/>
                    <a:pt x="78" y="13"/>
                  </a:cubicBezTo>
                  <a:cubicBezTo>
                    <a:pt x="99" y="13"/>
                    <a:pt x="115" y="30"/>
                    <a:pt x="115" y="50"/>
                  </a:cubicBezTo>
                  <a:cubicBezTo>
                    <a:pt x="115" y="71"/>
                    <a:pt x="99" y="87"/>
                    <a:pt x="78" y="87"/>
                  </a:cubicBezTo>
                  <a:cubicBezTo>
                    <a:pt x="58" y="87"/>
                    <a:pt x="41" y="71"/>
                    <a:pt x="41"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8" tIns="45734" rIns="91468" bIns="45734" numCol="1" anchor="t" anchorCtr="0" compatLnSpc="1"/>
            <a:lstStyle/>
            <a:p>
              <a:endParaRPr lang="zh-CN" altLang="en-US" sz="2144"/>
            </a:p>
          </p:txBody>
        </p:sp>
        <p:sp>
          <p:nvSpPr>
            <p:cNvPr id="16" name="Freeform 8"/>
            <p:cNvSpPr/>
            <p:nvPr/>
          </p:nvSpPr>
          <p:spPr bwMode="auto">
            <a:xfrm>
              <a:off x="-3236912" y="2255838"/>
              <a:ext cx="315913" cy="655638"/>
            </a:xfrm>
            <a:custGeom>
              <a:avLst/>
              <a:gdLst>
                <a:gd name="T0" fmla="*/ 84 w 84"/>
                <a:gd name="T1" fmla="*/ 168 h 175"/>
                <a:gd name="T2" fmla="*/ 28 w 84"/>
                <a:gd name="T3" fmla="*/ 95 h 175"/>
                <a:gd name="T4" fmla="*/ 56 w 84"/>
                <a:gd name="T5" fmla="*/ 50 h 175"/>
                <a:gd name="T6" fmla="*/ 6 w 84"/>
                <a:gd name="T7" fmla="*/ 0 h 175"/>
                <a:gd name="T8" fmla="*/ 6 w 84"/>
                <a:gd name="T9" fmla="*/ 0 h 175"/>
                <a:gd name="T10" fmla="*/ 0 w 84"/>
                <a:gd name="T11" fmla="*/ 7 h 175"/>
                <a:gd name="T12" fmla="*/ 6 w 84"/>
                <a:gd name="T13" fmla="*/ 13 h 175"/>
                <a:gd name="T14" fmla="*/ 6 w 84"/>
                <a:gd name="T15" fmla="*/ 13 h 175"/>
                <a:gd name="T16" fmla="*/ 7 w 84"/>
                <a:gd name="T17" fmla="*/ 13 h 175"/>
                <a:gd name="T18" fmla="*/ 7 w 84"/>
                <a:gd name="T19" fmla="*/ 13 h 175"/>
                <a:gd name="T20" fmla="*/ 7 w 84"/>
                <a:gd name="T21" fmla="*/ 13 h 175"/>
                <a:gd name="T22" fmla="*/ 43 w 84"/>
                <a:gd name="T23" fmla="*/ 50 h 175"/>
                <a:gd name="T24" fmla="*/ 10 w 84"/>
                <a:gd name="T25" fmla="*/ 89 h 175"/>
                <a:gd name="T26" fmla="*/ 10 w 84"/>
                <a:gd name="T27" fmla="*/ 89 h 175"/>
                <a:gd name="T28" fmla="*/ 6 w 84"/>
                <a:gd name="T29" fmla="*/ 91 h 175"/>
                <a:gd name="T30" fmla="*/ 3 w 84"/>
                <a:gd name="T31" fmla="*/ 97 h 175"/>
                <a:gd name="T32" fmla="*/ 6 w 84"/>
                <a:gd name="T33" fmla="*/ 103 h 175"/>
                <a:gd name="T34" fmla="*/ 12 w 84"/>
                <a:gd name="T35" fmla="*/ 106 h 175"/>
                <a:gd name="T36" fmla="*/ 12 w 84"/>
                <a:gd name="T37" fmla="*/ 106 h 175"/>
                <a:gd name="T38" fmla="*/ 12 w 84"/>
                <a:gd name="T39" fmla="*/ 106 h 175"/>
                <a:gd name="T40" fmla="*/ 16 w 84"/>
                <a:gd name="T41" fmla="*/ 106 h 175"/>
                <a:gd name="T42" fmla="*/ 17 w 84"/>
                <a:gd name="T43" fmla="*/ 106 h 175"/>
                <a:gd name="T44" fmla="*/ 45 w 84"/>
                <a:gd name="T45" fmla="*/ 118 h 175"/>
                <a:gd name="T46" fmla="*/ 45 w 84"/>
                <a:gd name="T47" fmla="*/ 118 h 175"/>
                <a:gd name="T48" fmla="*/ 46 w 84"/>
                <a:gd name="T49" fmla="*/ 119 h 175"/>
                <a:gd name="T50" fmla="*/ 71 w 84"/>
                <a:gd name="T51" fmla="*/ 163 h 175"/>
                <a:gd name="T52" fmla="*/ 71 w 84"/>
                <a:gd name="T53" fmla="*/ 163 h 175"/>
                <a:gd name="T54" fmla="*/ 71 w 84"/>
                <a:gd name="T55" fmla="*/ 165 h 175"/>
                <a:gd name="T56" fmla="*/ 71 w 84"/>
                <a:gd name="T57" fmla="*/ 168 h 175"/>
                <a:gd name="T58" fmla="*/ 71 w 84"/>
                <a:gd name="T59" fmla="*/ 168 h 175"/>
                <a:gd name="T60" fmla="*/ 71 w 84"/>
                <a:gd name="T61" fmla="*/ 169 h 175"/>
                <a:gd name="T62" fmla="*/ 71 w 84"/>
                <a:gd name="T63" fmla="*/ 171 h 175"/>
                <a:gd name="T64" fmla="*/ 78 w 84"/>
                <a:gd name="T65" fmla="*/ 175 h 175"/>
                <a:gd name="T66" fmla="*/ 84 w 84"/>
                <a:gd name="T67" fmla="*/ 171 h 175"/>
                <a:gd name="T68" fmla="*/ 84 w 84"/>
                <a:gd name="T69" fmla="*/ 169 h 175"/>
                <a:gd name="T70" fmla="*/ 84 w 84"/>
                <a:gd name="T71" fmla="*/ 168 h 175"/>
                <a:gd name="T72" fmla="*/ 84 w 84"/>
                <a:gd name="T73" fmla="*/ 16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 h="175">
                  <a:moveTo>
                    <a:pt x="84" y="168"/>
                  </a:moveTo>
                  <a:cubicBezTo>
                    <a:pt x="83" y="133"/>
                    <a:pt x="60" y="105"/>
                    <a:pt x="28" y="95"/>
                  </a:cubicBezTo>
                  <a:cubicBezTo>
                    <a:pt x="45" y="87"/>
                    <a:pt x="56" y="70"/>
                    <a:pt x="56" y="50"/>
                  </a:cubicBezTo>
                  <a:cubicBezTo>
                    <a:pt x="56" y="22"/>
                    <a:pt x="34" y="0"/>
                    <a:pt x="6" y="0"/>
                  </a:cubicBezTo>
                  <a:cubicBezTo>
                    <a:pt x="6" y="0"/>
                    <a:pt x="6" y="0"/>
                    <a:pt x="6" y="0"/>
                  </a:cubicBezTo>
                  <a:cubicBezTo>
                    <a:pt x="3" y="0"/>
                    <a:pt x="0" y="3"/>
                    <a:pt x="0" y="7"/>
                  </a:cubicBezTo>
                  <a:cubicBezTo>
                    <a:pt x="0" y="10"/>
                    <a:pt x="3" y="13"/>
                    <a:pt x="6" y="13"/>
                  </a:cubicBezTo>
                  <a:cubicBezTo>
                    <a:pt x="6" y="13"/>
                    <a:pt x="6" y="13"/>
                    <a:pt x="6" y="13"/>
                  </a:cubicBezTo>
                  <a:cubicBezTo>
                    <a:pt x="7" y="13"/>
                    <a:pt x="7" y="13"/>
                    <a:pt x="7" y="13"/>
                  </a:cubicBezTo>
                  <a:cubicBezTo>
                    <a:pt x="7" y="13"/>
                    <a:pt x="7" y="13"/>
                    <a:pt x="7" y="13"/>
                  </a:cubicBezTo>
                  <a:cubicBezTo>
                    <a:pt x="7" y="13"/>
                    <a:pt x="7" y="13"/>
                    <a:pt x="7" y="13"/>
                  </a:cubicBezTo>
                  <a:cubicBezTo>
                    <a:pt x="27" y="14"/>
                    <a:pt x="43" y="30"/>
                    <a:pt x="43" y="50"/>
                  </a:cubicBezTo>
                  <a:cubicBezTo>
                    <a:pt x="43" y="69"/>
                    <a:pt x="29" y="86"/>
                    <a:pt x="10" y="89"/>
                  </a:cubicBezTo>
                  <a:cubicBezTo>
                    <a:pt x="10" y="89"/>
                    <a:pt x="10" y="89"/>
                    <a:pt x="10" y="89"/>
                  </a:cubicBezTo>
                  <a:cubicBezTo>
                    <a:pt x="9" y="89"/>
                    <a:pt x="7" y="90"/>
                    <a:pt x="6" y="91"/>
                  </a:cubicBezTo>
                  <a:cubicBezTo>
                    <a:pt x="4" y="93"/>
                    <a:pt x="3" y="95"/>
                    <a:pt x="3" y="97"/>
                  </a:cubicBezTo>
                  <a:cubicBezTo>
                    <a:pt x="3" y="100"/>
                    <a:pt x="4" y="102"/>
                    <a:pt x="6" y="103"/>
                  </a:cubicBezTo>
                  <a:cubicBezTo>
                    <a:pt x="8" y="105"/>
                    <a:pt x="10" y="105"/>
                    <a:pt x="12" y="106"/>
                  </a:cubicBezTo>
                  <a:cubicBezTo>
                    <a:pt x="12" y="106"/>
                    <a:pt x="12" y="106"/>
                    <a:pt x="12" y="106"/>
                  </a:cubicBezTo>
                  <a:cubicBezTo>
                    <a:pt x="12" y="106"/>
                    <a:pt x="12" y="106"/>
                    <a:pt x="12" y="106"/>
                  </a:cubicBezTo>
                  <a:cubicBezTo>
                    <a:pt x="13" y="106"/>
                    <a:pt x="15" y="106"/>
                    <a:pt x="16" y="106"/>
                  </a:cubicBezTo>
                  <a:cubicBezTo>
                    <a:pt x="16" y="106"/>
                    <a:pt x="17" y="106"/>
                    <a:pt x="17" y="106"/>
                  </a:cubicBezTo>
                  <a:cubicBezTo>
                    <a:pt x="27" y="108"/>
                    <a:pt x="37" y="112"/>
                    <a:pt x="45" y="118"/>
                  </a:cubicBezTo>
                  <a:cubicBezTo>
                    <a:pt x="45" y="118"/>
                    <a:pt x="45" y="118"/>
                    <a:pt x="45" y="118"/>
                  </a:cubicBezTo>
                  <a:cubicBezTo>
                    <a:pt x="45" y="118"/>
                    <a:pt x="45" y="119"/>
                    <a:pt x="46" y="119"/>
                  </a:cubicBezTo>
                  <a:cubicBezTo>
                    <a:pt x="59" y="129"/>
                    <a:pt x="69" y="145"/>
                    <a:pt x="71" y="163"/>
                  </a:cubicBezTo>
                  <a:cubicBezTo>
                    <a:pt x="71" y="163"/>
                    <a:pt x="71" y="163"/>
                    <a:pt x="71" y="163"/>
                  </a:cubicBezTo>
                  <a:cubicBezTo>
                    <a:pt x="71" y="163"/>
                    <a:pt x="71" y="164"/>
                    <a:pt x="71" y="165"/>
                  </a:cubicBezTo>
                  <a:cubicBezTo>
                    <a:pt x="71" y="166"/>
                    <a:pt x="71" y="167"/>
                    <a:pt x="71" y="168"/>
                  </a:cubicBezTo>
                  <a:cubicBezTo>
                    <a:pt x="71" y="168"/>
                    <a:pt x="71" y="168"/>
                    <a:pt x="71" y="168"/>
                  </a:cubicBezTo>
                  <a:cubicBezTo>
                    <a:pt x="71" y="169"/>
                    <a:pt x="71" y="169"/>
                    <a:pt x="71" y="169"/>
                  </a:cubicBezTo>
                  <a:cubicBezTo>
                    <a:pt x="71" y="170"/>
                    <a:pt x="71" y="171"/>
                    <a:pt x="71" y="171"/>
                  </a:cubicBezTo>
                  <a:cubicBezTo>
                    <a:pt x="72" y="174"/>
                    <a:pt x="75" y="175"/>
                    <a:pt x="78" y="175"/>
                  </a:cubicBezTo>
                  <a:cubicBezTo>
                    <a:pt x="80" y="175"/>
                    <a:pt x="83" y="174"/>
                    <a:pt x="84" y="171"/>
                  </a:cubicBezTo>
                  <a:cubicBezTo>
                    <a:pt x="84" y="171"/>
                    <a:pt x="84" y="170"/>
                    <a:pt x="84" y="169"/>
                  </a:cubicBezTo>
                  <a:cubicBezTo>
                    <a:pt x="84" y="169"/>
                    <a:pt x="84" y="169"/>
                    <a:pt x="84" y="168"/>
                  </a:cubicBezTo>
                  <a:cubicBezTo>
                    <a:pt x="84" y="168"/>
                    <a:pt x="84" y="168"/>
                    <a:pt x="84"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8" tIns="45734" rIns="91468" bIns="45734" numCol="1" anchor="t" anchorCtr="0" compatLnSpc="1"/>
            <a:lstStyle/>
            <a:p>
              <a:endParaRPr lang="zh-CN" altLang="en-US" sz="2144"/>
            </a:p>
          </p:txBody>
        </p:sp>
        <p:sp>
          <p:nvSpPr>
            <p:cNvPr id="17" name="Freeform 9"/>
            <p:cNvSpPr/>
            <p:nvPr/>
          </p:nvSpPr>
          <p:spPr bwMode="auto">
            <a:xfrm>
              <a:off x="-3190875" y="26527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68" tIns="45734" rIns="91468" bIns="45734" numCol="1" anchor="t" anchorCtr="0" compatLnSpc="1"/>
            <a:lstStyle/>
            <a:p>
              <a:endParaRPr lang="zh-CN" altLang="en-US" sz="2144"/>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22" presetClass="entr" presetSubtype="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35" presetClass="emph" presetSubtype="0" repeatCount="3000" fill="hold" grpId="1" nodeType="withEffect">
                                  <p:stCondLst>
                                    <p:cond delay="900"/>
                                  </p:stCondLst>
                                  <p:childTnLst>
                                    <p:anim calcmode="discrete" valueType="str">
                                      <p:cBhvr>
                                        <p:cTn id="22" dur="1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6"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bwMode="auto">
          <a:xfrm>
            <a:off x="13921" y="-7940"/>
            <a:ext cx="2556789" cy="5160969"/>
          </a:xfrm>
          <a:custGeom>
            <a:avLst/>
            <a:gdLst>
              <a:gd name="T0" fmla="*/ 0 w 1624"/>
              <a:gd name="T1" fmla="*/ 0 h 3250"/>
              <a:gd name="T2" fmla="*/ 1624 w 1624"/>
              <a:gd name="T3" fmla="*/ 1625 h 3250"/>
              <a:gd name="T4" fmla="*/ 0 w 1624"/>
              <a:gd name="T5" fmla="*/ 3250 h 3250"/>
              <a:gd name="T6" fmla="*/ 0 w 1624"/>
              <a:gd name="T7" fmla="*/ 0 h 3250"/>
            </a:gdLst>
            <a:ahLst/>
            <a:cxnLst>
              <a:cxn ang="0">
                <a:pos x="T0" y="T1"/>
              </a:cxn>
              <a:cxn ang="0">
                <a:pos x="T2" y="T3"/>
              </a:cxn>
              <a:cxn ang="0">
                <a:pos x="T4" y="T5"/>
              </a:cxn>
              <a:cxn ang="0">
                <a:pos x="T6" y="T7"/>
              </a:cxn>
            </a:cxnLst>
            <a:rect l="0" t="0" r="r" b="b"/>
            <a:pathLst>
              <a:path w="1624" h="3250">
                <a:moveTo>
                  <a:pt x="0" y="0"/>
                </a:moveTo>
                <a:lnTo>
                  <a:pt x="1624" y="1625"/>
                </a:lnTo>
                <a:lnTo>
                  <a:pt x="0" y="3250"/>
                </a:lnTo>
                <a:lnTo>
                  <a:pt x="0" y="0"/>
                </a:lnTo>
                <a:close/>
              </a:path>
            </a:pathLst>
          </a:custGeom>
          <a:blipFill>
            <a:blip r:embed="rId2" cstate="screen"/>
            <a:srcRect/>
            <a:stretch>
              <a:fillRect/>
            </a:stretch>
          </a:blipFill>
          <a:ln w="12700" cap="flat">
            <a:noFill/>
            <a:prstDash val="solid"/>
            <a:miter lim="800000"/>
          </a:ln>
        </p:spPr>
        <p:txBody>
          <a:bodyPr vert="horz" wrap="square" lIns="91468" tIns="45734" rIns="91468" bIns="45734" numCol="1" anchor="t" anchorCtr="0" compatLnSpc="1"/>
          <a:lstStyle/>
          <a:p>
            <a:endParaRPr lang="zh-CN" altLang="en-US" sz="2144"/>
          </a:p>
        </p:txBody>
      </p:sp>
      <p:sp>
        <p:nvSpPr>
          <p:cNvPr id="7" name="Freeform 7"/>
          <p:cNvSpPr/>
          <p:nvPr/>
        </p:nvSpPr>
        <p:spPr bwMode="auto">
          <a:xfrm>
            <a:off x="13920" y="2134259"/>
            <a:ext cx="439074" cy="876571"/>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68" tIns="45734" rIns="91468" bIns="45734" numCol="1" anchor="t" anchorCtr="0" compatLnSpc="1"/>
          <a:lstStyle/>
          <a:p>
            <a:endParaRPr lang="zh-CN" altLang="en-US" sz="2144"/>
          </a:p>
        </p:txBody>
      </p:sp>
      <p:sp>
        <p:nvSpPr>
          <p:cNvPr id="8" name="Freeform 8"/>
          <p:cNvSpPr/>
          <p:nvPr/>
        </p:nvSpPr>
        <p:spPr bwMode="auto">
          <a:xfrm>
            <a:off x="1980289" y="1563327"/>
            <a:ext cx="580651" cy="1159274"/>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68" tIns="45734" rIns="91468" bIns="45734" numCol="1" anchor="t" anchorCtr="0" compatLnSpc="1"/>
          <a:lstStyle/>
          <a:p>
            <a:endParaRPr lang="zh-CN" altLang="en-US" sz="2144"/>
          </a:p>
        </p:txBody>
      </p:sp>
      <p:sp>
        <p:nvSpPr>
          <p:cNvPr id="9" name="Freeform 9"/>
          <p:cNvSpPr/>
          <p:nvPr/>
        </p:nvSpPr>
        <p:spPr bwMode="auto">
          <a:xfrm>
            <a:off x="2236738" y="2090604"/>
            <a:ext cx="471950" cy="945599"/>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6" name="Rectangle 18"/>
          <p:cNvSpPr>
            <a:spLocks noChangeArrowheads="1"/>
          </p:cNvSpPr>
          <p:nvPr/>
        </p:nvSpPr>
        <p:spPr bwMode="auto">
          <a:xfrm>
            <a:off x="4492432" y="2069846"/>
            <a:ext cx="3400061" cy="43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2801" b="1" dirty="0">
                <a:solidFill>
                  <a:schemeClr val="accent2"/>
                </a:solidFill>
                <a:latin typeface="Impact" pitchFamily="34" charset="0"/>
                <a:ea typeface="微软雅黑" pitchFamily="34" charset="-122"/>
                <a:cs typeface="宋体" pitchFamily="2" charset="-122"/>
              </a:rPr>
              <a:t>感谢</a:t>
            </a:r>
            <a:r>
              <a:rPr lang="zh-CN" altLang="en-US" sz="2801" b="1" dirty="0">
                <a:solidFill>
                  <a:schemeClr val="tx1">
                    <a:lumMod val="75000"/>
                    <a:lumOff val="25000"/>
                  </a:schemeClr>
                </a:solidFill>
                <a:latin typeface="Impact" pitchFamily="34" charset="0"/>
                <a:ea typeface="微软雅黑" pitchFamily="34" charset="-122"/>
                <a:cs typeface="宋体" pitchFamily="2" charset="-122"/>
              </a:rPr>
              <a:t>各位观看</a:t>
            </a:r>
            <a:endParaRPr lang="en-US" altLang="zh-CN" sz="2801" b="1" dirty="0">
              <a:solidFill>
                <a:schemeClr val="tx1">
                  <a:lumMod val="75000"/>
                  <a:lumOff val="25000"/>
                </a:schemeClr>
              </a:solidFill>
              <a:latin typeface="Impact" pitchFamily="34" charset="0"/>
              <a:ea typeface="微软雅黑" pitchFamily="34" charset="-122"/>
              <a:cs typeface="宋体" pitchFamily="2" charset="-122"/>
            </a:endParaRPr>
          </a:p>
        </p:txBody>
      </p:sp>
      <p:sp>
        <p:nvSpPr>
          <p:cNvPr id="19" name="Line 21"/>
          <p:cNvSpPr>
            <a:spLocks noChangeShapeType="1"/>
          </p:cNvSpPr>
          <p:nvPr/>
        </p:nvSpPr>
        <p:spPr bwMode="auto">
          <a:xfrm>
            <a:off x="4272494" y="2675838"/>
            <a:ext cx="2676240" cy="0"/>
          </a:xfrm>
          <a:prstGeom prst="line">
            <a:avLst/>
          </a:prstGeom>
          <a:noFill/>
          <a:ln w="6350">
            <a:solidFill>
              <a:schemeClr val="tx1">
                <a:lumMod val="75000"/>
                <a:lumOff val="2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sz="2144">
              <a:ln>
                <a:solidFill>
                  <a:schemeClr val="tx1">
                    <a:lumMod val="75000"/>
                    <a:lumOff val="25000"/>
                  </a:schemeClr>
                </a:solidFill>
              </a:ln>
              <a:solidFill>
                <a:srgbClr val="000000"/>
              </a:solidFill>
              <a:latin typeface="Arial" pitchFamily="34" charset="0"/>
            </a:endParaRPr>
          </a:p>
        </p:txBody>
      </p:sp>
      <p:sp>
        <p:nvSpPr>
          <p:cNvPr id="11" name="菱形 10"/>
          <p:cNvSpPr/>
          <p:nvPr/>
        </p:nvSpPr>
        <p:spPr>
          <a:xfrm>
            <a:off x="1049888" y="3166511"/>
            <a:ext cx="2035340" cy="2035340"/>
          </a:xfrm>
          <a:prstGeom prst="diamond">
            <a:avLst/>
          </a:prstGeom>
          <a:blipFill>
            <a:blip r:embed="rId3" cstate="print"/>
            <a:srcRect/>
            <a:stretch>
              <a:fillRect r="3"/>
            </a:stretch>
          </a:blip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2" name="菱形 11"/>
          <p:cNvSpPr/>
          <p:nvPr/>
        </p:nvSpPr>
        <p:spPr>
          <a:xfrm>
            <a:off x="-4340" y="4228445"/>
            <a:ext cx="2035340" cy="2035340"/>
          </a:xfrm>
          <a:prstGeom prst="diamond">
            <a:avLst/>
          </a:prstGeom>
          <a:solidFill>
            <a:schemeClr val="accent2"/>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5" name="菱形 14"/>
          <p:cNvSpPr/>
          <p:nvPr/>
        </p:nvSpPr>
        <p:spPr>
          <a:xfrm>
            <a:off x="2104660" y="4228445"/>
            <a:ext cx="2035340" cy="2035340"/>
          </a:xfrm>
          <a:prstGeom prst="diamond">
            <a:avLst/>
          </a:pr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Tree>
    <p:extLst>
      <p:ext uri="{BB962C8B-B14F-4D97-AF65-F5344CB8AC3E}">
        <p14:creationId xmlns:p14="http://schemas.microsoft.com/office/powerpoint/2010/main" val="1180258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35" presetClass="emph" presetSubtype="0" repeatCount="3000" fill="hold" grpId="1" nodeType="withEffect">
                                  <p:stCondLst>
                                    <p:cond delay="500"/>
                                  </p:stCondLst>
                                  <p:childTnLst>
                                    <p:anim calcmode="discrete" valueType="str">
                                      <p:cBhvr>
                                        <p:cTn id="14" dur="100" fill="hold"/>
                                        <p:tgtEl>
                                          <p:spTgt spid="7"/>
                                        </p:tgtEl>
                                        <p:attrNameLst>
                                          <p:attrName>style.visibility</p:attrName>
                                        </p:attrNameLst>
                                      </p:cBhvr>
                                      <p:tavLst>
                                        <p:tav tm="0">
                                          <p:val>
                                            <p:strVal val="hidden"/>
                                          </p:val>
                                        </p:tav>
                                        <p:tav tm="50000">
                                          <p:val>
                                            <p:strVal val="visible"/>
                                          </p:val>
                                        </p:tav>
                                      </p:tavLst>
                                    </p:anim>
                                  </p:childTnLst>
                                </p:cTn>
                              </p:par>
                              <p:par>
                                <p:cTn id="15" presetID="2" presetClass="entr" presetSubtype="8"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35" presetClass="emph" presetSubtype="0" repeatCount="3000" fill="hold" grpId="1" nodeType="withEffect">
                                  <p:stCondLst>
                                    <p:cond delay="600"/>
                                  </p:stCondLst>
                                  <p:childTnLst>
                                    <p:anim calcmode="discrete" valueType="str">
                                      <p:cBhvr>
                                        <p:cTn id="20" dur="100" fill="hold"/>
                                        <p:tgtEl>
                                          <p:spTgt spid="8"/>
                                        </p:tgtEl>
                                        <p:attrNameLst>
                                          <p:attrName>style.visibility</p:attrName>
                                        </p:attrNameLst>
                                      </p:cBhvr>
                                      <p:tavLst>
                                        <p:tav tm="0">
                                          <p:val>
                                            <p:strVal val="hidden"/>
                                          </p:val>
                                        </p:tav>
                                        <p:tav tm="50000">
                                          <p:val>
                                            <p:strVal val="visible"/>
                                          </p:val>
                                        </p:tav>
                                      </p:tavLst>
                                    </p:anim>
                                  </p:childTnLst>
                                </p:cTn>
                              </p:par>
                              <p:par>
                                <p:cTn id="21" presetID="2" presetClass="entr" presetSubtype="8" fill="hold" grpId="0" nodeType="withEffect">
                                  <p:stCondLst>
                                    <p:cond delay="3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35" presetClass="emph" presetSubtype="0" repeatCount="3000" fill="hold" grpId="1" nodeType="withEffect">
                                  <p:stCondLst>
                                    <p:cond delay="700"/>
                                  </p:stCondLst>
                                  <p:childTnLst>
                                    <p:anim calcmode="discrete" valueType="str">
                                      <p:cBhvr>
                                        <p:cTn id="26" dur="100" fill="hold"/>
                                        <p:tgtEl>
                                          <p:spTgt spid="9"/>
                                        </p:tgtEl>
                                        <p:attrNameLst>
                                          <p:attrName>style.visibility</p:attrName>
                                        </p:attrNameLst>
                                      </p:cBhvr>
                                      <p:tavLst>
                                        <p:tav tm="0">
                                          <p:val>
                                            <p:strVal val="hidden"/>
                                          </p:val>
                                        </p:tav>
                                        <p:tav tm="50000">
                                          <p:val>
                                            <p:strVal val="visible"/>
                                          </p:val>
                                        </p:tav>
                                      </p:tavLst>
                                    </p:anim>
                                  </p:childTnLst>
                                </p:cTn>
                              </p:par>
                              <p:par>
                                <p:cTn id="27" presetID="2" presetClass="entr" presetSubtype="8" fill="hold" grpId="0" nodeType="withEffect">
                                  <p:stCondLst>
                                    <p:cond delay="7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35" presetClass="emph" presetSubtype="0" repeatCount="3000" fill="hold" grpId="1" nodeType="withEffect">
                                  <p:stCondLst>
                                    <p:cond delay="1100"/>
                                  </p:stCondLst>
                                  <p:childTnLst>
                                    <p:anim calcmode="discrete" valueType="str">
                                      <p:cBhvr>
                                        <p:cTn id="32" dur="100" fill="hold"/>
                                        <p:tgtEl>
                                          <p:spTgt spid="15"/>
                                        </p:tgtEl>
                                        <p:attrNameLst>
                                          <p:attrName>style.visibility</p:attrName>
                                        </p:attrNameLst>
                                      </p:cBhvr>
                                      <p:tavLst>
                                        <p:tav tm="0">
                                          <p:val>
                                            <p:strVal val="hidden"/>
                                          </p:val>
                                        </p:tav>
                                        <p:tav tm="50000">
                                          <p:val>
                                            <p:strVal val="visible"/>
                                          </p:val>
                                        </p:tav>
                                      </p:tavLst>
                                    </p:anim>
                                  </p:childTnLst>
                                </p:cTn>
                              </p:par>
                              <p:par>
                                <p:cTn id="33" presetID="2" presetClass="entr" presetSubtype="8" fill="hold" grpId="0" nodeType="withEffect">
                                  <p:stCondLst>
                                    <p:cond delay="11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14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56" presetClass="entr" presetSubtype="0" fill="hold" grpId="0" nodeType="withEffect">
                                  <p:stCondLst>
                                    <p:cond delay="1400"/>
                                  </p:stCondLst>
                                  <p:iterate type="lt">
                                    <p:tmPct val="6667"/>
                                  </p:iterate>
                                  <p:childTnLst>
                                    <p:set>
                                      <p:cBhvr>
                                        <p:cTn id="42" dur="1" fill="hold">
                                          <p:stCondLst>
                                            <p:cond delay="0"/>
                                          </p:stCondLst>
                                        </p:cTn>
                                        <p:tgtEl>
                                          <p:spTgt spid="16"/>
                                        </p:tgtEl>
                                        <p:attrNameLst>
                                          <p:attrName>style.visibility</p:attrName>
                                        </p:attrNameLst>
                                      </p:cBhvr>
                                      <p:to>
                                        <p:strVal val="visible"/>
                                      </p:to>
                                    </p:set>
                                    <p:anim by="(-#ppt_w*2)" calcmode="lin" valueType="num">
                                      <p:cBhvr rctx="PPT">
                                        <p:cTn id="43" dur="375" autoRev="1" fill="hold">
                                          <p:stCondLst>
                                            <p:cond delay="0"/>
                                          </p:stCondLst>
                                        </p:cTn>
                                        <p:tgtEl>
                                          <p:spTgt spid="16"/>
                                        </p:tgtEl>
                                        <p:attrNameLst>
                                          <p:attrName>ppt_w</p:attrName>
                                        </p:attrNameLst>
                                      </p:cBhvr>
                                    </p:anim>
                                    <p:anim by="(#ppt_w*0.50)" calcmode="lin" valueType="num">
                                      <p:cBhvr>
                                        <p:cTn id="44" dur="375" decel="50000" autoRev="1" fill="hold">
                                          <p:stCondLst>
                                            <p:cond delay="0"/>
                                          </p:stCondLst>
                                        </p:cTn>
                                        <p:tgtEl>
                                          <p:spTgt spid="16"/>
                                        </p:tgtEl>
                                        <p:attrNameLst>
                                          <p:attrName>ppt_x</p:attrName>
                                        </p:attrNameLst>
                                      </p:cBhvr>
                                    </p:anim>
                                    <p:anim from="(-#ppt_h/2)" to="(#ppt_y)" calcmode="lin" valueType="num">
                                      <p:cBhvr>
                                        <p:cTn id="45" dur="750" fill="hold">
                                          <p:stCondLst>
                                            <p:cond delay="0"/>
                                          </p:stCondLst>
                                        </p:cTn>
                                        <p:tgtEl>
                                          <p:spTgt spid="16"/>
                                        </p:tgtEl>
                                        <p:attrNameLst>
                                          <p:attrName>ppt_y</p:attrName>
                                        </p:attrNameLst>
                                      </p:cBhvr>
                                    </p:anim>
                                    <p:animRot by="21600000">
                                      <p:cBhvr>
                                        <p:cTn id="46" dur="750" fill="hold">
                                          <p:stCondLst>
                                            <p:cond delay="0"/>
                                          </p:stCondLst>
                                        </p:cTn>
                                        <p:tgtEl>
                                          <p:spTgt spid="16"/>
                                        </p:tgtEl>
                                        <p:attrNameLst>
                                          <p:attrName>r</p:attrName>
                                        </p:attrNameLst>
                                      </p:cBhvr>
                                    </p:animRot>
                                  </p:childTnLst>
                                </p:cTn>
                              </p:par>
                              <p:par>
                                <p:cTn id="47" presetID="22" presetClass="entr" presetSubtype="8" fill="hold" grpId="0" nodeType="withEffect">
                                  <p:stCondLst>
                                    <p:cond delay="300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6" grpId="0"/>
      <p:bldP spid="19" grpId="0" animBg="1"/>
      <p:bldP spid="11" grpId="0" animBg="1"/>
      <p:bldP spid="12" grpId="0" animBg="1"/>
      <p:bldP spid="15" grpId="0" animBg="1"/>
      <p:bldP spid="15"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644000" y="1059750"/>
            <a:ext cx="3455995" cy="3240651"/>
          </a:xfrm>
          <a:prstGeom prst="rect">
            <a:avLst/>
          </a:prstGeom>
          <a:blipFill rotWithShape="1">
            <a:blip r:embed="rId2" cstate="screen">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44"/>
          </a:p>
        </p:txBody>
      </p:sp>
      <p:sp>
        <p:nvSpPr>
          <p:cNvPr id="10"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1"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2"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项目</a:t>
            </a:r>
            <a:r>
              <a:rPr lang="zh-CN" altLang="en-US" sz="2001" b="1" dirty="0">
                <a:solidFill>
                  <a:schemeClr val="accent2"/>
                </a:solidFill>
                <a:latin typeface="Impact" pitchFamily="34" charset="0"/>
                <a:ea typeface="微软雅黑" pitchFamily="34" charset="-122"/>
                <a:cs typeface="宋体" pitchFamily="2" charset="-122"/>
              </a:rPr>
              <a:t>实施</a:t>
            </a:r>
            <a:endParaRPr lang="en-US" altLang="zh-CN" sz="2001" b="1" dirty="0">
              <a:solidFill>
                <a:schemeClr val="accent2"/>
              </a:solidFill>
              <a:latin typeface="Impact" pitchFamily="34" charset="0"/>
              <a:ea typeface="微软雅黑" pitchFamily="34" charset="-122"/>
              <a:cs typeface="宋体" pitchFamily="2" charset="-122"/>
            </a:endParaRPr>
          </a:p>
        </p:txBody>
      </p:sp>
      <p:sp>
        <p:nvSpPr>
          <p:cNvPr id="15" name="Rectangle 20"/>
          <p:cNvSpPr>
            <a:spLocks noChangeArrowheads="1"/>
          </p:cNvSpPr>
          <p:nvPr/>
        </p:nvSpPr>
        <p:spPr bwMode="auto">
          <a:xfrm>
            <a:off x="1044005" y="2034070"/>
            <a:ext cx="3168000" cy="107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50000"/>
              </a:lnSpc>
              <a:spcBef>
                <a:spcPct val="0"/>
              </a:spcBef>
              <a:spcAft>
                <a:spcPct val="0"/>
              </a:spcAft>
            </a:pPr>
            <a:r>
              <a:rPr lang="zh-CN" altLang="en-US" sz="1200" dirty="0">
                <a:latin typeface="微软雅黑" panose="020B0503020204020204" pitchFamily="34" charset="-122"/>
                <a:ea typeface="微软雅黑" panose="020B0503020204020204" pitchFamily="34" charset="-122"/>
              </a:rPr>
              <a:t>       本任务主要通过设计</a:t>
            </a:r>
            <a:r>
              <a:rPr lang="en-US" altLang="zh-CN" sz="1200" dirty="0">
                <a:latin typeface="微软雅黑" panose="020B0503020204020204" pitchFamily="34" charset="-122"/>
                <a:ea typeface="微软雅黑" panose="020B0503020204020204" pitchFamily="34" charset="-122"/>
              </a:rPr>
              <a:t>DM </a:t>
            </a:r>
            <a:r>
              <a:rPr lang="zh-CN" altLang="en-US" sz="1200" dirty="0">
                <a:latin typeface="微软雅黑" panose="020B0503020204020204" pitchFamily="34" charset="-122"/>
                <a:ea typeface="微软雅黑" panose="020B0503020204020204" pitchFamily="34" charset="-122"/>
              </a:rPr>
              <a:t>广告，了解</a:t>
            </a:r>
            <a:r>
              <a:rPr lang="en-US" altLang="zh-CN" sz="1200" dirty="0">
                <a:latin typeface="微软雅黑" panose="020B0503020204020204" pitchFamily="34" charset="-122"/>
                <a:ea typeface="微软雅黑" panose="020B0503020204020204" pitchFamily="34" charset="-122"/>
              </a:rPr>
              <a:t>DM </a:t>
            </a:r>
            <a:r>
              <a:rPr lang="zh-CN" altLang="en-US" sz="1200" dirty="0">
                <a:latin typeface="微软雅黑" panose="020B0503020204020204" pitchFamily="34" charset="-122"/>
                <a:ea typeface="微软雅黑" panose="020B0503020204020204" pitchFamily="34" charset="-122"/>
              </a:rPr>
              <a:t>广告设计的基本方法、创意技巧和工作流程，了解</a:t>
            </a:r>
            <a:r>
              <a:rPr lang="en-US" altLang="zh-CN" sz="1200" dirty="0">
                <a:latin typeface="微软雅黑" panose="020B0503020204020204" pitchFamily="34" charset="-122"/>
                <a:ea typeface="微软雅黑" panose="020B0503020204020204" pitchFamily="34" charset="-122"/>
              </a:rPr>
              <a:t>DM </a:t>
            </a:r>
            <a:r>
              <a:rPr lang="zh-CN" altLang="en-US" sz="1200" dirty="0">
                <a:latin typeface="微软雅黑" panose="020B0503020204020204" pitchFamily="34" charset="-122"/>
                <a:ea typeface="微软雅黑" panose="020B0503020204020204" pitchFamily="34" charset="-122"/>
              </a:rPr>
              <a:t>广告的特点，掌握</a:t>
            </a:r>
            <a:r>
              <a:rPr lang="en-US" altLang="zh-CN" sz="1200" dirty="0">
                <a:latin typeface="微软雅黑" panose="020B0503020204020204" pitchFamily="34" charset="-122"/>
                <a:ea typeface="微软雅黑" panose="020B0503020204020204" pitchFamily="34" charset="-122"/>
              </a:rPr>
              <a:t>DM </a:t>
            </a:r>
            <a:r>
              <a:rPr lang="zh-CN" altLang="en-US" sz="1200" dirty="0">
                <a:latin typeface="微软雅黑" panose="020B0503020204020204" pitchFamily="34" charset="-122"/>
                <a:ea typeface="微软雅黑" panose="020B0503020204020204" pitchFamily="34" charset="-122"/>
              </a:rPr>
              <a:t>广告设计的方法和创意技巧。</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1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1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300"/>
                                        <p:tgtEl>
                                          <p:spTgt spid="12"/>
                                        </p:tgtEl>
                                      </p:cBhvr>
                                    </p:animEffect>
                                    <p:anim calcmode="lin" valueType="num">
                                      <p:cBhvr>
                                        <p:cTn id="20" dur="300" fill="hold"/>
                                        <p:tgtEl>
                                          <p:spTgt spid="12"/>
                                        </p:tgtEl>
                                        <p:attrNameLst>
                                          <p:attrName>ppt_x</p:attrName>
                                        </p:attrNameLst>
                                      </p:cBhvr>
                                      <p:tavLst>
                                        <p:tav tm="0">
                                          <p:val>
                                            <p:strVal val="#ppt_x"/>
                                          </p:val>
                                        </p:tav>
                                        <p:tav tm="100000">
                                          <p:val>
                                            <p:strVal val="#ppt_x"/>
                                          </p:val>
                                        </p:tav>
                                      </p:tavLst>
                                    </p:anim>
                                    <p:anim calcmode="lin" valueType="num">
                                      <p:cBhvr>
                                        <p:cTn id="21" dur="300" fill="hold"/>
                                        <p:tgtEl>
                                          <p:spTgt spid="1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10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21" presetClass="entr" presetSubtype="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0" animBg="1"/>
      <p:bldP spid="10" grpId="1" animBg="1"/>
      <p:bldP spid="11" grpId="0" animBg="1"/>
      <p:bldP spid="11" grpId="1" animBg="1"/>
      <p:bldP spid="12"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4" name="Rectangle 18"/>
          <p:cNvSpPr>
            <a:spLocks noChangeArrowheads="1"/>
          </p:cNvSpPr>
          <p:nvPr/>
        </p:nvSpPr>
        <p:spPr bwMode="auto">
          <a:xfrm>
            <a:off x="499693" y="194755"/>
            <a:ext cx="262171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微软雅黑" panose="020B0503020204020204" pitchFamily="34" charset="-122"/>
                <a:ea typeface="微软雅黑" panose="020B0503020204020204" pitchFamily="34" charset="-122"/>
                <a:cs typeface="宋体" pitchFamily="2" charset="-122"/>
              </a:rPr>
              <a:t>活动</a:t>
            </a:r>
            <a:r>
              <a:rPr lang="en-US" altLang="zh-CN" sz="2001" b="1" dirty="0">
                <a:solidFill>
                  <a:schemeClr val="accent1"/>
                </a:solidFill>
                <a:latin typeface="微软雅黑" panose="020B0503020204020204" pitchFamily="34" charset="-122"/>
                <a:ea typeface="微软雅黑" panose="020B0503020204020204" pitchFamily="34" charset="-122"/>
                <a:cs typeface="宋体" pitchFamily="2" charset="-122"/>
              </a:rPr>
              <a:t>1  </a:t>
            </a:r>
            <a:r>
              <a:rPr lang="zh-CN" altLang="en-US" sz="2001" b="1" dirty="0">
                <a:solidFill>
                  <a:schemeClr val="accent1"/>
                </a:solidFill>
                <a:latin typeface="微软雅黑" panose="020B0503020204020204" pitchFamily="34" charset="-122"/>
                <a:ea typeface="微软雅黑" panose="020B0503020204020204" pitchFamily="34" charset="-122"/>
                <a:cs typeface="宋体" pitchFamily="2" charset="-122"/>
              </a:rPr>
              <a:t>设计</a:t>
            </a:r>
            <a:r>
              <a:rPr lang="zh-CN" altLang="en-US" sz="2001" b="1" dirty="0">
                <a:solidFill>
                  <a:schemeClr val="accent2"/>
                </a:solidFill>
                <a:latin typeface="Impact" pitchFamily="34" charset="0"/>
                <a:ea typeface="微软雅黑" pitchFamily="34" charset="-122"/>
                <a:cs typeface="宋体" pitchFamily="2" charset="-122"/>
              </a:rPr>
              <a:t>商业类招贴</a:t>
            </a:r>
            <a:endParaRPr lang="en-US" altLang="zh-CN" sz="2001" b="1" dirty="0">
              <a:solidFill>
                <a:schemeClr val="accent2"/>
              </a:solidFill>
              <a:latin typeface="Impact" pitchFamily="34" charset="0"/>
              <a:ea typeface="微软雅黑" pitchFamily="34" charset="-122"/>
              <a:cs typeface="宋体" pitchFamily="2" charset="-122"/>
            </a:endParaRPr>
          </a:p>
        </p:txBody>
      </p:sp>
      <p:sp>
        <p:nvSpPr>
          <p:cNvPr id="16" name="菱形 15"/>
          <p:cNvSpPr/>
          <p:nvPr/>
        </p:nvSpPr>
        <p:spPr>
          <a:xfrm>
            <a:off x="1142736" y="1318900"/>
            <a:ext cx="3225061" cy="3225061"/>
          </a:xfrm>
          <a:prstGeom prst="diamond">
            <a:avLst/>
          </a:prstGeom>
          <a:blipFill dpi="0" rotWithShape="1">
            <a:blip r:embed="rId2" cstate="print"/>
            <a:srcRect/>
            <a:stretch>
              <a:fillRect/>
            </a:stretch>
          </a:blip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17" name="Freeform 9"/>
          <p:cNvSpPr/>
          <p:nvPr/>
        </p:nvSpPr>
        <p:spPr bwMode="auto">
          <a:xfrm>
            <a:off x="3979781" y="2374912"/>
            <a:ext cx="268867" cy="538703"/>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2"/>
          </a:solidFill>
          <a:ln>
            <a:noFill/>
          </a:ln>
        </p:spPr>
        <p:txBody>
          <a:bodyPr vert="horz" wrap="square" lIns="91468" tIns="45734" rIns="91468" bIns="45734" numCol="1" anchor="t" anchorCtr="0" compatLnSpc="1"/>
          <a:lstStyle/>
          <a:p>
            <a:endParaRPr lang="zh-CN" altLang="en-US" sz="1200"/>
          </a:p>
        </p:txBody>
      </p:sp>
      <p:sp>
        <p:nvSpPr>
          <p:cNvPr id="18" name="Freeform 9"/>
          <p:cNvSpPr/>
          <p:nvPr/>
        </p:nvSpPr>
        <p:spPr bwMode="auto">
          <a:xfrm>
            <a:off x="2296743" y="3940328"/>
            <a:ext cx="268867" cy="538703"/>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68" tIns="45734" rIns="91468" bIns="45734" numCol="1" anchor="t" anchorCtr="0" compatLnSpc="1"/>
          <a:lstStyle/>
          <a:p>
            <a:endParaRPr lang="zh-CN" altLang="en-US" sz="2144"/>
          </a:p>
        </p:txBody>
      </p:sp>
      <p:cxnSp>
        <p:nvCxnSpPr>
          <p:cNvPr id="29" name="直接连接符 28"/>
          <p:cNvCxnSpPr/>
          <p:nvPr/>
        </p:nvCxnSpPr>
        <p:spPr>
          <a:xfrm>
            <a:off x="3363507" y="1163144"/>
            <a:ext cx="3980361" cy="3980361"/>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3791383" y="1581776"/>
            <a:ext cx="72029" cy="72029"/>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4" name="Rectangle 20"/>
          <p:cNvSpPr>
            <a:spLocks noChangeArrowheads="1"/>
          </p:cNvSpPr>
          <p:nvPr/>
        </p:nvSpPr>
        <p:spPr bwMode="auto">
          <a:xfrm>
            <a:off x="4071264" y="1511174"/>
            <a:ext cx="75652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活动描述</a:t>
            </a:r>
          </a:p>
        </p:txBody>
      </p:sp>
      <p:sp>
        <p:nvSpPr>
          <p:cNvPr id="30" name="椭圆 29"/>
          <p:cNvSpPr/>
          <p:nvPr/>
        </p:nvSpPr>
        <p:spPr>
          <a:xfrm>
            <a:off x="4503446" y="2295515"/>
            <a:ext cx="72029" cy="72029"/>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2" name="Rectangle 20"/>
          <p:cNvSpPr>
            <a:spLocks noChangeArrowheads="1"/>
          </p:cNvSpPr>
          <p:nvPr/>
        </p:nvSpPr>
        <p:spPr bwMode="auto">
          <a:xfrm>
            <a:off x="4783323" y="2233373"/>
            <a:ext cx="108869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工作环境</a:t>
            </a:r>
          </a:p>
        </p:txBody>
      </p:sp>
      <p:sp>
        <p:nvSpPr>
          <p:cNvPr id="35" name="椭圆 34"/>
          <p:cNvSpPr/>
          <p:nvPr/>
        </p:nvSpPr>
        <p:spPr>
          <a:xfrm>
            <a:off x="5223179" y="3012862"/>
            <a:ext cx="72029" cy="72029"/>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7" name="Rectangle 20"/>
          <p:cNvSpPr>
            <a:spLocks noChangeArrowheads="1"/>
          </p:cNvSpPr>
          <p:nvPr/>
        </p:nvSpPr>
        <p:spPr bwMode="auto">
          <a:xfrm>
            <a:off x="5503060" y="2963655"/>
            <a:ext cx="20250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相关知识</a:t>
            </a:r>
          </a:p>
        </p:txBody>
      </p:sp>
      <p:sp>
        <p:nvSpPr>
          <p:cNvPr id="39" name="椭圆 38"/>
          <p:cNvSpPr/>
          <p:nvPr/>
        </p:nvSpPr>
        <p:spPr>
          <a:xfrm>
            <a:off x="5940168" y="3730774"/>
            <a:ext cx="72029" cy="72029"/>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41" name="Rectangle 20"/>
          <p:cNvSpPr>
            <a:spLocks noChangeArrowheads="1"/>
          </p:cNvSpPr>
          <p:nvPr/>
        </p:nvSpPr>
        <p:spPr bwMode="auto">
          <a:xfrm>
            <a:off x="6220048" y="3681568"/>
            <a:ext cx="202508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活动实施</a:t>
            </a:r>
          </a:p>
        </p:txBody>
      </p:sp>
      <p:sp>
        <p:nvSpPr>
          <p:cNvPr id="25" name="Freeform 7"/>
          <p:cNvSpPr/>
          <p:nvPr/>
        </p:nvSpPr>
        <p:spPr bwMode="auto">
          <a:xfrm>
            <a:off x="1506262" y="2573733"/>
            <a:ext cx="358341" cy="715395"/>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68" tIns="45734" rIns="91468" bIns="45734" numCol="1" anchor="t" anchorCtr="0" compatLnSpc="1"/>
          <a:lstStyle/>
          <a:p>
            <a:endParaRPr lang="zh-CN" altLang="en-US" sz="2144"/>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3"/>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2"/>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
                                        <p:tgtEl>
                                          <p:spTgt spid="4"/>
                                        </p:tgtEl>
                                      </p:cBhvr>
                                    </p:animEffect>
                                    <p:anim calcmode="lin" valueType="num">
                                      <p:cBhvr>
                                        <p:cTn id="20" dur="300" fill="hold"/>
                                        <p:tgtEl>
                                          <p:spTgt spid="4"/>
                                        </p:tgtEl>
                                        <p:attrNameLst>
                                          <p:attrName>ppt_x</p:attrName>
                                        </p:attrNameLst>
                                      </p:cBhvr>
                                      <p:tavLst>
                                        <p:tav tm="0">
                                          <p:val>
                                            <p:strVal val="#ppt_x"/>
                                          </p:val>
                                        </p:tav>
                                        <p:tav tm="100000">
                                          <p:val>
                                            <p:strVal val="#ppt_x"/>
                                          </p:val>
                                        </p:tav>
                                      </p:tavLst>
                                    </p:anim>
                                    <p:anim calcmode="lin" valueType="num">
                                      <p:cBhvr>
                                        <p:cTn id="21" dur="300" fill="hold"/>
                                        <p:tgtEl>
                                          <p:spTgt spid="4"/>
                                        </p:tgtEl>
                                        <p:attrNameLst>
                                          <p:attrName>ppt_y</p:attrName>
                                        </p:attrNameLst>
                                      </p:cBhvr>
                                      <p:tavLst>
                                        <p:tav tm="0">
                                          <p:val>
                                            <p:strVal val="#ppt_y-.1"/>
                                          </p:val>
                                        </p:tav>
                                        <p:tav tm="100000">
                                          <p:val>
                                            <p:strVal val="#ppt_y"/>
                                          </p:val>
                                        </p:tav>
                                      </p:tavLst>
                                    </p:anim>
                                  </p:childTnLst>
                                </p:cTn>
                              </p:par>
                              <p:par>
                                <p:cTn id="22" presetID="21" presetClass="entr" presetSubtype="1" fill="hold" grpId="0" nodeType="withEffect">
                                  <p:stCondLst>
                                    <p:cond delay="1000"/>
                                  </p:stCondLst>
                                  <p:childTnLst>
                                    <p:set>
                                      <p:cBhvr>
                                        <p:cTn id="23" dur="1" fill="hold">
                                          <p:stCondLst>
                                            <p:cond delay="0"/>
                                          </p:stCondLst>
                                        </p:cTn>
                                        <p:tgtEl>
                                          <p:spTgt spid="16"/>
                                        </p:tgtEl>
                                        <p:attrNameLst>
                                          <p:attrName>style.visibility</p:attrName>
                                        </p:attrNameLst>
                                      </p:cBhvr>
                                      <p:to>
                                        <p:strVal val="visible"/>
                                      </p:to>
                                    </p:set>
                                    <p:animEffect transition="in" filter="wheel(1)">
                                      <p:cBhvr>
                                        <p:cTn id="24" dur="500"/>
                                        <p:tgtEl>
                                          <p:spTgt spid="16"/>
                                        </p:tgtEl>
                                      </p:cBhvr>
                                    </p:animEffect>
                                  </p:childTnLst>
                                </p:cTn>
                              </p:par>
                              <p:par>
                                <p:cTn id="25" presetID="2" presetClass="entr" presetSubtype="8" fill="hold" grpId="0" nodeType="withEffect">
                                  <p:stCondLst>
                                    <p:cond delay="110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35" presetClass="emph" presetSubtype="0" repeatCount="3000" fill="hold" grpId="1" nodeType="withEffect">
                                  <p:stCondLst>
                                    <p:cond delay="1500"/>
                                  </p:stCondLst>
                                  <p:childTnLst>
                                    <p:anim calcmode="discrete" valueType="str">
                                      <p:cBhvr>
                                        <p:cTn id="30" dur="100" fill="hold"/>
                                        <p:tgtEl>
                                          <p:spTgt spid="17"/>
                                        </p:tgtEl>
                                        <p:attrNameLst>
                                          <p:attrName>style.visibility</p:attrName>
                                        </p:attrNameLst>
                                      </p:cBhvr>
                                      <p:tavLst>
                                        <p:tav tm="0">
                                          <p:val>
                                            <p:strVal val="hidden"/>
                                          </p:val>
                                        </p:tav>
                                        <p:tav tm="50000">
                                          <p:val>
                                            <p:strVal val="visible"/>
                                          </p:val>
                                        </p:tav>
                                      </p:tavLst>
                                    </p:anim>
                                  </p:childTnLst>
                                </p:cTn>
                              </p:par>
                              <p:par>
                                <p:cTn id="31" presetID="2" presetClass="entr" presetSubtype="8" fill="hold" grpId="0" nodeType="withEffect">
                                  <p:stCondLst>
                                    <p:cond delay="120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0-#ppt_w/2"/>
                                          </p:val>
                                        </p:tav>
                                        <p:tav tm="100000">
                                          <p:val>
                                            <p:strVal val="#ppt_x"/>
                                          </p:val>
                                        </p:tav>
                                      </p:tavLst>
                                    </p:anim>
                                    <p:anim calcmode="lin" valueType="num">
                                      <p:cBhvr additive="base">
                                        <p:cTn id="34" dur="500" fill="hold"/>
                                        <p:tgtEl>
                                          <p:spTgt spid="25"/>
                                        </p:tgtEl>
                                        <p:attrNameLst>
                                          <p:attrName>ppt_y</p:attrName>
                                        </p:attrNameLst>
                                      </p:cBhvr>
                                      <p:tavLst>
                                        <p:tav tm="0">
                                          <p:val>
                                            <p:strVal val="#ppt_y"/>
                                          </p:val>
                                        </p:tav>
                                        <p:tav tm="100000">
                                          <p:val>
                                            <p:strVal val="#ppt_y"/>
                                          </p:val>
                                        </p:tav>
                                      </p:tavLst>
                                    </p:anim>
                                  </p:childTnLst>
                                </p:cTn>
                              </p:par>
                              <p:par>
                                <p:cTn id="35" presetID="35" presetClass="emph" presetSubtype="0" repeatCount="3000" fill="hold" grpId="1" nodeType="withEffect">
                                  <p:stCondLst>
                                    <p:cond delay="1600"/>
                                  </p:stCondLst>
                                  <p:childTnLst>
                                    <p:anim calcmode="discrete" valueType="str">
                                      <p:cBhvr>
                                        <p:cTn id="36" dur="100" fill="hold"/>
                                        <p:tgtEl>
                                          <p:spTgt spid="25"/>
                                        </p:tgtEl>
                                        <p:attrNameLst>
                                          <p:attrName>style.visibility</p:attrName>
                                        </p:attrNameLst>
                                      </p:cBhvr>
                                      <p:tavLst>
                                        <p:tav tm="0">
                                          <p:val>
                                            <p:strVal val="hidden"/>
                                          </p:val>
                                        </p:tav>
                                        <p:tav tm="50000">
                                          <p:val>
                                            <p:strVal val="visible"/>
                                          </p:val>
                                        </p:tav>
                                      </p:tavLst>
                                    </p:anim>
                                  </p:childTnLst>
                                </p:cTn>
                              </p:par>
                              <p:par>
                                <p:cTn id="37" presetID="2" presetClass="entr" presetSubtype="8" fill="hold" grpId="0" nodeType="withEffect">
                                  <p:stCondLst>
                                    <p:cond delay="130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0-#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par>
                                <p:cTn id="41" presetID="35" presetClass="emph" presetSubtype="0" repeatCount="3000" fill="hold" grpId="1" nodeType="withEffect">
                                  <p:stCondLst>
                                    <p:cond delay="1700"/>
                                  </p:stCondLst>
                                  <p:childTnLst>
                                    <p:anim calcmode="discrete" valueType="str">
                                      <p:cBhvr>
                                        <p:cTn id="42" dur="100" fill="hold"/>
                                        <p:tgtEl>
                                          <p:spTgt spid="18"/>
                                        </p:tgtEl>
                                        <p:attrNameLst>
                                          <p:attrName>style.visibility</p:attrName>
                                        </p:attrNameLst>
                                      </p:cBhvr>
                                      <p:tavLst>
                                        <p:tav tm="0">
                                          <p:val>
                                            <p:strVal val="hidden"/>
                                          </p:val>
                                        </p:tav>
                                        <p:tav tm="50000">
                                          <p:val>
                                            <p:strVal val="visible"/>
                                          </p:val>
                                        </p:tav>
                                      </p:tavLst>
                                    </p:anim>
                                  </p:childTnLst>
                                </p:cTn>
                              </p:par>
                              <p:par>
                                <p:cTn id="43" presetID="22" presetClass="entr" presetSubtype="1" fill="hold" nodeType="withEffect">
                                  <p:stCondLst>
                                    <p:cond delay="2000"/>
                                  </p:stCondLst>
                                  <p:childTnLst>
                                    <p:set>
                                      <p:cBhvr>
                                        <p:cTn id="44" dur="1" fill="hold">
                                          <p:stCondLst>
                                            <p:cond delay="0"/>
                                          </p:stCondLst>
                                        </p:cTn>
                                        <p:tgtEl>
                                          <p:spTgt spid="29"/>
                                        </p:tgtEl>
                                        <p:attrNameLst>
                                          <p:attrName>style.visibility</p:attrName>
                                        </p:attrNameLst>
                                      </p:cBhvr>
                                      <p:to>
                                        <p:strVal val="visible"/>
                                      </p:to>
                                    </p:set>
                                    <p:animEffect transition="in" filter="wipe(up)">
                                      <p:cBhvr>
                                        <p:cTn id="45" dur="500"/>
                                        <p:tgtEl>
                                          <p:spTgt spid="29"/>
                                        </p:tgtEl>
                                      </p:cBhvr>
                                    </p:animEffect>
                                  </p:childTnLst>
                                </p:cTn>
                              </p:par>
                              <p:par>
                                <p:cTn id="46" presetID="53" presetClass="entr" presetSubtype="16" fill="hold" grpId="0" nodeType="withEffect">
                                  <p:stCondLst>
                                    <p:cond delay="250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Effect transition="in" filter="fade">
                                      <p:cBhvr>
                                        <p:cTn id="50" dur="500"/>
                                        <p:tgtEl>
                                          <p:spTgt spid="22"/>
                                        </p:tgtEl>
                                      </p:cBhvr>
                                    </p:animEffect>
                                  </p:childTnLst>
                                </p:cTn>
                              </p:par>
                              <p:par>
                                <p:cTn id="51" presetID="15" presetClass="entr" presetSubtype="0" fill="hold" grpId="0" nodeType="withEffect">
                                  <p:stCondLst>
                                    <p:cond delay="2500"/>
                                  </p:stCondLst>
                                  <p:childTnLst>
                                    <p:set>
                                      <p:cBhvr>
                                        <p:cTn id="52" dur="1" fill="hold">
                                          <p:stCondLst>
                                            <p:cond delay="0"/>
                                          </p:stCondLst>
                                        </p:cTn>
                                        <p:tgtEl>
                                          <p:spTgt spid="24"/>
                                        </p:tgtEl>
                                        <p:attrNameLst>
                                          <p:attrName>style.visibility</p:attrName>
                                        </p:attrNameLst>
                                      </p:cBhvr>
                                      <p:to>
                                        <p:strVal val="visible"/>
                                      </p:to>
                                    </p:set>
                                    <p:anim calcmode="lin" valueType="num">
                                      <p:cBhvr>
                                        <p:cTn id="53" dur="1000" fill="hold"/>
                                        <p:tgtEl>
                                          <p:spTgt spid="24"/>
                                        </p:tgtEl>
                                        <p:attrNameLst>
                                          <p:attrName>ppt_w</p:attrName>
                                        </p:attrNameLst>
                                      </p:cBhvr>
                                      <p:tavLst>
                                        <p:tav tm="0">
                                          <p:val>
                                            <p:fltVal val="0"/>
                                          </p:val>
                                        </p:tav>
                                        <p:tav tm="100000">
                                          <p:val>
                                            <p:strVal val="#ppt_w"/>
                                          </p:val>
                                        </p:tav>
                                      </p:tavLst>
                                    </p:anim>
                                    <p:anim calcmode="lin" valueType="num">
                                      <p:cBhvr>
                                        <p:cTn id="54" dur="1000" fill="hold"/>
                                        <p:tgtEl>
                                          <p:spTgt spid="24"/>
                                        </p:tgtEl>
                                        <p:attrNameLst>
                                          <p:attrName>ppt_h</p:attrName>
                                        </p:attrNameLst>
                                      </p:cBhvr>
                                      <p:tavLst>
                                        <p:tav tm="0">
                                          <p:val>
                                            <p:fltVal val="0"/>
                                          </p:val>
                                        </p:tav>
                                        <p:tav tm="100000">
                                          <p:val>
                                            <p:strVal val="#ppt_h"/>
                                          </p:val>
                                        </p:tav>
                                      </p:tavLst>
                                    </p:anim>
                                    <p:anim calcmode="lin" valueType="num">
                                      <p:cBhvr>
                                        <p:cTn id="55"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24"/>
                                        </p:tgtEl>
                                        <p:attrNameLst>
                                          <p:attrName>ppt_y</p:attrName>
                                        </p:attrNameLst>
                                      </p:cBhvr>
                                      <p:tavLst>
                                        <p:tav tm="0" fmla="#ppt_y+(sin(-2*pi*(1-$))*-#ppt_x+cos(-2*pi*(1-$))*(1-#ppt_y))*(1-$)">
                                          <p:val>
                                            <p:fltVal val="0"/>
                                          </p:val>
                                        </p:tav>
                                        <p:tav tm="100000">
                                          <p:val>
                                            <p:fltVal val="1"/>
                                          </p:val>
                                        </p:tav>
                                      </p:tavLst>
                                    </p:anim>
                                  </p:childTnLst>
                                </p:cTn>
                              </p:par>
                              <p:par>
                                <p:cTn id="57" presetID="53" presetClass="entr" presetSubtype="16" fill="hold" grpId="0" nodeType="withEffect">
                                  <p:stCondLst>
                                    <p:cond delay="3500"/>
                                  </p:stCondLst>
                                  <p:childTnLst>
                                    <p:set>
                                      <p:cBhvr>
                                        <p:cTn id="58" dur="1" fill="hold">
                                          <p:stCondLst>
                                            <p:cond delay="0"/>
                                          </p:stCondLst>
                                        </p:cTn>
                                        <p:tgtEl>
                                          <p:spTgt spid="30"/>
                                        </p:tgtEl>
                                        <p:attrNameLst>
                                          <p:attrName>style.visibility</p:attrName>
                                        </p:attrNameLst>
                                      </p:cBhvr>
                                      <p:to>
                                        <p:strVal val="visible"/>
                                      </p:to>
                                    </p:set>
                                    <p:anim calcmode="lin" valueType="num">
                                      <p:cBhvr>
                                        <p:cTn id="59" dur="500" fill="hold"/>
                                        <p:tgtEl>
                                          <p:spTgt spid="30"/>
                                        </p:tgtEl>
                                        <p:attrNameLst>
                                          <p:attrName>ppt_w</p:attrName>
                                        </p:attrNameLst>
                                      </p:cBhvr>
                                      <p:tavLst>
                                        <p:tav tm="0">
                                          <p:val>
                                            <p:fltVal val="0"/>
                                          </p:val>
                                        </p:tav>
                                        <p:tav tm="100000">
                                          <p:val>
                                            <p:strVal val="#ppt_w"/>
                                          </p:val>
                                        </p:tav>
                                      </p:tavLst>
                                    </p:anim>
                                    <p:anim calcmode="lin" valueType="num">
                                      <p:cBhvr>
                                        <p:cTn id="60" dur="500" fill="hold"/>
                                        <p:tgtEl>
                                          <p:spTgt spid="30"/>
                                        </p:tgtEl>
                                        <p:attrNameLst>
                                          <p:attrName>ppt_h</p:attrName>
                                        </p:attrNameLst>
                                      </p:cBhvr>
                                      <p:tavLst>
                                        <p:tav tm="0">
                                          <p:val>
                                            <p:fltVal val="0"/>
                                          </p:val>
                                        </p:tav>
                                        <p:tav tm="100000">
                                          <p:val>
                                            <p:strVal val="#ppt_h"/>
                                          </p:val>
                                        </p:tav>
                                      </p:tavLst>
                                    </p:anim>
                                    <p:animEffect transition="in" filter="fade">
                                      <p:cBhvr>
                                        <p:cTn id="61" dur="500"/>
                                        <p:tgtEl>
                                          <p:spTgt spid="30"/>
                                        </p:tgtEl>
                                      </p:cBhvr>
                                    </p:animEffect>
                                  </p:childTnLst>
                                </p:cTn>
                              </p:par>
                              <p:par>
                                <p:cTn id="62" presetID="15" presetClass="entr" presetSubtype="0" fill="hold" grpId="0" nodeType="withEffect">
                                  <p:stCondLst>
                                    <p:cond delay="3500"/>
                                  </p:stCondLst>
                                  <p:childTnLst>
                                    <p:set>
                                      <p:cBhvr>
                                        <p:cTn id="63" dur="1" fill="hold">
                                          <p:stCondLst>
                                            <p:cond delay="0"/>
                                          </p:stCondLst>
                                        </p:cTn>
                                        <p:tgtEl>
                                          <p:spTgt spid="32"/>
                                        </p:tgtEl>
                                        <p:attrNameLst>
                                          <p:attrName>style.visibility</p:attrName>
                                        </p:attrNameLst>
                                      </p:cBhvr>
                                      <p:to>
                                        <p:strVal val="visible"/>
                                      </p:to>
                                    </p:set>
                                    <p:anim calcmode="lin" valueType="num">
                                      <p:cBhvr>
                                        <p:cTn id="64" dur="1000" fill="hold"/>
                                        <p:tgtEl>
                                          <p:spTgt spid="32"/>
                                        </p:tgtEl>
                                        <p:attrNameLst>
                                          <p:attrName>ppt_w</p:attrName>
                                        </p:attrNameLst>
                                      </p:cBhvr>
                                      <p:tavLst>
                                        <p:tav tm="0">
                                          <p:val>
                                            <p:fltVal val="0"/>
                                          </p:val>
                                        </p:tav>
                                        <p:tav tm="100000">
                                          <p:val>
                                            <p:strVal val="#ppt_w"/>
                                          </p:val>
                                        </p:tav>
                                      </p:tavLst>
                                    </p:anim>
                                    <p:anim calcmode="lin" valueType="num">
                                      <p:cBhvr>
                                        <p:cTn id="65" dur="1000" fill="hold"/>
                                        <p:tgtEl>
                                          <p:spTgt spid="32"/>
                                        </p:tgtEl>
                                        <p:attrNameLst>
                                          <p:attrName>ppt_h</p:attrName>
                                        </p:attrNameLst>
                                      </p:cBhvr>
                                      <p:tavLst>
                                        <p:tav tm="0">
                                          <p:val>
                                            <p:fltVal val="0"/>
                                          </p:val>
                                        </p:tav>
                                        <p:tav tm="100000">
                                          <p:val>
                                            <p:strVal val="#ppt_h"/>
                                          </p:val>
                                        </p:tav>
                                      </p:tavLst>
                                    </p:anim>
                                    <p:anim calcmode="lin" valueType="num">
                                      <p:cBhvr>
                                        <p:cTn id="66"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67" dur="1000" fill="hold"/>
                                        <p:tgtEl>
                                          <p:spTgt spid="32"/>
                                        </p:tgtEl>
                                        <p:attrNameLst>
                                          <p:attrName>ppt_y</p:attrName>
                                        </p:attrNameLst>
                                      </p:cBhvr>
                                      <p:tavLst>
                                        <p:tav tm="0" fmla="#ppt_y+(sin(-2*pi*(1-$))*-#ppt_x+cos(-2*pi*(1-$))*(1-#ppt_y))*(1-$)">
                                          <p:val>
                                            <p:fltVal val="0"/>
                                          </p:val>
                                        </p:tav>
                                        <p:tav tm="100000">
                                          <p:val>
                                            <p:fltVal val="1"/>
                                          </p:val>
                                        </p:tav>
                                      </p:tavLst>
                                    </p:anim>
                                  </p:childTnLst>
                                </p:cTn>
                              </p:par>
                              <p:par>
                                <p:cTn id="68" presetID="53" presetClass="entr" presetSubtype="16" fill="hold" grpId="0" nodeType="withEffect">
                                  <p:stCondLst>
                                    <p:cond delay="4500"/>
                                  </p:stCondLst>
                                  <p:childTnLst>
                                    <p:set>
                                      <p:cBhvr>
                                        <p:cTn id="69" dur="1" fill="hold">
                                          <p:stCondLst>
                                            <p:cond delay="0"/>
                                          </p:stCondLst>
                                        </p:cTn>
                                        <p:tgtEl>
                                          <p:spTgt spid="35"/>
                                        </p:tgtEl>
                                        <p:attrNameLst>
                                          <p:attrName>style.visibility</p:attrName>
                                        </p:attrNameLst>
                                      </p:cBhvr>
                                      <p:to>
                                        <p:strVal val="visible"/>
                                      </p:to>
                                    </p:set>
                                    <p:anim calcmode="lin" valueType="num">
                                      <p:cBhvr>
                                        <p:cTn id="70" dur="500" fill="hold"/>
                                        <p:tgtEl>
                                          <p:spTgt spid="35"/>
                                        </p:tgtEl>
                                        <p:attrNameLst>
                                          <p:attrName>ppt_w</p:attrName>
                                        </p:attrNameLst>
                                      </p:cBhvr>
                                      <p:tavLst>
                                        <p:tav tm="0">
                                          <p:val>
                                            <p:fltVal val="0"/>
                                          </p:val>
                                        </p:tav>
                                        <p:tav tm="100000">
                                          <p:val>
                                            <p:strVal val="#ppt_w"/>
                                          </p:val>
                                        </p:tav>
                                      </p:tavLst>
                                    </p:anim>
                                    <p:anim calcmode="lin" valueType="num">
                                      <p:cBhvr>
                                        <p:cTn id="71" dur="500" fill="hold"/>
                                        <p:tgtEl>
                                          <p:spTgt spid="35"/>
                                        </p:tgtEl>
                                        <p:attrNameLst>
                                          <p:attrName>ppt_h</p:attrName>
                                        </p:attrNameLst>
                                      </p:cBhvr>
                                      <p:tavLst>
                                        <p:tav tm="0">
                                          <p:val>
                                            <p:fltVal val="0"/>
                                          </p:val>
                                        </p:tav>
                                        <p:tav tm="100000">
                                          <p:val>
                                            <p:strVal val="#ppt_h"/>
                                          </p:val>
                                        </p:tav>
                                      </p:tavLst>
                                    </p:anim>
                                    <p:animEffect transition="in" filter="fade">
                                      <p:cBhvr>
                                        <p:cTn id="72" dur="500"/>
                                        <p:tgtEl>
                                          <p:spTgt spid="35"/>
                                        </p:tgtEl>
                                      </p:cBhvr>
                                    </p:animEffect>
                                  </p:childTnLst>
                                </p:cTn>
                              </p:par>
                              <p:par>
                                <p:cTn id="73" presetID="15" presetClass="entr" presetSubtype="0" fill="hold" grpId="0" nodeType="withEffect">
                                  <p:stCondLst>
                                    <p:cond delay="4500"/>
                                  </p:stCondLst>
                                  <p:childTnLst>
                                    <p:set>
                                      <p:cBhvr>
                                        <p:cTn id="74" dur="1" fill="hold">
                                          <p:stCondLst>
                                            <p:cond delay="0"/>
                                          </p:stCondLst>
                                        </p:cTn>
                                        <p:tgtEl>
                                          <p:spTgt spid="37"/>
                                        </p:tgtEl>
                                        <p:attrNameLst>
                                          <p:attrName>style.visibility</p:attrName>
                                        </p:attrNameLst>
                                      </p:cBhvr>
                                      <p:to>
                                        <p:strVal val="visible"/>
                                      </p:to>
                                    </p:set>
                                    <p:anim calcmode="lin" valueType="num">
                                      <p:cBhvr>
                                        <p:cTn id="75" dur="1000" fill="hold"/>
                                        <p:tgtEl>
                                          <p:spTgt spid="37"/>
                                        </p:tgtEl>
                                        <p:attrNameLst>
                                          <p:attrName>ppt_w</p:attrName>
                                        </p:attrNameLst>
                                      </p:cBhvr>
                                      <p:tavLst>
                                        <p:tav tm="0">
                                          <p:val>
                                            <p:fltVal val="0"/>
                                          </p:val>
                                        </p:tav>
                                        <p:tav tm="100000">
                                          <p:val>
                                            <p:strVal val="#ppt_w"/>
                                          </p:val>
                                        </p:tav>
                                      </p:tavLst>
                                    </p:anim>
                                    <p:anim calcmode="lin" valueType="num">
                                      <p:cBhvr>
                                        <p:cTn id="76" dur="1000" fill="hold"/>
                                        <p:tgtEl>
                                          <p:spTgt spid="37"/>
                                        </p:tgtEl>
                                        <p:attrNameLst>
                                          <p:attrName>ppt_h</p:attrName>
                                        </p:attrNameLst>
                                      </p:cBhvr>
                                      <p:tavLst>
                                        <p:tav tm="0">
                                          <p:val>
                                            <p:fltVal val="0"/>
                                          </p:val>
                                        </p:tav>
                                        <p:tav tm="100000">
                                          <p:val>
                                            <p:strVal val="#ppt_h"/>
                                          </p:val>
                                        </p:tav>
                                      </p:tavLst>
                                    </p:anim>
                                    <p:anim calcmode="lin" valueType="num">
                                      <p:cBhvr>
                                        <p:cTn id="77" dur="1000" fill="hold"/>
                                        <p:tgtEl>
                                          <p:spTgt spid="37"/>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37"/>
                                        </p:tgtEl>
                                        <p:attrNameLst>
                                          <p:attrName>ppt_y</p:attrName>
                                        </p:attrNameLst>
                                      </p:cBhvr>
                                      <p:tavLst>
                                        <p:tav tm="0" fmla="#ppt_y+(sin(-2*pi*(1-$))*-#ppt_x+cos(-2*pi*(1-$))*(1-#ppt_y))*(1-$)">
                                          <p:val>
                                            <p:fltVal val="0"/>
                                          </p:val>
                                        </p:tav>
                                        <p:tav tm="100000">
                                          <p:val>
                                            <p:fltVal val="1"/>
                                          </p:val>
                                        </p:tav>
                                      </p:tavLst>
                                    </p:anim>
                                  </p:childTnLst>
                                </p:cTn>
                              </p:par>
                              <p:par>
                                <p:cTn id="79" presetID="53" presetClass="entr" presetSubtype="16" fill="hold" grpId="0" nodeType="withEffect">
                                  <p:stCondLst>
                                    <p:cond delay="5500"/>
                                  </p:stCondLst>
                                  <p:childTnLst>
                                    <p:set>
                                      <p:cBhvr>
                                        <p:cTn id="80" dur="1" fill="hold">
                                          <p:stCondLst>
                                            <p:cond delay="0"/>
                                          </p:stCondLst>
                                        </p:cTn>
                                        <p:tgtEl>
                                          <p:spTgt spid="39"/>
                                        </p:tgtEl>
                                        <p:attrNameLst>
                                          <p:attrName>style.visibility</p:attrName>
                                        </p:attrNameLst>
                                      </p:cBhvr>
                                      <p:to>
                                        <p:strVal val="visible"/>
                                      </p:to>
                                    </p:set>
                                    <p:anim calcmode="lin" valueType="num">
                                      <p:cBhvr>
                                        <p:cTn id="81" dur="500" fill="hold"/>
                                        <p:tgtEl>
                                          <p:spTgt spid="39"/>
                                        </p:tgtEl>
                                        <p:attrNameLst>
                                          <p:attrName>ppt_w</p:attrName>
                                        </p:attrNameLst>
                                      </p:cBhvr>
                                      <p:tavLst>
                                        <p:tav tm="0">
                                          <p:val>
                                            <p:fltVal val="0"/>
                                          </p:val>
                                        </p:tav>
                                        <p:tav tm="100000">
                                          <p:val>
                                            <p:strVal val="#ppt_w"/>
                                          </p:val>
                                        </p:tav>
                                      </p:tavLst>
                                    </p:anim>
                                    <p:anim calcmode="lin" valueType="num">
                                      <p:cBhvr>
                                        <p:cTn id="82" dur="500" fill="hold"/>
                                        <p:tgtEl>
                                          <p:spTgt spid="39"/>
                                        </p:tgtEl>
                                        <p:attrNameLst>
                                          <p:attrName>ppt_h</p:attrName>
                                        </p:attrNameLst>
                                      </p:cBhvr>
                                      <p:tavLst>
                                        <p:tav tm="0">
                                          <p:val>
                                            <p:fltVal val="0"/>
                                          </p:val>
                                        </p:tav>
                                        <p:tav tm="100000">
                                          <p:val>
                                            <p:strVal val="#ppt_h"/>
                                          </p:val>
                                        </p:tav>
                                      </p:tavLst>
                                    </p:anim>
                                    <p:animEffect transition="in" filter="fade">
                                      <p:cBhvr>
                                        <p:cTn id="83" dur="500"/>
                                        <p:tgtEl>
                                          <p:spTgt spid="39"/>
                                        </p:tgtEl>
                                      </p:cBhvr>
                                    </p:animEffect>
                                  </p:childTnLst>
                                </p:cTn>
                              </p:par>
                              <p:par>
                                <p:cTn id="84" presetID="15" presetClass="entr" presetSubtype="0" fill="hold" grpId="0" nodeType="withEffect">
                                  <p:stCondLst>
                                    <p:cond delay="5500"/>
                                  </p:stCondLst>
                                  <p:childTnLst>
                                    <p:set>
                                      <p:cBhvr>
                                        <p:cTn id="85" dur="1" fill="hold">
                                          <p:stCondLst>
                                            <p:cond delay="0"/>
                                          </p:stCondLst>
                                        </p:cTn>
                                        <p:tgtEl>
                                          <p:spTgt spid="41"/>
                                        </p:tgtEl>
                                        <p:attrNameLst>
                                          <p:attrName>style.visibility</p:attrName>
                                        </p:attrNameLst>
                                      </p:cBhvr>
                                      <p:to>
                                        <p:strVal val="visible"/>
                                      </p:to>
                                    </p:set>
                                    <p:anim calcmode="lin" valueType="num">
                                      <p:cBhvr>
                                        <p:cTn id="86" dur="1000" fill="hold"/>
                                        <p:tgtEl>
                                          <p:spTgt spid="41"/>
                                        </p:tgtEl>
                                        <p:attrNameLst>
                                          <p:attrName>ppt_w</p:attrName>
                                        </p:attrNameLst>
                                      </p:cBhvr>
                                      <p:tavLst>
                                        <p:tav tm="0">
                                          <p:val>
                                            <p:fltVal val="0"/>
                                          </p:val>
                                        </p:tav>
                                        <p:tav tm="100000">
                                          <p:val>
                                            <p:strVal val="#ppt_w"/>
                                          </p:val>
                                        </p:tav>
                                      </p:tavLst>
                                    </p:anim>
                                    <p:anim calcmode="lin" valueType="num">
                                      <p:cBhvr>
                                        <p:cTn id="87" dur="1000" fill="hold"/>
                                        <p:tgtEl>
                                          <p:spTgt spid="41"/>
                                        </p:tgtEl>
                                        <p:attrNameLst>
                                          <p:attrName>ppt_h</p:attrName>
                                        </p:attrNameLst>
                                      </p:cBhvr>
                                      <p:tavLst>
                                        <p:tav tm="0">
                                          <p:val>
                                            <p:fltVal val="0"/>
                                          </p:val>
                                        </p:tav>
                                        <p:tav tm="100000">
                                          <p:val>
                                            <p:strVal val="#ppt_h"/>
                                          </p:val>
                                        </p:tav>
                                      </p:tavLst>
                                    </p:anim>
                                    <p:anim calcmode="lin" valueType="num">
                                      <p:cBhvr>
                                        <p:cTn id="88" dur="1000" fill="hold"/>
                                        <p:tgtEl>
                                          <p:spTgt spid="41"/>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p:bldP spid="16" grpId="0" animBg="1"/>
      <p:bldP spid="17" grpId="0" animBg="1"/>
      <p:bldP spid="17" grpId="1" animBg="1"/>
      <p:bldP spid="18" grpId="0" animBg="1"/>
      <p:bldP spid="18" grpId="1" animBg="1"/>
      <p:bldP spid="22" grpId="0" animBg="1"/>
      <p:bldP spid="24" grpId="0"/>
      <p:bldP spid="30" grpId="0" animBg="1"/>
      <p:bldP spid="32" grpId="0"/>
      <p:bldP spid="35" grpId="0" animBg="1"/>
      <p:bldP spid="37" grpId="0"/>
      <p:bldP spid="39" grpId="0" animBg="1"/>
      <p:bldP spid="41" grpId="0"/>
      <p:bldP spid="25" grpId="0" animBg="1"/>
      <p:bldP spid="2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1"/>
          <p:cNvSpPr/>
          <p:nvPr/>
        </p:nvSpPr>
        <p:spPr>
          <a:xfrm>
            <a:off x="4369172" y="332315"/>
            <a:ext cx="4740131" cy="4811190"/>
          </a:xfrm>
          <a:custGeom>
            <a:avLst/>
            <a:gdLst/>
            <a:ahLst/>
            <a:cxnLst/>
            <a:rect l="l" t="t" r="r" b="b"/>
            <a:pathLst>
              <a:path w="4738667" h="4809705">
                <a:moveTo>
                  <a:pt x="4738667" y="0"/>
                </a:moveTo>
                <a:lnTo>
                  <a:pt x="4738667" y="1029020"/>
                </a:lnTo>
                <a:lnTo>
                  <a:pt x="1013823" y="4809705"/>
                </a:lnTo>
                <a:lnTo>
                  <a:pt x="0" y="480970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44"/>
          </a:p>
        </p:txBody>
      </p:sp>
      <p:grpSp>
        <p:nvGrpSpPr>
          <p:cNvPr id="1033" name="组合 1032"/>
          <p:cNvGrpSpPr/>
          <p:nvPr/>
        </p:nvGrpSpPr>
        <p:grpSpPr>
          <a:xfrm>
            <a:off x="6439302" y="1568266"/>
            <a:ext cx="2152042" cy="1825831"/>
            <a:chOff x="917575" y="1467648"/>
            <a:chExt cx="2859088" cy="2425700"/>
          </a:xfrm>
        </p:grpSpPr>
        <p:grpSp>
          <p:nvGrpSpPr>
            <p:cNvPr id="1028" name="组合 1027"/>
            <p:cNvGrpSpPr/>
            <p:nvPr/>
          </p:nvGrpSpPr>
          <p:grpSpPr>
            <a:xfrm>
              <a:off x="1563688" y="1586710"/>
              <a:ext cx="1566863" cy="2306638"/>
              <a:chOff x="1563688" y="1971675"/>
              <a:chExt cx="1566863" cy="2306638"/>
            </a:xfrm>
            <a:solidFill>
              <a:schemeClr val="tx2">
                <a:lumMod val="60000"/>
                <a:lumOff val="40000"/>
              </a:schemeClr>
            </a:solidFill>
          </p:grpSpPr>
          <p:sp>
            <p:nvSpPr>
              <p:cNvPr id="24" name="Oval 23"/>
              <p:cNvSpPr>
                <a:spLocks noChangeArrowheads="1"/>
              </p:cNvSpPr>
              <p:nvPr/>
            </p:nvSpPr>
            <p:spPr bwMode="auto">
              <a:xfrm>
                <a:off x="2198688" y="1971675"/>
                <a:ext cx="296863" cy="296863"/>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68" tIns="45734" rIns="91468" bIns="45734" numCol="1" anchor="t" anchorCtr="0" compatLnSpc="1"/>
              <a:lstStyle/>
              <a:p>
                <a:endParaRPr lang="zh-CN" altLang="en-US" sz="2144"/>
              </a:p>
            </p:txBody>
          </p:sp>
          <p:sp>
            <p:nvSpPr>
              <p:cNvPr id="25" name="Freeform 24"/>
              <p:cNvSpPr>
                <a:spLocks noEditPoints="1"/>
              </p:cNvSpPr>
              <p:nvPr/>
            </p:nvSpPr>
            <p:spPr bwMode="auto">
              <a:xfrm>
                <a:off x="1563688" y="2301875"/>
                <a:ext cx="1566863" cy="1976438"/>
              </a:xfrm>
              <a:custGeom>
                <a:avLst/>
                <a:gdLst>
                  <a:gd name="T0" fmla="*/ 896 w 930"/>
                  <a:gd name="T1" fmla="*/ 538 h 1173"/>
                  <a:gd name="T2" fmla="*/ 674 w 930"/>
                  <a:gd name="T3" fmla="*/ 538 h 1173"/>
                  <a:gd name="T4" fmla="*/ 581 w 930"/>
                  <a:gd name="T5" fmla="*/ 538 h 1173"/>
                  <a:gd name="T6" fmla="*/ 581 w 930"/>
                  <a:gd name="T7" fmla="*/ 147 h 1173"/>
                  <a:gd name="T8" fmla="*/ 622 w 930"/>
                  <a:gd name="T9" fmla="*/ 147 h 1173"/>
                  <a:gd name="T10" fmla="*/ 622 w 930"/>
                  <a:gd name="T11" fmla="*/ 408 h 1173"/>
                  <a:gd name="T12" fmla="*/ 622 w 930"/>
                  <a:gd name="T13" fmla="*/ 408 h 1173"/>
                  <a:gd name="T14" fmla="*/ 657 w 930"/>
                  <a:gd name="T15" fmla="*/ 444 h 1173"/>
                  <a:gd name="T16" fmla="*/ 692 w 930"/>
                  <a:gd name="T17" fmla="*/ 408 h 1173"/>
                  <a:gd name="T18" fmla="*/ 692 w 930"/>
                  <a:gd name="T19" fmla="*/ 408 h 1173"/>
                  <a:gd name="T20" fmla="*/ 692 w 930"/>
                  <a:gd name="T21" fmla="*/ 61 h 1173"/>
                  <a:gd name="T22" fmla="*/ 631 w 930"/>
                  <a:gd name="T23" fmla="*/ 0 h 1173"/>
                  <a:gd name="T24" fmla="*/ 528 w 930"/>
                  <a:gd name="T25" fmla="*/ 0 h 1173"/>
                  <a:gd name="T26" fmla="*/ 499 w 930"/>
                  <a:gd name="T27" fmla="*/ 138 h 1173"/>
                  <a:gd name="T28" fmla="*/ 495 w 930"/>
                  <a:gd name="T29" fmla="*/ 138 h 1173"/>
                  <a:gd name="T30" fmla="*/ 467 w 930"/>
                  <a:gd name="T31" fmla="*/ 60 h 1173"/>
                  <a:gd name="T32" fmla="*/ 484 w 930"/>
                  <a:gd name="T33" fmla="*/ 43 h 1173"/>
                  <a:gd name="T34" fmla="*/ 462 w 930"/>
                  <a:gd name="T35" fmla="*/ 21 h 1173"/>
                  <a:gd name="T36" fmla="*/ 439 w 930"/>
                  <a:gd name="T37" fmla="*/ 43 h 1173"/>
                  <a:gd name="T38" fmla="*/ 457 w 930"/>
                  <a:gd name="T39" fmla="*/ 60 h 1173"/>
                  <a:gd name="T40" fmla="*/ 433 w 930"/>
                  <a:gd name="T41" fmla="*/ 138 h 1173"/>
                  <a:gd name="T42" fmla="*/ 428 w 930"/>
                  <a:gd name="T43" fmla="*/ 138 h 1173"/>
                  <a:gd name="T44" fmla="*/ 392 w 930"/>
                  <a:gd name="T45" fmla="*/ 0 h 1173"/>
                  <a:gd name="T46" fmla="*/ 298 w 930"/>
                  <a:gd name="T47" fmla="*/ 0 h 1173"/>
                  <a:gd name="T48" fmla="*/ 237 w 930"/>
                  <a:gd name="T49" fmla="*/ 61 h 1173"/>
                  <a:gd name="T50" fmla="*/ 237 w 930"/>
                  <a:gd name="T51" fmla="*/ 408 h 1173"/>
                  <a:gd name="T52" fmla="*/ 237 w 930"/>
                  <a:gd name="T53" fmla="*/ 408 h 1173"/>
                  <a:gd name="T54" fmla="*/ 272 w 930"/>
                  <a:gd name="T55" fmla="*/ 444 h 1173"/>
                  <a:gd name="T56" fmla="*/ 308 w 930"/>
                  <a:gd name="T57" fmla="*/ 408 h 1173"/>
                  <a:gd name="T58" fmla="*/ 308 w 930"/>
                  <a:gd name="T59" fmla="*/ 408 h 1173"/>
                  <a:gd name="T60" fmla="*/ 308 w 930"/>
                  <a:gd name="T61" fmla="*/ 147 h 1173"/>
                  <a:gd name="T62" fmla="*/ 348 w 930"/>
                  <a:gd name="T63" fmla="*/ 147 h 1173"/>
                  <a:gd name="T64" fmla="*/ 348 w 930"/>
                  <a:gd name="T65" fmla="*/ 538 h 1173"/>
                  <a:gd name="T66" fmla="*/ 255 w 930"/>
                  <a:gd name="T67" fmla="*/ 538 h 1173"/>
                  <a:gd name="T68" fmla="*/ 34 w 930"/>
                  <a:gd name="T69" fmla="*/ 538 h 1173"/>
                  <a:gd name="T70" fmla="*/ 0 w 930"/>
                  <a:gd name="T71" fmla="*/ 572 h 1173"/>
                  <a:gd name="T72" fmla="*/ 34 w 930"/>
                  <a:gd name="T73" fmla="*/ 606 h 1173"/>
                  <a:gd name="T74" fmla="*/ 255 w 930"/>
                  <a:gd name="T75" fmla="*/ 606 h 1173"/>
                  <a:gd name="T76" fmla="*/ 255 w 930"/>
                  <a:gd name="T77" fmla="*/ 1121 h 1173"/>
                  <a:gd name="T78" fmla="*/ 207 w 930"/>
                  <a:gd name="T79" fmla="*/ 1121 h 1173"/>
                  <a:gd name="T80" fmla="*/ 181 w 930"/>
                  <a:gd name="T81" fmla="*/ 1147 h 1173"/>
                  <a:gd name="T82" fmla="*/ 207 w 930"/>
                  <a:gd name="T83" fmla="*/ 1173 h 1173"/>
                  <a:gd name="T84" fmla="*/ 255 w 930"/>
                  <a:gd name="T85" fmla="*/ 1173 h 1173"/>
                  <a:gd name="T86" fmla="*/ 666 w 930"/>
                  <a:gd name="T87" fmla="*/ 1173 h 1173"/>
                  <a:gd name="T88" fmla="*/ 674 w 930"/>
                  <a:gd name="T89" fmla="*/ 1173 h 1173"/>
                  <a:gd name="T90" fmla="*/ 722 w 930"/>
                  <a:gd name="T91" fmla="*/ 1173 h 1173"/>
                  <a:gd name="T92" fmla="*/ 748 w 930"/>
                  <a:gd name="T93" fmla="*/ 1147 h 1173"/>
                  <a:gd name="T94" fmla="*/ 722 w 930"/>
                  <a:gd name="T95" fmla="*/ 1121 h 1173"/>
                  <a:gd name="T96" fmla="*/ 674 w 930"/>
                  <a:gd name="T97" fmla="*/ 1121 h 1173"/>
                  <a:gd name="T98" fmla="*/ 674 w 930"/>
                  <a:gd name="T99" fmla="*/ 606 h 1173"/>
                  <a:gd name="T100" fmla="*/ 896 w 930"/>
                  <a:gd name="T101" fmla="*/ 606 h 1173"/>
                  <a:gd name="T102" fmla="*/ 930 w 930"/>
                  <a:gd name="T103" fmla="*/ 572 h 1173"/>
                  <a:gd name="T104" fmla="*/ 896 w 930"/>
                  <a:gd name="T105" fmla="*/ 538 h 1173"/>
                  <a:gd name="T106" fmla="*/ 484 w 930"/>
                  <a:gd name="T107" fmla="*/ 538 h 1173"/>
                  <a:gd name="T108" fmla="*/ 445 w 930"/>
                  <a:gd name="T109" fmla="*/ 538 h 1173"/>
                  <a:gd name="T110" fmla="*/ 445 w 930"/>
                  <a:gd name="T111" fmla="*/ 456 h 1173"/>
                  <a:gd name="T112" fmla="*/ 484 w 930"/>
                  <a:gd name="T113" fmla="*/ 456 h 1173"/>
                  <a:gd name="T114" fmla="*/ 484 w 930"/>
                  <a:gd name="T115" fmla="*/ 538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0" h="1173">
                    <a:moveTo>
                      <a:pt x="896" y="538"/>
                    </a:moveTo>
                    <a:cubicBezTo>
                      <a:pt x="674" y="538"/>
                      <a:pt x="674" y="538"/>
                      <a:pt x="674" y="538"/>
                    </a:cubicBezTo>
                    <a:cubicBezTo>
                      <a:pt x="581" y="538"/>
                      <a:pt x="581" y="538"/>
                      <a:pt x="581" y="538"/>
                    </a:cubicBezTo>
                    <a:cubicBezTo>
                      <a:pt x="581" y="147"/>
                      <a:pt x="581" y="147"/>
                      <a:pt x="581" y="147"/>
                    </a:cubicBezTo>
                    <a:cubicBezTo>
                      <a:pt x="622" y="147"/>
                      <a:pt x="622" y="147"/>
                      <a:pt x="622" y="147"/>
                    </a:cubicBezTo>
                    <a:cubicBezTo>
                      <a:pt x="622" y="408"/>
                      <a:pt x="622" y="408"/>
                      <a:pt x="622" y="408"/>
                    </a:cubicBezTo>
                    <a:cubicBezTo>
                      <a:pt x="622" y="408"/>
                      <a:pt x="622" y="408"/>
                      <a:pt x="622" y="408"/>
                    </a:cubicBezTo>
                    <a:cubicBezTo>
                      <a:pt x="622" y="428"/>
                      <a:pt x="638" y="444"/>
                      <a:pt x="657" y="444"/>
                    </a:cubicBezTo>
                    <a:cubicBezTo>
                      <a:pt x="677" y="444"/>
                      <a:pt x="692" y="428"/>
                      <a:pt x="692" y="408"/>
                    </a:cubicBezTo>
                    <a:cubicBezTo>
                      <a:pt x="692" y="408"/>
                      <a:pt x="692" y="408"/>
                      <a:pt x="692" y="408"/>
                    </a:cubicBezTo>
                    <a:cubicBezTo>
                      <a:pt x="692" y="61"/>
                      <a:pt x="692" y="61"/>
                      <a:pt x="692" y="61"/>
                    </a:cubicBezTo>
                    <a:cubicBezTo>
                      <a:pt x="692" y="27"/>
                      <a:pt x="665" y="0"/>
                      <a:pt x="631" y="0"/>
                    </a:cubicBezTo>
                    <a:cubicBezTo>
                      <a:pt x="528" y="0"/>
                      <a:pt x="528" y="0"/>
                      <a:pt x="528" y="0"/>
                    </a:cubicBezTo>
                    <a:cubicBezTo>
                      <a:pt x="499" y="138"/>
                      <a:pt x="499" y="138"/>
                      <a:pt x="499" y="138"/>
                    </a:cubicBezTo>
                    <a:cubicBezTo>
                      <a:pt x="495" y="138"/>
                      <a:pt x="495" y="138"/>
                      <a:pt x="495" y="138"/>
                    </a:cubicBezTo>
                    <a:cubicBezTo>
                      <a:pt x="467" y="60"/>
                      <a:pt x="467" y="60"/>
                      <a:pt x="467" y="60"/>
                    </a:cubicBezTo>
                    <a:cubicBezTo>
                      <a:pt x="484" y="43"/>
                      <a:pt x="484" y="43"/>
                      <a:pt x="484" y="43"/>
                    </a:cubicBezTo>
                    <a:cubicBezTo>
                      <a:pt x="462" y="21"/>
                      <a:pt x="462" y="21"/>
                      <a:pt x="462" y="21"/>
                    </a:cubicBezTo>
                    <a:cubicBezTo>
                      <a:pt x="439" y="43"/>
                      <a:pt x="439" y="43"/>
                      <a:pt x="439" y="43"/>
                    </a:cubicBezTo>
                    <a:cubicBezTo>
                      <a:pt x="457" y="60"/>
                      <a:pt x="457" y="60"/>
                      <a:pt x="457" y="60"/>
                    </a:cubicBezTo>
                    <a:cubicBezTo>
                      <a:pt x="433" y="138"/>
                      <a:pt x="433" y="138"/>
                      <a:pt x="433" y="138"/>
                    </a:cubicBezTo>
                    <a:cubicBezTo>
                      <a:pt x="428" y="138"/>
                      <a:pt x="428" y="138"/>
                      <a:pt x="428" y="138"/>
                    </a:cubicBezTo>
                    <a:cubicBezTo>
                      <a:pt x="392" y="0"/>
                      <a:pt x="392" y="0"/>
                      <a:pt x="392" y="0"/>
                    </a:cubicBezTo>
                    <a:cubicBezTo>
                      <a:pt x="298" y="0"/>
                      <a:pt x="298" y="0"/>
                      <a:pt x="298" y="0"/>
                    </a:cubicBezTo>
                    <a:cubicBezTo>
                      <a:pt x="264" y="0"/>
                      <a:pt x="237" y="27"/>
                      <a:pt x="237" y="61"/>
                    </a:cubicBezTo>
                    <a:cubicBezTo>
                      <a:pt x="237" y="408"/>
                      <a:pt x="237" y="408"/>
                      <a:pt x="237" y="408"/>
                    </a:cubicBezTo>
                    <a:cubicBezTo>
                      <a:pt x="237" y="408"/>
                      <a:pt x="237" y="408"/>
                      <a:pt x="237" y="408"/>
                    </a:cubicBezTo>
                    <a:cubicBezTo>
                      <a:pt x="237" y="428"/>
                      <a:pt x="253" y="444"/>
                      <a:pt x="272" y="444"/>
                    </a:cubicBezTo>
                    <a:cubicBezTo>
                      <a:pt x="292" y="444"/>
                      <a:pt x="308" y="428"/>
                      <a:pt x="308" y="408"/>
                    </a:cubicBezTo>
                    <a:cubicBezTo>
                      <a:pt x="308" y="408"/>
                      <a:pt x="308" y="408"/>
                      <a:pt x="308" y="408"/>
                    </a:cubicBezTo>
                    <a:cubicBezTo>
                      <a:pt x="308" y="147"/>
                      <a:pt x="308" y="147"/>
                      <a:pt x="308" y="147"/>
                    </a:cubicBezTo>
                    <a:cubicBezTo>
                      <a:pt x="348" y="147"/>
                      <a:pt x="348" y="147"/>
                      <a:pt x="348" y="147"/>
                    </a:cubicBezTo>
                    <a:cubicBezTo>
                      <a:pt x="348" y="538"/>
                      <a:pt x="348" y="538"/>
                      <a:pt x="348" y="538"/>
                    </a:cubicBezTo>
                    <a:cubicBezTo>
                      <a:pt x="255" y="538"/>
                      <a:pt x="255" y="538"/>
                      <a:pt x="255" y="538"/>
                    </a:cubicBezTo>
                    <a:cubicBezTo>
                      <a:pt x="34" y="538"/>
                      <a:pt x="34" y="538"/>
                      <a:pt x="34" y="538"/>
                    </a:cubicBezTo>
                    <a:cubicBezTo>
                      <a:pt x="15" y="538"/>
                      <a:pt x="0" y="553"/>
                      <a:pt x="0" y="572"/>
                    </a:cubicBezTo>
                    <a:cubicBezTo>
                      <a:pt x="0" y="591"/>
                      <a:pt x="15" y="606"/>
                      <a:pt x="34" y="606"/>
                    </a:cubicBezTo>
                    <a:cubicBezTo>
                      <a:pt x="255" y="606"/>
                      <a:pt x="255" y="606"/>
                      <a:pt x="255" y="606"/>
                    </a:cubicBezTo>
                    <a:cubicBezTo>
                      <a:pt x="255" y="1121"/>
                      <a:pt x="255" y="1121"/>
                      <a:pt x="255" y="1121"/>
                    </a:cubicBezTo>
                    <a:cubicBezTo>
                      <a:pt x="207" y="1121"/>
                      <a:pt x="207" y="1121"/>
                      <a:pt x="207" y="1121"/>
                    </a:cubicBezTo>
                    <a:cubicBezTo>
                      <a:pt x="193" y="1121"/>
                      <a:pt x="181" y="1133"/>
                      <a:pt x="181" y="1147"/>
                    </a:cubicBezTo>
                    <a:cubicBezTo>
                      <a:pt x="181" y="1161"/>
                      <a:pt x="193" y="1173"/>
                      <a:pt x="207" y="1173"/>
                    </a:cubicBezTo>
                    <a:cubicBezTo>
                      <a:pt x="255" y="1173"/>
                      <a:pt x="255" y="1173"/>
                      <a:pt x="255" y="1173"/>
                    </a:cubicBezTo>
                    <a:cubicBezTo>
                      <a:pt x="666" y="1173"/>
                      <a:pt x="666" y="1173"/>
                      <a:pt x="666" y="1173"/>
                    </a:cubicBezTo>
                    <a:cubicBezTo>
                      <a:pt x="674" y="1173"/>
                      <a:pt x="674" y="1173"/>
                      <a:pt x="674" y="1173"/>
                    </a:cubicBezTo>
                    <a:cubicBezTo>
                      <a:pt x="722" y="1173"/>
                      <a:pt x="722" y="1173"/>
                      <a:pt x="722" y="1173"/>
                    </a:cubicBezTo>
                    <a:cubicBezTo>
                      <a:pt x="737" y="1173"/>
                      <a:pt x="748" y="1161"/>
                      <a:pt x="748" y="1147"/>
                    </a:cubicBezTo>
                    <a:cubicBezTo>
                      <a:pt x="748" y="1133"/>
                      <a:pt x="737" y="1121"/>
                      <a:pt x="722" y="1121"/>
                    </a:cubicBezTo>
                    <a:cubicBezTo>
                      <a:pt x="674" y="1121"/>
                      <a:pt x="674" y="1121"/>
                      <a:pt x="674" y="1121"/>
                    </a:cubicBezTo>
                    <a:cubicBezTo>
                      <a:pt x="674" y="606"/>
                      <a:pt x="674" y="606"/>
                      <a:pt x="674" y="606"/>
                    </a:cubicBezTo>
                    <a:cubicBezTo>
                      <a:pt x="896" y="606"/>
                      <a:pt x="896" y="606"/>
                      <a:pt x="896" y="606"/>
                    </a:cubicBezTo>
                    <a:cubicBezTo>
                      <a:pt x="915" y="606"/>
                      <a:pt x="930" y="591"/>
                      <a:pt x="930" y="572"/>
                    </a:cubicBezTo>
                    <a:cubicBezTo>
                      <a:pt x="930" y="553"/>
                      <a:pt x="915" y="538"/>
                      <a:pt x="896" y="538"/>
                    </a:cubicBezTo>
                    <a:close/>
                    <a:moveTo>
                      <a:pt x="484" y="538"/>
                    </a:moveTo>
                    <a:cubicBezTo>
                      <a:pt x="445" y="538"/>
                      <a:pt x="445" y="538"/>
                      <a:pt x="445" y="538"/>
                    </a:cubicBezTo>
                    <a:cubicBezTo>
                      <a:pt x="445" y="456"/>
                      <a:pt x="445" y="456"/>
                      <a:pt x="445" y="456"/>
                    </a:cubicBezTo>
                    <a:cubicBezTo>
                      <a:pt x="484" y="456"/>
                      <a:pt x="484" y="456"/>
                      <a:pt x="484" y="456"/>
                    </a:cubicBezTo>
                    <a:lnTo>
                      <a:pt x="484" y="53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68" tIns="45734" rIns="91468" bIns="45734" numCol="1" anchor="t" anchorCtr="0" compatLnSpc="1"/>
              <a:lstStyle/>
              <a:p>
                <a:endParaRPr lang="zh-CN" altLang="en-US" sz="2144"/>
              </a:p>
            </p:txBody>
          </p:sp>
        </p:grpSp>
        <p:grpSp>
          <p:nvGrpSpPr>
            <p:cNvPr id="1030" name="组合 1029"/>
            <p:cNvGrpSpPr/>
            <p:nvPr/>
          </p:nvGrpSpPr>
          <p:grpSpPr>
            <a:xfrm>
              <a:off x="2817813" y="2078835"/>
              <a:ext cx="958850" cy="1814513"/>
              <a:chOff x="2817813" y="2463800"/>
              <a:chExt cx="958850" cy="1814513"/>
            </a:xfrm>
            <a:solidFill>
              <a:schemeClr val="tx1">
                <a:lumMod val="75000"/>
                <a:lumOff val="25000"/>
              </a:schemeClr>
            </a:solidFill>
          </p:grpSpPr>
          <p:sp>
            <p:nvSpPr>
              <p:cNvPr id="26" name="Freeform 25"/>
              <p:cNvSpPr/>
              <p:nvPr/>
            </p:nvSpPr>
            <p:spPr bwMode="auto">
              <a:xfrm>
                <a:off x="3005138" y="2941638"/>
                <a:ext cx="771525" cy="1336675"/>
              </a:xfrm>
              <a:custGeom>
                <a:avLst/>
                <a:gdLst>
                  <a:gd name="T0" fmla="*/ 408 w 458"/>
                  <a:gd name="T1" fmla="*/ 0 h 794"/>
                  <a:gd name="T2" fmla="*/ 358 w 458"/>
                  <a:gd name="T3" fmla="*/ 50 h 794"/>
                  <a:gd name="T4" fmla="*/ 358 w 458"/>
                  <a:gd name="T5" fmla="*/ 387 h 794"/>
                  <a:gd name="T6" fmla="*/ 50 w 458"/>
                  <a:gd name="T7" fmla="*/ 387 h 794"/>
                  <a:gd name="T8" fmla="*/ 0 w 458"/>
                  <a:gd name="T9" fmla="*/ 437 h 794"/>
                  <a:gd name="T10" fmla="*/ 50 w 458"/>
                  <a:gd name="T11" fmla="*/ 487 h 794"/>
                  <a:gd name="T12" fmla="*/ 216 w 458"/>
                  <a:gd name="T13" fmla="*/ 487 h 794"/>
                  <a:gd name="T14" fmla="*/ 216 w 458"/>
                  <a:gd name="T15" fmla="*/ 749 h 794"/>
                  <a:gd name="T16" fmla="*/ 99 w 458"/>
                  <a:gd name="T17" fmla="*/ 749 h 794"/>
                  <a:gd name="T18" fmla="*/ 99 w 458"/>
                  <a:gd name="T19" fmla="*/ 749 h 794"/>
                  <a:gd name="T20" fmla="*/ 99 w 458"/>
                  <a:gd name="T21" fmla="*/ 749 h 794"/>
                  <a:gd name="T22" fmla="*/ 77 w 458"/>
                  <a:gd name="T23" fmla="*/ 771 h 794"/>
                  <a:gd name="T24" fmla="*/ 99 w 458"/>
                  <a:gd name="T25" fmla="*/ 794 h 794"/>
                  <a:gd name="T26" fmla="*/ 99 w 458"/>
                  <a:gd name="T27" fmla="*/ 794 h 794"/>
                  <a:gd name="T28" fmla="*/ 99 w 458"/>
                  <a:gd name="T29" fmla="*/ 794 h 794"/>
                  <a:gd name="T30" fmla="*/ 343 w 458"/>
                  <a:gd name="T31" fmla="*/ 794 h 794"/>
                  <a:gd name="T32" fmla="*/ 343 w 458"/>
                  <a:gd name="T33" fmla="*/ 794 h 794"/>
                  <a:gd name="T34" fmla="*/ 366 w 458"/>
                  <a:gd name="T35" fmla="*/ 771 h 794"/>
                  <a:gd name="T36" fmla="*/ 343 w 458"/>
                  <a:gd name="T37" fmla="*/ 749 h 794"/>
                  <a:gd name="T38" fmla="*/ 343 w 458"/>
                  <a:gd name="T39" fmla="*/ 749 h 794"/>
                  <a:gd name="T40" fmla="*/ 244 w 458"/>
                  <a:gd name="T41" fmla="*/ 749 h 794"/>
                  <a:gd name="T42" fmla="*/ 244 w 458"/>
                  <a:gd name="T43" fmla="*/ 487 h 794"/>
                  <a:gd name="T44" fmla="*/ 410 w 458"/>
                  <a:gd name="T45" fmla="*/ 487 h 794"/>
                  <a:gd name="T46" fmla="*/ 410 w 458"/>
                  <a:gd name="T47" fmla="*/ 487 h 794"/>
                  <a:gd name="T48" fmla="*/ 458 w 458"/>
                  <a:gd name="T49" fmla="*/ 437 h 794"/>
                  <a:gd name="T50" fmla="*/ 458 w 458"/>
                  <a:gd name="T51" fmla="*/ 50 h 794"/>
                  <a:gd name="T52" fmla="*/ 408 w 458"/>
                  <a:gd name="T5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8" h="794">
                    <a:moveTo>
                      <a:pt x="408" y="0"/>
                    </a:moveTo>
                    <a:cubicBezTo>
                      <a:pt x="380" y="0"/>
                      <a:pt x="358" y="22"/>
                      <a:pt x="358" y="50"/>
                    </a:cubicBezTo>
                    <a:cubicBezTo>
                      <a:pt x="358" y="387"/>
                      <a:pt x="358" y="387"/>
                      <a:pt x="358" y="387"/>
                    </a:cubicBezTo>
                    <a:cubicBezTo>
                      <a:pt x="50" y="387"/>
                      <a:pt x="50" y="387"/>
                      <a:pt x="50" y="387"/>
                    </a:cubicBezTo>
                    <a:cubicBezTo>
                      <a:pt x="22" y="387"/>
                      <a:pt x="0" y="409"/>
                      <a:pt x="0" y="437"/>
                    </a:cubicBezTo>
                    <a:cubicBezTo>
                      <a:pt x="0" y="464"/>
                      <a:pt x="22" y="487"/>
                      <a:pt x="50" y="487"/>
                    </a:cubicBezTo>
                    <a:cubicBezTo>
                      <a:pt x="216" y="487"/>
                      <a:pt x="216" y="487"/>
                      <a:pt x="216" y="487"/>
                    </a:cubicBezTo>
                    <a:cubicBezTo>
                      <a:pt x="216" y="749"/>
                      <a:pt x="216" y="749"/>
                      <a:pt x="216" y="749"/>
                    </a:cubicBezTo>
                    <a:cubicBezTo>
                      <a:pt x="99" y="749"/>
                      <a:pt x="99" y="749"/>
                      <a:pt x="99" y="749"/>
                    </a:cubicBezTo>
                    <a:cubicBezTo>
                      <a:pt x="99" y="749"/>
                      <a:pt x="99" y="749"/>
                      <a:pt x="99" y="749"/>
                    </a:cubicBezTo>
                    <a:cubicBezTo>
                      <a:pt x="99" y="749"/>
                      <a:pt x="99" y="749"/>
                      <a:pt x="99" y="749"/>
                    </a:cubicBezTo>
                    <a:cubicBezTo>
                      <a:pt x="87" y="749"/>
                      <a:pt x="77" y="759"/>
                      <a:pt x="77" y="771"/>
                    </a:cubicBezTo>
                    <a:cubicBezTo>
                      <a:pt x="77" y="784"/>
                      <a:pt x="87" y="794"/>
                      <a:pt x="99" y="794"/>
                    </a:cubicBezTo>
                    <a:cubicBezTo>
                      <a:pt x="99" y="794"/>
                      <a:pt x="99" y="794"/>
                      <a:pt x="99" y="794"/>
                    </a:cubicBezTo>
                    <a:cubicBezTo>
                      <a:pt x="99" y="794"/>
                      <a:pt x="99" y="794"/>
                      <a:pt x="99" y="794"/>
                    </a:cubicBezTo>
                    <a:cubicBezTo>
                      <a:pt x="343" y="794"/>
                      <a:pt x="343" y="794"/>
                      <a:pt x="343" y="794"/>
                    </a:cubicBezTo>
                    <a:cubicBezTo>
                      <a:pt x="343" y="794"/>
                      <a:pt x="343" y="794"/>
                      <a:pt x="343" y="794"/>
                    </a:cubicBezTo>
                    <a:cubicBezTo>
                      <a:pt x="356" y="794"/>
                      <a:pt x="366" y="784"/>
                      <a:pt x="366" y="771"/>
                    </a:cubicBezTo>
                    <a:cubicBezTo>
                      <a:pt x="366" y="759"/>
                      <a:pt x="356" y="749"/>
                      <a:pt x="343" y="749"/>
                    </a:cubicBezTo>
                    <a:cubicBezTo>
                      <a:pt x="343" y="749"/>
                      <a:pt x="343" y="749"/>
                      <a:pt x="343" y="749"/>
                    </a:cubicBezTo>
                    <a:cubicBezTo>
                      <a:pt x="244" y="749"/>
                      <a:pt x="244" y="749"/>
                      <a:pt x="244" y="749"/>
                    </a:cubicBezTo>
                    <a:cubicBezTo>
                      <a:pt x="244" y="487"/>
                      <a:pt x="244" y="487"/>
                      <a:pt x="244" y="487"/>
                    </a:cubicBezTo>
                    <a:cubicBezTo>
                      <a:pt x="410" y="487"/>
                      <a:pt x="410" y="487"/>
                      <a:pt x="410" y="487"/>
                    </a:cubicBezTo>
                    <a:cubicBezTo>
                      <a:pt x="410" y="487"/>
                      <a:pt x="410" y="487"/>
                      <a:pt x="410" y="487"/>
                    </a:cubicBezTo>
                    <a:cubicBezTo>
                      <a:pt x="437" y="485"/>
                      <a:pt x="458" y="464"/>
                      <a:pt x="458" y="437"/>
                    </a:cubicBezTo>
                    <a:cubicBezTo>
                      <a:pt x="458" y="50"/>
                      <a:pt x="458" y="50"/>
                      <a:pt x="458" y="50"/>
                    </a:cubicBezTo>
                    <a:cubicBezTo>
                      <a:pt x="458" y="22"/>
                      <a:pt x="435" y="0"/>
                      <a:pt x="40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68" tIns="45734" rIns="91468" bIns="45734" numCol="1" anchor="t" anchorCtr="0" compatLnSpc="1"/>
              <a:lstStyle/>
              <a:p>
                <a:endParaRPr lang="zh-CN" altLang="en-US" sz="2144"/>
              </a:p>
            </p:txBody>
          </p:sp>
          <p:sp>
            <p:nvSpPr>
              <p:cNvPr id="27" name="Oval 26"/>
              <p:cNvSpPr>
                <a:spLocks noChangeArrowheads="1"/>
              </p:cNvSpPr>
              <p:nvPr/>
            </p:nvSpPr>
            <p:spPr bwMode="auto">
              <a:xfrm>
                <a:off x="3259138" y="2463800"/>
                <a:ext cx="300038" cy="30003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68" tIns="45734" rIns="91468" bIns="45734" numCol="1" anchor="t" anchorCtr="0" compatLnSpc="1"/>
              <a:lstStyle/>
              <a:p>
                <a:endParaRPr lang="zh-CN" altLang="en-US" sz="2144"/>
              </a:p>
            </p:txBody>
          </p:sp>
          <p:sp>
            <p:nvSpPr>
              <p:cNvPr id="28" name="Freeform 27"/>
              <p:cNvSpPr/>
              <p:nvPr/>
            </p:nvSpPr>
            <p:spPr bwMode="auto">
              <a:xfrm>
                <a:off x="2817813" y="2817813"/>
                <a:ext cx="749300" cy="1341438"/>
              </a:xfrm>
              <a:custGeom>
                <a:avLst/>
                <a:gdLst>
                  <a:gd name="T0" fmla="*/ 354 w 445"/>
                  <a:gd name="T1" fmla="*/ 0 h 796"/>
                  <a:gd name="T2" fmla="*/ 292 w 445"/>
                  <a:gd name="T3" fmla="*/ 24 h 796"/>
                  <a:gd name="T4" fmla="*/ 292 w 445"/>
                  <a:gd name="T5" fmla="*/ 24 h 796"/>
                  <a:gd name="T6" fmla="*/ 292 w 445"/>
                  <a:gd name="T7" fmla="*/ 24 h 796"/>
                  <a:gd name="T8" fmla="*/ 284 w 445"/>
                  <a:gd name="T9" fmla="*/ 32 h 796"/>
                  <a:gd name="T10" fmla="*/ 171 w 445"/>
                  <a:gd name="T11" fmla="*/ 148 h 796"/>
                  <a:gd name="T12" fmla="*/ 30 w 445"/>
                  <a:gd name="T13" fmla="*/ 148 h 796"/>
                  <a:gd name="T14" fmla="*/ 0 w 445"/>
                  <a:gd name="T15" fmla="*/ 178 h 796"/>
                  <a:gd name="T16" fmla="*/ 30 w 445"/>
                  <a:gd name="T17" fmla="*/ 208 h 796"/>
                  <a:gd name="T18" fmla="*/ 190 w 445"/>
                  <a:gd name="T19" fmla="*/ 208 h 796"/>
                  <a:gd name="T20" fmla="*/ 262 w 445"/>
                  <a:gd name="T21" fmla="*/ 135 h 796"/>
                  <a:gd name="T22" fmla="*/ 262 w 445"/>
                  <a:gd name="T23" fmla="*/ 348 h 796"/>
                  <a:gd name="T24" fmla="*/ 30 w 445"/>
                  <a:gd name="T25" fmla="*/ 348 h 796"/>
                  <a:gd name="T26" fmla="*/ 30 w 445"/>
                  <a:gd name="T27" fmla="*/ 348 h 796"/>
                  <a:gd name="T28" fmla="*/ 1 w 445"/>
                  <a:gd name="T29" fmla="*/ 377 h 796"/>
                  <a:gd name="T30" fmla="*/ 1 w 445"/>
                  <a:gd name="T31" fmla="*/ 378 h 796"/>
                  <a:gd name="T32" fmla="*/ 1 w 445"/>
                  <a:gd name="T33" fmla="*/ 378 h 796"/>
                  <a:gd name="T34" fmla="*/ 1 w 445"/>
                  <a:gd name="T35" fmla="*/ 747 h 796"/>
                  <a:gd name="T36" fmla="*/ 50 w 445"/>
                  <a:gd name="T37" fmla="*/ 796 h 796"/>
                  <a:gd name="T38" fmla="*/ 99 w 445"/>
                  <a:gd name="T39" fmla="*/ 747 h 796"/>
                  <a:gd name="T40" fmla="*/ 99 w 445"/>
                  <a:gd name="T41" fmla="*/ 456 h 796"/>
                  <a:gd name="T42" fmla="*/ 354 w 445"/>
                  <a:gd name="T43" fmla="*/ 456 h 796"/>
                  <a:gd name="T44" fmla="*/ 445 w 445"/>
                  <a:gd name="T45" fmla="*/ 364 h 796"/>
                  <a:gd name="T46" fmla="*/ 445 w 445"/>
                  <a:gd name="T47" fmla="*/ 92 h 796"/>
                  <a:gd name="T48" fmla="*/ 354 w 445"/>
                  <a:gd name="T4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5" h="796">
                    <a:moveTo>
                      <a:pt x="354" y="0"/>
                    </a:moveTo>
                    <a:cubicBezTo>
                      <a:pt x="330" y="0"/>
                      <a:pt x="309" y="9"/>
                      <a:pt x="292" y="24"/>
                    </a:cubicBezTo>
                    <a:cubicBezTo>
                      <a:pt x="292" y="24"/>
                      <a:pt x="292" y="24"/>
                      <a:pt x="292" y="24"/>
                    </a:cubicBezTo>
                    <a:cubicBezTo>
                      <a:pt x="292" y="24"/>
                      <a:pt x="292" y="24"/>
                      <a:pt x="292" y="24"/>
                    </a:cubicBezTo>
                    <a:cubicBezTo>
                      <a:pt x="289" y="26"/>
                      <a:pt x="287" y="29"/>
                      <a:pt x="284" y="32"/>
                    </a:cubicBezTo>
                    <a:cubicBezTo>
                      <a:pt x="171" y="148"/>
                      <a:pt x="171" y="148"/>
                      <a:pt x="171" y="148"/>
                    </a:cubicBezTo>
                    <a:cubicBezTo>
                      <a:pt x="30" y="148"/>
                      <a:pt x="30" y="148"/>
                      <a:pt x="30" y="148"/>
                    </a:cubicBezTo>
                    <a:cubicBezTo>
                      <a:pt x="13" y="148"/>
                      <a:pt x="0" y="161"/>
                      <a:pt x="0" y="178"/>
                    </a:cubicBezTo>
                    <a:cubicBezTo>
                      <a:pt x="0" y="195"/>
                      <a:pt x="13" y="208"/>
                      <a:pt x="30" y="208"/>
                    </a:cubicBezTo>
                    <a:cubicBezTo>
                      <a:pt x="190" y="208"/>
                      <a:pt x="190" y="208"/>
                      <a:pt x="190" y="208"/>
                    </a:cubicBezTo>
                    <a:cubicBezTo>
                      <a:pt x="262" y="135"/>
                      <a:pt x="262" y="135"/>
                      <a:pt x="262" y="135"/>
                    </a:cubicBezTo>
                    <a:cubicBezTo>
                      <a:pt x="262" y="348"/>
                      <a:pt x="262" y="348"/>
                      <a:pt x="262" y="348"/>
                    </a:cubicBezTo>
                    <a:cubicBezTo>
                      <a:pt x="30" y="348"/>
                      <a:pt x="30" y="348"/>
                      <a:pt x="30" y="348"/>
                    </a:cubicBezTo>
                    <a:cubicBezTo>
                      <a:pt x="30" y="348"/>
                      <a:pt x="30" y="348"/>
                      <a:pt x="30" y="348"/>
                    </a:cubicBezTo>
                    <a:cubicBezTo>
                      <a:pt x="14" y="348"/>
                      <a:pt x="1" y="361"/>
                      <a:pt x="1" y="377"/>
                    </a:cubicBezTo>
                    <a:cubicBezTo>
                      <a:pt x="1" y="378"/>
                      <a:pt x="1" y="378"/>
                      <a:pt x="1" y="378"/>
                    </a:cubicBezTo>
                    <a:cubicBezTo>
                      <a:pt x="1" y="378"/>
                      <a:pt x="1" y="378"/>
                      <a:pt x="1" y="378"/>
                    </a:cubicBezTo>
                    <a:cubicBezTo>
                      <a:pt x="1" y="747"/>
                      <a:pt x="1" y="747"/>
                      <a:pt x="1" y="747"/>
                    </a:cubicBezTo>
                    <a:cubicBezTo>
                      <a:pt x="1" y="774"/>
                      <a:pt x="23" y="796"/>
                      <a:pt x="50" y="796"/>
                    </a:cubicBezTo>
                    <a:cubicBezTo>
                      <a:pt x="77" y="796"/>
                      <a:pt x="99" y="774"/>
                      <a:pt x="99" y="747"/>
                    </a:cubicBezTo>
                    <a:cubicBezTo>
                      <a:pt x="99" y="456"/>
                      <a:pt x="99" y="456"/>
                      <a:pt x="99" y="456"/>
                    </a:cubicBezTo>
                    <a:cubicBezTo>
                      <a:pt x="354" y="456"/>
                      <a:pt x="354" y="456"/>
                      <a:pt x="354" y="456"/>
                    </a:cubicBezTo>
                    <a:cubicBezTo>
                      <a:pt x="404" y="456"/>
                      <a:pt x="445" y="415"/>
                      <a:pt x="445" y="364"/>
                    </a:cubicBezTo>
                    <a:cubicBezTo>
                      <a:pt x="445" y="92"/>
                      <a:pt x="445" y="92"/>
                      <a:pt x="445" y="92"/>
                    </a:cubicBezTo>
                    <a:cubicBezTo>
                      <a:pt x="445" y="41"/>
                      <a:pt x="404" y="0"/>
                      <a:pt x="35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68" tIns="45734" rIns="91468" bIns="45734" numCol="1" anchor="t" anchorCtr="0" compatLnSpc="1"/>
              <a:lstStyle/>
              <a:p>
                <a:endParaRPr lang="zh-CN" altLang="en-US" sz="2144"/>
              </a:p>
            </p:txBody>
          </p:sp>
        </p:grpSp>
        <p:grpSp>
          <p:nvGrpSpPr>
            <p:cNvPr id="1029" name="组合 1028"/>
            <p:cNvGrpSpPr/>
            <p:nvPr/>
          </p:nvGrpSpPr>
          <p:grpSpPr>
            <a:xfrm>
              <a:off x="917575" y="2078835"/>
              <a:ext cx="958850" cy="1814513"/>
              <a:chOff x="917575" y="2463800"/>
              <a:chExt cx="958850" cy="1814513"/>
            </a:xfrm>
            <a:solidFill>
              <a:schemeClr val="tx1">
                <a:lumMod val="75000"/>
                <a:lumOff val="25000"/>
              </a:schemeClr>
            </a:solidFill>
          </p:grpSpPr>
          <p:sp>
            <p:nvSpPr>
              <p:cNvPr id="29" name="Freeform 28"/>
              <p:cNvSpPr/>
              <p:nvPr/>
            </p:nvSpPr>
            <p:spPr bwMode="auto">
              <a:xfrm>
                <a:off x="917575" y="2941638"/>
                <a:ext cx="771525" cy="1336675"/>
              </a:xfrm>
              <a:custGeom>
                <a:avLst/>
                <a:gdLst>
                  <a:gd name="T0" fmla="*/ 50 w 458"/>
                  <a:gd name="T1" fmla="*/ 0 h 794"/>
                  <a:gd name="T2" fmla="*/ 100 w 458"/>
                  <a:gd name="T3" fmla="*/ 50 h 794"/>
                  <a:gd name="T4" fmla="*/ 100 w 458"/>
                  <a:gd name="T5" fmla="*/ 387 h 794"/>
                  <a:gd name="T6" fmla="*/ 408 w 458"/>
                  <a:gd name="T7" fmla="*/ 387 h 794"/>
                  <a:gd name="T8" fmla="*/ 458 w 458"/>
                  <a:gd name="T9" fmla="*/ 437 h 794"/>
                  <a:gd name="T10" fmla="*/ 408 w 458"/>
                  <a:gd name="T11" fmla="*/ 487 h 794"/>
                  <a:gd name="T12" fmla="*/ 241 w 458"/>
                  <a:gd name="T13" fmla="*/ 487 h 794"/>
                  <a:gd name="T14" fmla="*/ 241 w 458"/>
                  <a:gd name="T15" fmla="*/ 749 h 794"/>
                  <a:gd name="T16" fmla="*/ 358 w 458"/>
                  <a:gd name="T17" fmla="*/ 749 h 794"/>
                  <a:gd name="T18" fmla="*/ 358 w 458"/>
                  <a:gd name="T19" fmla="*/ 749 h 794"/>
                  <a:gd name="T20" fmla="*/ 358 w 458"/>
                  <a:gd name="T21" fmla="*/ 749 h 794"/>
                  <a:gd name="T22" fmla="*/ 381 w 458"/>
                  <a:gd name="T23" fmla="*/ 771 h 794"/>
                  <a:gd name="T24" fmla="*/ 358 w 458"/>
                  <a:gd name="T25" fmla="*/ 794 h 794"/>
                  <a:gd name="T26" fmla="*/ 358 w 458"/>
                  <a:gd name="T27" fmla="*/ 794 h 794"/>
                  <a:gd name="T28" fmla="*/ 358 w 458"/>
                  <a:gd name="T29" fmla="*/ 794 h 794"/>
                  <a:gd name="T30" fmla="*/ 114 w 458"/>
                  <a:gd name="T31" fmla="*/ 794 h 794"/>
                  <a:gd name="T32" fmla="*/ 114 w 458"/>
                  <a:gd name="T33" fmla="*/ 794 h 794"/>
                  <a:gd name="T34" fmla="*/ 92 w 458"/>
                  <a:gd name="T35" fmla="*/ 771 h 794"/>
                  <a:gd name="T36" fmla="*/ 114 w 458"/>
                  <a:gd name="T37" fmla="*/ 749 h 794"/>
                  <a:gd name="T38" fmla="*/ 114 w 458"/>
                  <a:gd name="T39" fmla="*/ 749 h 794"/>
                  <a:gd name="T40" fmla="*/ 214 w 458"/>
                  <a:gd name="T41" fmla="*/ 749 h 794"/>
                  <a:gd name="T42" fmla="*/ 214 w 458"/>
                  <a:gd name="T43" fmla="*/ 487 h 794"/>
                  <a:gd name="T44" fmla="*/ 47 w 458"/>
                  <a:gd name="T45" fmla="*/ 487 h 794"/>
                  <a:gd name="T46" fmla="*/ 47 w 458"/>
                  <a:gd name="T47" fmla="*/ 487 h 794"/>
                  <a:gd name="T48" fmla="*/ 0 w 458"/>
                  <a:gd name="T49" fmla="*/ 437 h 794"/>
                  <a:gd name="T50" fmla="*/ 0 w 458"/>
                  <a:gd name="T51" fmla="*/ 50 h 794"/>
                  <a:gd name="T52" fmla="*/ 50 w 458"/>
                  <a:gd name="T5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8" h="794">
                    <a:moveTo>
                      <a:pt x="50" y="0"/>
                    </a:moveTo>
                    <a:cubicBezTo>
                      <a:pt x="77" y="0"/>
                      <a:pt x="100" y="22"/>
                      <a:pt x="100" y="50"/>
                    </a:cubicBezTo>
                    <a:cubicBezTo>
                      <a:pt x="100" y="387"/>
                      <a:pt x="100" y="387"/>
                      <a:pt x="100" y="387"/>
                    </a:cubicBezTo>
                    <a:cubicBezTo>
                      <a:pt x="408" y="387"/>
                      <a:pt x="408" y="387"/>
                      <a:pt x="408" y="387"/>
                    </a:cubicBezTo>
                    <a:cubicBezTo>
                      <a:pt x="435" y="387"/>
                      <a:pt x="458" y="409"/>
                      <a:pt x="458" y="437"/>
                    </a:cubicBezTo>
                    <a:cubicBezTo>
                      <a:pt x="458" y="464"/>
                      <a:pt x="435" y="487"/>
                      <a:pt x="408" y="487"/>
                    </a:cubicBezTo>
                    <a:cubicBezTo>
                      <a:pt x="241" y="487"/>
                      <a:pt x="241" y="487"/>
                      <a:pt x="241" y="487"/>
                    </a:cubicBezTo>
                    <a:cubicBezTo>
                      <a:pt x="241" y="749"/>
                      <a:pt x="241" y="749"/>
                      <a:pt x="241" y="749"/>
                    </a:cubicBezTo>
                    <a:cubicBezTo>
                      <a:pt x="358" y="749"/>
                      <a:pt x="358" y="749"/>
                      <a:pt x="358" y="749"/>
                    </a:cubicBezTo>
                    <a:cubicBezTo>
                      <a:pt x="358" y="749"/>
                      <a:pt x="358" y="749"/>
                      <a:pt x="358" y="749"/>
                    </a:cubicBezTo>
                    <a:cubicBezTo>
                      <a:pt x="358" y="749"/>
                      <a:pt x="358" y="749"/>
                      <a:pt x="358" y="749"/>
                    </a:cubicBezTo>
                    <a:cubicBezTo>
                      <a:pt x="371" y="749"/>
                      <a:pt x="381" y="759"/>
                      <a:pt x="381" y="771"/>
                    </a:cubicBezTo>
                    <a:cubicBezTo>
                      <a:pt x="381" y="784"/>
                      <a:pt x="371" y="794"/>
                      <a:pt x="358" y="794"/>
                    </a:cubicBezTo>
                    <a:cubicBezTo>
                      <a:pt x="358" y="794"/>
                      <a:pt x="358" y="794"/>
                      <a:pt x="358" y="794"/>
                    </a:cubicBezTo>
                    <a:cubicBezTo>
                      <a:pt x="358" y="794"/>
                      <a:pt x="358" y="794"/>
                      <a:pt x="358" y="794"/>
                    </a:cubicBezTo>
                    <a:cubicBezTo>
                      <a:pt x="114" y="794"/>
                      <a:pt x="114" y="794"/>
                      <a:pt x="114" y="794"/>
                    </a:cubicBezTo>
                    <a:cubicBezTo>
                      <a:pt x="114" y="794"/>
                      <a:pt x="114" y="794"/>
                      <a:pt x="114" y="794"/>
                    </a:cubicBezTo>
                    <a:cubicBezTo>
                      <a:pt x="102" y="794"/>
                      <a:pt x="92" y="784"/>
                      <a:pt x="92" y="771"/>
                    </a:cubicBezTo>
                    <a:cubicBezTo>
                      <a:pt x="92" y="759"/>
                      <a:pt x="102" y="749"/>
                      <a:pt x="114" y="749"/>
                    </a:cubicBezTo>
                    <a:cubicBezTo>
                      <a:pt x="114" y="749"/>
                      <a:pt x="114" y="749"/>
                      <a:pt x="114" y="749"/>
                    </a:cubicBezTo>
                    <a:cubicBezTo>
                      <a:pt x="214" y="749"/>
                      <a:pt x="214" y="749"/>
                      <a:pt x="214" y="749"/>
                    </a:cubicBezTo>
                    <a:cubicBezTo>
                      <a:pt x="214" y="487"/>
                      <a:pt x="214" y="487"/>
                      <a:pt x="214" y="487"/>
                    </a:cubicBezTo>
                    <a:cubicBezTo>
                      <a:pt x="47" y="487"/>
                      <a:pt x="47" y="487"/>
                      <a:pt x="47" y="487"/>
                    </a:cubicBezTo>
                    <a:cubicBezTo>
                      <a:pt x="47" y="487"/>
                      <a:pt x="47" y="487"/>
                      <a:pt x="47" y="487"/>
                    </a:cubicBezTo>
                    <a:cubicBezTo>
                      <a:pt x="21" y="485"/>
                      <a:pt x="0" y="464"/>
                      <a:pt x="0" y="437"/>
                    </a:cubicBezTo>
                    <a:cubicBezTo>
                      <a:pt x="0" y="50"/>
                      <a:pt x="0" y="50"/>
                      <a:pt x="0" y="50"/>
                    </a:cubicBezTo>
                    <a:cubicBezTo>
                      <a:pt x="0" y="22"/>
                      <a:pt x="22" y="0"/>
                      <a:pt x="5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68" tIns="45734" rIns="91468" bIns="45734" numCol="1" anchor="t" anchorCtr="0" compatLnSpc="1"/>
              <a:lstStyle/>
              <a:p>
                <a:endParaRPr lang="zh-CN" altLang="en-US" sz="2144"/>
              </a:p>
            </p:txBody>
          </p:sp>
          <p:sp>
            <p:nvSpPr>
              <p:cNvPr id="30" name="Oval 29"/>
              <p:cNvSpPr>
                <a:spLocks noChangeArrowheads="1"/>
              </p:cNvSpPr>
              <p:nvPr/>
            </p:nvSpPr>
            <p:spPr bwMode="auto">
              <a:xfrm>
                <a:off x="1133475" y="2463800"/>
                <a:ext cx="300038" cy="30003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68" tIns="45734" rIns="91468" bIns="45734" numCol="1" anchor="t" anchorCtr="0" compatLnSpc="1"/>
              <a:lstStyle/>
              <a:p>
                <a:endParaRPr lang="zh-CN" altLang="en-US" sz="2144"/>
              </a:p>
            </p:txBody>
          </p:sp>
          <p:sp>
            <p:nvSpPr>
              <p:cNvPr id="31" name="Freeform 30"/>
              <p:cNvSpPr/>
              <p:nvPr/>
            </p:nvSpPr>
            <p:spPr bwMode="auto">
              <a:xfrm>
                <a:off x="1123950" y="2817813"/>
                <a:ext cx="752475" cy="1341438"/>
              </a:xfrm>
              <a:custGeom>
                <a:avLst/>
                <a:gdLst>
                  <a:gd name="T0" fmla="*/ 92 w 446"/>
                  <a:gd name="T1" fmla="*/ 0 h 796"/>
                  <a:gd name="T2" fmla="*/ 153 w 446"/>
                  <a:gd name="T3" fmla="*/ 24 h 796"/>
                  <a:gd name="T4" fmla="*/ 153 w 446"/>
                  <a:gd name="T5" fmla="*/ 24 h 796"/>
                  <a:gd name="T6" fmla="*/ 153 w 446"/>
                  <a:gd name="T7" fmla="*/ 24 h 796"/>
                  <a:gd name="T8" fmla="*/ 161 w 446"/>
                  <a:gd name="T9" fmla="*/ 32 h 796"/>
                  <a:gd name="T10" fmla="*/ 274 w 446"/>
                  <a:gd name="T11" fmla="*/ 148 h 796"/>
                  <a:gd name="T12" fmla="*/ 416 w 446"/>
                  <a:gd name="T13" fmla="*/ 148 h 796"/>
                  <a:gd name="T14" fmla="*/ 446 w 446"/>
                  <a:gd name="T15" fmla="*/ 178 h 796"/>
                  <a:gd name="T16" fmla="*/ 416 w 446"/>
                  <a:gd name="T17" fmla="*/ 208 h 796"/>
                  <a:gd name="T18" fmla="*/ 256 w 446"/>
                  <a:gd name="T19" fmla="*/ 208 h 796"/>
                  <a:gd name="T20" fmla="*/ 183 w 446"/>
                  <a:gd name="T21" fmla="*/ 135 h 796"/>
                  <a:gd name="T22" fmla="*/ 183 w 446"/>
                  <a:gd name="T23" fmla="*/ 348 h 796"/>
                  <a:gd name="T24" fmla="*/ 416 w 446"/>
                  <a:gd name="T25" fmla="*/ 348 h 796"/>
                  <a:gd name="T26" fmla="*/ 416 w 446"/>
                  <a:gd name="T27" fmla="*/ 348 h 796"/>
                  <a:gd name="T28" fmla="*/ 445 w 446"/>
                  <a:gd name="T29" fmla="*/ 377 h 796"/>
                  <a:gd name="T30" fmla="*/ 445 w 446"/>
                  <a:gd name="T31" fmla="*/ 378 h 796"/>
                  <a:gd name="T32" fmla="*/ 445 w 446"/>
                  <a:gd name="T33" fmla="*/ 378 h 796"/>
                  <a:gd name="T34" fmla="*/ 445 w 446"/>
                  <a:gd name="T35" fmla="*/ 747 h 796"/>
                  <a:gd name="T36" fmla="*/ 395 w 446"/>
                  <a:gd name="T37" fmla="*/ 796 h 796"/>
                  <a:gd name="T38" fmla="*/ 346 w 446"/>
                  <a:gd name="T39" fmla="*/ 747 h 796"/>
                  <a:gd name="T40" fmla="*/ 346 w 446"/>
                  <a:gd name="T41" fmla="*/ 456 h 796"/>
                  <a:gd name="T42" fmla="*/ 92 w 446"/>
                  <a:gd name="T43" fmla="*/ 456 h 796"/>
                  <a:gd name="T44" fmla="*/ 0 w 446"/>
                  <a:gd name="T45" fmla="*/ 364 h 796"/>
                  <a:gd name="T46" fmla="*/ 0 w 446"/>
                  <a:gd name="T47" fmla="*/ 92 h 796"/>
                  <a:gd name="T48" fmla="*/ 92 w 446"/>
                  <a:gd name="T4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6" h="796">
                    <a:moveTo>
                      <a:pt x="92" y="0"/>
                    </a:moveTo>
                    <a:cubicBezTo>
                      <a:pt x="115" y="0"/>
                      <a:pt x="137" y="9"/>
                      <a:pt x="153" y="24"/>
                    </a:cubicBezTo>
                    <a:cubicBezTo>
                      <a:pt x="153" y="24"/>
                      <a:pt x="153" y="24"/>
                      <a:pt x="153" y="24"/>
                    </a:cubicBezTo>
                    <a:cubicBezTo>
                      <a:pt x="153" y="24"/>
                      <a:pt x="153" y="24"/>
                      <a:pt x="153" y="24"/>
                    </a:cubicBezTo>
                    <a:cubicBezTo>
                      <a:pt x="156" y="26"/>
                      <a:pt x="159" y="29"/>
                      <a:pt x="161" y="32"/>
                    </a:cubicBezTo>
                    <a:cubicBezTo>
                      <a:pt x="274" y="148"/>
                      <a:pt x="274" y="148"/>
                      <a:pt x="274" y="148"/>
                    </a:cubicBezTo>
                    <a:cubicBezTo>
                      <a:pt x="416" y="148"/>
                      <a:pt x="416" y="148"/>
                      <a:pt x="416" y="148"/>
                    </a:cubicBezTo>
                    <a:cubicBezTo>
                      <a:pt x="432" y="148"/>
                      <a:pt x="446" y="161"/>
                      <a:pt x="446" y="178"/>
                    </a:cubicBezTo>
                    <a:cubicBezTo>
                      <a:pt x="446" y="195"/>
                      <a:pt x="432" y="208"/>
                      <a:pt x="416" y="208"/>
                    </a:cubicBezTo>
                    <a:cubicBezTo>
                      <a:pt x="256" y="208"/>
                      <a:pt x="256" y="208"/>
                      <a:pt x="256" y="208"/>
                    </a:cubicBezTo>
                    <a:cubicBezTo>
                      <a:pt x="183" y="135"/>
                      <a:pt x="183" y="135"/>
                      <a:pt x="183" y="135"/>
                    </a:cubicBezTo>
                    <a:cubicBezTo>
                      <a:pt x="183" y="348"/>
                      <a:pt x="183" y="348"/>
                      <a:pt x="183" y="348"/>
                    </a:cubicBezTo>
                    <a:cubicBezTo>
                      <a:pt x="416" y="348"/>
                      <a:pt x="416" y="348"/>
                      <a:pt x="416" y="348"/>
                    </a:cubicBezTo>
                    <a:cubicBezTo>
                      <a:pt x="416" y="348"/>
                      <a:pt x="416" y="348"/>
                      <a:pt x="416" y="348"/>
                    </a:cubicBezTo>
                    <a:cubicBezTo>
                      <a:pt x="432" y="348"/>
                      <a:pt x="445" y="361"/>
                      <a:pt x="445" y="377"/>
                    </a:cubicBezTo>
                    <a:cubicBezTo>
                      <a:pt x="445" y="378"/>
                      <a:pt x="445" y="378"/>
                      <a:pt x="445" y="378"/>
                    </a:cubicBezTo>
                    <a:cubicBezTo>
                      <a:pt x="445" y="378"/>
                      <a:pt x="445" y="378"/>
                      <a:pt x="445" y="378"/>
                    </a:cubicBezTo>
                    <a:cubicBezTo>
                      <a:pt x="445" y="747"/>
                      <a:pt x="445" y="747"/>
                      <a:pt x="445" y="747"/>
                    </a:cubicBezTo>
                    <a:cubicBezTo>
                      <a:pt x="445" y="774"/>
                      <a:pt x="423" y="796"/>
                      <a:pt x="395" y="796"/>
                    </a:cubicBezTo>
                    <a:cubicBezTo>
                      <a:pt x="368" y="796"/>
                      <a:pt x="346" y="774"/>
                      <a:pt x="346" y="747"/>
                    </a:cubicBezTo>
                    <a:cubicBezTo>
                      <a:pt x="346" y="456"/>
                      <a:pt x="346" y="456"/>
                      <a:pt x="346" y="456"/>
                    </a:cubicBezTo>
                    <a:cubicBezTo>
                      <a:pt x="92" y="456"/>
                      <a:pt x="92" y="456"/>
                      <a:pt x="92" y="456"/>
                    </a:cubicBezTo>
                    <a:cubicBezTo>
                      <a:pt x="41" y="456"/>
                      <a:pt x="0" y="415"/>
                      <a:pt x="0" y="364"/>
                    </a:cubicBezTo>
                    <a:cubicBezTo>
                      <a:pt x="0" y="92"/>
                      <a:pt x="0" y="92"/>
                      <a:pt x="0" y="92"/>
                    </a:cubicBezTo>
                    <a:cubicBezTo>
                      <a:pt x="0" y="41"/>
                      <a:pt x="41" y="0"/>
                      <a:pt x="9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68" tIns="45734" rIns="91468" bIns="45734" numCol="1" anchor="t" anchorCtr="0" compatLnSpc="1"/>
              <a:lstStyle/>
              <a:p>
                <a:endParaRPr lang="zh-CN" altLang="en-US" sz="2144"/>
              </a:p>
            </p:txBody>
          </p:sp>
        </p:grpSp>
        <p:sp>
          <p:nvSpPr>
            <p:cNvPr id="1024" name="Freeform 31"/>
            <p:cNvSpPr/>
            <p:nvPr/>
          </p:nvSpPr>
          <p:spPr bwMode="auto">
            <a:xfrm>
              <a:off x="952500" y="1467648"/>
              <a:ext cx="544513" cy="536575"/>
            </a:xfrm>
            <a:custGeom>
              <a:avLst/>
              <a:gdLst>
                <a:gd name="T0" fmla="*/ 323 w 323"/>
                <a:gd name="T1" fmla="*/ 130 h 318"/>
                <a:gd name="T2" fmla="*/ 161 w 323"/>
                <a:gd name="T3" fmla="*/ 0 h 318"/>
                <a:gd name="T4" fmla="*/ 0 w 323"/>
                <a:gd name="T5" fmla="*/ 130 h 318"/>
                <a:gd name="T6" fmla="*/ 161 w 323"/>
                <a:gd name="T7" fmla="*/ 261 h 318"/>
                <a:gd name="T8" fmla="*/ 179 w 323"/>
                <a:gd name="T9" fmla="*/ 260 h 318"/>
                <a:gd name="T10" fmla="*/ 244 w 323"/>
                <a:gd name="T11" fmla="*/ 318 h 318"/>
                <a:gd name="T12" fmla="*/ 244 w 323"/>
                <a:gd name="T13" fmla="*/ 242 h 318"/>
                <a:gd name="T14" fmla="*/ 323 w 323"/>
                <a:gd name="T15" fmla="*/ 13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318">
                  <a:moveTo>
                    <a:pt x="323" y="130"/>
                  </a:moveTo>
                  <a:cubicBezTo>
                    <a:pt x="323" y="58"/>
                    <a:pt x="250" y="0"/>
                    <a:pt x="161" y="0"/>
                  </a:cubicBezTo>
                  <a:cubicBezTo>
                    <a:pt x="72" y="0"/>
                    <a:pt x="0" y="58"/>
                    <a:pt x="0" y="130"/>
                  </a:cubicBezTo>
                  <a:cubicBezTo>
                    <a:pt x="0" y="203"/>
                    <a:pt x="72" y="261"/>
                    <a:pt x="161" y="261"/>
                  </a:cubicBezTo>
                  <a:cubicBezTo>
                    <a:pt x="167" y="261"/>
                    <a:pt x="173" y="261"/>
                    <a:pt x="179" y="260"/>
                  </a:cubicBezTo>
                  <a:cubicBezTo>
                    <a:pt x="244" y="318"/>
                    <a:pt x="244" y="318"/>
                    <a:pt x="244" y="318"/>
                  </a:cubicBezTo>
                  <a:cubicBezTo>
                    <a:pt x="244" y="242"/>
                    <a:pt x="244" y="242"/>
                    <a:pt x="244" y="242"/>
                  </a:cubicBezTo>
                  <a:cubicBezTo>
                    <a:pt x="291" y="220"/>
                    <a:pt x="323" y="178"/>
                    <a:pt x="323" y="130"/>
                  </a:cubicBez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025" name="Freeform 32"/>
            <p:cNvSpPr/>
            <p:nvPr/>
          </p:nvSpPr>
          <p:spPr bwMode="auto">
            <a:xfrm>
              <a:off x="3197225" y="1467648"/>
              <a:ext cx="544513" cy="536575"/>
            </a:xfrm>
            <a:custGeom>
              <a:avLst/>
              <a:gdLst>
                <a:gd name="T0" fmla="*/ 0 w 323"/>
                <a:gd name="T1" fmla="*/ 130 h 318"/>
                <a:gd name="T2" fmla="*/ 161 w 323"/>
                <a:gd name="T3" fmla="*/ 0 h 318"/>
                <a:gd name="T4" fmla="*/ 323 w 323"/>
                <a:gd name="T5" fmla="*/ 130 h 318"/>
                <a:gd name="T6" fmla="*/ 161 w 323"/>
                <a:gd name="T7" fmla="*/ 261 h 318"/>
                <a:gd name="T8" fmla="*/ 143 w 323"/>
                <a:gd name="T9" fmla="*/ 260 h 318"/>
                <a:gd name="T10" fmla="*/ 78 w 323"/>
                <a:gd name="T11" fmla="*/ 318 h 318"/>
                <a:gd name="T12" fmla="*/ 78 w 323"/>
                <a:gd name="T13" fmla="*/ 242 h 318"/>
                <a:gd name="T14" fmla="*/ 0 w 323"/>
                <a:gd name="T15" fmla="*/ 13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318">
                  <a:moveTo>
                    <a:pt x="0" y="130"/>
                  </a:moveTo>
                  <a:cubicBezTo>
                    <a:pt x="0" y="58"/>
                    <a:pt x="72" y="0"/>
                    <a:pt x="161" y="0"/>
                  </a:cubicBezTo>
                  <a:cubicBezTo>
                    <a:pt x="250" y="0"/>
                    <a:pt x="323" y="58"/>
                    <a:pt x="323" y="130"/>
                  </a:cubicBezTo>
                  <a:cubicBezTo>
                    <a:pt x="323" y="203"/>
                    <a:pt x="250" y="261"/>
                    <a:pt x="161" y="261"/>
                  </a:cubicBezTo>
                  <a:cubicBezTo>
                    <a:pt x="155" y="261"/>
                    <a:pt x="149" y="261"/>
                    <a:pt x="143" y="260"/>
                  </a:cubicBezTo>
                  <a:cubicBezTo>
                    <a:pt x="78" y="318"/>
                    <a:pt x="78" y="318"/>
                    <a:pt x="78" y="318"/>
                  </a:cubicBezTo>
                  <a:cubicBezTo>
                    <a:pt x="78" y="242"/>
                    <a:pt x="78" y="242"/>
                    <a:pt x="78" y="242"/>
                  </a:cubicBezTo>
                  <a:cubicBezTo>
                    <a:pt x="31" y="220"/>
                    <a:pt x="0" y="178"/>
                    <a:pt x="0" y="130"/>
                  </a:cubicBez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1026" name="Freeform 33"/>
            <p:cNvSpPr>
              <a:spLocks noEditPoints="1"/>
            </p:cNvSpPr>
            <p:nvPr/>
          </p:nvSpPr>
          <p:spPr bwMode="auto">
            <a:xfrm>
              <a:off x="3394075" y="1597823"/>
              <a:ext cx="149225" cy="188913"/>
            </a:xfrm>
            <a:custGeom>
              <a:avLst/>
              <a:gdLst>
                <a:gd name="T0" fmla="*/ 5 w 88"/>
                <a:gd name="T1" fmla="*/ 0 h 112"/>
                <a:gd name="T2" fmla="*/ 84 w 88"/>
                <a:gd name="T3" fmla="*/ 9 h 112"/>
                <a:gd name="T4" fmla="*/ 72 w 88"/>
                <a:gd name="T5" fmla="*/ 41 h 112"/>
                <a:gd name="T6" fmla="*/ 72 w 88"/>
                <a:gd name="T7" fmla="*/ 73 h 112"/>
                <a:gd name="T8" fmla="*/ 88 w 88"/>
                <a:gd name="T9" fmla="*/ 108 h 112"/>
                <a:gd name="T10" fmla="*/ 0 w 88"/>
                <a:gd name="T11" fmla="*/ 108 h 112"/>
                <a:gd name="T12" fmla="*/ 16 w 88"/>
                <a:gd name="T13" fmla="*/ 73 h 112"/>
                <a:gd name="T14" fmla="*/ 16 w 88"/>
                <a:gd name="T15" fmla="*/ 41 h 112"/>
                <a:gd name="T16" fmla="*/ 5 w 88"/>
                <a:gd name="T17" fmla="*/ 9 h 112"/>
                <a:gd name="T18" fmla="*/ 60 w 88"/>
                <a:gd name="T19" fmla="*/ 84 h 112"/>
                <a:gd name="T20" fmla="*/ 14 w 88"/>
                <a:gd name="T21" fmla="*/ 103 h 112"/>
                <a:gd name="T22" fmla="*/ 16 w 88"/>
                <a:gd name="T23" fmla="*/ 89 h 112"/>
                <a:gd name="T24" fmla="*/ 62 w 88"/>
                <a:gd name="T25" fmla="*/ 80 h 112"/>
                <a:gd name="T26" fmla="*/ 68 w 88"/>
                <a:gd name="T27" fmla="*/ 75 h 112"/>
                <a:gd name="T28" fmla="*/ 47 w 88"/>
                <a:gd name="T29" fmla="*/ 59 h 112"/>
                <a:gd name="T30" fmla="*/ 47 w 88"/>
                <a:gd name="T31" fmla="*/ 59 h 112"/>
                <a:gd name="T32" fmla="*/ 46 w 88"/>
                <a:gd name="T33" fmla="*/ 59 h 112"/>
                <a:gd name="T34" fmla="*/ 46 w 88"/>
                <a:gd name="T35" fmla="*/ 57 h 112"/>
                <a:gd name="T36" fmla="*/ 46 w 88"/>
                <a:gd name="T37" fmla="*/ 57 h 112"/>
                <a:gd name="T38" fmla="*/ 46 w 88"/>
                <a:gd name="T39" fmla="*/ 57 h 112"/>
                <a:gd name="T40" fmla="*/ 46 w 88"/>
                <a:gd name="T41" fmla="*/ 56 h 112"/>
                <a:gd name="T42" fmla="*/ 46 w 88"/>
                <a:gd name="T43" fmla="*/ 55 h 112"/>
                <a:gd name="T44" fmla="*/ 47 w 88"/>
                <a:gd name="T45" fmla="*/ 55 h 112"/>
                <a:gd name="T46" fmla="*/ 48 w 88"/>
                <a:gd name="T47" fmla="*/ 55 h 112"/>
                <a:gd name="T48" fmla="*/ 75 w 88"/>
                <a:gd name="T49" fmla="*/ 9 h 112"/>
                <a:gd name="T50" fmla="*/ 21 w 88"/>
                <a:gd name="T51" fmla="*/ 39 h 112"/>
                <a:gd name="T52" fmla="*/ 41 w 88"/>
                <a:gd name="T53" fmla="*/ 55 h 112"/>
                <a:gd name="T54" fmla="*/ 42 w 88"/>
                <a:gd name="T55" fmla="*/ 55 h 112"/>
                <a:gd name="T56" fmla="*/ 42 w 88"/>
                <a:gd name="T57" fmla="*/ 55 h 112"/>
                <a:gd name="T58" fmla="*/ 43 w 88"/>
                <a:gd name="T59" fmla="*/ 57 h 112"/>
                <a:gd name="T60" fmla="*/ 43 w 88"/>
                <a:gd name="T61" fmla="*/ 57 h 112"/>
                <a:gd name="T62" fmla="*/ 43 w 88"/>
                <a:gd name="T63" fmla="*/ 57 h 112"/>
                <a:gd name="T64" fmla="*/ 42 w 88"/>
                <a:gd name="T65" fmla="*/ 58 h 112"/>
                <a:gd name="T66" fmla="*/ 42 w 88"/>
                <a:gd name="T67" fmla="*/ 59 h 112"/>
                <a:gd name="T68" fmla="*/ 42 w 88"/>
                <a:gd name="T69" fmla="*/ 59 h 112"/>
                <a:gd name="T70" fmla="*/ 41 w 88"/>
                <a:gd name="T71" fmla="*/ 59 h 112"/>
                <a:gd name="T72" fmla="*/ 16 w 88"/>
                <a:gd name="T73" fmla="*/ 89 h 112"/>
                <a:gd name="T74" fmla="*/ 30 w 88"/>
                <a:gd name="T75" fmla="*/ 43 h 112"/>
                <a:gd name="T76" fmla="*/ 42 w 88"/>
                <a:gd name="T77" fmla="*/ 50 h 112"/>
                <a:gd name="T78" fmla="*/ 43 w 88"/>
                <a:gd name="T79" fmla="*/ 51 h 112"/>
                <a:gd name="T80" fmla="*/ 45 w 88"/>
                <a:gd name="T81" fmla="*/ 51 h 112"/>
                <a:gd name="T82" fmla="*/ 46 w 88"/>
                <a:gd name="T83" fmla="*/ 50 h 112"/>
                <a:gd name="T84" fmla="*/ 67 w 88"/>
                <a:gd name="T85" fmla="*/ 31 h 112"/>
                <a:gd name="T86" fmla="*/ 55 w 88"/>
                <a:gd name="T87" fmla="*/ 40 h 112"/>
                <a:gd name="T88" fmla="*/ 45 w 88"/>
                <a:gd name="T89" fmla="*/ 46 h 112"/>
                <a:gd name="T90" fmla="*/ 44 w 88"/>
                <a:gd name="T91" fmla="*/ 46 h 112"/>
                <a:gd name="T92" fmla="*/ 33 w 88"/>
                <a:gd name="T93" fmla="*/ 40 h 112"/>
                <a:gd name="T94" fmla="*/ 22 w 88"/>
                <a:gd name="T95" fmla="*/ 31 h 112"/>
                <a:gd name="T96" fmla="*/ 45 w 88"/>
                <a:gd name="T97" fmla="*/ 4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112">
                  <a:moveTo>
                    <a:pt x="5" y="9"/>
                  </a:moveTo>
                  <a:cubicBezTo>
                    <a:pt x="2" y="9"/>
                    <a:pt x="0" y="7"/>
                    <a:pt x="0" y="5"/>
                  </a:cubicBezTo>
                  <a:cubicBezTo>
                    <a:pt x="0" y="2"/>
                    <a:pt x="2" y="0"/>
                    <a:pt x="5" y="0"/>
                  </a:cubicBezTo>
                  <a:cubicBezTo>
                    <a:pt x="84" y="0"/>
                    <a:pt x="84" y="0"/>
                    <a:pt x="84" y="0"/>
                  </a:cubicBezTo>
                  <a:cubicBezTo>
                    <a:pt x="86" y="0"/>
                    <a:pt x="88" y="2"/>
                    <a:pt x="88" y="5"/>
                  </a:cubicBezTo>
                  <a:cubicBezTo>
                    <a:pt x="88" y="7"/>
                    <a:pt x="86" y="9"/>
                    <a:pt x="84" y="9"/>
                  </a:cubicBezTo>
                  <a:cubicBezTo>
                    <a:pt x="80" y="9"/>
                    <a:pt x="80" y="9"/>
                    <a:pt x="80" y="9"/>
                  </a:cubicBezTo>
                  <a:cubicBezTo>
                    <a:pt x="79" y="23"/>
                    <a:pt x="77" y="33"/>
                    <a:pt x="72" y="41"/>
                  </a:cubicBezTo>
                  <a:cubicBezTo>
                    <a:pt x="72" y="41"/>
                    <a:pt x="72" y="41"/>
                    <a:pt x="72" y="41"/>
                  </a:cubicBezTo>
                  <a:cubicBezTo>
                    <a:pt x="67" y="49"/>
                    <a:pt x="62" y="54"/>
                    <a:pt x="55" y="57"/>
                  </a:cubicBezTo>
                  <a:cubicBezTo>
                    <a:pt x="62" y="60"/>
                    <a:pt x="67" y="65"/>
                    <a:pt x="72" y="73"/>
                  </a:cubicBezTo>
                  <a:cubicBezTo>
                    <a:pt x="72" y="73"/>
                    <a:pt x="72" y="73"/>
                    <a:pt x="72" y="73"/>
                  </a:cubicBezTo>
                  <a:cubicBezTo>
                    <a:pt x="76" y="80"/>
                    <a:pt x="79" y="90"/>
                    <a:pt x="80" y="103"/>
                  </a:cubicBezTo>
                  <a:cubicBezTo>
                    <a:pt x="84" y="103"/>
                    <a:pt x="84" y="103"/>
                    <a:pt x="84" y="103"/>
                  </a:cubicBezTo>
                  <a:cubicBezTo>
                    <a:pt x="86" y="103"/>
                    <a:pt x="88" y="105"/>
                    <a:pt x="88" y="108"/>
                  </a:cubicBezTo>
                  <a:cubicBezTo>
                    <a:pt x="88" y="110"/>
                    <a:pt x="86" y="112"/>
                    <a:pt x="84" y="112"/>
                  </a:cubicBezTo>
                  <a:cubicBezTo>
                    <a:pt x="5" y="112"/>
                    <a:pt x="5" y="112"/>
                    <a:pt x="5" y="112"/>
                  </a:cubicBezTo>
                  <a:cubicBezTo>
                    <a:pt x="2" y="112"/>
                    <a:pt x="0" y="110"/>
                    <a:pt x="0" y="108"/>
                  </a:cubicBezTo>
                  <a:cubicBezTo>
                    <a:pt x="0" y="105"/>
                    <a:pt x="2" y="103"/>
                    <a:pt x="5" y="103"/>
                  </a:cubicBezTo>
                  <a:cubicBezTo>
                    <a:pt x="8" y="103"/>
                    <a:pt x="8" y="103"/>
                    <a:pt x="8" y="103"/>
                  </a:cubicBezTo>
                  <a:cubicBezTo>
                    <a:pt x="9" y="90"/>
                    <a:pt x="12" y="80"/>
                    <a:pt x="16" y="73"/>
                  </a:cubicBezTo>
                  <a:cubicBezTo>
                    <a:pt x="16" y="73"/>
                    <a:pt x="16" y="73"/>
                    <a:pt x="16" y="73"/>
                  </a:cubicBezTo>
                  <a:cubicBezTo>
                    <a:pt x="21" y="65"/>
                    <a:pt x="27" y="60"/>
                    <a:pt x="33" y="57"/>
                  </a:cubicBezTo>
                  <a:cubicBezTo>
                    <a:pt x="27" y="54"/>
                    <a:pt x="21" y="49"/>
                    <a:pt x="16" y="41"/>
                  </a:cubicBezTo>
                  <a:cubicBezTo>
                    <a:pt x="16" y="41"/>
                    <a:pt x="16" y="41"/>
                    <a:pt x="16" y="41"/>
                  </a:cubicBezTo>
                  <a:cubicBezTo>
                    <a:pt x="12" y="33"/>
                    <a:pt x="9" y="23"/>
                    <a:pt x="8" y="9"/>
                  </a:cubicBezTo>
                  <a:cubicBezTo>
                    <a:pt x="5" y="9"/>
                    <a:pt x="5" y="9"/>
                    <a:pt x="5" y="9"/>
                  </a:cubicBezTo>
                  <a:close/>
                  <a:moveTo>
                    <a:pt x="74" y="103"/>
                  </a:moveTo>
                  <a:cubicBezTo>
                    <a:pt x="74" y="103"/>
                    <a:pt x="74" y="103"/>
                    <a:pt x="74" y="103"/>
                  </a:cubicBezTo>
                  <a:cubicBezTo>
                    <a:pt x="72" y="94"/>
                    <a:pt x="66" y="88"/>
                    <a:pt x="60" y="84"/>
                  </a:cubicBezTo>
                  <a:cubicBezTo>
                    <a:pt x="55" y="81"/>
                    <a:pt x="50" y="80"/>
                    <a:pt x="44" y="80"/>
                  </a:cubicBezTo>
                  <a:cubicBezTo>
                    <a:pt x="39" y="80"/>
                    <a:pt x="33" y="81"/>
                    <a:pt x="28" y="84"/>
                  </a:cubicBezTo>
                  <a:cubicBezTo>
                    <a:pt x="22" y="88"/>
                    <a:pt x="17" y="94"/>
                    <a:pt x="14" y="103"/>
                  </a:cubicBezTo>
                  <a:cubicBezTo>
                    <a:pt x="74" y="103"/>
                    <a:pt x="74" y="103"/>
                    <a:pt x="74" y="103"/>
                  </a:cubicBezTo>
                  <a:close/>
                  <a:moveTo>
                    <a:pt x="16" y="89"/>
                  </a:moveTo>
                  <a:cubicBezTo>
                    <a:pt x="16" y="89"/>
                    <a:pt x="16" y="89"/>
                    <a:pt x="16" y="89"/>
                  </a:cubicBezTo>
                  <a:cubicBezTo>
                    <a:pt x="18" y="85"/>
                    <a:pt x="22" y="82"/>
                    <a:pt x="26" y="80"/>
                  </a:cubicBezTo>
                  <a:cubicBezTo>
                    <a:pt x="31" y="76"/>
                    <a:pt x="38" y="75"/>
                    <a:pt x="44" y="75"/>
                  </a:cubicBezTo>
                  <a:cubicBezTo>
                    <a:pt x="50" y="75"/>
                    <a:pt x="57" y="76"/>
                    <a:pt x="62" y="80"/>
                  </a:cubicBezTo>
                  <a:cubicBezTo>
                    <a:pt x="66" y="82"/>
                    <a:pt x="70" y="85"/>
                    <a:pt x="73" y="89"/>
                  </a:cubicBezTo>
                  <a:cubicBezTo>
                    <a:pt x="72" y="84"/>
                    <a:pt x="70" y="79"/>
                    <a:pt x="68" y="76"/>
                  </a:cubicBezTo>
                  <a:cubicBezTo>
                    <a:pt x="68" y="75"/>
                    <a:pt x="68" y="75"/>
                    <a:pt x="68" y="75"/>
                  </a:cubicBezTo>
                  <a:cubicBezTo>
                    <a:pt x="62" y="67"/>
                    <a:pt x="55" y="62"/>
                    <a:pt x="48" y="59"/>
                  </a:cubicBezTo>
                  <a:cubicBezTo>
                    <a:pt x="47" y="59"/>
                    <a:pt x="47" y="59"/>
                    <a:pt x="47" y="59"/>
                  </a:cubicBezTo>
                  <a:cubicBezTo>
                    <a:pt x="47" y="59"/>
                    <a:pt x="47" y="59"/>
                    <a:pt x="47" y="59"/>
                  </a:cubicBezTo>
                  <a:cubicBezTo>
                    <a:pt x="47" y="59"/>
                    <a:pt x="47" y="59"/>
                    <a:pt x="47" y="59"/>
                  </a:cubicBezTo>
                  <a:cubicBezTo>
                    <a:pt x="47" y="59"/>
                    <a:pt x="47" y="59"/>
                    <a:pt x="47" y="59"/>
                  </a:cubicBezTo>
                  <a:cubicBezTo>
                    <a:pt x="47" y="59"/>
                    <a:pt x="47" y="59"/>
                    <a:pt x="47" y="59"/>
                  </a:cubicBezTo>
                  <a:cubicBezTo>
                    <a:pt x="46" y="59"/>
                    <a:pt x="46" y="59"/>
                    <a:pt x="46" y="59"/>
                  </a:cubicBezTo>
                  <a:cubicBezTo>
                    <a:pt x="46" y="59"/>
                    <a:pt x="46" y="59"/>
                    <a:pt x="46" y="59"/>
                  </a:cubicBezTo>
                  <a:cubicBezTo>
                    <a:pt x="46" y="59"/>
                    <a:pt x="46" y="59"/>
                    <a:pt x="46" y="59"/>
                  </a:cubicBezTo>
                  <a:cubicBezTo>
                    <a:pt x="46" y="58"/>
                    <a:pt x="46" y="58"/>
                    <a:pt x="46" y="58"/>
                  </a:cubicBezTo>
                  <a:cubicBezTo>
                    <a:pt x="46" y="58"/>
                    <a:pt x="46" y="58"/>
                    <a:pt x="46" y="58"/>
                  </a:cubicBezTo>
                  <a:cubicBezTo>
                    <a:pt x="46" y="58"/>
                    <a:pt x="46" y="58"/>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6"/>
                    <a:pt x="46" y="56"/>
                    <a:pt x="46" y="56"/>
                  </a:cubicBezTo>
                  <a:cubicBezTo>
                    <a:pt x="46" y="56"/>
                    <a:pt x="46" y="56"/>
                    <a:pt x="46" y="56"/>
                  </a:cubicBezTo>
                  <a:cubicBezTo>
                    <a:pt x="46" y="56"/>
                    <a:pt x="46" y="56"/>
                    <a:pt x="46" y="55"/>
                  </a:cubicBezTo>
                  <a:cubicBezTo>
                    <a:pt x="46" y="55"/>
                    <a:pt x="46" y="55"/>
                    <a:pt x="46" y="55"/>
                  </a:cubicBezTo>
                  <a:cubicBezTo>
                    <a:pt x="46" y="55"/>
                    <a:pt x="46" y="55"/>
                    <a:pt x="46" y="55"/>
                  </a:cubicBezTo>
                  <a:cubicBezTo>
                    <a:pt x="47" y="55"/>
                    <a:pt x="47" y="55"/>
                    <a:pt x="47" y="55"/>
                  </a:cubicBezTo>
                  <a:cubicBezTo>
                    <a:pt x="47" y="55"/>
                    <a:pt x="47" y="55"/>
                    <a:pt x="47" y="55"/>
                  </a:cubicBezTo>
                  <a:cubicBezTo>
                    <a:pt x="47" y="55"/>
                    <a:pt x="47" y="55"/>
                    <a:pt x="47" y="55"/>
                  </a:cubicBezTo>
                  <a:cubicBezTo>
                    <a:pt x="47" y="55"/>
                    <a:pt x="47" y="55"/>
                    <a:pt x="47" y="55"/>
                  </a:cubicBezTo>
                  <a:cubicBezTo>
                    <a:pt x="47" y="55"/>
                    <a:pt x="47" y="55"/>
                    <a:pt x="47" y="55"/>
                  </a:cubicBezTo>
                  <a:cubicBezTo>
                    <a:pt x="48" y="55"/>
                    <a:pt x="48" y="55"/>
                    <a:pt x="48" y="55"/>
                  </a:cubicBezTo>
                  <a:cubicBezTo>
                    <a:pt x="55" y="52"/>
                    <a:pt x="62" y="47"/>
                    <a:pt x="68" y="39"/>
                  </a:cubicBezTo>
                  <a:cubicBezTo>
                    <a:pt x="68" y="38"/>
                    <a:pt x="68" y="38"/>
                    <a:pt x="68" y="38"/>
                  </a:cubicBezTo>
                  <a:cubicBezTo>
                    <a:pt x="72" y="31"/>
                    <a:pt x="74" y="22"/>
                    <a:pt x="75" y="9"/>
                  </a:cubicBezTo>
                  <a:cubicBezTo>
                    <a:pt x="13" y="9"/>
                    <a:pt x="13" y="9"/>
                    <a:pt x="13" y="9"/>
                  </a:cubicBezTo>
                  <a:cubicBezTo>
                    <a:pt x="14" y="22"/>
                    <a:pt x="17" y="31"/>
                    <a:pt x="21" y="38"/>
                  </a:cubicBezTo>
                  <a:cubicBezTo>
                    <a:pt x="21" y="39"/>
                    <a:pt x="21" y="39"/>
                    <a:pt x="21" y="39"/>
                  </a:cubicBezTo>
                  <a:cubicBezTo>
                    <a:pt x="26" y="47"/>
                    <a:pt x="33" y="52"/>
                    <a:pt x="41" y="55"/>
                  </a:cubicBezTo>
                  <a:cubicBezTo>
                    <a:pt x="41" y="55"/>
                    <a:pt x="41" y="55"/>
                    <a:pt x="41" y="55"/>
                  </a:cubicBezTo>
                  <a:cubicBezTo>
                    <a:pt x="41" y="55"/>
                    <a:pt x="41" y="55"/>
                    <a:pt x="41" y="55"/>
                  </a:cubicBezTo>
                  <a:cubicBezTo>
                    <a:pt x="41" y="55"/>
                    <a:pt x="41" y="55"/>
                    <a:pt x="42" y="55"/>
                  </a:cubicBezTo>
                  <a:cubicBezTo>
                    <a:pt x="42" y="55"/>
                    <a:pt x="42" y="55"/>
                    <a:pt x="42" y="55"/>
                  </a:cubicBezTo>
                  <a:cubicBezTo>
                    <a:pt x="42" y="55"/>
                    <a:pt x="42" y="55"/>
                    <a:pt x="42" y="55"/>
                  </a:cubicBezTo>
                  <a:cubicBezTo>
                    <a:pt x="42" y="55"/>
                    <a:pt x="42" y="55"/>
                    <a:pt x="42" y="55"/>
                  </a:cubicBezTo>
                  <a:cubicBezTo>
                    <a:pt x="42" y="55"/>
                    <a:pt x="42" y="55"/>
                    <a:pt x="42" y="55"/>
                  </a:cubicBezTo>
                  <a:cubicBezTo>
                    <a:pt x="42" y="55"/>
                    <a:pt x="42" y="55"/>
                    <a:pt x="42" y="55"/>
                  </a:cubicBezTo>
                  <a:cubicBezTo>
                    <a:pt x="42" y="56"/>
                    <a:pt x="42" y="56"/>
                    <a:pt x="42" y="56"/>
                  </a:cubicBezTo>
                  <a:cubicBezTo>
                    <a:pt x="42" y="56"/>
                    <a:pt x="42" y="56"/>
                    <a:pt x="42" y="56"/>
                  </a:cubicBezTo>
                  <a:cubicBezTo>
                    <a:pt x="42" y="56"/>
                    <a:pt x="42" y="56"/>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2" y="58"/>
                    <a:pt x="42" y="58"/>
                    <a:pt x="42" y="58"/>
                  </a:cubicBezTo>
                  <a:cubicBezTo>
                    <a:pt x="42" y="58"/>
                    <a:pt x="42" y="58"/>
                    <a:pt x="42" y="58"/>
                  </a:cubicBezTo>
                  <a:cubicBezTo>
                    <a:pt x="42" y="58"/>
                    <a:pt x="42" y="58"/>
                    <a:pt x="42" y="59"/>
                  </a:cubicBezTo>
                  <a:cubicBezTo>
                    <a:pt x="42" y="59"/>
                    <a:pt x="42" y="59"/>
                    <a:pt x="42" y="59"/>
                  </a:cubicBezTo>
                  <a:cubicBezTo>
                    <a:pt x="42" y="59"/>
                    <a:pt x="42" y="59"/>
                    <a:pt x="42" y="59"/>
                  </a:cubicBezTo>
                  <a:cubicBezTo>
                    <a:pt x="42" y="59"/>
                    <a:pt x="42" y="59"/>
                    <a:pt x="42" y="59"/>
                  </a:cubicBezTo>
                  <a:cubicBezTo>
                    <a:pt x="42" y="59"/>
                    <a:pt x="42" y="59"/>
                    <a:pt x="42" y="59"/>
                  </a:cubicBezTo>
                  <a:cubicBezTo>
                    <a:pt x="42" y="59"/>
                    <a:pt x="42" y="59"/>
                    <a:pt x="42" y="59"/>
                  </a:cubicBezTo>
                  <a:cubicBezTo>
                    <a:pt x="41" y="59"/>
                    <a:pt x="41" y="59"/>
                    <a:pt x="41" y="59"/>
                  </a:cubicBezTo>
                  <a:cubicBezTo>
                    <a:pt x="41" y="59"/>
                    <a:pt x="41" y="59"/>
                    <a:pt x="41" y="59"/>
                  </a:cubicBezTo>
                  <a:cubicBezTo>
                    <a:pt x="41" y="59"/>
                    <a:pt x="41" y="59"/>
                    <a:pt x="41" y="59"/>
                  </a:cubicBezTo>
                  <a:cubicBezTo>
                    <a:pt x="33" y="62"/>
                    <a:pt x="26" y="67"/>
                    <a:pt x="21" y="75"/>
                  </a:cubicBezTo>
                  <a:cubicBezTo>
                    <a:pt x="21" y="76"/>
                    <a:pt x="21" y="76"/>
                    <a:pt x="21" y="76"/>
                  </a:cubicBezTo>
                  <a:cubicBezTo>
                    <a:pt x="19" y="79"/>
                    <a:pt x="17" y="84"/>
                    <a:pt x="16" y="89"/>
                  </a:cubicBezTo>
                  <a:close/>
                  <a:moveTo>
                    <a:pt x="22" y="31"/>
                  </a:moveTo>
                  <a:cubicBezTo>
                    <a:pt x="22" y="31"/>
                    <a:pt x="22" y="31"/>
                    <a:pt x="22" y="31"/>
                  </a:cubicBezTo>
                  <a:cubicBezTo>
                    <a:pt x="24" y="35"/>
                    <a:pt x="26" y="40"/>
                    <a:pt x="30" y="43"/>
                  </a:cubicBezTo>
                  <a:cubicBezTo>
                    <a:pt x="33" y="46"/>
                    <a:pt x="37" y="49"/>
                    <a:pt x="42" y="50"/>
                  </a:cubicBezTo>
                  <a:cubicBezTo>
                    <a:pt x="42" y="50"/>
                    <a:pt x="42" y="50"/>
                    <a:pt x="42" y="50"/>
                  </a:cubicBezTo>
                  <a:cubicBezTo>
                    <a:pt x="42" y="50"/>
                    <a:pt x="42" y="50"/>
                    <a:pt x="42" y="50"/>
                  </a:cubicBezTo>
                  <a:cubicBezTo>
                    <a:pt x="43" y="51"/>
                    <a:pt x="43" y="51"/>
                    <a:pt x="43" y="51"/>
                  </a:cubicBezTo>
                  <a:cubicBezTo>
                    <a:pt x="43" y="51"/>
                    <a:pt x="43" y="51"/>
                    <a:pt x="43" y="51"/>
                  </a:cubicBezTo>
                  <a:cubicBezTo>
                    <a:pt x="43" y="51"/>
                    <a:pt x="43" y="51"/>
                    <a:pt x="43" y="51"/>
                  </a:cubicBezTo>
                  <a:cubicBezTo>
                    <a:pt x="44" y="51"/>
                    <a:pt x="44" y="51"/>
                    <a:pt x="44" y="51"/>
                  </a:cubicBezTo>
                  <a:cubicBezTo>
                    <a:pt x="44" y="51"/>
                    <a:pt x="45" y="51"/>
                    <a:pt x="45" y="51"/>
                  </a:cubicBezTo>
                  <a:cubicBezTo>
                    <a:pt x="45" y="51"/>
                    <a:pt x="45" y="51"/>
                    <a:pt x="45" y="51"/>
                  </a:cubicBezTo>
                  <a:cubicBezTo>
                    <a:pt x="46" y="50"/>
                    <a:pt x="46" y="50"/>
                    <a:pt x="46" y="50"/>
                  </a:cubicBezTo>
                  <a:cubicBezTo>
                    <a:pt x="46" y="50"/>
                    <a:pt x="46" y="50"/>
                    <a:pt x="46" y="50"/>
                  </a:cubicBezTo>
                  <a:cubicBezTo>
                    <a:pt x="46" y="50"/>
                    <a:pt x="46" y="50"/>
                    <a:pt x="46" y="50"/>
                  </a:cubicBezTo>
                  <a:cubicBezTo>
                    <a:pt x="51" y="49"/>
                    <a:pt x="55" y="46"/>
                    <a:pt x="59" y="43"/>
                  </a:cubicBezTo>
                  <a:cubicBezTo>
                    <a:pt x="59" y="43"/>
                    <a:pt x="59" y="43"/>
                    <a:pt x="59" y="43"/>
                  </a:cubicBezTo>
                  <a:cubicBezTo>
                    <a:pt x="62" y="40"/>
                    <a:pt x="65" y="35"/>
                    <a:pt x="67" y="31"/>
                  </a:cubicBezTo>
                  <a:cubicBezTo>
                    <a:pt x="67" y="29"/>
                    <a:pt x="66" y="28"/>
                    <a:pt x="65" y="27"/>
                  </a:cubicBezTo>
                  <a:cubicBezTo>
                    <a:pt x="64" y="27"/>
                    <a:pt x="62" y="27"/>
                    <a:pt x="62" y="29"/>
                  </a:cubicBezTo>
                  <a:cubicBezTo>
                    <a:pt x="60" y="33"/>
                    <a:pt x="58" y="37"/>
                    <a:pt x="55" y="40"/>
                  </a:cubicBezTo>
                  <a:cubicBezTo>
                    <a:pt x="52" y="42"/>
                    <a:pt x="49" y="44"/>
                    <a:pt x="45" y="46"/>
                  </a:cubicBezTo>
                  <a:cubicBezTo>
                    <a:pt x="45" y="46"/>
                    <a:pt x="45" y="46"/>
                    <a:pt x="45" y="46"/>
                  </a:cubicBezTo>
                  <a:cubicBezTo>
                    <a:pt x="45" y="46"/>
                    <a:pt x="45" y="46"/>
                    <a:pt x="45" y="46"/>
                  </a:cubicBezTo>
                  <a:cubicBezTo>
                    <a:pt x="44" y="46"/>
                    <a:pt x="44" y="46"/>
                    <a:pt x="44" y="46"/>
                  </a:cubicBezTo>
                  <a:cubicBezTo>
                    <a:pt x="44" y="46"/>
                    <a:pt x="44" y="46"/>
                    <a:pt x="44" y="46"/>
                  </a:cubicBezTo>
                  <a:cubicBezTo>
                    <a:pt x="44" y="46"/>
                    <a:pt x="44" y="46"/>
                    <a:pt x="44" y="46"/>
                  </a:cubicBezTo>
                  <a:cubicBezTo>
                    <a:pt x="44" y="46"/>
                    <a:pt x="44" y="46"/>
                    <a:pt x="44" y="46"/>
                  </a:cubicBezTo>
                  <a:cubicBezTo>
                    <a:pt x="44" y="46"/>
                    <a:pt x="44" y="46"/>
                    <a:pt x="44" y="46"/>
                  </a:cubicBezTo>
                  <a:cubicBezTo>
                    <a:pt x="39" y="44"/>
                    <a:pt x="36" y="42"/>
                    <a:pt x="33" y="40"/>
                  </a:cubicBezTo>
                  <a:cubicBezTo>
                    <a:pt x="30" y="37"/>
                    <a:pt x="28" y="33"/>
                    <a:pt x="27" y="29"/>
                  </a:cubicBezTo>
                  <a:cubicBezTo>
                    <a:pt x="26" y="27"/>
                    <a:pt x="25" y="27"/>
                    <a:pt x="23" y="27"/>
                  </a:cubicBezTo>
                  <a:cubicBezTo>
                    <a:pt x="22" y="28"/>
                    <a:pt x="21" y="29"/>
                    <a:pt x="22" y="31"/>
                  </a:cubicBezTo>
                  <a:close/>
                  <a:moveTo>
                    <a:pt x="45" y="46"/>
                  </a:moveTo>
                  <a:cubicBezTo>
                    <a:pt x="45" y="46"/>
                    <a:pt x="45" y="46"/>
                    <a:pt x="45" y="46"/>
                  </a:cubicBezTo>
                  <a:cubicBezTo>
                    <a:pt x="45" y="46"/>
                    <a:pt x="45" y="46"/>
                    <a:pt x="45" y="46"/>
                  </a:cubicBezTo>
                  <a:cubicBezTo>
                    <a:pt x="45" y="46"/>
                    <a:pt x="45" y="46"/>
                    <a:pt x="45" y="46"/>
                  </a:cubicBezTo>
                  <a:close/>
                </a:path>
              </a:pathLst>
            </a:custGeom>
            <a:solidFill>
              <a:srgbClr val="F8FAFC"/>
            </a:solidFill>
            <a:ln>
              <a:noFill/>
            </a:ln>
            <a:extLst>
              <a:ext uri="{91240B29-F687-4F45-9708-019B960494DF}">
                <a14:hiddenLine xmlns:a14="http://schemas.microsoft.com/office/drawing/2010/main" w="9525">
                  <a:solidFill>
                    <a:srgbClr val="000000"/>
                  </a:solidFill>
                  <a:round/>
                </a14:hiddenLine>
              </a:ext>
            </a:extLst>
          </p:spPr>
          <p:txBody>
            <a:bodyPr vert="horz" wrap="square" lIns="91468" tIns="45734" rIns="91468" bIns="45734" numCol="1" anchor="t" anchorCtr="0" compatLnSpc="1"/>
            <a:lstStyle/>
            <a:p>
              <a:endParaRPr lang="zh-CN" altLang="en-US" sz="2144"/>
            </a:p>
          </p:txBody>
        </p:sp>
        <p:sp>
          <p:nvSpPr>
            <p:cNvPr id="1027" name="Freeform 34"/>
            <p:cNvSpPr>
              <a:spLocks noEditPoints="1"/>
            </p:cNvSpPr>
            <p:nvPr/>
          </p:nvSpPr>
          <p:spPr bwMode="auto">
            <a:xfrm>
              <a:off x="1130300" y="1604173"/>
              <a:ext cx="187325" cy="176213"/>
            </a:xfrm>
            <a:custGeom>
              <a:avLst/>
              <a:gdLst>
                <a:gd name="T0" fmla="*/ 5 w 112"/>
                <a:gd name="T1" fmla="*/ 57 h 105"/>
                <a:gd name="T2" fmla="*/ 13 w 112"/>
                <a:gd name="T3" fmla="*/ 9 h 105"/>
                <a:gd name="T4" fmla="*/ 22 w 112"/>
                <a:gd name="T5" fmla="*/ 0 h 105"/>
                <a:gd name="T6" fmla="*/ 97 w 112"/>
                <a:gd name="T7" fmla="*/ 3 h 105"/>
                <a:gd name="T8" fmla="*/ 100 w 112"/>
                <a:gd name="T9" fmla="*/ 9 h 105"/>
                <a:gd name="T10" fmla="*/ 108 w 112"/>
                <a:gd name="T11" fmla="*/ 57 h 105"/>
                <a:gd name="T12" fmla="*/ 112 w 112"/>
                <a:gd name="T13" fmla="*/ 61 h 105"/>
                <a:gd name="T14" fmla="*/ 108 w 112"/>
                <a:gd name="T15" fmla="*/ 105 h 105"/>
                <a:gd name="T16" fmla="*/ 5 w 112"/>
                <a:gd name="T17" fmla="*/ 105 h 105"/>
                <a:gd name="T18" fmla="*/ 0 w 112"/>
                <a:gd name="T19" fmla="*/ 100 h 105"/>
                <a:gd name="T20" fmla="*/ 5 w 112"/>
                <a:gd name="T21" fmla="*/ 57 h 105"/>
                <a:gd name="T22" fmla="*/ 18 w 112"/>
                <a:gd name="T23" fmla="*/ 57 h 105"/>
                <a:gd name="T24" fmla="*/ 34 w 112"/>
                <a:gd name="T25" fmla="*/ 61 h 105"/>
                <a:gd name="T26" fmla="*/ 56 w 112"/>
                <a:gd name="T27" fmla="*/ 79 h 105"/>
                <a:gd name="T28" fmla="*/ 78 w 112"/>
                <a:gd name="T29" fmla="*/ 61 h 105"/>
                <a:gd name="T30" fmla="*/ 83 w 112"/>
                <a:gd name="T31" fmla="*/ 57 h 105"/>
                <a:gd name="T32" fmla="*/ 95 w 112"/>
                <a:gd name="T33" fmla="*/ 9 h 105"/>
                <a:gd name="T34" fmla="*/ 93 w 112"/>
                <a:gd name="T35" fmla="*/ 6 h 105"/>
                <a:gd name="T36" fmla="*/ 22 w 112"/>
                <a:gd name="T37" fmla="*/ 5 h 105"/>
                <a:gd name="T38" fmla="*/ 18 w 112"/>
                <a:gd name="T39" fmla="*/ 9 h 105"/>
                <a:gd name="T40" fmla="*/ 32 w 112"/>
                <a:gd name="T41" fmla="*/ 35 h 105"/>
                <a:gd name="T42" fmla="*/ 49 w 112"/>
                <a:gd name="T43" fmla="*/ 52 h 105"/>
                <a:gd name="T44" fmla="*/ 55 w 112"/>
                <a:gd name="T45" fmla="*/ 52 h 105"/>
                <a:gd name="T46" fmla="*/ 86 w 112"/>
                <a:gd name="T47" fmla="*/ 21 h 105"/>
                <a:gd name="T48" fmla="*/ 80 w 112"/>
                <a:gd name="T49" fmla="*/ 15 h 105"/>
                <a:gd name="T50" fmla="*/ 38 w 112"/>
                <a:gd name="T51" fmla="*/ 29 h 105"/>
                <a:gd name="T52" fmla="*/ 32 w 112"/>
                <a:gd name="T53" fmla="*/ 35 h 105"/>
                <a:gd name="T54" fmla="*/ 27 w 112"/>
                <a:gd name="T55" fmla="*/ 66 h 105"/>
                <a:gd name="T56" fmla="*/ 9 w 112"/>
                <a:gd name="T57" fmla="*/ 96 h 105"/>
                <a:gd name="T58" fmla="*/ 103 w 112"/>
                <a:gd name="T59" fmla="*/ 66 h 105"/>
                <a:gd name="T60" fmla="*/ 76 w 112"/>
                <a:gd name="T61" fmla="*/ 81 h 105"/>
                <a:gd name="T62" fmla="*/ 36 w 112"/>
                <a:gd name="T63" fmla="*/ 8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 h="105">
                  <a:moveTo>
                    <a:pt x="5" y="57"/>
                  </a:moveTo>
                  <a:cubicBezTo>
                    <a:pt x="5" y="57"/>
                    <a:pt x="5" y="57"/>
                    <a:pt x="5" y="57"/>
                  </a:cubicBezTo>
                  <a:cubicBezTo>
                    <a:pt x="13" y="57"/>
                    <a:pt x="13" y="57"/>
                    <a:pt x="13" y="57"/>
                  </a:cubicBezTo>
                  <a:cubicBezTo>
                    <a:pt x="13" y="9"/>
                    <a:pt x="13" y="9"/>
                    <a:pt x="13" y="9"/>
                  </a:cubicBezTo>
                  <a:cubicBezTo>
                    <a:pt x="13" y="7"/>
                    <a:pt x="14" y="4"/>
                    <a:pt x="15" y="3"/>
                  </a:cubicBezTo>
                  <a:cubicBezTo>
                    <a:pt x="17" y="1"/>
                    <a:pt x="20" y="0"/>
                    <a:pt x="22" y="0"/>
                  </a:cubicBezTo>
                  <a:cubicBezTo>
                    <a:pt x="90" y="0"/>
                    <a:pt x="90" y="0"/>
                    <a:pt x="90" y="0"/>
                  </a:cubicBezTo>
                  <a:cubicBezTo>
                    <a:pt x="93" y="0"/>
                    <a:pt x="95" y="1"/>
                    <a:pt x="97" y="3"/>
                  </a:cubicBezTo>
                  <a:cubicBezTo>
                    <a:pt x="97" y="3"/>
                    <a:pt x="97" y="3"/>
                    <a:pt x="97" y="3"/>
                  </a:cubicBezTo>
                  <a:cubicBezTo>
                    <a:pt x="99" y="4"/>
                    <a:pt x="100" y="7"/>
                    <a:pt x="100" y="9"/>
                  </a:cubicBezTo>
                  <a:cubicBezTo>
                    <a:pt x="100" y="57"/>
                    <a:pt x="100" y="57"/>
                    <a:pt x="100" y="57"/>
                  </a:cubicBezTo>
                  <a:cubicBezTo>
                    <a:pt x="108" y="57"/>
                    <a:pt x="108" y="57"/>
                    <a:pt x="108" y="57"/>
                  </a:cubicBezTo>
                  <a:cubicBezTo>
                    <a:pt x="110" y="57"/>
                    <a:pt x="112" y="59"/>
                    <a:pt x="112" y="61"/>
                  </a:cubicBezTo>
                  <a:cubicBezTo>
                    <a:pt x="112" y="61"/>
                    <a:pt x="112" y="61"/>
                    <a:pt x="112" y="61"/>
                  </a:cubicBezTo>
                  <a:cubicBezTo>
                    <a:pt x="112" y="100"/>
                    <a:pt x="112" y="100"/>
                    <a:pt x="112" y="100"/>
                  </a:cubicBezTo>
                  <a:cubicBezTo>
                    <a:pt x="112" y="103"/>
                    <a:pt x="110" y="105"/>
                    <a:pt x="108" y="105"/>
                  </a:cubicBezTo>
                  <a:cubicBezTo>
                    <a:pt x="108" y="105"/>
                    <a:pt x="108" y="105"/>
                    <a:pt x="108" y="105"/>
                  </a:cubicBezTo>
                  <a:cubicBezTo>
                    <a:pt x="5" y="105"/>
                    <a:pt x="5" y="105"/>
                    <a:pt x="5" y="105"/>
                  </a:cubicBezTo>
                  <a:cubicBezTo>
                    <a:pt x="2" y="105"/>
                    <a:pt x="0" y="103"/>
                    <a:pt x="0" y="100"/>
                  </a:cubicBezTo>
                  <a:cubicBezTo>
                    <a:pt x="0" y="100"/>
                    <a:pt x="0" y="100"/>
                    <a:pt x="0" y="100"/>
                  </a:cubicBezTo>
                  <a:cubicBezTo>
                    <a:pt x="0" y="61"/>
                    <a:pt x="0" y="61"/>
                    <a:pt x="0" y="61"/>
                  </a:cubicBezTo>
                  <a:cubicBezTo>
                    <a:pt x="0" y="59"/>
                    <a:pt x="2" y="57"/>
                    <a:pt x="5" y="57"/>
                  </a:cubicBezTo>
                  <a:close/>
                  <a:moveTo>
                    <a:pt x="18" y="57"/>
                  </a:moveTo>
                  <a:cubicBezTo>
                    <a:pt x="18" y="57"/>
                    <a:pt x="18" y="57"/>
                    <a:pt x="18" y="57"/>
                  </a:cubicBezTo>
                  <a:cubicBezTo>
                    <a:pt x="30" y="57"/>
                    <a:pt x="30" y="57"/>
                    <a:pt x="30" y="57"/>
                  </a:cubicBezTo>
                  <a:cubicBezTo>
                    <a:pt x="32" y="57"/>
                    <a:pt x="34" y="59"/>
                    <a:pt x="34" y="61"/>
                  </a:cubicBezTo>
                  <a:cubicBezTo>
                    <a:pt x="35" y="66"/>
                    <a:pt x="38" y="71"/>
                    <a:pt x="42" y="74"/>
                  </a:cubicBezTo>
                  <a:cubicBezTo>
                    <a:pt x="46" y="77"/>
                    <a:pt x="51" y="79"/>
                    <a:pt x="56" y="79"/>
                  </a:cubicBezTo>
                  <a:cubicBezTo>
                    <a:pt x="62" y="79"/>
                    <a:pt x="67" y="77"/>
                    <a:pt x="71" y="74"/>
                  </a:cubicBezTo>
                  <a:cubicBezTo>
                    <a:pt x="75" y="71"/>
                    <a:pt x="77" y="66"/>
                    <a:pt x="78" y="61"/>
                  </a:cubicBezTo>
                  <a:cubicBezTo>
                    <a:pt x="79" y="59"/>
                    <a:pt x="81" y="57"/>
                    <a:pt x="83" y="57"/>
                  </a:cubicBezTo>
                  <a:cubicBezTo>
                    <a:pt x="83" y="57"/>
                    <a:pt x="83" y="57"/>
                    <a:pt x="83" y="57"/>
                  </a:cubicBezTo>
                  <a:cubicBezTo>
                    <a:pt x="95" y="57"/>
                    <a:pt x="95" y="57"/>
                    <a:pt x="95" y="57"/>
                  </a:cubicBezTo>
                  <a:cubicBezTo>
                    <a:pt x="95" y="9"/>
                    <a:pt x="95" y="9"/>
                    <a:pt x="95" y="9"/>
                  </a:cubicBezTo>
                  <a:cubicBezTo>
                    <a:pt x="95" y="8"/>
                    <a:pt x="94" y="7"/>
                    <a:pt x="93" y="6"/>
                  </a:cubicBezTo>
                  <a:cubicBezTo>
                    <a:pt x="93" y="6"/>
                    <a:pt x="93" y="6"/>
                    <a:pt x="93" y="6"/>
                  </a:cubicBezTo>
                  <a:cubicBezTo>
                    <a:pt x="92" y="5"/>
                    <a:pt x="91" y="5"/>
                    <a:pt x="90" y="5"/>
                  </a:cubicBezTo>
                  <a:cubicBezTo>
                    <a:pt x="22" y="5"/>
                    <a:pt x="22" y="5"/>
                    <a:pt x="22" y="5"/>
                  </a:cubicBezTo>
                  <a:cubicBezTo>
                    <a:pt x="21" y="5"/>
                    <a:pt x="20" y="5"/>
                    <a:pt x="19" y="6"/>
                  </a:cubicBezTo>
                  <a:cubicBezTo>
                    <a:pt x="18" y="7"/>
                    <a:pt x="18" y="8"/>
                    <a:pt x="18" y="9"/>
                  </a:cubicBezTo>
                  <a:cubicBezTo>
                    <a:pt x="18" y="57"/>
                    <a:pt x="18" y="57"/>
                    <a:pt x="18" y="57"/>
                  </a:cubicBezTo>
                  <a:close/>
                  <a:moveTo>
                    <a:pt x="32" y="35"/>
                  </a:moveTo>
                  <a:cubicBezTo>
                    <a:pt x="32" y="35"/>
                    <a:pt x="32" y="35"/>
                    <a:pt x="32" y="35"/>
                  </a:cubicBezTo>
                  <a:cubicBezTo>
                    <a:pt x="49" y="52"/>
                    <a:pt x="49" y="52"/>
                    <a:pt x="49" y="52"/>
                  </a:cubicBezTo>
                  <a:cubicBezTo>
                    <a:pt x="51" y="53"/>
                    <a:pt x="53" y="53"/>
                    <a:pt x="55" y="52"/>
                  </a:cubicBezTo>
                  <a:cubicBezTo>
                    <a:pt x="55" y="52"/>
                    <a:pt x="55" y="52"/>
                    <a:pt x="55" y="52"/>
                  </a:cubicBezTo>
                  <a:cubicBezTo>
                    <a:pt x="55" y="52"/>
                    <a:pt x="55" y="52"/>
                    <a:pt x="55" y="52"/>
                  </a:cubicBezTo>
                  <a:cubicBezTo>
                    <a:pt x="86" y="21"/>
                    <a:pt x="86" y="21"/>
                    <a:pt x="86" y="21"/>
                  </a:cubicBezTo>
                  <a:cubicBezTo>
                    <a:pt x="87" y="19"/>
                    <a:pt x="87" y="17"/>
                    <a:pt x="86" y="15"/>
                  </a:cubicBezTo>
                  <a:cubicBezTo>
                    <a:pt x="84" y="13"/>
                    <a:pt x="81" y="13"/>
                    <a:pt x="80" y="15"/>
                  </a:cubicBezTo>
                  <a:cubicBezTo>
                    <a:pt x="52" y="43"/>
                    <a:pt x="52" y="43"/>
                    <a:pt x="52" y="43"/>
                  </a:cubicBezTo>
                  <a:cubicBezTo>
                    <a:pt x="38" y="29"/>
                    <a:pt x="38" y="29"/>
                    <a:pt x="38" y="29"/>
                  </a:cubicBezTo>
                  <a:cubicBezTo>
                    <a:pt x="36" y="27"/>
                    <a:pt x="34" y="27"/>
                    <a:pt x="32" y="29"/>
                  </a:cubicBezTo>
                  <a:cubicBezTo>
                    <a:pt x="30" y="30"/>
                    <a:pt x="30" y="33"/>
                    <a:pt x="32" y="35"/>
                  </a:cubicBezTo>
                  <a:close/>
                  <a:moveTo>
                    <a:pt x="27" y="66"/>
                  </a:moveTo>
                  <a:cubicBezTo>
                    <a:pt x="27" y="66"/>
                    <a:pt x="27" y="66"/>
                    <a:pt x="27" y="66"/>
                  </a:cubicBezTo>
                  <a:cubicBezTo>
                    <a:pt x="9" y="66"/>
                    <a:pt x="9" y="66"/>
                    <a:pt x="9" y="66"/>
                  </a:cubicBezTo>
                  <a:cubicBezTo>
                    <a:pt x="9" y="96"/>
                    <a:pt x="9" y="96"/>
                    <a:pt x="9" y="96"/>
                  </a:cubicBezTo>
                  <a:cubicBezTo>
                    <a:pt x="103" y="96"/>
                    <a:pt x="103" y="96"/>
                    <a:pt x="103" y="96"/>
                  </a:cubicBezTo>
                  <a:cubicBezTo>
                    <a:pt x="103" y="66"/>
                    <a:pt x="103" y="66"/>
                    <a:pt x="103" y="66"/>
                  </a:cubicBezTo>
                  <a:cubicBezTo>
                    <a:pt x="86" y="66"/>
                    <a:pt x="86" y="66"/>
                    <a:pt x="86" y="66"/>
                  </a:cubicBezTo>
                  <a:cubicBezTo>
                    <a:pt x="84" y="72"/>
                    <a:pt x="81" y="77"/>
                    <a:pt x="76" y="81"/>
                  </a:cubicBezTo>
                  <a:cubicBezTo>
                    <a:pt x="71" y="85"/>
                    <a:pt x="64" y="88"/>
                    <a:pt x="56" y="88"/>
                  </a:cubicBezTo>
                  <a:cubicBezTo>
                    <a:pt x="49" y="88"/>
                    <a:pt x="42" y="85"/>
                    <a:pt x="36" y="81"/>
                  </a:cubicBezTo>
                  <a:cubicBezTo>
                    <a:pt x="32" y="77"/>
                    <a:pt x="28" y="72"/>
                    <a:pt x="27" y="66"/>
                  </a:cubicBezTo>
                  <a:close/>
                </a:path>
              </a:pathLst>
            </a:custGeom>
            <a:solidFill>
              <a:srgbClr val="F8FAFC"/>
            </a:solidFill>
            <a:ln>
              <a:noFill/>
            </a:ln>
            <a:extLst>
              <a:ext uri="{91240B29-F687-4F45-9708-019B960494DF}">
                <a14:hiddenLine xmlns:a14="http://schemas.microsoft.com/office/drawing/2010/main" w="9525">
                  <a:solidFill>
                    <a:srgbClr val="000000"/>
                  </a:solidFill>
                  <a:round/>
                </a14:hiddenLine>
              </a:ext>
            </a:extLst>
          </p:spPr>
          <p:txBody>
            <a:bodyPr vert="horz" wrap="square" lIns="91468" tIns="45734" rIns="91468" bIns="45734" numCol="1" anchor="t" anchorCtr="0" compatLnSpc="1"/>
            <a:lstStyle/>
            <a:p>
              <a:endParaRPr lang="zh-CN" altLang="en-US" sz="2144"/>
            </a:p>
          </p:txBody>
        </p:sp>
      </p:grpSp>
      <p:sp>
        <p:nvSpPr>
          <p:cNvPr id="40"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41"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rgbClr val="1D9A78"/>
          </a:solidFill>
          <a:ln>
            <a:noFill/>
          </a:ln>
        </p:spPr>
        <p:txBody>
          <a:bodyPr vert="horz" wrap="square" lIns="91468" tIns="45734" rIns="91468" bIns="45734" numCol="1" anchor="t" anchorCtr="0" compatLnSpc="1"/>
          <a:lstStyle/>
          <a:p>
            <a:endParaRPr lang="zh-CN" altLang="en-US" sz="2144"/>
          </a:p>
        </p:txBody>
      </p:sp>
      <p:sp>
        <p:nvSpPr>
          <p:cNvPr id="42"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活动</a:t>
            </a:r>
            <a:r>
              <a:rPr lang="zh-CN" altLang="en-US" sz="2001" b="1" dirty="0">
                <a:solidFill>
                  <a:schemeClr val="accent2"/>
                </a:solidFill>
                <a:latin typeface="Impact" pitchFamily="34" charset="0"/>
                <a:ea typeface="微软雅黑" pitchFamily="34" charset="-122"/>
                <a:cs typeface="宋体" pitchFamily="2" charset="-122"/>
              </a:rPr>
              <a:t>描述</a:t>
            </a:r>
            <a:endParaRPr lang="en-US" altLang="zh-CN" sz="2001" b="1" dirty="0">
              <a:solidFill>
                <a:schemeClr val="accent2"/>
              </a:solidFill>
              <a:latin typeface="Impact" pitchFamily="34" charset="0"/>
              <a:ea typeface="微软雅黑" pitchFamily="34" charset="-122"/>
              <a:cs typeface="宋体" pitchFamily="2" charset="-122"/>
            </a:endParaRPr>
          </a:p>
        </p:txBody>
      </p:sp>
      <p:sp>
        <p:nvSpPr>
          <p:cNvPr id="35" name="Rectangle 20"/>
          <p:cNvSpPr>
            <a:spLocks noChangeArrowheads="1"/>
          </p:cNvSpPr>
          <p:nvPr/>
        </p:nvSpPr>
        <p:spPr bwMode="auto">
          <a:xfrm>
            <a:off x="1346319" y="2007735"/>
            <a:ext cx="3436348" cy="93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50000"/>
              </a:lnSpc>
              <a:spcBef>
                <a:spcPct val="0"/>
              </a:spcBef>
              <a:spcAft>
                <a:spcPct val="0"/>
              </a:spcAft>
            </a:pPr>
            <a:r>
              <a:rPr lang="zh-CN" altLang="en-US" sz="1400" dirty="0">
                <a:latin typeface="微软雅黑" panose="020B0503020204020204" pitchFamily="34" charset="-122"/>
                <a:ea typeface="微软雅黑" panose="020B0503020204020204" pitchFamily="34" charset="-122"/>
              </a:rPr>
              <a:t>       通过设计</a:t>
            </a:r>
            <a:r>
              <a:rPr lang="en-US" altLang="zh-CN" sz="1400" dirty="0">
                <a:latin typeface="微软雅黑" panose="020B0503020204020204" pitchFamily="34" charset="-122"/>
                <a:ea typeface="微软雅黑" panose="020B0503020204020204" pitchFamily="34" charset="-122"/>
              </a:rPr>
              <a:t>DM</a:t>
            </a:r>
            <a:r>
              <a:rPr lang="zh-CN" altLang="en-US" sz="1400" dirty="0">
                <a:latin typeface="微软雅黑" panose="020B0503020204020204" pitchFamily="34" charset="-122"/>
                <a:ea typeface="微软雅黑" panose="020B0503020204020204" pitchFamily="34" charset="-122"/>
              </a:rPr>
              <a:t>，了解</a:t>
            </a:r>
            <a:r>
              <a:rPr lang="en-US" altLang="zh-CN" sz="1400" dirty="0">
                <a:latin typeface="微软雅黑" panose="020B0503020204020204" pitchFamily="34" charset="-122"/>
                <a:ea typeface="微软雅黑" panose="020B0503020204020204" pitchFamily="34" charset="-122"/>
              </a:rPr>
              <a:t>DM </a:t>
            </a:r>
            <a:r>
              <a:rPr lang="zh-CN" altLang="en-US" sz="1400" dirty="0">
                <a:latin typeface="微软雅黑" panose="020B0503020204020204" pitchFamily="34" charset="-122"/>
                <a:ea typeface="微软雅黑" panose="020B0503020204020204" pitchFamily="34" charset="-122"/>
              </a:rPr>
              <a:t>的构成要素及</a:t>
            </a:r>
            <a:r>
              <a:rPr lang="en-US" altLang="zh-CN" sz="1400" dirty="0">
                <a:latin typeface="微软雅黑" panose="020B0503020204020204" pitchFamily="34" charset="-122"/>
                <a:ea typeface="微软雅黑" panose="020B0503020204020204" pitchFamily="34" charset="-122"/>
              </a:rPr>
              <a:t>DM </a:t>
            </a:r>
            <a:r>
              <a:rPr lang="zh-CN" altLang="en-US" sz="1400" dirty="0">
                <a:latin typeface="微软雅黑" panose="020B0503020204020204" pitchFamily="34" charset="-122"/>
                <a:ea typeface="微软雅黑" panose="020B0503020204020204" pitchFamily="34" charset="-122"/>
              </a:rPr>
              <a:t>设计的基础知识、制作流程及设计的方法与技巧。</a:t>
            </a:r>
          </a:p>
        </p:txBody>
      </p:sp>
    </p:spTree>
    <p:extLst>
      <p:ext uri="{BB962C8B-B14F-4D97-AF65-F5344CB8AC3E}">
        <p14:creationId xmlns:p14="http://schemas.microsoft.com/office/powerpoint/2010/main" val="2760416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00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anim calcmode="lin" valueType="num">
                                      <p:cBhvr>
                                        <p:cTn id="25" dur="500" fill="hold"/>
                                        <p:tgtEl>
                                          <p:spTgt spid="35"/>
                                        </p:tgtEl>
                                        <p:attrNameLst>
                                          <p:attrName>ppt_x</p:attrName>
                                        </p:attrNameLst>
                                      </p:cBhvr>
                                      <p:tavLst>
                                        <p:tav tm="0">
                                          <p:val>
                                            <p:strVal val="#ppt_x"/>
                                          </p:val>
                                        </p:tav>
                                        <p:tav tm="100000">
                                          <p:val>
                                            <p:strVal val="#ppt_x"/>
                                          </p:val>
                                        </p:tav>
                                      </p:tavLst>
                                    </p:anim>
                                    <p:anim calcmode="lin" valueType="num">
                                      <p:cBhvr>
                                        <p:cTn id="26" dur="500" fill="hold"/>
                                        <p:tgtEl>
                                          <p:spTgt spid="35"/>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3000"/>
                                  </p:stCondLst>
                                  <p:childTnLst>
                                    <p:set>
                                      <p:cBhvr>
                                        <p:cTn id="28" dur="1" fill="hold">
                                          <p:stCondLst>
                                            <p:cond delay="0"/>
                                          </p:stCondLst>
                                        </p:cTn>
                                        <p:tgtEl>
                                          <p:spTgt spid="1033"/>
                                        </p:tgtEl>
                                        <p:attrNameLst>
                                          <p:attrName>style.visibility</p:attrName>
                                        </p:attrNameLst>
                                      </p:cBhvr>
                                      <p:to>
                                        <p:strVal val="visible"/>
                                      </p:to>
                                    </p:set>
                                    <p:animEffect transition="in" filter="fade">
                                      <p:cBhvr>
                                        <p:cTn id="29" dur="500"/>
                                        <p:tgtEl>
                                          <p:spTgt spid="1033"/>
                                        </p:tgtEl>
                                      </p:cBhvr>
                                    </p:animEffect>
                                    <p:anim calcmode="lin" valueType="num">
                                      <p:cBhvr>
                                        <p:cTn id="30" dur="500" fill="hold"/>
                                        <p:tgtEl>
                                          <p:spTgt spid="1033"/>
                                        </p:tgtEl>
                                        <p:attrNameLst>
                                          <p:attrName>ppt_x</p:attrName>
                                        </p:attrNameLst>
                                      </p:cBhvr>
                                      <p:tavLst>
                                        <p:tav tm="0">
                                          <p:val>
                                            <p:strVal val="#ppt_x"/>
                                          </p:val>
                                        </p:tav>
                                        <p:tav tm="100000">
                                          <p:val>
                                            <p:strVal val="#ppt_x"/>
                                          </p:val>
                                        </p:tav>
                                      </p:tavLst>
                                    </p:anim>
                                    <p:anim calcmode="lin" valueType="num">
                                      <p:cBhvr>
                                        <p:cTn id="31" dur="500" fill="hold"/>
                                        <p:tgtEl>
                                          <p:spTgt spid="1033"/>
                                        </p:tgtEl>
                                        <p:attrNameLst>
                                          <p:attrName>ppt_y</p:attrName>
                                        </p:attrNameLst>
                                      </p:cBhvr>
                                      <p:tavLst>
                                        <p:tav tm="0">
                                          <p:val>
                                            <p:strVal val="#ppt_y-.1"/>
                                          </p:val>
                                        </p:tav>
                                        <p:tav tm="100000">
                                          <p:val>
                                            <p:strVal val="#ppt_y"/>
                                          </p:val>
                                        </p:tav>
                                      </p:tavLst>
                                    </p:anim>
                                  </p:childTnLst>
                                </p:cTn>
                              </p:par>
                              <p:par>
                                <p:cTn id="32" presetID="22" presetClass="entr" presetSubtype="1" fill="hold" grpId="0" nodeType="withEffect">
                                  <p:stCondLst>
                                    <p:cond delay="3100"/>
                                  </p:stCondLst>
                                  <p:childTnLst>
                                    <p:set>
                                      <p:cBhvr>
                                        <p:cTn id="33" dur="1" fill="hold">
                                          <p:stCondLst>
                                            <p:cond delay="0"/>
                                          </p:stCondLst>
                                        </p:cTn>
                                        <p:tgtEl>
                                          <p:spTgt spid="62"/>
                                        </p:tgtEl>
                                        <p:attrNameLst>
                                          <p:attrName>style.visibility</p:attrName>
                                        </p:attrNameLst>
                                      </p:cBhvr>
                                      <p:to>
                                        <p:strVal val="visible"/>
                                      </p:to>
                                    </p:set>
                                    <p:animEffect transition="in" filter="wipe(up)">
                                      <p:cBhvr>
                                        <p:cTn id="3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40" grpId="0" animBg="1"/>
      <p:bldP spid="40" grpId="1" animBg="1"/>
      <p:bldP spid="41" grpId="0" animBg="1"/>
      <p:bldP spid="41" grpId="1" animBg="1"/>
      <p:bldP spid="42"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3"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4" name="Rectangle 18"/>
          <p:cNvSpPr>
            <a:spLocks noChangeArrowheads="1"/>
          </p:cNvSpPr>
          <p:nvPr/>
        </p:nvSpPr>
        <p:spPr bwMode="auto">
          <a:xfrm>
            <a:off x="499692"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工作</a:t>
            </a:r>
            <a:r>
              <a:rPr lang="zh-CN" altLang="en-US" sz="2001" b="1" dirty="0">
                <a:solidFill>
                  <a:schemeClr val="accent2"/>
                </a:solidFill>
                <a:latin typeface="Impact" pitchFamily="34" charset="0"/>
                <a:ea typeface="微软雅黑" pitchFamily="34" charset="-122"/>
                <a:cs typeface="宋体" pitchFamily="2" charset="-122"/>
              </a:rPr>
              <a:t>环境</a:t>
            </a:r>
            <a:endParaRPr lang="en-US" altLang="zh-CN" sz="2001" b="1" dirty="0">
              <a:solidFill>
                <a:schemeClr val="accent2"/>
              </a:solidFill>
              <a:latin typeface="Impact" pitchFamily="34" charset="0"/>
              <a:ea typeface="微软雅黑" pitchFamily="34" charset="-122"/>
              <a:cs typeface="宋体" pitchFamily="2" charset="-122"/>
            </a:endParaRPr>
          </a:p>
        </p:txBody>
      </p:sp>
      <p:sp>
        <p:nvSpPr>
          <p:cNvPr id="6" name="菱形 5"/>
          <p:cNvSpPr/>
          <p:nvPr/>
        </p:nvSpPr>
        <p:spPr>
          <a:xfrm>
            <a:off x="4211850" y="1203177"/>
            <a:ext cx="720302" cy="720302"/>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p>
        </p:txBody>
      </p:sp>
      <p:cxnSp>
        <p:nvCxnSpPr>
          <p:cNvPr id="8" name="直接连接符 7"/>
          <p:cNvCxnSpPr>
            <a:stCxn id="6" idx="2"/>
            <a:endCxn id="23" idx="0"/>
          </p:cNvCxnSpPr>
          <p:nvPr/>
        </p:nvCxnSpPr>
        <p:spPr>
          <a:xfrm>
            <a:off x="4572000" y="1923483"/>
            <a:ext cx="0" cy="1659967"/>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6" idx="1"/>
          </p:cNvCxnSpPr>
          <p:nvPr/>
        </p:nvCxnSpPr>
        <p:spPr>
          <a:xfrm flipH="1">
            <a:off x="3923729" y="1563327"/>
            <a:ext cx="288121"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402674" y="1074781"/>
            <a:ext cx="2376997" cy="2806645"/>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cxnSp>
        <p:nvCxnSpPr>
          <p:cNvPr id="13" name="直接连接符 12"/>
          <p:cNvCxnSpPr/>
          <p:nvPr/>
        </p:nvCxnSpPr>
        <p:spPr>
          <a:xfrm>
            <a:off x="1488521" y="1563327"/>
            <a:ext cx="2219117"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20"/>
          <p:cNvSpPr>
            <a:spLocks noChangeArrowheads="1"/>
          </p:cNvSpPr>
          <p:nvPr/>
        </p:nvSpPr>
        <p:spPr bwMode="auto">
          <a:xfrm>
            <a:off x="1488520" y="1301552"/>
            <a:ext cx="1426784" cy="19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b="1" dirty="0">
                <a:latin typeface="微软雅黑" panose="020B0503020204020204" pitchFamily="34" charset="-122"/>
                <a:ea typeface="微软雅黑" panose="020B0503020204020204" pitchFamily="34" charset="-122"/>
              </a:rPr>
              <a:t>环境要求</a:t>
            </a:r>
          </a:p>
        </p:txBody>
      </p:sp>
      <p:sp>
        <p:nvSpPr>
          <p:cNvPr id="15" name="Rectangle 20"/>
          <p:cNvSpPr>
            <a:spLocks noChangeArrowheads="1"/>
          </p:cNvSpPr>
          <p:nvPr/>
        </p:nvSpPr>
        <p:spPr bwMode="auto">
          <a:xfrm>
            <a:off x="1488521" y="1636935"/>
            <a:ext cx="2219117" cy="19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教室、多媒体机房、实物投影仪等。</a:t>
            </a:r>
          </a:p>
        </p:txBody>
      </p:sp>
      <p:sp>
        <p:nvSpPr>
          <p:cNvPr id="23" name="菱形 22"/>
          <p:cNvSpPr/>
          <p:nvPr/>
        </p:nvSpPr>
        <p:spPr>
          <a:xfrm>
            <a:off x="4211850" y="3583446"/>
            <a:ext cx="720302" cy="720302"/>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p>
        </p:txBody>
      </p:sp>
      <p:cxnSp>
        <p:nvCxnSpPr>
          <p:cNvPr id="24" name="直接连接符 23"/>
          <p:cNvCxnSpPr/>
          <p:nvPr/>
        </p:nvCxnSpPr>
        <p:spPr>
          <a:xfrm flipH="1">
            <a:off x="4932150" y="3943596"/>
            <a:ext cx="288121"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5358676" y="1923479"/>
            <a:ext cx="2376997" cy="2671770"/>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sp>
        <p:nvSpPr>
          <p:cNvPr id="26" name="矩形 25"/>
          <p:cNvSpPr/>
          <p:nvPr/>
        </p:nvSpPr>
        <p:spPr>
          <a:xfrm>
            <a:off x="5428376" y="2092883"/>
            <a:ext cx="2235262" cy="1349881"/>
          </a:xfrm>
          <a:prstGeom prst="rect">
            <a:avLst/>
          </a:prstGeom>
          <a:blipFill>
            <a:blip r:embed="rId2" cstate="print"/>
            <a:stretch>
              <a:fillRect/>
            </a:stretch>
          </a:blip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cxnSp>
        <p:nvCxnSpPr>
          <p:cNvPr id="27" name="直接连接符 26"/>
          <p:cNvCxnSpPr/>
          <p:nvPr/>
        </p:nvCxnSpPr>
        <p:spPr>
          <a:xfrm>
            <a:off x="5444521" y="3943596"/>
            <a:ext cx="2219117"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Rectangle 20"/>
          <p:cNvSpPr>
            <a:spLocks noChangeArrowheads="1"/>
          </p:cNvSpPr>
          <p:nvPr/>
        </p:nvSpPr>
        <p:spPr bwMode="auto">
          <a:xfrm>
            <a:off x="5444521" y="3681821"/>
            <a:ext cx="1426784" cy="199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b="1" dirty="0">
                <a:latin typeface="微软雅黑" panose="020B0503020204020204" pitchFamily="34" charset="-122"/>
                <a:ea typeface="微软雅黑" panose="020B0503020204020204" pitchFamily="34" charset="-122"/>
              </a:rPr>
              <a:t>所需工具</a:t>
            </a:r>
          </a:p>
        </p:txBody>
      </p:sp>
      <p:sp>
        <p:nvSpPr>
          <p:cNvPr id="29" name="Rectangle 20"/>
          <p:cNvSpPr>
            <a:spLocks noChangeArrowheads="1"/>
          </p:cNvSpPr>
          <p:nvPr/>
        </p:nvSpPr>
        <p:spPr bwMode="auto">
          <a:xfrm>
            <a:off x="5444521" y="4012195"/>
            <a:ext cx="2219117" cy="196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平面设计软件、铅笔、纸、橡皮等。</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2174" y="2061456"/>
            <a:ext cx="2217996" cy="166265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3"/>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2"/>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
                                        <p:tgtEl>
                                          <p:spTgt spid="4"/>
                                        </p:tgtEl>
                                      </p:cBhvr>
                                    </p:animEffect>
                                    <p:anim calcmode="lin" valueType="num">
                                      <p:cBhvr>
                                        <p:cTn id="20" dur="300" fill="hold"/>
                                        <p:tgtEl>
                                          <p:spTgt spid="4"/>
                                        </p:tgtEl>
                                        <p:attrNameLst>
                                          <p:attrName>ppt_x</p:attrName>
                                        </p:attrNameLst>
                                      </p:cBhvr>
                                      <p:tavLst>
                                        <p:tav tm="0">
                                          <p:val>
                                            <p:strVal val="#ppt_x"/>
                                          </p:val>
                                        </p:tav>
                                        <p:tav tm="100000">
                                          <p:val>
                                            <p:strVal val="#ppt_x"/>
                                          </p:val>
                                        </p:tav>
                                      </p:tavLst>
                                    </p:anim>
                                    <p:anim calcmode="lin" valueType="num">
                                      <p:cBhvr>
                                        <p:cTn id="21" dur="300" fill="hold"/>
                                        <p:tgtEl>
                                          <p:spTgt spid="4"/>
                                        </p:tgtEl>
                                        <p:attrNameLst>
                                          <p:attrName>ppt_y</p:attrName>
                                        </p:attrNameLst>
                                      </p:cBhvr>
                                      <p:tavLst>
                                        <p:tav tm="0">
                                          <p:val>
                                            <p:strVal val="#ppt_y-.1"/>
                                          </p:val>
                                        </p:tav>
                                        <p:tav tm="100000">
                                          <p:val>
                                            <p:strVal val="#ppt_y"/>
                                          </p:val>
                                        </p:tav>
                                      </p:tavLst>
                                    </p:anim>
                                  </p:childTnLst>
                                </p:cTn>
                              </p:par>
                              <p:par>
                                <p:cTn id="22" presetID="53" presetClass="entr" presetSubtype="16" fill="hold" grpId="0" nodeType="withEffect">
                                  <p:stCondLst>
                                    <p:cond delay="100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2" presetClass="entr" presetSubtype="2" fill="hold" nodeType="withEffect">
                                  <p:stCondLst>
                                    <p:cond delay="1500"/>
                                  </p:stCondLst>
                                  <p:childTnLst>
                                    <p:set>
                                      <p:cBhvr>
                                        <p:cTn id="28" dur="1" fill="hold">
                                          <p:stCondLst>
                                            <p:cond delay="0"/>
                                          </p:stCondLst>
                                        </p:cTn>
                                        <p:tgtEl>
                                          <p:spTgt spid="18"/>
                                        </p:tgtEl>
                                        <p:attrNameLst>
                                          <p:attrName>style.visibility</p:attrName>
                                        </p:attrNameLst>
                                      </p:cBhvr>
                                      <p:to>
                                        <p:strVal val="visible"/>
                                      </p:to>
                                    </p:set>
                                    <p:animEffect transition="in" filter="wipe(right)">
                                      <p:cBhvr>
                                        <p:cTn id="29" dur="500"/>
                                        <p:tgtEl>
                                          <p:spTgt spid="18"/>
                                        </p:tgtEl>
                                      </p:cBhvr>
                                    </p:animEffect>
                                  </p:childTnLst>
                                </p:cTn>
                              </p:par>
                              <p:par>
                                <p:cTn id="30" presetID="2" presetClass="entr" presetSubtype="8"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00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0-#ppt_w/2"/>
                                          </p:val>
                                        </p:tav>
                                        <p:tav tm="100000">
                                          <p:val>
                                            <p:strVal val="#ppt_x"/>
                                          </p:val>
                                        </p:tav>
                                      </p:tavLst>
                                    </p:anim>
                                    <p:anim calcmode="lin" valueType="num">
                                      <p:cBhvr additive="base">
                                        <p:cTn id="37" dur="500" fill="hold"/>
                                        <p:tgtEl>
                                          <p:spTgt spid="5"/>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200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200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0-#ppt_w/2"/>
                                          </p:val>
                                        </p:tav>
                                        <p:tav tm="100000">
                                          <p:val>
                                            <p:strVal val="#ppt_x"/>
                                          </p:val>
                                        </p:tav>
                                      </p:tavLst>
                                    </p:anim>
                                    <p:anim calcmode="lin" valueType="num">
                                      <p:cBhvr additive="base">
                                        <p:cTn id="45" dur="500" fill="hold"/>
                                        <p:tgtEl>
                                          <p:spTgt spid="14"/>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200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0-#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par>
                                <p:cTn id="50" presetID="22" presetClass="entr" presetSubtype="1" fill="hold" nodeType="withEffect">
                                  <p:stCondLst>
                                    <p:cond delay="2500"/>
                                  </p:stCondLst>
                                  <p:childTnLst>
                                    <p:set>
                                      <p:cBhvr>
                                        <p:cTn id="51" dur="1" fill="hold">
                                          <p:stCondLst>
                                            <p:cond delay="0"/>
                                          </p:stCondLst>
                                        </p:cTn>
                                        <p:tgtEl>
                                          <p:spTgt spid="8"/>
                                        </p:tgtEl>
                                        <p:attrNameLst>
                                          <p:attrName>style.visibility</p:attrName>
                                        </p:attrNameLst>
                                      </p:cBhvr>
                                      <p:to>
                                        <p:strVal val="visible"/>
                                      </p:to>
                                    </p:set>
                                    <p:animEffect transition="in" filter="wipe(up)">
                                      <p:cBhvr>
                                        <p:cTn id="52" dur="500"/>
                                        <p:tgtEl>
                                          <p:spTgt spid="8"/>
                                        </p:tgtEl>
                                      </p:cBhvr>
                                    </p:animEffect>
                                  </p:childTnLst>
                                </p:cTn>
                              </p:par>
                              <p:par>
                                <p:cTn id="53" presetID="53" presetClass="entr" presetSubtype="16" fill="hold" grpId="0" nodeType="withEffect">
                                  <p:stCondLst>
                                    <p:cond delay="300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par>
                                <p:cTn id="58" presetID="22" presetClass="entr" presetSubtype="8" fill="hold" nodeType="withEffect">
                                  <p:stCondLst>
                                    <p:cond delay="350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par>
                                <p:cTn id="61" presetID="2" presetClass="entr" presetSubtype="2" fill="hold" grpId="0" nodeType="withEffect">
                                  <p:stCondLst>
                                    <p:cond delay="400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1+#ppt_w/2"/>
                                          </p:val>
                                        </p:tav>
                                        <p:tav tm="100000">
                                          <p:val>
                                            <p:strVal val="#ppt_x"/>
                                          </p:val>
                                        </p:tav>
                                      </p:tavLst>
                                    </p:anim>
                                    <p:anim calcmode="lin" valueType="num">
                                      <p:cBhvr additive="base">
                                        <p:cTn id="64" dur="500" fill="hold"/>
                                        <p:tgtEl>
                                          <p:spTgt spid="25"/>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400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1+#ppt_w/2"/>
                                          </p:val>
                                        </p:tav>
                                        <p:tav tm="100000">
                                          <p:val>
                                            <p:strVal val="#ppt_x"/>
                                          </p:val>
                                        </p:tav>
                                      </p:tavLst>
                                    </p:anim>
                                    <p:anim calcmode="lin" valueType="num">
                                      <p:cBhvr additive="base">
                                        <p:cTn id="68" dur="500" fill="hold"/>
                                        <p:tgtEl>
                                          <p:spTgt spid="26"/>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400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1+#ppt_w/2"/>
                                          </p:val>
                                        </p:tav>
                                        <p:tav tm="100000">
                                          <p:val>
                                            <p:strVal val="#ppt_x"/>
                                          </p:val>
                                        </p:tav>
                                      </p:tavLst>
                                    </p:anim>
                                    <p:anim calcmode="lin" valueType="num">
                                      <p:cBhvr additive="base">
                                        <p:cTn id="72" dur="500" fill="hold"/>
                                        <p:tgtEl>
                                          <p:spTgt spid="28"/>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400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1+#ppt_w/2"/>
                                          </p:val>
                                        </p:tav>
                                        <p:tav tm="100000">
                                          <p:val>
                                            <p:strVal val="#ppt_x"/>
                                          </p:val>
                                        </p:tav>
                                      </p:tavLst>
                                    </p:anim>
                                    <p:anim calcmode="lin" valueType="num">
                                      <p:cBhvr additive="base">
                                        <p:cTn id="76" dur="500" fill="hold"/>
                                        <p:tgtEl>
                                          <p:spTgt spid="27"/>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400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1+#ppt_w/2"/>
                                          </p:val>
                                        </p:tav>
                                        <p:tav tm="100000">
                                          <p:val>
                                            <p:strVal val="#ppt_x"/>
                                          </p:val>
                                        </p:tav>
                                      </p:tavLst>
                                    </p:anim>
                                    <p:anim calcmode="lin" valueType="num">
                                      <p:cBhvr additive="base">
                                        <p:cTn id="8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p:bldP spid="6" grpId="0" animBg="1"/>
      <p:bldP spid="9" grpId="0" animBg="1"/>
      <p:bldP spid="14" grpId="0"/>
      <p:bldP spid="15" grpId="0"/>
      <p:bldP spid="23" grpId="0" animBg="1"/>
      <p:bldP spid="25" grpId="0" animBg="1"/>
      <p:bldP spid="26" grpId="0" animBg="1"/>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2">
            <a:extLst>
              <a:ext uri="{28A0092B-C50C-407E-A947-70E740481C1C}">
                <a14:useLocalDpi xmlns:a14="http://schemas.microsoft.com/office/drawing/2010/main" val="0"/>
              </a:ext>
            </a:extLst>
          </a:blip>
          <a:srcRect l="1863" t="475" r="26678" b="2080"/>
          <a:stretch>
            <a:fillRect/>
          </a:stretch>
        </p:blipFill>
        <p:spPr>
          <a:xfrm>
            <a:off x="1317026" y="1194571"/>
            <a:ext cx="2999469" cy="2999469"/>
          </a:xfrm>
          <a:custGeom>
            <a:avLst/>
            <a:gdLst>
              <a:gd name="connsiteX0" fmla="*/ 1499272 w 2998543"/>
              <a:gd name="connsiteY0" fmla="*/ 0 h 2998543"/>
              <a:gd name="connsiteX1" fmla="*/ 2998543 w 2998543"/>
              <a:gd name="connsiteY1" fmla="*/ 1499272 h 2998543"/>
              <a:gd name="connsiteX2" fmla="*/ 1499272 w 2998543"/>
              <a:gd name="connsiteY2" fmla="*/ 2998543 h 2998543"/>
              <a:gd name="connsiteX3" fmla="*/ 0 w 2998543"/>
              <a:gd name="connsiteY3" fmla="*/ 1499272 h 2998543"/>
            </a:gdLst>
            <a:ahLst/>
            <a:cxnLst>
              <a:cxn ang="0">
                <a:pos x="connsiteX0" y="connsiteY0"/>
              </a:cxn>
              <a:cxn ang="0">
                <a:pos x="connsiteX1" y="connsiteY1"/>
              </a:cxn>
              <a:cxn ang="0">
                <a:pos x="connsiteX2" y="connsiteY2"/>
              </a:cxn>
              <a:cxn ang="0">
                <a:pos x="connsiteX3" y="connsiteY3"/>
              </a:cxn>
            </a:cxnLst>
            <a:rect l="l" t="t" r="r" b="b"/>
            <a:pathLst>
              <a:path w="2998543" h="2998543">
                <a:moveTo>
                  <a:pt x="1499272" y="0"/>
                </a:moveTo>
                <a:lnTo>
                  <a:pt x="2998543" y="1499272"/>
                </a:lnTo>
                <a:lnTo>
                  <a:pt x="1499272" y="2998543"/>
                </a:lnTo>
                <a:lnTo>
                  <a:pt x="0" y="1499272"/>
                </a:lnTo>
                <a:close/>
              </a:path>
            </a:pathLst>
          </a:custGeom>
        </p:spPr>
      </p:pic>
      <p:sp>
        <p:nvSpPr>
          <p:cNvPr id="40" name="Freeform 8"/>
          <p:cNvSpPr/>
          <p:nvPr/>
        </p:nvSpPr>
        <p:spPr bwMode="auto">
          <a:xfrm>
            <a:off x="36000" y="0"/>
            <a:ext cx="322437" cy="643747"/>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68" tIns="45734" rIns="91468" bIns="45734" numCol="1" anchor="t" anchorCtr="0" compatLnSpc="1"/>
          <a:lstStyle/>
          <a:p>
            <a:endParaRPr lang="zh-CN" altLang="en-US" sz="2144"/>
          </a:p>
        </p:txBody>
      </p:sp>
      <p:sp>
        <p:nvSpPr>
          <p:cNvPr id="41" name="Freeform 9"/>
          <p:cNvSpPr/>
          <p:nvPr/>
        </p:nvSpPr>
        <p:spPr bwMode="auto">
          <a:xfrm>
            <a:off x="135915" y="225242"/>
            <a:ext cx="216180" cy="433140"/>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68" tIns="45734" rIns="91468" bIns="45734" numCol="1" anchor="t" anchorCtr="0" compatLnSpc="1"/>
          <a:lstStyle/>
          <a:p>
            <a:endParaRPr lang="zh-CN" altLang="en-US" sz="2144"/>
          </a:p>
        </p:txBody>
      </p:sp>
      <p:sp>
        <p:nvSpPr>
          <p:cNvPr id="42" name="Rectangle 18"/>
          <p:cNvSpPr>
            <a:spLocks noChangeArrowheads="1"/>
          </p:cNvSpPr>
          <p:nvPr/>
        </p:nvSpPr>
        <p:spPr bwMode="auto">
          <a:xfrm>
            <a:off x="499691" y="194755"/>
            <a:ext cx="1026239" cy="307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1" b="1" dirty="0">
                <a:solidFill>
                  <a:schemeClr val="accent1"/>
                </a:solidFill>
                <a:latin typeface="Impact" pitchFamily="34" charset="0"/>
                <a:ea typeface="微软雅黑" pitchFamily="34" charset="-122"/>
                <a:cs typeface="宋体" pitchFamily="2" charset="-122"/>
              </a:rPr>
              <a:t>相关</a:t>
            </a:r>
            <a:r>
              <a:rPr lang="zh-CN" altLang="en-US" sz="2001" b="1" dirty="0">
                <a:solidFill>
                  <a:schemeClr val="accent2"/>
                </a:solidFill>
                <a:latin typeface="Impact" pitchFamily="34" charset="0"/>
                <a:ea typeface="微软雅黑" pitchFamily="34" charset="-122"/>
                <a:cs typeface="宋体" pitchFamily="2" charset="-122"/>
              </a:rPr>
              <a:t>知识</a:t>
            </a:r>
            <a:endParaRPr lang="en-US" altLang="zh-CN" sz="2001"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1154123" y="1683977"/>
            <a:ext cx="638231" cy="638231"/>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44"/>
          </a:p>
        </p:txBody>
      </p:sp>
      <p:sp>
        <p:nvSpPr>
          <p:cNvPr id="115" name="Freeform 24"/>
          <p:cNvSpPr>
            <a:spLocks noEditPoints="1"/>
          </p:cNvSpPr>
          <p:nvPr/>
        </p:nvSpPr>
        <p:spPr bwMode="auto">
          <a:xfrm>
            <a:off x="1361678" y="1897762"/>
            <a:ext cx="223121" cy="210660"/>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68" tIns="45734" rIns="91468" bIns="45734" numCol="1" anchor="t" anchorCtr="0" compatLnSpc="1"/>
          <a:lstStyle/>
          <a:p>
            <a:endParaRPr lang="zh-CN" altLang="en-US" sz="2144"/>
          </a:p>
        </p:txBody>
      </p:sp>
      <p:sp>
        <p:nvSpPr>
          <p:cNvPr id="119" name="Rectangle 24"/>
          <p:cNvSpPr>
            <a:spLocks noChangeArrowheads="1"/>
          </p:cNvSpPr>
          <p:nvPr/>
        </p:nvSpPr>
        <p:spPr bwMode="auto">
          <a:xfrm>
            <a:off x="4932154" y="1895943"/>
            <a:ext cx="3334577" cy="2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DM </a:t>
            </a:r>
            <a:r>
              <a:rPr lang="zh-CN" altLang="en-US" sz="1200" b="1" dirty="0">
                <a:latin typeface="微软雅黑" panose="020B0503020204020204" pitchFamily="34" charset="-122"/>
                <a:ea typeface="微软雅黑" panose="020B0503020204020204" pitchFamily="34" charset="-122"/>
              </a:rPr>
              <a:t>广告的含义。</a:t>
            </a:r>
            <a:endParaRPr lang="en-US" altLang="zh-CN" sz="1200" b="1" dirty="0">
              <a:latin typeface="微软雅黑" panose="020B0503020204020204" pitchFamily="34" charset="-122"/>
              <a:ea typeface="微软雅黑" panose="020B0503020204020204" pitchFamily="34" charset="-122"/>
            </a:endParaRPr>
          </a:p>
        </p:txBody>
      </p:sp>
      <p:sp>
        <p:nvSpPr>
          <p:cNvPr id="120" name="Rectangle 24"/>
          <p:cNvSpPr>
            <a:spLocks noChangeArrowheads="1"/>
          </p:cNvSpPr>
          <p:nvPr/>
        </p:nvSpPr>
        <p:spPr bwMode="auto">
          <a:xfrm>
            <a:off x="4932156" y="2358182"/>
            <a:ext cx="3167843" cy="867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89" indent="-171489">
              <a:lnSpc>
                <a:spcPct val="120000"/>
              </a:lnSpc>
              <a:spcBef>
                <a:spcPts val="500"/>
              </a:spcBef>
              <a:buClr>
                <a:schemeClr val="tx1">
                  <a:lumMod val="75000"/>
                  <a:lumOff val="25000"/>
                </a:schemeClr>
              </a:buClr>
              <a:buFont typeface="Wingdings" pitchFamily="2" charset="2"/>
              <a:buChar char="n"/>
            </a:pPr>
            <a:r>
              <a:rPr lang="en-US" altLang="zh-CN" sz="1200" dirty="0">
                <a:latin typeface="微软雅黑" panose="020B0503020204020204" pitchFamily="34" charset="-122"/>
                <a:ea typeface="微软雅黑" panose="020B0503020204020204" pitchFamily="34" charset="-122"/>
              </a:rPr>
              <a:t>DM </a:t>
            </a:r>
            <a:r>
              <a:rPr lang="zh-CN" altLang="en-US" sz="1200" dirty="0">
                <a:latin typeface="微软雅黑" panose="020B0503020204020204" pitchFamily="34" charset="-122"/>
                <a:ea typeface="微软雅黑" panose="020B0503020204020204" pitchFamily="34" charset="-122"/>
              </a:rPr>
              <a:t>是英文“</a:t>
            </a:r>
            <a:r>
              <a:rPr lang="en-US" altLang="zh-CN" sz="1200" dirty="0">
                <a:latin typeface="微软雅黑" panose="020B0503020204020204" pitchFamily="34" charset="-122"/>
                <a:ea typeface="微软雅黑" panose="020B0503020204020204" pitchFamily="34" charset="-122"/>
              </a:rPr>
              <a:t>Direct Mail Advertising”</a:t>
            </a:r>
            <a:r>
              <a:rPr lang="zh-CN" altLang="en-US" sz="1200" dirty="0">
                <a:latin typeface="微软雅黑" panose="020B0503020204020204" pitchFamily="34" charset="-122"/>
                <a:ea typeface="微软雅黑" panose="020B0503020204020204" pitchFamily="34" charset="-122"/>
              </a:rPr>
              <a:t>的简称，直译为“直接邮寄广告”，即通过邮寄、赠送等形式，将宣传广告送到消费者手中、家里或公司等地。</a:t>
            </a:r>
            <a:endParaRPr lang="en-US" altLang="zh-CN" sz="1200" dirty="0">
              <a:latin typeface="微软雅黑" panose="020B0503020204020204" pitchFamily="34" charset="-122"/>
              <a:ea typeface="微软雅黑" panose="020B0503020204020204" pitchFamily="34" charset="-122"/>
            </a:endParaRPr>
          </a:p>
        </p:txBody>
      </p:sp>
      <p:sp>
        <p:nvSpPr>
          <p:cNvPr id="121" name="菱形 120"/>
          <p:cNvSpPr/>
          <p:nvPr/>
        </p:nvSpPr>
        <p:spPr>
          <a:xfrm>
            <a:off x="3934175" y="1789306"/>
            <a:ext cx="638231" cy="638231"/>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44"/>
          </a:p>
        </p:txBody>
      </p:sp>
      <p:sp>
        <p:nvSpPr>
          <p:cNvPr id="116" name="Freeform 26"/>
          <p:cNvSpPr>
            <a:spLocks noEditPoints="1"/>
          </p:cNvSpPr>
          <p:nvPr/>
        </p:nvSpPr>
        <p:spPr bwMode="auto">
          <a:xfrm>
            <a:off x="4143579" y="1998195"/>
            <a:ext cx="219424" cy="220454"/>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68" tIns="45734" rIns="91468" bIns="45734" numCol="1" anchor="t" anchorCtr="0" compatLnSpc="1"/>
          <a:lstStyle/>
          <a:p>
            <a:endParaRPr lang="zh-CN" altLang="en-US" sz="2144"/>
          </a:p>
        </p:txBody>
      </p:sp>
      <p:sp>
        <p:nvSpPr>
          <p:cNvPr id="123" name="菱形 122"/>
          <p:cNvSpPr/>
          <p:nvPr/>
        </p:nvSpPr>
        <p:spPr>
          <a:xfrm>
            <a:off x="1473238" y="2571750"/>
            <a:ext cx="1809967" cy="1809967"/>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44"/>
          </a:p>
        </p:txBody>
      </p:sp>
      <p:sp>
        <p:nvSpPr>
          <p:cNvPr id="114" name="Freeform 21"/>
          <p:cNvSpPr>
            <a:spLocks noEditPoints="1"/>
          </p:cNvSpPr>
          <p:nvPr/>
        </p:nvSpPr>
        <p:spPr bwMode="auto">
          <a:xfrm>
            <a:off x="2258034" y="2905867"/>
            <a:ext cx="240376" cy="245718"/>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68" tIns="45734" rIns="91468" bIns="45734" numCol="1" anchor="t" anchorCtr="0" compatLnSpc="1"/>
          <a:lstStyle/>
          <a:p>
            <a:endParaRPr lang="zh-CN" altLang="en-US" sz="2144"/>
          </a:p>
        </p:txBody>
      </p:sp>
      <p:sp>
        <p:nvSpPr>
          <p:cNvPr id="118" name="Rectangle 24"/>
          <p:cNvSpPr>
            <a:spLocks noChangeArrowheads="1"/>
          </p:cNvSpPr>
          <p:nvPr/>
        </p:nvSpPr>
        <p:spPr bwMode="auto">
          <a:xfrm>
            <a:off x="1823626" y="3260603"/>
            <a:ext cx="1109192" cy="75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en-US" altLang="zh-CN" sz="1400" b="1" dirty="0">
                <a:solidFill>
                  <a:schemeClr val="bg1"/>
                </a:solidFill>
                <a:latin typeface="微软雅黑" panose="020B0503020204020204" pitchFamily="34" charset="-122"/>
                <a:ea typeface="微软雅黑" panose="020B0503020204020204" pitchFamily="34" charset="-122"/>
              </a:rPr>
              <a:t>DM </a:t>
            </a:r>
            <a:r>
              <a:rPr lang="zh-CN" altLang="en-US" sz="1400" b="1" dirty="0">
                <a:solidFill>
                  <a:schemeClr val="bg1"/>
                </a:solidFill>
                <a:latin typeface="微软雅黑" panose="020B0503020204020204" pitchFamily="34" charset="-122"/>
                <a:ea typeface="微软雅黑" panose="020B0503020204020204" pitchFamily="34" charset="-122"/>
              </a:rPr>
              <a:t>广告设计的基本特征与原则</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610179" y="3775702"/>
            <a:ext cx="174838" cy="3503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68" tIns="45734" rIns="91468" bIns="45734" numCol="1" anchor="t" anchorCtr="0" compatLnSpc="1"/>
          <a:lstStyle/>
          <a:p>
            <a:endParaRPr lang="zh-CN" altLang="en-US" sz="2144"/>
          </a:p>
        </p:txBody>
      </p:sp>
      <p:sp>
        <p:nvSpPr>
          <p:cNvPr id="125" name="Freeform 7"/>
          <p:cNvSpPr/>
          <p:nvPr/>
        </p:nvSpPr>
        <p:spPr bwMode="auto">
          <a:xfrm>
            <a:off x="2042545" y="2357769"/>
            <a:ext cx="179170" cy="35769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68" tIns="45734" rIns="91468" bIns="45734" numCol="1" anchor="t" anchorCtr="0" compatLnSpc="1"/>
          <a:lstStyle/>
          <a:p>
            <a:endParaRPr lang="zh-CN" altLang="en-US" sz="2144"/>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5"/>
                                            </p:tgtEl>
                                            <p:attrNameLst>
                                              <p:attrName>style.visibility</p:attrName>
                                            </p:attrNameLst>
                                          </p:cBhvr>
                                          <p:to>
                                            <p:strVal val="visible"/>
                                          </p:to>
                                        </p:set>
                                        <p:animEffect transition="in" filter="wheel(1)">
                                          <p:cBhvr>
                                            <p:cTn id="36" dur="500"/>
                                            <p:tgtEl>
                                              <p:spTgt spid="25"/>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14:presetBounceEnd="60000">
                                      <p:stCondLst>
                                        <p:cond delay="3100"/>
                                      </p:stCondLst>
                                      <p:childTnLst>
                                        <p:set>
                                          <p:cBhvr>
                                            <p:cTn id="73" dur="1" fill="hold">
                                              <p:stCondLst>
                                                <p:cond delay="0"/>
                                              </p:stCondLst>
                                            </p:cTn>
                                            <p:tgtEl>
                                              <p:spTgt spid="119"/>
                                            </p:tgtEl>
                                            <p:attrNameLst>
                                              <p:attrName>style.visibility</p:attrName>
                                            </p:attrNameLst>
                                          </p:cBhvr>
                                          <p:to>
                                            <p:strVal val="visible"/>
                                          </p:to>
                                        </p:set>
                                        <p:anim calcmode="lin" valueType="num" p14:bounceEnd="60000">
                                          <p:cBhvr additive="base">
                                            <p:cTn id="74" dur="500" fill="hold"/>
                                            <p:tgtEl>
                                              <p:spTgt spid="119"/>
                                            </p:tgtEl>
                                            <p:attrNameLst>
                                              <p:attrName>ppt_x</p:attrName>
                                            </p:attrNameLst>
                                          </p:cBhvr>
                                          <p:tavLst>
                                            <p:tav tm="0">
                                              <p:val>
                                                <p:strVal val="1+#ppt_w/2"/>
                                              </p:val>
                                            </p:tav>
                                            <p:tav tm="100000">
                                              <p:val>
                                                <p:strVal val="#ppt_x"/>
                                              </p:val>
                                            </p:tav>
                                          </p:tavLst>
                                        </p:anim>
                                        <p:anim calcmode="lin" valueType="num" p14:bounceEnd="60000">
                                          <p:cBhvr additive="base">
                                            <p:cTn id="75" dur="500" fill="hold"/>
                                            <p:tgtEl>
                                              <p:spTgt spid="119"/>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14:presetBounceEnd="60000">
                                      <p:stCondLst>
                                        <p:cond delay="3100"/>
                                      </p:stCondLst>
                                      <p:childTnLst>
                                        <p:set>
                                          <p:cBhvr>
                                            <p:cTn id="77" dur="1" fill="hold">
                                              <p:stCondLst>
                                                <p:cond delay="0"/>
                                              </p:stCondLst>
                                            </p:cTn>
                                            <p:tgtEl>
                                              <p:spTgt spid="120"/>
                                            </p:tgtEl>
                                            <p:attrNameLst>
                                              <p:attrName>style.visibility</p:attrName>
                                            </p:attrNameLst>
                                          </p:cBhvr>
                                          <p:to>
                                            <p:strVal val="visible"/>
                                          </p:to>
                                        </p:set>
                                        <p:anim calcmode="lin" valueType="num" p14:bounceEnd="60000">
                                          <p:cBhvr additive="base">
                                            <p:cTn id="78"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9"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5"/>
                                            </p:tgtEl>
                                            <p:attrNameLst>
                                              <p:attrName>style.visibility</p:attrName>
                                            </p:attrNameLst>
                                          </p:cBhvr>
                                          <p:to>
                                            <p:strVal val="visible"/>
                                          </p:to>
                                        </p:set>
                                        <p:animEffect transition="in" filter="wheel(1)">
                                          <p:cBhvr>
                                            <p:cTn id="36" dur="500"/>
                                            <p:tgtEl>
                                              <p:spTgt spid="25"/>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stCondLst>
                                        <p:cond delay="3100"/>
                                      </p:stCondLst>
                                      <p:childTnLst>
                                        <p:set>
                                          <p:cBhvr>
                                            <p:cTn id="73" dur="1" fill="hold">
                                              <p:stCondLst>
                                                <p:cond delay="0"/>
                                              </p:stCondLst>
                                            </p:cTn>
                                            <p:tgtEl>
                                              <p:spTgt spid="119"/>
                                            </p:tgtEl>
                                            <p:attrNameLst>
                                              <p:attrName>style.visibility</p:attrName>
                                            </p:attrNameLst>
                                          </p:cBhvr>
                                          <p:to>
                                            <p:strVal val="visible"/>
                                          </p:to>
                                        </p:set>
                                        <p:anim calcmode="lin" valueType="num">
                                          <p:cBhvr additive="base">
                                            <p:cTn id="74" dur="500" fill="hold"/>
                                            <p:tgtEl>
                                              <p:spTgt spid="119"/>
                                            </p:tgtEl>
                                            <p:attrNameLst>
                                              <p:attrName>ppt_x</p:attrName>
                                            </p:attrNameLst>
                                          </p:cBhvr>
                                          <p:tavLst>
                                            <p:tav tm="0">
                                              <p:val>
                                                <p:strVal val="1+#ppt_w/2"/>
                                              </p:val>
                                            </p:tav>
                                            <p:tav tm="100000">
                                              <p:val>
                                                <p:strVal val="#ppt_x"/>
                                              </p:val>
                                            </p:tav>
                                          </p:tavLst>
                                        </p:anim>
                                        <p:anim calcmode="lin" valueType="num">
                                          <p:cBhvr additive="base">
                                            <p:cTn id="75" dur="500" fill="hold"/>
                                            <p:tgtEl>
                                              <p:spTgt spid="119"/>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3100"/>
                                      </p:stCondLst>
                                      <p:childTnLst>
                                        <p:set>
                                          <p:cBhvr>
                                            <p:cTn id="77" dur="1" fill="hold">
                                              <p:stCondLst>
                                                <p:cond delay="0"/>
                                              </p:stCondLst>
                                            </p:cTn>
                                            <p:tgtEl>
                                              <p:spTgt spid="120"/>
                                            </p:tgtEl>
                                            <p:attrNameLst>
                                              <p:attrName>style.visibility</p:attrName>
                                            </p:attrNameLst>
                                          </p:cBhvr>
                                          <p:to>
                                            <p:strVal val="visible"/>
                                          </p:to>
                                        </p:set>
                                        <p:anim calcmode="lin" valueType="num">
                                          <p:cBhvr additive="base">
                                            <p:cTn id="78" dur="500" fill="hold"/>
                                            <p:tgtEl>
                                              <p:spTgt spid="120"/>
                                            </p:tgtEl>
                                            <p:attrNameLst>
                                              <p:attrName>ppt_x</p:attrName>
                                            </p:attrNameLst>
                                          </p:cBhvr>
                                          <p:tavLst>
                                            <p:tav tm="0">
                                              <p:val>
                                                <p:strVal val="1+#ppt_w/2"/>
                                              </p:val>
                                            </p:tav>
                                            <p:tav tm="100000">
                                              <p:val>
                                                <p:strVal val="#ppt_x"/>
                                              </p:val>
                                            </p:tav>
                                          </p:tavLst>
                                        </p:anim>
                                        <p:anim calcmode="lin" valueType="num">
                                          <p:cBhvr additive="base">
                                            <p:cTn id="79"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theme/theme1.xml><?xml version="1.0" encoding="utf-8"?>
<a:theme xmlns:a="http://schemas.openxmlformats.org/drawingml/2006/main" name="Office 主题​​">
  <a:themeElements>
    <a:clrScheme name="蓝绿色">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1863</TotalTime>
  <Words>2686</Words>
  <Application>Microsoft Office PowerPoint</Application>
  <PresentationFormat>全屏显示(16:9)</PresentationFormat>
  <Paragraphs>196</Paragraphs>
  <Slides>40</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40</vt:i4>
      </vt:variant>
    </vt:vector>
  </HeadingPairs>
  <TitlesOfParts>
    <vt:vector size="47" baseType="lpstr">
      <vt:lpstr>微软雅黑</vt:lpstr>
      <vt:lpstr>Arial</vt:lpstr>
      <vt:lpstr>Calibri</vt:lpstr>
      <vt:lpstr>Calibri Light</vt:lpstr>
      <vt:lpstr>Impact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ma chong</cp:lastModifiedBy>
  <cp:revision>187</cp:revision>
  <dcterms:created xsi:type="dcterms:W3CDTF">2016-02-29T06:04:00Z</dcterms:created>
  <dcterms:modified xsi:type="dcterms:W3CDTF">2023-03-11T05:36:01Z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2052-10.1.0.5559</vt:lpwstr>
  </property>
</Properties>
</file>