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9" r:id="rId3"/>
    <p:sldId id="305" r:id="rId5"/>
    <p:sldId id="306" r:id="rId6"/>
    <p:sldId id="307" r:id="rId7"/>
    <p:sldId id="332" r:id="rId8"/>
    <p:sldId id="317" r:id="rId9"/>
    <p:sldId id="328" r:id="rId10"/>
    <p:sldId id="331" r:id="rId11"/>
    <p:sldId id="320" r:id="rId12"/>
    <p:sldId id="333" r:id="rId13"/>
    <p:sldId id="329" r:id="rId14"/>
    <p:sldId id="330" r:id="rId15"/>
    <p:sldId id="309" r:id="rId16"/>
    <p:sldId id="334" r:id="rId17"/>
    <p:sldId id="321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23" r:id="rId32"/>
    <p:sldId id="324" r:id="rId33"/>
    <p:sldId id="308" r:id="rId34"/>
  </p:sldIdLst>
  <p:sldSz cx="12192000" cy="6858000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3E516A"/>
    <a:srgbClr val="597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86"/>
      </p:cViewPr>
      <p:guideLst>
        <p:guide orient="horz" pos="216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D1AF1C5-93C5-4AD1-B2C9-DD7B0565CF1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DD40C16-6D13-4206-AEC1-8436ABA97D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689A3BD-9939-4B51-9C3D-A9FB8A76E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analysis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0200" y="-320675"/>
            <a:ext cx="752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教学分析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策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teaching strategy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教学策略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465263" y="585788"/>
            <a:ext cx="179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process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教学过程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效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 userDrawn="1"/>
        </p:nvSpPr>
        <p:spPr bwMode="auto">
          <a:xfrm>
            <a:off x="1377127" y="585788"/>
            <a:ext cx="22680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t" hangingPunct="1">
              <a:buFontTx/>
              <a:buNone/>
              <a:defRPr/>
            </a:pPr>
            <a:r>
              <a:rPr lang="en-US" altLang="zh-CN" sz="1600" dirty="0">
                <a:solidFill>
                  <a:srgbClr val="969696"/>
                </a:solidFill>
                <a:ea typeface="微软雅黑" panose="020B0503020204020204" pitchFamily="34" charset="-122"/>
              </a:rPr>
              <a:t> teaching effectiveness</a:t>
            </a:r>
            <a:endParaRPr lang="en-US" altLang="zh-CN" sz="1600" dirty="0">
              <a:solidFill>
                <a:srgbClr val="969696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五边形 44"/>
          <p:cNvSpPr>
            <a:spLocks noChangeArrowheads="1"/>
          </p:cNvSpPr>
          <p:nvPr/>
        </p:nvSpPr>
        <p:spPr bwMode="auto">
          <a:xfrm rot="5400000">
            <a:off x="138112" y="103188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 userDrawn="1"/>
        </p:nvSpPr>
        <p:spPr bwMode="auto">
          <a:xfrm>
            <a:off x="331174" y="-320675"/>
            <a:ext cx="750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8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4</a:t>
            </a:r>
            <a:endParaRPr lang="zh-CN" altLang="en-US" sz="8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48"/>
          <p:cNvSpPr>
            <a:spLocks noChangeShapeType="1"/>
          </p:cNvSpPr>
          <p:nvPr userDrawn="1"/>
        </p:nvSpPr>
        <p:spPr bwMode="auto">
          <a:xfrm>
            <a:off x="1141413" y="836613"/>
            <a:ext cx="11031537" cy="0"/>
          </a:xfrm>
          <a:prstGeom prst="line">
            <a:avLst/>
          </a:prstGeom>
          <a:noFill/>
          <a:ln w="19050">
            <a:solidFill>
              <a:srgbClr val="0070C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350963" y="130175"/>
            <a:ext cx="191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latin typeface="华康雅宋体W9" pitchFamily="49" charset="-122"/>
                <a:ea typeface="华康雅宋体W9" pitchFamily="49" charset="-122"/>
              </a:rPr>
              <a:t>教学效果</a:t>
            </a:r>
            <a:endParaRPr lang="zh-CN" altLang="en-US" sz="3200" b="1" dirty="0">
              <a:latin typeface="华康雅宋体W9" pitchFamily="49" charset="-122"/>
              <a:ea typeface="华康雅宋体W9" pitchFamily="49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  <a:endParaRPr lang="zh-CN" altLang="zh-CN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  <a:endParaRPr lang="zh-CN" altLang="zh-CN">
              <a:sym typeface="Calibri" panose="020F0502020204030204" pitchFamily="34" charset="0"/>
            </a:endParaRP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  <a:endParaRPr lang="zh-CN" altLang="zh-CN">
              <a:sym typeface="Calibri" panose="020F0502020204030204" pitchFamily="34" charset="0"/>
            </a:endParaRP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  <a:endParaRPr lang="zh-CN" altLang="zh-CN">
              <a:sym typeface="Calibri" panose="020F0502020204030204" pitchFamily="34" charset="0"/>
            </a:endParaRP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  <a:endParaRPr lang="zh-CN" altLang="zh-CN">
              <a:sym typeface="Calibri" panose="020F0502020204030204" pitchFamily="34" charset="0"/>
            </a:endParaRP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66CA245-7B50-4757-B929-059CF841BBF6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2BE70E-0E85-47D6-8153-D5BFC7139A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4235411" y="2381156"/>
            <a:ext cx="7100570" cy="104394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技术基础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21866" y="886927"/>
            <a:ext cx="3613697" cy="4376275"/>
            <a:chOff x="633046" y="404448"/>
            <a:chExt cx="3722074" cy="4507522"/>
          </a:xfrm>
        </p:grpSpPr>
        <p:pic>
          <p:nvPicPr>
            <p:cNvPr id="53" name="图片 52" descr="1314511027-0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3046" y="404448"/>
              <a:ext cx="3018689" cy="3018689"/>
            </a:xfrm>
            <a:prstGeom prst="rect">
              <a:avLst/>
            </a:prstGeom>
          </p:spPr>
        </p:pic>
        <p:pic>
          <p:nvPicPr>
            <p:cNvPr id="55" name="图片 54" descr="3348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0843" y="1735015"/>
              <a:ext cx="2274277" cy="2274277"/>
            </a:xfrm>
            <a:prstGeom prst="rect">
              <a:avLst/>
            </a:prstGeom>
          </p:spPr>
        </p:pic>
        <p:pic>
          <p:nvPicPr>
            <p:cNvPr id="56" name="图片 55" descr="1291DB92L0-260B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660" y="3018693"/>
              <a:ext cx="1893277" cy="1893277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/>
          <a:srcRect b="36646"/>
          <a:stretch>
            <a:fillRect/>
          </a:stretch>
        </p:blipFill>
        <p:spPr>
          <a:xfrm>
            <a:off x="-1" y="5546035"/>
            <a:ext cx="12192000" cy="131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30022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63730" y="917777"/>
            <a:ext cx="4176464" cy="50218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ts val="35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电子邮件系统服务工作原理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96" y="1528093"/>
            <a:ext cx="9563807" cy="5303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829" y="525380"/>
            <a:ext cx="106852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E-mail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）因为简便、快捷、低廉，已经是日常办公必需的现代化、信息化手段。怎么构建自己的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E-mail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服务器，完成邮件服务器的搭建和配置呢？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"/>
          <a:stretch>
            <a:fillRect/>
          </a:stretch>
        </p:blipFill>
        <p:spPr>
          <a:xfrm>
            <a:off x="2892825" y="2832006"/>
            <a:ext cx="6076686" cy="3481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9631" b="75397" l="47537" r="59185"/>
                    </a14:imgEffect>
                  </a14:imgLayer>
                </a14:imgProps>
              </a:ext>
            </a:extLst>
          </a:blip>
          <a:srcRect l="46081" t="35160" r="39359" b="20132"/>
          <a:stretch>
            <a:fillRect/>
          </a:stretch>
        </p:blipFill>
        <p:spPr>
          <a:xfrm>
            <a:off x="35260" y="618825"/>
            <a:ext cx="1435182" cy="2478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89899" y="1481982"/>
            <a:ext cx="9353573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电子邮件系统使用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协议来收发和管理用户的邮件。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 Server 2012 R2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系统自身不带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服务，但自带了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服务，需要用户在服务器中自行安装该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服务，通过相关参数配置，来实现用户电子邮件的正常转发。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953" y="1148080"/>
            <a:ext cx="63963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</a:t>
            </a: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服务器的的准备工作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5635" y="2096135"/>
            <a:ext cx="6096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6543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 Server 2012 R2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虚拟机，为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服务器设置静态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172.16.1.6”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/>
          </a:p>
        </p:txBody>
      </p:sp>
      <p:grpSp>
        <p:nvGrpSpPr>
          <p:cNvPr id="10" name="组合 9"/>
          <p:cNvGrpSpPr/>
          <p:nvPr/>
        </p:nvGrpSpPr>
        <p:grpSpPr>
          <a:xfrm>
            <a:off x="7790180" y="2315845"/>
            <a:ext cx="3574415" cy="3882390"/>
            <a:chOff x="2135561" y="2995612"/>
            <a:chExt cx="2952327" cy="3489850"/>
          </a:xfrm>
        </p:grpSpPr>
        <p:pic>
          <p:nvPicPr>
            <p:cNvPr id="11" name="Picture 2" descr="设置静态IP地址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61" y="2995612"/>
              <a:ext cx="2844378" cy="34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椭圆形标注 10"/>
            <p:cNvSpPr/>
            <p:nvPr/>
          </p:nvSpPr>
          <p:spPr>
            <a:xfrm>
              <a:off x="3647728" y="3501008"/>
              <a:ext cx="1440160" cy="720000"/>
            </a:xfrm>
            <a:prstGeom prst="wedgeEllipseCallout">
              <a:avLst>
                <a:gd name="adj1" fmla="val -50272"/>
                <a:gd name="adj2" fmla="val 4868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设置静态</a:t>
              </a:r>
              <a:r>
                <a:rPr lang="en-US" altLang="zh-CN" sz="16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IP</a:t>
              </a:r>
              <a:r>
                <a:rPr lang="zh-CN" altLang="zh-CN" sz="1600" dirty="0"/>
                <a:t>地址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5953" y="1148080"/>
            <a:ext cx="63963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</a:t>
            </a:r>
            <a:r>
              <a:rPr lang="en-US" altLang="zh-CN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服务器的的准备工作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675" y="1996440"/>
            <a:ext cx="572516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65430" algn="just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DNS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站点注册一个域名“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mail.hope.edu.cn”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，对应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172.16.1.6”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，主机名为“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mail”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。再添加一个名称为“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的邮件交换记录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(MX)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，对应的邮件服务器为“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mail.hope.edu.cn”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3200"/>
          </a:p>
        </p:txBody>
      </p:sp>
      <p:grpSp>
        <p:nvGrpSpPr>
          <p:cNvPr id="27" name="组合 26"/>
          <p:cNvGrpSpPr/>
          <p:nvPr/>
        </p:nvGrpSpPr>
        <p:grpSpPr>
          <a:xfrm>
            <a:off x="6525895" y="2092960"/>
            <a:ext cx="5277485" cy="4427220"/>
            <a:chOff x="5591944" y="2996952"/>
            <a:chExt cx="5328592" cy="2914477"/>
          </a:xfrm>
        </p:grpSpPr>
        <p:pic>
          <p:nvPicPr>
            <p:cNvPr id="28" name="Picture 3" descr="注册域名和MX记录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944" y="2996952"/>
              <a:ext cx="5328592" cy="291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椭圆形标注 12"/>
            <p:cNvSpPr/>
            <p:nvPr/>
          </p:nvSpPr>
          <p:spPr>
            <a:xfrm>
              <a:off x="7968208" y="4025473"/>
              <a:ext cx="1548000" cy="720000"/>
            </a:xfrm>
            <a:prstGeom prst="wedgeEllipseCallout">
              <a:avLst>
                <a:gd name="adj1" fmla="val -47811"/>
                <a:gd name="adj2" fmla="val 60587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注册域名和</a:t>
              </a:r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MX</a:t>
              </a:r>
              <a:r>
                <a:rPr lang="zh-CN" altLang="zh-CN" sz="1600" dirty="0"/>
                <a:t>记录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434367" y="4414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251105" y="3286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537428" y="3183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57225" y="1109345"/>
            <a:ext cx="5819140" cy="54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“服务器管理器”，点击“仪表盘”，“添加角色和功能”，阅读安装向导信息，单击“下一步”，选择“基于角色或基于功能的安装”，单击“下一步”，选择“从服务器池中选择服务器”，选择当前服务器，单击“下一步”，勾选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服务器”功能，在对话框中点击“添加功能”，确认已勾选“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服务器” ，单击“下一步”。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206615" y="1275080"/>
            <a:ext cx="4214495" cy="4448810"/>
            <a:chOff x="1102940" y="3284984"/>
            <a:chExt cx="4263734" cy="3024336"/>
          </a:xfrm>
        </p:grpSpPr>
        <p:pic>
          <p:nvPicPr>
            <p:cNvPr id="28" name="Picture 2" descr="勾选SMTP服务器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40" y="3284984"/>
              <a:ext cx="4263734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椭圆形标注 15"/>
            <p:cNvSpPr/>
            <p:nvPr/>
          </p:nvSpPr>
          <p:spPr>
            <a:xfrm>
              <a:off x="1163624" y="4581128"/>
              <a:ext cx="1548000" cy="792000"/>
            </a:xfrm>
            <a:prstGeom prst="wedgeEllipseCallout">
              <a:avLst>
                <a:gd name="adj1" fmla="val 4117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勾选</a:t>
              </a:r>
              <a:r>
                <a:rPr lang="en-US" altLang="zh-CN" sz="1515" dirty="0"/>
                <a:t>SMTP</a:t>
              </a:r>
              <a:r>
                <a:rPr lang="zh-CN" altLang="zh-CN" sz="1515" dirty="0"/>
                <a:t>服务器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67032" y="2128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6230" y="1000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093" y="897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3092" y="766304"/>
            <a:ext cx="10069630" cy="5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698" tIns="43349" rIns="86698" bIns="43349" numCol="1" anchor="t" anchorCtr="0" compatLnSpc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89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189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80695" y="1312545"/>
            <a:ext cx="459930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勾选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角色服务，单击“下一步”，单击“安装”，开始功能安装，显示安装成功，单击“关闭”完成。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701030" y="1312545"/>
            <a:ext cx="5647690" cy="4523740"/>
            <a:chOff x="4655840" y="3645522"/>
            <a:chExt cx="4178054" cy="2951243"/>
          </a:xfrm>
        </p:grpSpPr>
        <p:pic>
          <p:nvPicPr>
            <p:cNvPr id="38" name="Picture 3" descr="勾选IIS角色服务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40" y="3645522"/>
              <a:ext cx="4178054" cy="2951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椭圆形标注 19"/>
            <p:cNvSpPr/>
            <p:nvPr/>
          </p:nvSpPr>
          <p:spPr>
            <a:xfrm>
              <a:off x="6399534" y="4581168"/>
              <a:ext cx="1440000" cy="720000"/>
            </a:xfrm>
            <a:prstGeom prst="wedgeEllipseCallout">
              <a:avLst>
                <a:gd name="adj1" fmla="val -48799"/>
                <a:gd name="adj2" fmla="val 4347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勾选</a:t>
              </a:r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IIS</a:t>
              </a:r>
              <a:r>
                <a:rPr lang="zh-CN" altLang="zh-CN" sz="1515" dirty="0"/>
                <a:t>角色服务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81467" y="1330493"/>
            <a:ext cx="112290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点击菜单栏的“工具”命令，点击“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 Information Services (IIS) 6.0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管理器”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466080" y="2512695"/>
            <a:ext cx="5340985" cy="3784600"/>
            <a:chOff x="6382816" y="3442667"/>
            <a:chExt cx="4645728" cy="2911996"/>
          </a:xfrm>
        </p:grpSpPr>
        <p:pic>
          <p:nvPicPr>
            <p:cNvPr id="46" name="Picture 5" descr="IIS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816" y="3442667"/>
              <a:ext cx="4645728" cy="291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椭圆形标注 24"/>
            <p:cNvSpPr/>
            <p:nvPr/>
          </p:nvSpPr>
          <p:spPr>
            <a:xfrm>
              <a:off x="7395656" y="4077072"/>
              <a:ext cx="1152000" cy="720000"/>
            </a:xfrm>
            <a:prstGeom prst="wedgeEllipseCallout">
              <a:avLst>
                <a:gd name="adj1" fmla="val 44962"/>
                <a:gd name="adj2" fmla="val -4780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515" dirty="0"/>
                <a:t>工具菜单命令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81467" y="1330493"/>
            <a:ext cx="1122906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IIS 6.0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管理器窗口查看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角色状态，并对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服务器进行管理配置。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100320" y="2341880"/>
            <a:ext cx="5738495" cy="4142105"/>
            <a:chOff x="6764126" y="4283354"/>
            <a:chExt cx="4827984" cy="2313409"/>
          </a:xfrm>
        </p:grpSpPr>
        <p:pic>
          <p:nvPicPr>
            <p:cNvPr id="49" name="Picture 4" descr="IIS 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126" y="4283354"/>
              <a:ext cx="4827984" cy="231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椭圆形标注 26"/>
            <p:cNvSpPr/>
            <p:nvPr/>
          </p:nvSpPr>
          <p:spPr>
            <a:xfrm>
              <a:off x="9552384" y="4538665"/>
              <a:ext cx="1296016" cy="720000"/>
            </a:xfrm>
            <a:prstGeom prst="wedgeEllipseCallout">
              <a:avLst>
                <a:gd name="adj1" fmla="val -46815"/>
                <a:gd name="adj2" fmla="val -55743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 </a:t>
              </a:r>
              <a:r>
                <a:rPr lang="en-US" altLang="zh-CN" sz="151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IIS 6.0</a:t>
              </a:r>
              <a:r>
                <a:rPr lang="zh-CN" altLang="zh-CN" sz="1515" dirty="0"/>
                <a:t>管理器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2"/>
          <p:cNvSpPr txBox="1"/>
          <p:nvPr/>
        </p:nvSpPr>
        <p:spPr>
          <a:xfrm>
            <a:off x="6883024" y="4297903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主讲人：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朱立新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标题 2"/>
          <p:cNvSpPr txBox="1"/>
          <p:nvPr/>
        </p:nvSpPr>
        <p:spPr>
          <a:xfrm>
            <a:off x="1575548" y="2560097"/>
            <a:ext cx="9040903" cy="1101725"/>
          </a:xfrm>
          <a:prstGeom prst="rect">
            <a:avLst/>
          </a:prstGeom>
        </p:spPr>
        <p:txBody>
          <a:bodyPr/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sym typeface="Calibri Light" panose="020F0302020204030204" pitchFamily="34" charset="0"/>
              </a:defRPr>
            </a:lvl5pPr>
            <a:lvl6pPr marL="13716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6pPr>
            <a:lvl7pPr marL="18288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7pPr>
            <a:lvl8pPr marL="22860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8pPr>
            <a:lvl9pPr marL="2743200" indent="-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  <a:sym typeface="Calibri Light" panose="020F0302020204030204" pitchFamily="34" charset="0"/>
              </a:defRPr>
            </a:lvl9pPr>
          </a:lstStyle>
          <a:p>
            <a:pPr algn="ctr">
              <a:buFontTx/>
            </a:pP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</a:t>
            </a:r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</a:t>
            </a:r>
            <a:endParaRPr lang="zh-CN" altLang="en-US" sz="4800" b="1" kern="0" dirty="0"/>
          </a:p>
        </p:txBody>
      </p:sp>
      <p:pic>
        <p:nvPicPr>
          <p:cNvPr id="118" name="图形 117" descr="Interne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1791" y="159025"/>
            <a:ext cx="1249018" cy="12722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481467" y="1330493"/>
            <a:ext cx="1122906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</a:t>
            </a: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330" y="2607310"/>
            <a:ext cx="52412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打开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IIS 6.0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管理器，点击“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 Virtual Server #1”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节点，右击“域”节点，“新建”，点击“域”</a:t>
            </a:r>
            <a:endParaRPr lang="zh-CN" altLang="en-US" sz="3200"/>
          </a:p>
        </p:txBody>
      </p:sp>
      <p:grpSp>
        <p:nvGrpSpPr>
          <p:cNvPr id="21" name="组合 20"/>
          <p:cNvGrpSpPr/>
          <p:nvPr/>
        </p:nvGrpSpPr>
        <p:grpSpPr>
          <a:xfrm>
            <a:off x="6280785" y="2823210"/>
            <a:ext cx="4968240" cy="3265170"/>
            <a:chOff x="983432" y="3726631"/>
            <a:chExt cx="5115235" cy="2448272"/>
          </a:xfrm>
        </p:grpSpPr>
        <p:pic>
          <p:nvPicPr>
            <p:cNvPr id="22" name="Picture 2" descr="新建域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432" y="3726631"/>
              <a:ext cx="5115235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椭圆形标注 28"/>
            <p:cNvSpPr/>
            <p:nvPr/>
          </p:nvSpPr>
          <p:spPr>
            <a:xfrm>
              <a:off x="2639616" y="4302767"/>
              <a:ext cx="1152000" cy="648000"/>
            </a:xfrm>
            <a:prstGeom prst="wedgeEllipseCallout">
              <a:avLst>
                <a:gd name="adj1" fmla="val -43838"/>
                <a:gd name="adj2" fmla="val 4788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新建域</a:t>
              </a:r>
              <a:endParaRPr lang="zh-CN" altLang="zh-CN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330" y="2607310"/>
            <a:ext cx="52412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点击选择“别名”，单击“下一步”</a:t>
            </a:r>
            <a:endParaRPr lang="zh-CN" altLang="en-US" sz="3200"/>
          </a:p>
        </p:txBody>
      </p:sp>
      <p:grpSp>
        <p:nvGrpSpPr>
          <p:cNvPr id="24" name="组合 23"/>
          <p:cNvGrpSpPr/>
          <p:nvPr/>
        </p:nvGrpSpPr>
        <p:grpSpPr>
          <a:xfrm>
            <a:off x="6127216" y="2544292"/>
            <a:ext cx="4949220" cy="3391256"/>
            <a:chOff x="1559496" y="4005064"/>
            <a:chExt cx="3710823" cy="2542694"/>
          </a:xfrm>
        </p:grpSpPr>
        <p:pic>
          <p:nvPicPr>
            <p:cNvPr id="25" name="Picture 3" descr="别名类型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496" y="4005064"/>
              <a:ext cx="3710823" cy="254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椭圆形标注 30"/>
            <p:cNvSpPr/>
            <p:nvPr/>
          </p:nvSpPr>
          <p:spPr>
            <a:xfrm>
              <a:off x="1703512" y="4077072"/>
              <a:ext cx="864000" cy="684000"/>
            </a:xfrm>
            <a:prstGeom prst="wedgeEllipseCallout">
              <a:avLst>
                <a:gd name="adj1" fmla="val 44664"/>
                <a:gd name="adj2" fmla="val 4694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别名类型</a:t>
              </a:r>
              <a:endParaRPr lang="zh-CN" altLang="zh-CN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2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330" y="2607310"/>
            <a:ext cx="52412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输入域名“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hope.edu.cn”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，单击“完成”，查看结果。</a:t>
            </a:r>
            <a:endParaRPr lang="zh-CN" altLang="en-US" sz="3200"/>
          </a:p>
        </p:txBody>
      </p:sp>
      <p:grpSp>
        <p:nvGrpSpPr>
          <p:cNvPr id="5" name="组合 4"/>
          <p:cNvGrpSpPr/>
          <p:nvPr/>
        </p:nvGrpSpPr>
        <p:grpSpPr>
          <a:xfrm>
            <a:off x="6035791" y="2420946"/>
            <a:ext cx="5529191" cy="3790348"/>
            <a:chOff x="2886199" y="2108842"/>
            <a:chExt cx="4145674" cy="2841925"/>
          </a:xfrm>
        </p:grpSpPr>
        <p:pic>
          <p:nvPicPr>
            <p:cNvPr id="6" name="Picture 5" descr="域名名称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199" y="2108842"/>
              <a:ext cx="4145674" cy="284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形标注 31"/>
            <p:cNvSpPr/>
            <p:nvPr/>
          </p:nvSpPr>
          <p:spPr>
            <a:xfrm>
              <a:off x="3215449" y="2540890"/>
              <a:ext cx="864000" cy="684000"/>
            </a:xfrm>
            <a:prstGeom prst="wedgeEllipseCallout">
              <a:avLst>
                <a:gd name="adj1" fmla="val 48788"/>
                <a:gd name="adj2" fmla="val 5910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600" dirty="0"/>
                <a:t>域名名称</a:t>
              </a:r>
              <a:endParaRPr lang="zh-CN" altLang="zh-CN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84530" y="1327785"/>
            <a:ext cx="11195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SMTP Virtual Server #1”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节点，单击“属性”，点击“常规”选项卡，设置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地址，点击“访问”选项卡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593975" y="2785745"/>
            <a:ext cx="6146165" cy="3487420"/>
            <a:chOff x="4439815" y="3622463"/>
            <a:chExt cx="2583879" cy="2982011"/>
          </a:xfrm>
        </p:grpSpPr>
        <p:pic>
          <p:nvPicPr>
            <p:cNvPr id="38" name="Picture 4" descr="设置IP地址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5" y="3622463"/>
              <a:ext cx="2583879" cy="298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椭圆形标注 33"/>
            <p:cNvSpPr/>
            <p:nvPr/>
          </p:nvSpPr>
          <p:spPr>
            <a:xfrm>
              <a:off x="5191754" y="4101086"/>
              <a:ext cx="1080000" cy="720000"/>
            </a:xfrm>
            <a:prstGeom prst="wedgeEllipseCallout">
              <a:avLst>
                <a:gd name="adj1" fmla="val -48799"/>
                <a:gd name="adj2" fmla="val 4347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设置</a:t>
              </a:r>
              <a:r>
                <a:rPr lang="en-US" altLang="zh-CN" sz="1325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IP</a:t>
              </a:r>
              <a:r>
                <a:rPr lang="zh-CN" altLang="zh-CN" sz="1515" dirty="0"/>
                <a:t>地址</a:t>
              </a:r>
              <a:endParaRPr lang="zh-CN" altLang="zh-CN" sz="1515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84530" y="1327785"/>
            <a:ext cx="11195050" cy="4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单击“身份验证”按钮，勾选身份验证方法，单击“确定”</a:t>
            </a:r>
            <a:endParaRPr lang="zh-CN" altLang="en-US" sz="18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343150" y="2065655"/>
            <a:ext cx="4120515" cy="4532630"/>
            <a:chOff x="4439816" y="3514372"/>
            <a:chExt cx="3194411" cy="2972577"/>
          </a:xfrm>
        </p:grpSpPr>
        <p:pic>
          <p:nvPicPr>
            <p:cNvPr id="41" name="Picture 6" descr="身份验证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816" y="3514372"/>
              <a:ext cx="3194411" cy="297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椭圆形标注 37"/>
            <p:cNvSpPr/>
            <p:nvPr/>
          </p:nvSpPr>
          <p:spPr>
            <a:xfrm>
              <a:off x="5461005" y="4005064"/>
              <a:ext cx="864000" cy="684000"/>
            </a:xfrm>
            <a:prstGeom prst="wedgeEllipseCallout">
              <a:avLst>
                <a:gd name="adj1" fmla="val -57618"/>
                <a:gd name="adj2" fmla="val -3868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身份验证</a:t>
              </a:r>
              <a:endParaRPr lang="zh-CN" altLang="zh-CN" sz="1515" dirty="0"/>
            </a:p>
          </p:txBody>
        </p:sp>
      </p:grp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06780" y="904240"/>
            <a:ext cx="104628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709930" y="1258570"/>
            <a:ext cx="11195050" cy="4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单击“中继”按钮，添加中继规则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940175" y="2281555"/>
            <a:ext cx="4552315" cy="4288155"/>
            <a:chOff x="5231904" y="3662026"/>
            <a:chExt cx="3047793" cy="2807920"/>
          </a:xfrm>
        </p:grpSpPr>
        <p:pic>
          <p:nvPicPr>
            <p:cNvPr id="44" name="Picture 7" descr="中继规则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904" y="3662026"/>
              <a:ext cx="3047793" cy="280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椭圆形标注 40"/>
            <p:cNvSpPr/>
            <p:nvPr/>
          </p:nvSpPr>
          <p:spPr>
            <a:xfrm>
              <a:off x="5543393" y="4886162"/>
              <a:ext cx="864000" cy="684000"/>
            </a:xfrm>
            <a:prstGeom prst="wedgeEllipseCallout">
              <a:avLst>
                <a:gd name="adj1" fmla="val 51537"/>
                <a:gd name="adj2" fmla="val -5722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中继规则</a:t>
              </a:r>
              <a:endParaRPr lang="zh-CN" altLang="zh-CN" sz="1515" dirty="0"/>
            </a:p>
          </p:txBody>
        </p:sp>
      </p:grp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06780" y="904240"/>
            <a:ext cx="104628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84530" y="1327785"/>
            <a:ext cx="111950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点击“传递”选项卡，单击“出站安全”按钮，选择“匿名访问” ，单击“确定”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182870" y="2583815"/>
            <a:ext cx="5581650" cy="3789680"/>
            <a:chOff x="7901949" y="3467102"/>
            <a:chExt cx="3096344" cy="2967330"/>
          </a:xfrm>
        </p:grpSpPr>
        <p:pic>
          <p:nvPicPr>
            <p:cNvPr id="47" name="Picture 8" descr="出站安全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949" y="3467102"/>
              <a:ext cx="3096344" cy="296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椭圆形标注 43"/>
            <p:cNvSpPr/>
            <p:nvPr/>
          </p:nvSpPr>
          <p:spPr>
            <a:xfrm>
              <a:off x="9120336" y="3789040"/>
              <a:ext cx="864000" cy="684000"/>
            </a:xfrm>
            <a:prstGeom prst="wedgeEllipseCallout">
              <a:avLst>
                <a:gd name="adj1" fmla="val -59823"/>
                <a:gd name="adj2" fmla="val -37292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zh-CN" sz="1515" dirty="0"/>
                <a:t>出站安全</a:t>
              </a:r>
              <a:endParaRPr lang="zh-CN" altLang="zh-CN" sz="1515" dirty="0"/>
            </a:p>
          </p:txBody>
        </p:sp>
      </p:grp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06780" y="904240"/>
            <a:ext cx="104628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84530" y="1327785"/>
            <a:ext cx="11195050" cy="195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 Virtual Server #1”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，单击“停止”工具按钮，单击“启动”工具按钮，重新启动后才能应用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服务器设置。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06780" y="904240"/>
            <a:ext cx="104628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697230" y="1022985"/>
            <a:ext cx="5732145" cy="56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(4)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账号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打开“计算机管理”窗口，点击“系统工具”，点击“本地用户和组”，点击“用户和组”，右击“用户”节点，添加新用户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test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。完成以上配置之后，就可以进行邮件发送了。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906780" y="904240"/>
            <a:ext cx="104628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服务器角色安装</a:t>
            </a:r>
            <a:endParaRPr lang="zh-CN" altLang="en-US" dirty="0"/>
          </a:p>
        </p:txBody>
      </p:sp>
      <p:sp>
        <p:nvSpPr>
          <p:cNvPr id="4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962140" y="2176145"/>
            <a:ext cx="5077460" cy="3168650"/>
            <a:chOff x="983432" y="3722477"/>
            <a:chExt cx="4668246" cy="2520280"/>
          </a:xfrm>
        </p:grpSpPr>
        <p:pic>
          <p:nvPicPr>
            <p:cNvPr id="25" name="Picture 2" descr="添加SMTP账号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432" y="3722477"/>
              <a:ext cx="4668246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椭圆形标注 28"/>
            <p:cNvSpPr/>
            <p:nvPr/>
          </p:nvSpPr>
          <p:spPr>
            <a:xfrm>
              <a:off x="3647728" y="4293896"/>
              <a:ext cx="1548000" cy="720000"/>
            </a:xfrm>
            <a:prstGeom prst="wedgeEllipseCallout">
              <a:avLst>
                <a:gd name="adj1" fmla="val -48799"/>
                <a:gd name="adj2" fmla="val 4347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添加</a:t>
              </a:r>
              <a:r>
                <a:rPr lang="en-US" altLang="zh-CN" sz="1400" dirty="0">
                  <a:latin typeface="Arial Unicode MS" panose="020B0604020202020204" charset="-122"/>
                  <a:ea typeface="Arial Unicode MS" panose="020B0604020202020204" charset="-122"/>
                  <a:cs typeface="Arial Unicode MS" panose="020B0604020202020204" charset="-122"/>
                </a:rPr>
                <a:t>SMTP</a:t>
              </a:r>
              <a:r>
                <a:rPr lang="zh-CN" altLang="zh-CN" sz="1600" dirty="0"/>
                <a:t>账号</a:t>
              </a:r>
              <a:endParaRPr lang="zh-CN" altLang="zh-CN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服务器功能测试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7765" y="1029970"/>
            <a:ext cx="1019175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新建一个文本文件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email.txt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，将该文件保存到“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C:\inetpub\mailroot\Pickup”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文件夹里。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服务器会自动检测该文件夹里的有无文本文件，一旦检测到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email.txt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，会立即读取其内容，并按电子邮件的收件人地址（即这里假定的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xxx@163.com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）进行转发。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0"/>
          <p:cNvSpPr txBox="1"/>
          <p:nvPr/>
        </p:nvSpPr>
        <p:spPr>
          <a:xfrm>
            <a:off x="1035388" y="363261"/>
            <a:ext cx="209277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本节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: 圆角 5"/>
          <p:cNvSpPr/>
          <p:nvPr/>
        </p:nvSpPr>
        <p:spPr>
          <a:xfrm>
            <a:off x="2879363" y="1870040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spc="225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2700" spc="22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矩形: 圆角 46"/>
          <p:cNvSpPr/>
          <p:nvPr/>
        </p:nvSpPr>
        <p:spPr>
          <a:xfrm>
            <a:off x="3761318" y="1870040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5" name="矩形: 圆角 50"/>
          <p:cNvSpPr/>
          <p:nvPr/>
        </p:nvSpPr>
        <p:spPr>
          <a:xfrm>
            <a:off x="2879363" y="2745069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矩形: 圆角 51"/>
          <p:cNvSpPr/>
          <p:nvPr/>
        </p:nvSpPr>
        <p:spPr>
          <a:xfrm>
            <a:off x="3761318" y="2745069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服务器角色安装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: 圆角 52"/>
          <p:cNvSpPr/>
          <p:nvPr/>
        </p:nvSpPr>
        <p:spPr>
          <a:xfrm>
            <a:off x="2879363" y="3620098"/>
            <a:ext cx="792377" cy="69756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27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矩形: 圆角 53"/>
          <p:cNvSpPr/>
          <p:nvPr/>
        </p:nvSpPr>
        <p:spPr>
          <a:xfrm>
            <a:off x="3761318" y="3620098"/>
            <a:ext cx="5589162" cy="69756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服务器功能测试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1" name="图形 40" descr="书籍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5783" y="195152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ldLvl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636135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SMTP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服务器功能测试</a:t>
            </a:r>
            <a:endParaRPr lang="zh-CN" altLang="en-US" dirty="0"/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8400" y="1148715"/>
            <a:ext cx="81381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如果收件人接收到测试邮件，表明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服务器工作正常。</a:t>
            </a:r>
            <a:endParaRPr lang="zh-CN" altLang="en-US" sz="3200"/>
          </a:p>
        </p:txBody>
      </p:sp>
      <p:grpSp>
        <p:nvGrpSpPr>
          <p:cNvPr id="27" name="组合 26"/>
          <p:cNvGrpSpPr/>
          <p:nvPr/>
        </p:nvGrpSpPr>
        <p:grpSpPr>
          <a:xfrm>
            <a:off x="5150357" y="2717051"/>
            <a:ext cx="5084313" cy="2766355"/>
            <a:chOff x="6816080" y="4005064"/>
            <a:chExt cx="3591937" cy="1788293"/>
          </a:xfrm>
        </p:grpSpPr>
        <p:pic>
          <p:nvPicPr>
            <p:cNvPr id="28" name="Picture 3" descr="测试文本文件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080" y="4005064"/>
              <a:ext cx="3591937" cy="178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椭圆形标注 29"/>
            <p:cNvSpPr/>
            <p:nvPr/>
          </p:nvSpPr>
          <p:spPr>
            <a:xfrm>
              <a:off x="9048328" y="4179210"/>
              <a:ext cx="1152000" cy="720000"/>
            </a:xfrm>
            <a:prstGeom prst="wedgeEllipseCallout">
              <a:avLst>
                <a:gd name="adj1" fmla="val -53760"/>
                <a:gd name="adj2" fmla="val -4119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r>
                <a:rPr lang="zh-CN" altLang="zh-CN" sz="1600" dirty="0"/>
                <a:t>测试文本文件</a:t>
              </a:r>
              <a:endParaRPr lang="zh-CN" altLang="zh-CN"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32633" y="2382564"/>
            <a:ext cx="5126734" cy="104643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本节完</a:t>
            </a:r>
            <a:endParaRPr lang="zh-CN" altLang="en-US" sz="6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51053" y="961863"/>
            <a:ext cx="3689894" cy="368989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b="36646"/>
          <a:stretch>
            <a:fillRect/>
          </a:stretch>
        </p:blipFill>
        <p:spPr>
          <a:xfrm>
            <a:off x="-1" y="5753450"/>
            <a:ext cx="12192000" cy="110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30022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307907" y="115153"/>
            <a:ext cx="4902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5840" y="1422400"/>
            <a:ext cx="1070292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）电子邮件（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e-mail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）简介</a:t>
            </a:r>
            <a:endParaRPr lang="zh-CN" altLang="en-US" sz="32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电子邮件（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e-mail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）是因特网上使用的最多和最受用户欢迎的一种应用。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电子邮件把邮件发送到收件人使用的邮件服务器，并放在其中的收件人邮箱中，收件人可随时上网到自己使用的邮件服务器进行读取。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电子邮件不仅使用方便，而且还具有传递迅速和费用低廉的优点，不仅可传送文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字信息，而且还可附上声音和图像。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30022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7765" y="1538605"/>
            <a:ext cx="1051623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）电子邮件（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e-mail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）的格式</a:t>
            </a:r>
            <a:endParaRPr lang="zh-CN" altLang="en-US" sz="32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一个完整的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地址由一个字符串组成，使用“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符号分成两部分，格式为“</a:t>
            </a:r>
            <a:r>
              <a:rPr lang="zh-CN" alt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收件人邮箱名</a:t>
            </a:r>
            <a:r>
              <a:rPr lang="en-US" altLang="zh-CN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</a:t>
            </a:r>
            <a:r>
              <a:rPr lang="zh-CN" alt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邮箱所在主机的域名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读作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表示“在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的意思。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例如：电子邮件地址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104932@qq.com,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这个用户名在该域名的范围内是唯一的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32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邮箱所在主机的域名在世界上必须是唯一的。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30022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7765" y="1148715"/>
            <a:ext cx="10516235" cy="4666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e-mail</a:t>
            </a:r>
            <a:r>
              <a:rPr lang="zh-CN" altLang="en-US" sz="32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使用的协议</a:t>
            </a:r>
            <a:endParaRPr lang="zh-CN" altLang="en-US" sz="32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32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服务常用的协议有简单邮件传输（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）协议和邮局协议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PPOP3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协议通常被用来发送电子邮件。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工作在两种情况下：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是电子邮件从客户机传输到服务器，二是从某一个服务器传输到另一个服务器。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是个请求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响应协议。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ts val="35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POP3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协议通常被用来接收电子邮件，当客户主机需要使用服务时，它将与服务器主机建立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TCP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2"/>
          <a:stretch>
            <a:fillRect/>
          </a:stretch>
        </p:blipFill>
        <p:spPr>
          <a:xfrm>
            <a:off x="2004695" y="1173480"/>
            <a:ext cx="8471535" cy="507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245" y="189865"/>
            <a:ext cx="611060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）电子邮件系统主要构件组成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30022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510" y="1384300"/>
            <a:ext cx="1154049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3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）电子邮件系统主要构件组成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(1)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用户代理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(User Agent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UA)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，即用户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机中运行的程序。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邮件服务器，它是电子邮件系统的核心构件，主要功能是发送、接收邮件和回送报告。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电子邮件使用的协议，如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SMTP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POP3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IMAP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等，确保电子邮件在各种不同系统之间的传输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167667" y="238263"/>
            <a:ext cx="430022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E-mail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服务基础知识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五边形 44"/>
          <p:cNvSpPr>
            <a:spLocks noChangeArrowheads="1"/>
          </p:cNvSpPr>
          <p:nvPr/>
        </p:nvSpPr>
        <p:spPr bwMode="auto">
          <a:xfrm rot="5400000">
            <a:off x="-15595" y="125413"/>
            <a:ext cx="1147763" cy="896938"/>
          </a:xfrm>
          <a:prstGeom prst="homePlate">
            <a:avLst>
              <a:gd name="adj" fmla="val 31985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文本框 45"/>
          <p:cNvSpPr>
            <a:spLocks noChangeArrowheads="1"/>
          </p:cNvSpPr>
          <p:nvPr/>
        </p:nvSpPr>
        <p:spPr bwMode="auto">
          <a:xfrm>
            <a:off x="270728" y="115153"/>
            <a:ext cx="564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bg1"/>
                </a:solidFill>
                <a:latin typeface="华康雅宋体W9" pitchFamily="49" charset="-122"/>
                <a:ea typeface="华康雅宋体W9" pitchFamily="49" charset="-122"/>
                <a:sym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华康雅宋体W9" pitchFamily="49" charset="-122"/>
              <a:ea typeface="华康雅宋体W9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900" y="1148080"/>
            <a:ext cx="102362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）电子邮件系统服务工作原理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电子邮件收发的工作过程遵循客户机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服务器模式。每份电子邮件的发送都要涉及到发送方与接收方，发送方构成客户端，而接收方构成服务器。</a:t>
            </a:r>
            <a:endParaRPr lang="zh-CN" altLang="en-US" sz="3200"/>
          </a:p>
        </p:txBody>
      </p:sp>
      <p:pic>
        <p:nvPicPr>
          <p:cNvPr id="12" name="Picture 2" descr="电子邮件发送和接收的一般过程"/>
          <p:cNvPicPr>
            <a:picLocks noChangeAspect="1" noChangeArrowheads="1"/>
          </p:cNvPicPr>
          <p:nvPr/>
        </p:nvPicPr>
        <p:blipFill rotWithShape="1">
          <a:blip r:embed="rId1" cstate="print"/>
          <a:srcRect l="5134" t="13373" r="4365" b="13139"/>
          <a:stretch>
            <a:fillRect/>
          </a:stretch>
        </p:blipFill>
        <p:spPr bwMode="auto">
          <a:xfrm>
            <a:off x="1167458" y="4734168"/>
            <a:ext cx="85459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椭圆形标注 4"/>
          <p:cNvSpPr/>
          <p:nvPr/>
        </p:nvSpPr>
        <p:spPr>
          <a:xfrm>
            <a:off x="10149284" y="4753690"/>
            <a:ext cx="1800008" cy="1008112"/>
          </a:xfrm>
          <a:prstGeom prst="wedgeEllipseCallout">
            <a:avLst>
              <a:gd name="adj1" fmla="val -61927"/>
              <a:gd name="adj2" fmla="val 3183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zh-CN" sz="1600" dirty="0"/>
              <a:t>电子邮件发送和接收的一般过程</a:t>
            </a:r>
            <a:endParaRPr lang="zh-CN" altLang="zh-CN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967.777952755905,&quot;width&quot;:9959.565354330709}"/>
</p:tagLst>
</file>

<file path=ppt/tags/tag2.xml><?xml version="1.0" encoding="utf-8"?>
<p:tagLst xmlns:p="http://schemas.openxmlformats.org/presentationml/2006/main">
  <p:tag name="COMMONDATA" val="eyJoZGlkIjoiNGU5YTk2NWU3OTRhNTU0YjZlNWE0ODExMjY4YzM0MTgifQ=="/>
</p:tagLst>
</file>

<file path=ppt/theme/theme1.xml><?xml version="1.0" encoding="utf-8"?>
<a:theme xmlns:a="http://schemas.openxmlformats.org/drawingml/2006/main" name="Office 主题">
  <a:themeElements>
    <a:clrScheme name="自定义 8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B25"/>
      </a:accent1>
      <a:accent2>
        <a:srgbClr val="B8B8B8"/>
      </a:accent2>
      <a:accent3>
        <a:srgbClr val="72AADC"/>
      </a:accent3>
      <a:accent4>
        <a:srgbClr val="F3B285"/>
      </a:accent4>
      <a:accent5>
        <a:srgbClr val="ED7D31"/>
      </a:accent5>
      <a:accent6>
        <a:srgbClr val="FF3300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2574</Words>
  <Application>WPS 演示</Application>
  <PresentationFormat>宽屏</PresentationFormat>
  <Paragraphs>230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宋体</vt:lpstr>
      <vt:lpstr>Wingdings</vt:lpstr>
      <vt:lpstr>Calibri Light</vt:lpstr>
      <vt:lpstr>Calibri</vt:lpstr>
      <vt:lpstr>Franklin Gothic Medium</vt:lpstr>
      <vt:lpstr>微软雅黑</vt:lpstr>
      <vt:lpstr>华康雅宋体W9</vt:lpstr>
      <vt:lpstr>Arial</vt:lpstr>
      <vt:lpstr>Arial Unicode MS</vt:lpstr>
      <vt:lpstr>Arial Unicode MS</vt:lpstr>
      <vt:lpstr>Franklin Gothic Book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TANG</Company>
  <LinksUpToDate>false</LinksUpToDate>
  <SharedDoc>false</SharedDoc>
  <HyperlinksChanged>false</HyperlinksChanged>
  <AppVersion>14.0000</AppVersion>
  <Manager>TH8154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阿唐</dc:creator>
  <dc:subject>信息化教学设计专用PPT</dc:subject>
  <cp:lastModifiedBy>窃听风云</cp:lastModifiedBy>
  <cp:revision>131</cp:revision>
  <dcterms:created xsi:type="dcterms:W3CDTF">2014-03-15T12:55:00Z</dcterms:created>
  <dcterms:modified xsi:type="dcterms:W3CDTF">2022-08-16T04:19:19Z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26D03C7AF1C84EE0B43632BC27B1E11F</vt:lpwstr>
  </property>
</Properties>
</file>