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15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91" r:id="rId12"/>
  </p:sldIdLst>
  <p:sldSz cx="9144000" cy="51435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新宋体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F6F6F6"/>
    <a:srgbClr val="990000"/>
    <a:srgbClr val="CC3300"/>
    <a:srgbClr val="33CCFF"/>
    <a:srgbClr val="FF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14"/>
    <p:restoredTop sz="94754"/>
  </p:normalViewPr>
  <p:slideViewPr>
    <p:cSldViewPr showGuides="1">
      <p:cViewPr varScale="1">
        <p:scale>
          <a:sx n="113" d="100"/>
          <a:sy n="113" d="100"/>
        </p:scale>
        <p:origin x="-144" y="-96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 bwMode="auto">
          <a:xfrm>
            <a:off x="1377681" y="2139702"/>
            <a:ext cx="6192295" cy="837779"/>
          </a:xfrm>
          <a:prstGeom prst="roundRect">
            <a:avLst/>
          </a:prstGeom>
          <a:solidFill>
            <a:srgbClr val="00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234000" tIns="190800" rIns="198000" bIns="19080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宋体" panose="02010609030101010101" pitchFamily="49" charset="-122"/>
                <a:cs typeface="+mn-cs"/>
              </a:rPr>
              <a:t>               滚动轴承的结构和类型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宋体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4"/>
          <p:cNvSpPr/>
          <p:nvPr/>
        </p:nvSpPr>
        <p:spPr>
          <a:xfrm>
            <a:off x="755650" y="984250"/>
            <a:ext cx="14160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小结：</a:t>
            </a:r>
            <a:endParaRPr lang="zh-CN" altLang="en-US" sz="32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矩形 6"/>
          <p:cNvSpPr/>
          <p:nvPr/>
        </p:nvSpPr>
        <p:spPr>
          <a:xfrm>
            <a:off x="1908175" y="1779588"/>
            <a:ext cx="5040313" cy="2465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700"/>
              </a:lnSpc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．理解轴承的用途和分类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700"/>
              </a:lnSpc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了解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滚动轴承的结构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700"/>
              </a:lnSpc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了解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滚动轴承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类型和特性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700"/>
              </a:lnSpc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掌握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常见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轴承的应用情况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700"/>
              </a:lnSpc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培养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合理选用轴承的能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力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2"/>
          <p:cNvSpPr/>
          <p:nvPr/>
        </p:nvSpPr>
        <p:spPr>
          <a:xfrm>
            <a:off x="1354138" y="1181100"/>
            <a:ext cx="61928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轴承支承转动的轴及轴上零件，以保证轴的旋转精度，减少轴与轴座之间的摩擦和磨损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1" name="图片 6" descr="E:\《机械基础》改版（2017）\机械基础（第六版）18\图稿\第十二章  轴承（图）\图12-1\滚动轴承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424113"/>
            <a:ext cx="1366838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7" descr="E:\《机械基础》改版（2017）\机械基础（第六版）18\图稿\第十二章  轴承（图）\图12-1\滑动轴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63" y="2533650"/>
            <a:ext cx="2330450" cy="128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矩形 8"/>
          <p:cNvSpPr/>
          <p:nvPr/>
        </p:nvSpPr>
        <p:spPr>
          <a:xfrm>
            <a:off x="5160963" y="3857625"/>
            <a:ext cx="14160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滑动轴承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4" name="矩形 9"/>
          <p:cNvSpPr/>
          <p:nvPr/>
        </p:nvSpPr>
        <p:spPr>
          <a:xfrm>
            <a:off x="1517650" y="3648075"/>
            <a:ext cx="14160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滚动轴承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4"/>
          <p:cNvSpPr/>
          <p:nvPr/>
        </p:nvSpPr>
        <p:spPr>
          <a:xfrm>
            <a:off x="323850" y="628333"/>
            <a:ext cx="387826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一、滚动轴承的结构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5" name="矩形 10"/>
          <p:cNvSpPr/>
          <p:nvPr/>
        </p:nvSpPr>
        <p:spPr>
          <a:xfrm>
            <a:off x="1835150" y="1393508"/>
            <a:ext cx="49926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滚动轴承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滑动摩擦变为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滚动摩擦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6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0" y="2285683"/>
            <a:ext cx="5005388" cy="161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13"/>
          <p:cNvSpPr/>
          <p:nvPr/>
        </p:nvSpPr>
        <p:spPr>
          <a:xfrm>
            <a:off x="2339975" y="4017645"/>
            <a:ext cx="49561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球轴承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滚子轴承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2"/>
          <p:cNvSpPr/>
          <p:nvPr/>
        </p:nvSpPr>
        <p:spPr>
          <a:xfrm>
            <a:off x="3902075" y="1019175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滚动体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9" name="矩形 7"/>
          <p:cNvSpPr/>
          <p:nvPr/>
        </p:nvSpPr>
        <p:spPr>
          <a:xfrm>
            <a:off x="819150" y="3582988"/>
            <a:ext cx="8064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球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圆柱滚子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圆锥滚子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球面滚子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8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滚针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00" name="Picture 6" descr="G:\教学科3\2022年上半年1月14起\机械基础在线课程开发\张翠华第二次修改\轴承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543050"/>
            <a:ext cx="8153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1"/>
          <p:cNvSpPr/>
          <p:nvPr/>
        </p:nvSpPr>
        <p:spPr>
          <a:xfrm>
            <a:off x="3492500" y="842328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保持架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3" name="矩形 4"/>
          <p:cNvSpPr/>
          <p:nvPr/>
        </p:nvSpPr>
        <p:spPr>
          <a:xfrm>
            <a:off x="1258888" y="3490278"/>
            <a:ext cx="1854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深沟球轴承用保持架</a:t>
            </a:r>
            <a:r>
              <a:rPr lang="en-US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4" name="矩形 5"/>
          <p:cNvSpPr/>
          <p:nvPr/>
        </p:nvSpPr>
        <p:spPr>
          <a:xfrm>
            <a:off x="5413375" y="3431540"/>
            <a:ext cx="18097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None/>
            </a:pPr>
            <a:r>
              <a:rPr lang="zh-CN" altLang="zh-CN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圆锥滚子轴承用保持架</a:t>
            </a:r>
            <a:endParaRPr lang="zh-CN" altLang="en-US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5" name="Picture 8" descr="G:\教学科3\2022年上半年1月14起\机械基础在线课程开发\张翠华第二次修改\轴承\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588" y="1366203"/>
            <a:ext cx="267335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75" y="1307465"/>
            <a:ext cx="3355975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30"/>
          <p:cNvGrpSpPr/>
          <p:nvPr/>
        </p:nvGrpSpPr>
        <p:grpSpPr>
          <a:xfrm>
            <a:off x="403225" y="1582420"/>
            <a:ext cx="8139113" cy="3109913"/>
            <a:chOff x="467889" y="2087167"/>
            <a:chExt cx="8139724" cy="4147327"/>
          </a:xfrm>
        </p:grpSpPr>
        <p:sp>
          <p:nvSpPr>
            <p:cNvPr id="6148" name="矩形 2"/>
            <p:cNvSpPr/>
            <p:nvPr/>
          </p:nvSpPr>
          <p:spPr>
            <a:xfrm>
              <a:off x="467889" y="3740822"/>
              <a:ext cx="863751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zh-CN" dirty="0">
                  <a:latin typeface="微软雅黑" panose="020B0503020204020204" charset="-122"/>
                  <a:ea typeface="微软雅黑" panose="020B0503020204020204" charset="-122"/>
                </a:rPr>
                <a:t>滚动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buNone/>
              </a:pPr>
              <a:r>
                <a:rPr lang="zh-CN" altLang="zh-CN" dirty="0">
                  <a:latin typeface="微软雅黑" panose="020B0503020204020204" charset="-122"/>
                  <a:ea typeface="微软雅黑" panose="020B0503020204020204" charset="-122"/>
                </a:rPr>
                <a:t>轴承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49" name="左大括号 3"/>
            <p:cNvSpPr/>
            <p:nvPr/>
          </p:nvSpPr>
          <p:spPr>
            <a:xfrm>
              <a:off x="1331640" y="3509901"/>
              <a:ext cx="359518" cy="1194981"/>
            </a:xfrm>
            <a:prstGeom prst="leftBrace">
              <a:avLst>
                <a:gd name="adj1" fmla="val 44625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234000" tIns="190800" rIns="198000" bIns="190800" anchor="ctr" anchorCtr="0">
              <a:spAutoFit/>
            </a:bodyPr>
            <a:p>
              <a:pPr indent="304800" eaLnBrk="1" hangingPunct="1">
                <a:lnSpc>
                  <a:spcPct val="115000"/>
                </a:lnSpc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23696" y="2641837"/>
              <a:ext cx="798572" cy="1107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向心</a:t>
              </a:r>
              <a:endPara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轴承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151" name="组合 25"/>
            <p:cNvGrpSpPr/>
            <p:nvPr/>
          </p:nvGrpSpPr>
          <p:grpSpPr>
            <a:xfrm>
              <a:off x="2591656" y="2087167"/>
              <a:ext cx="6015957" cy="2078585"/>
              <a:chOff x="2591656" y="2082232"/>
              <a:chExt cx="6015957" cy="2078585"/>
            </a:xfrm>
          </p:grpSpPr>
          <p:sp>
            <p:nvSpPr>
              <p:cNvPr id="6164" name="左大括号 7"/>
              <p:cNvSpPr/>
              <p:nvPr/>
            </p:nvSpPr>
            <p:spPr>
              <a:xfrm>
                <a:off x="2591656" y="2491652"/>
                <a:ext cx="305661" cy="1184534"/>
              </a:xfrm>
              <a:prstGeom prst="leftBrace">
                <a:avLst>
                  <a:gd name="adj1" fmla="val 44619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234000" tIns="190800" rIns="198000" bIns="190800" anchor="ctr" anchorCtr="0">
                <a:spAutoFit/>
              </a:bodyPr>
              <a:p>
                <a:pPr indent="304800" eaLnBrk="1" hangingPunct="1">
                  <a:lnSpc>
                    <a:spcPct val="115000"/>
                  </a:lnSpc>
                </a:pPr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6165" name="组合 16"/>
              <p:cNvGrpSpPr/>
              <p:nvPr/>
            </p:nvGrpSpPr>
            <p:grpSpPr>
              <a:xfrm>
                <a:off x="2897317" y="2082232"/>
                <a:ext cx="5710296" cy="1126837"/>
                <a:chOff x="2627313" y="2038781"/>
                <a:chExt cx="5710296" cy="1126837"/>
              </a:xfrm>
            </p:grpSpPr>
            <p:sp>
              <p:nvSpPr>
                <p:cNvPr id="6170" name="矩形 8"/>
                <p:cNvSpPr/>
                <p:nvPr/>
              </p:nvSpPr>
              <p:spPr>
                <a:xfrm>
                  <a:off x="2627313" y="2038781"/>
                  <a:ext cx="1296615" cy="11079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buNone/>
                  </a:pPr>
                  <a:r>
                    <a:rPr lang="zh-CN" altLang="zh-CN" dirty="0">
                      <a:latin typeface="微软雅黑" panose="020B0503020204020204" charset="-122"/>
                      <a:ea typeface="微软雅黑" panose="020B0503020204020204" charset="-122"/>
                    </a:rPr>
                    <a:t>径向接触轴承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6171" name="直接连接符 10"/>
                <p:cNvCxnSpPr/>
                <p:nvPr/>
              </p:nvCxnSpPr>
              <p:spPr>
                <a:xfrm flipV="1">
                  <a:off x="4043084" y="2454279"/>
                  <a:ext cx="707995" cy="1884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6172" name="矩形 12"/>
                <p:cNvSpPr/>
                <p:nvPr/>
              </p:nvSpPr>
              <p:spPr>
                <a:xfrm>
                  <a:off x="4751080" y="2057621"/>
                  <a:ext cx="3586529" cy="11079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buNone/>
                  </a:pPr>
                  <a:r>
                    <a:rPr lang="zh-CN" altLang="zh-CN" dirty="0">
                      <a:latin typeface="微软雅黑" panose="020B0503020204020204" charset="-122"/>
                      <a:ea typeface="微软雅黑" panose="020B0503020204020204" charset="-122"/>
                    </a:rPr>
                    <a:t>主要承受径向载荷，有些可承受较小的轴向载荷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6166" name="组合 14"/>
              <p:cNvGrpSpPr/>
              <p:nvPr/>
            </p:nvGrpSpPr>
            <p:grpSpPr>
              <a:xfrm>
                <a:off x="2897264" y="3052820"/>
                <a:ext cx="4445554" cy="1107997"/>
                <a:chOff x="2595182" y="3504047"/>
                <a:chExt cx="4445554" cy="1107997"/>
              </a:xfrm>
            </p:grpSpPr>
            <p:sp>
              <p:nvSpPr>
                <p:cNvPr id="6167" name="矩形 6"/>
                <p:cNvSpPr/>
                <p:nvPr/>
              </p:nvSpPr>
              <p:spPr>
                <a:xfrm>
                  <a:off x="2595182" y="3504047"/>
                  <a:ext cx="1415878" cy="11079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 algn="ctr">
                    <a:buNone/>
                  </a:pPr>
                  <a:r>
                    <a:rPr lang="zh-CN" altLang="zh-CN" dirty="0">
                      <a:latin typeface="微软雅黑" panose="020B0503020204020204" charset="-122"/>
                      <a:ea typeface="微软雅黑" panose="020B0503020204020204" charset="-122"/>
                    </a:rPr>
                    <a:t>向心角接</a:t>
                  </a:r>
                  <a:endParaRPr lang="en-US" altLang="zh-CN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>
                    <a:buNone/>
                  </a:pPr>
                  <a:r>
                    <a:rPr lang="zh-CN" altLang="zh-CN" dirty="0">
                      <a:latin typeface="微软雅黑" panose="020B0503020204020204" charset="-122"/>
                      <a:ea typeface="微软雅黑" panose="020B0503020204020204" charset="-122"/>
                    </a:rPr>
                    <a:t>触轴承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168" name="矩形 13"/>
                <p:cNvSpPr/>
                <p:nvPr/>
              </p:nvSpPr>
              <p:spPr>
                <a:xfrm>
                  <a:off x="4719002" y="3504047"/>
                  <a:ext cx="2321734" cy="11079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buNone/>
                  </a:pPr>
                  <a:r>
                    <a:rPr lang="zh-CN" altLang="zh-CN" dirty="0">
                      <a:latin typeface="微软雅黑" panose="020B0503020204020204" charset="-122"/>
                      <a:ea typeface="微软雅黑" panose="020B0503020204020204" charset="-122"/>
                    </a:rPr>
                    <a:t>能同时承受径向载荷和轴向载荷</a:t>
                  </a: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6169" name="直接连接符 15"/>
                <p:cNvCxnSpPr/>
                <p:nvPr/>
              </p:nvCxnSpPr>
              <p:spPr>
                <a:xfrm flipV="1">
                  <a:off x="3913854" y="3909664"/>
                  <a:ext cx="707995" cy="1884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152" name="组合 29"/>
            <p:cNvGrpSpPr/>
            <p:nvPr/>
          </p:nvGrpSpPr>
          <p:grpSpPr>
            <a:xfrm>
              <a:off x="1755449" y="4146900"/>
              <a:ext cx="6647295" cy="2087594"/>
              <a:chOff x="1755449" y="4146900"/>
              <a:chExt cx="6647295" cy="208759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755449" y="4722911"/>
                <a:ext cx="830324" cy="1107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推力</a:t>
                </a:r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轴承</a:t>
                </a:r>
                <a:endPara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54" name="组合 28"/>
              <p:cNvGrpSpPr/>
              <p:nvPr/>
            </p:nvGrpSpPr>
            <p:grpSpPr>
              <a:xfrm>
                <a:off x="2591656" y="4146900"/>
                <a:ext cx="5811088" cy="2087594"/>
                <a:chOff x="2591656" y="4146900"/>
                <a:chExt cx="5811088" cy="2087594"/>
              </a:xfrm>
            </p:grpSpPr>
            <p:sp>
              <p:nvSpPr>
                <p:cNvPr id="6155" name="左大括号 20"/>
                <p:cNvSpPr/>
                <p:nvPr/>
              </p:nvSpPr>
              <p:spPr>
                <a:xfrm>
                  <a:off x="2591656" y="4546901"/>
                  <a:ext cx="305661" cy="1184534"/>
                </a:xfrm>
                <a:prstGeom prst="leftBrace">
                  <a:avLst>
                    <a:gd name="adj1" fmla="val 44619"/>
                    <a:gd name="adj2" fmla="val 50000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lIns="234000" tIns="190800" rIns="198000" bIns="190800" anchor="ctr" anchorCtr="0">
                  <a:spAutoFit/>
                </a:bodyPr>
                <a:p>
                  <a:pPr indent="304800" eaLnBrk="1" hangingPunct="1">
                    <a:lnSpc>
                      <a:spcPct val="115000"/>
                    </a:lnSpc>
                  </a:pPr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6156" name="组合 26"/>
                <p:cNvGrpSpPr/>
                <p:nvPr/>
              </p:nvGrpSpPr>
              <p:grpSpPr>
                <a:xfrm>
                  <a:off x="2930589" y="4146900"/>
                  <a:ext cx="4711298" cy="1107996"/>
                  <a:chOff x="2930589" y="4146900"/>
                  <a:chExt cx="4711298" cy="1107996"/>
                </a:xfrm>
              </p:grpSpPr>
              <p:sp>
                <p:nvSpPr>
                  <p:cNvPr id="6161" name="矩形 18"/>
                  <p:cNvSpPr/>
                  <p:nvPr/>
                </p:nvSpPr>
                <p:spPr>
                  <a:xfrm>
                    <a:off x="2930589" y="4146900"/>
                    <a:ext cx="1108079" cy="110799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pPr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轴向接</a:t>
                    </a:r>
                    <a:endParaRPr lang="en-US" altLang="zh-CN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  <a:p>
                    <a:pPr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触轴承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cxnSp>
                <p:nvCxnSpPr>
                  <p:cNvPr id="6162" name="直接连接符 22"/>
                  <p:cNvCxnSpPr/>
                  <p:nvPr/>
                </p:nvCxnSpPr>
                <p:spPr>
                  <a:xfrm flipV="1">
                    <a:off x="4193930" y="4552978"/>
                    <a:ext cx="707995" cy="1884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6163" name="矩形 21"/>
                  <p:cNvSpPr/>
                  <p:nvPr/>
                </p:nvSpPr>
                <p:spPr>
                  <a:xfrm>
                    <a:off x="4994811" y="4322145"/>
                    <a:ext cx="2647076" cy="61555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pPr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只能承受轴向载荷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6157" name="组合 27"/>
                <p:cNvGrpSpPr/>
                <p:nvPr/>
              </p:nvGrpSpPr>
              <p:grpSpPr>
                <a:xfrm>
                  <a:off x="2827038" y="5117076"/>
                  <a:ext cx="5575706" cy="1117418"/>
                  <a:chOff x="2800111" y="5281594"/>
                  <a:chExt cx="5575706" cy="1117418"/>
                </a:xfrm>
              </p:grpSpPr>
              <p:sp>
                <p:nvSpPr>
                  <p:cNvPr id="6158" name="矩形 19"/>
                  <p:cNvSpPr/>
                  <p:nvPr/>
                </p:nvSpPr>
                <p:spPr>
                  <a:xfrm>
                    <a:off x="2800111" y="5281594"/>
                    <a:ext cx="1415878" cy="11079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pPr algn="ctr"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推力角接</a:t>
                    </a:r>
                    <a:endParaRPr lang="en-US" altLang="zh-CN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  <a:p>
                    <a:pPr algn="ctr"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触轴承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cxnSp>
                <p:nvCxnSpPr>
                  <p:cNvPr id="6159" name="直接连接符 23"/>
                  <p:cNvCxnSpPr/>
                  <p:nvPr/>
                </p:nvCxnSpPr>
                <p:spPr>
                  <a:xfrm flipV="1">
                    <a:off x="4193930" y="5687672"/>
                    <a:ext cx="707995" cy="1884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6160" name="矩形 24"/>
                  <p:cNvSpPr/>
                  <p:nvPr/>
                </p:nvSpPr>
                <p:spPr>
                  <a:xfrm>
                    <a:off x="4979109" y="5291015"/>
                    <a:ext cx="3396708" cy="110799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buNone/>
                    </a:pPr>
                    <a:r>
                      <a:rPr lang="zh-CN" altLang="zh-CN" dirty="0">
                        <a:latin typeface="微软雅黑" panose="020B0503020204020204" charset="-122"/>
                        <a:ea typeface="微软雅黑" panose="020B0503020204020204" charset="-122"/>
                      </a:rPr>
                      <a:t>主要承受轴向载荷，也可承受较小的径向载荷</a:t>
                    </a:r>
                    <a:endParaRPr lang="zh-CN" altLang="en-US" dirty="0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</p:grpSp>
      <p:sp>
        <p:nvSpPr>
          <p:cNvPr id="6147" name="矩形 4"/>
          <p:cNvSpPr/>
          <p:nvPr/>
        </p:nvSpPr>
        <p:spPr>
          <a:xfrm>
            <a:off x="233363" y="974408"/>
            <a:ext cx="3878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、滚动轴承的类型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684213" y="1112520"/>
            <a:ext cx="108426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常用滚动轴承的类型和特性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545783"/>
            <a:ext cx="5616575" cy="414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825818"/>
            <a:ext cx="6496050" cy="3878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539750"/>
            <a:ext cx="7553325" cy="413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OWUyZDlhYzI5NGRiMjZiMGI2NzAyOWE1ZDM3NDRkZmQifQ=="/>
</p:tagLst>
</file>

<file path=ppt/theme/theme1.xml><?xml version="1.0" encoding="utf-8"?>
<a:theme xmlns:a="http://schemas.openxmlformats.org/drawingml/2006/main" name="49f5b78e2f8b5">
  <a:themeElements>
    <a:clrScheme name="49f5b78e2f8b5 6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49f5b78e2f8b5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234000" tIns="190800" rIns="198000" bIns="190800" numCol="1" anchor="ctr" anchorCtr="0" compatLnSpc="1">
        <a:spAutoFit/>
      </a:bodyPr>
      <a:lstStyle>
        <a:defPPr marL="0" marR="0" indent="304800" algn="l" defTabSz="914400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宋体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234000" tIns="190800" rIns="198000" bIns="190800" numCol="1" anchor="ctr" anchorCtr="0" compatLnSpc="1">
        <a:spAutoFit/>
      </a:bodyPr>
      <a:lstStyle>
        <a:defPPr marL="0" marR="0" indent="304800" algn="l" defTabSz="914400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宋体" panose="02010609030101010101" pitchFamily="49" charset="-122"/>
          </a:defRPr>
        </a:defPPr>
      </a:lstStyle>
    </a:lnDef>
  </a:objectDefaults>
  <a:extraClrSchemeLst>
    <a:extraClrScheme>
      <a:clrScheme name="49f5b78e2f8b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f5b78e2f8b5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51ppt_231</Template>
  <TotalTime>0</TotalTime>
  <Words>381</Words>
  <Application>WPS 演示</Application>
  <PresentationFormat>全屏显示(16:9)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新宋体</vt:lpstr>
      <vt:lpstr>华文细黑</vt:lpstr>
      <vt:lpstr>微软雅黑</vt:lpstr>
      <vt:lpstr>Times New Roman</vt:lpstr>
      <vt:lpstr>Arial Unicode MS</vt:lpstr>
      <vt:lpstr>49f5b78e2f8b5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幸福来敲门</cp:lastModifiedBy>
  <cp:revision>262</cp:revision>
  <dcterms:created xsi:type="dcterms:W3CDTF">2007-05-06T07:50:00Z</dcterms:created>
  <dcterms:modified xsi:type="dcterms:W3CDTF">2022-08-20T14:39:03Z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09ECEB51B7994EACBD9EAA608B759B59</vt:lpwstr>
  </property>
  <property fmtid="{D5CDD505-2E9C-101B-9397-08002B2CF9AE}" pid="3" name="KSOProductBuildVer">
    <vt:lpwstr>2052-11.1.0.11636</vt:lpwstr>
  </property>
</Properties>
</file>