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wmf" ContentType="image/x-wmf"/>
  <Default Extension="emf" ContentType="image/x-emf"/>
  <Default Extension="gif" ContentType="image/gi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5"/>
  </p:handoutMasterIdLst>
  <p:sldIdLst>
    <p:sldId id="1342" r:id="rId3"/>
    <p:sldId id="1343" r:id="rId5"/>
    <p:sldId id="507" r:id="rId6"/>
    <p:sldId id="1921" r:id="rId7"/>
    <p:sldId id="1922" r:id="rId8"/>
    <p:sldId id="1923" r:id="rId9"/>
    <p:sldId id="1924" r:id="rId10"/>
    <p:sldId id="1927" r:id="rId11"/>
    <p:sldId id="1928" r:id="rId12"/>
    <p:sldId id="1929" r:id="rId13"/>
    <p:sldId id="1930" r:id="rId14"/>
    <p:sldId id="1931" r:id="rId15"/>
    <p:sldId id="1932" r:id="rId16"/>
    <p:sldId id="1933" r:id="rId17"/>
    <p:sldId id="1934" r:id="rId18"/>
    <p:sldId id="1935" r:id="rId19"/>
    <p:sldId id="1936" r:id="rId20"/>
    <p:sldId id="1937" r:id="rId21"/>
    <p:sldId id="1938" r:id="rId22"/>
    <p:sldId id="1833" r:id="rId23"/>
    <p:sldId id="1939" r:id="rId24"/>
    <p:sldId id="1834" r:id="rId25"/>
    <p:sldId id="1835" r:id="rId26"/>
    <p:sldId id="1836" r:id="rId27"/>
    <p:sldId id="1837" r:id="rId28"/>
    <p:sldId id="1838" r:id="rId29"/>
    <p:sldId id="1839" r:id="rId30"/>
    <p:sldId id="1840" r:id="rId31"/>
    <p:sldId id="1841" r:id="rId32"/>
    <p:sldId id="1940" r:id="rId33"/>
    <p:sldId id="1842" r:id="rId34"/>
    <p:sldId id="1843" r:id="rId35"/>
    <p:sldId id="1845" r:id="rId36"/>
    <p:sldId id="955" r:id="rId37"/>
    <p:sldId id="956" r:id="rId38"/>
    <p:sldId id="957" r:id="rId39"/>
    <p:sldId id="958" r:id="rId40"/>
    <p:sldId id="959" r:id="rId41"/>
    <p:sldId id="960" r:id="rId42"/>
    <p:sldId id="963" r:id="rId43"/>
    <p:sldId id="280" r:id="rId44"/>
  </p:sldIdLst>
  <p:sldSz cx="9144000" cy="5143500" type="screen16x9"/>
  <p:notesSz cx="6858000" cy="9144000"/>
  <p:custDataLst>
    <p:tags r:id="rId5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C0000"/>
    <a:srgbClr val="E8E8E6"/>
    <a:srgbClr val="D9D9D9"/>
    <a:srgbClr val="BDD7EE"/>
    <a:srgbClr val="2A12DE"/>
    <a:srgbClr val="F3D046"/>
    <a:srgbClr val="EF863F"/>
    <a:srgbClr val="FBE5D6"/>
    <a:srgbClr val="8D8F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4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0" Type="http://schemas.openxmlformats.org/officeDocument/2006/relationships/tags" Target="tags/tag44.xml"/><Relationship Id="rId5" Type="http://schemas.openxmlformats.org/officeDocument/2006/relationships/slide" Target="slides/slide2.xml"/><Relationship Id="rId49" Type="http://schemas.openxmlformats.org/officeDocument/2006/relationships/commentAuthors" Target="commentAuthors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handoutMaster" Target="handoutMasters/handoutMaster1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9523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523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828418" name="幻灯片图像占位符 828417"/>
          <p:cNvSpPr>
            <a:spLocks noRot="1" noTextEdit="1"/>
          </p:cNvSpPr>
          <p:nvPr>
            <p:ph type="sldImg"/>
          </p:nvPr>
        </p:nvSpPr>
        <p:spPr/>
      </p:sp>
      <p:sp>
        <p:nvSpPr>
          <p:cNvPr id="828419" name="文本占位符 828418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4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112643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1264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4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112643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1264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4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112643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1264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595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125955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2595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4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112643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1264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audio" Target="../media/audio1.wav"/><Relationship Id="rId3" Type="http://schemas.microsoft.com/office/2007/relationships/hdphoto" Target="../media/image3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0410" y="4846003"/>
            <a:ext cx="2057400" cy="273844"/>
          </a:xfrm>
        </p:spPr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7938" y="4531519"/>
            <a:ext cx="9188451" cy="6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270" y="0"/>
            <a:ext cx="9192260" cy="514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2000">
    <p:split/>
    <p:sndAc>
      <p:stSnd>
        <p:snd r:embed="rId4" name="push.wav"/>
      </p:stSnd>
    </p:sndAc>
  </p:transition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5400" y="171450"/>
            <a:ext cx="7669213" cy="36552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/>
          <a:lstStyle/>
          <a:p>
            <a:pPr marL="443230" marR="0" lvl="0" indent="-26670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kumimoji="0" lang="zh-CN" altLang="en-US" sz="3200" b="1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标题和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表占位符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1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B615F6E-2EB6-4EFE-B271-66FA7E149DA9}" type="slidenum">
              <a:rPr kumimoji="1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未标题-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55610" y="8255"/>
            <a:ext cx="1078865" cy="1047115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8030" y="4824413"/>
            <a:ext cx="2057400" cy="273844"/>
          </a:xfrm>
        </p:spPr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77075" y="4824413"/>
            <a:ext cx="2057400" cy="273844"/>
          </a:xfrm>
        </p:spPr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未标题-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55610" y="8255"/>
            <a:ext cx="1078865" cy="1047115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3425" y="485362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2.v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.x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0.wmf"/><Relationship Id="rId3" Type="http://schemas.openxmlformats.org/officeDocument/2006/relationships/oleObject" Target="../embeddings/oleObject5.bin"/><Relationship Id="rId2" Type="http://schemas.openxmlformats.org/officeDocument/2006/relationships/image" Target="../media/image9.wmf"/><Relationship Id="rId10" Type="http://schemas.openxmlformats.org/officeDocument/2006/relationships/notesSlide" Target="../notesSlides/notesSlide11.xml"/><Relationship Id="rId1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vmlDrawing" Target="../drawings/vmlDrawing3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.xml"/><Relationship Id="rId4" Type="http://schemas.openxmlformats.org/officeDocument/2006/relationships/image" Target="../media/image11.wmf"/><Relationship Id="rId3" Type="http://schemas.openxmlformats.org/officeDocument/2006/relationships/oleObject" Target="../embeddings/oleObject8.bin"/><Relationship Id="rId2" Type="http://schemas.openxmlformats.org/officeDocument/2006/relationships/image" Target="../media/image9.wmf"/><Relationship Id="rId1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tags" Target="../tags/tag23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tags" Target="../tags/tag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25.xml"/><Relationship Id="rId2" Type="http://schemas.openxmlformats.org/officeDocument/2006/relationships/image" Target="../media/image18.png"/><Relationship Id="rId1" Type="http://schemas.openxmlformats.org/officeDocument/2006/relationships/image" Target="../media/image17.emf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26.xml"/><Relationship Id="rId1" Type="http://schemas.openxmlformats.org/officeDocument/2006/relationships/image" Target="../media/image17.emf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27.xml"/><Relationship Id="rId2" Type="http://schemas.openxmlformats.org/officeDocument/2006/relationships/image" Target="../media/image20.GIF"/><Relationship Id="rId1" Type="http://schemas.openxmlformats.org/officeDocument/2006/relationships/image" Target="../media/image19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7" Type="http://schemas.openxmlformats.org/officeDocument/2006/relationships/vmlDrawing" Target="../drawings/vmlDrawing4.v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28.xml"/><Relationship Id="rId4" Type="http://schemas.openxmlformats.org/officeDocument/2006/relationships/image" Target="../media/image22.wmf"/><Relationship Id="rId3" Type="http://schemas.openxmlformats.org/officeDocument/2006/relationships/oleObject" Target="../embeddings/oleObject10.bin"/><Relationship Id="rId2" Type="http://schemas.openxmlformats.org/officeDocument/2006/relationships/image" Target="../media/image21.wmf"/><Relationship Id="rId1" Type="http://schemas.openxmlformats.org/officeDocument/2006/relationships/oleObject" Target="../embeddings/oleObject9.bin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vmlDrawing" Target="../drawings/vmlDrawing5.v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29.xml"/><Relationship Id="rId2" Type="http://schemas.openxmlformats.org/officeDocument/2006/relationships/image" Target="../media/image23.wmf"/><Relationship Id="rId1" Type="http://schemas.openxmlformats.org/officeDocument/2006/relationships/oleObject" Target="../embeddings/oleObject11.bin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30.xml"/><Relationship Id="rId1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31.xml"/><Relationship Id="rId1" Type="http://schemas.openxmlformats.org/officeDocument/2006/relationships/image" Target="../media/image25.emf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9.xml"/><Relationship Id="rId7" Type="http://schemas.openxmlformats.org/officeDocument/2006/relationships/vmlDrawing" Target="../drawings/vmlDrawing6.v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35.xml"/><Relationship Id="rId4" Type="http://schemas.openxmlformats.org/officeDocument/2006/relationships/image" Target="../media/image33.png"/><Relationship Id="rId3" Type="http://schemas.openxmlformats.org/officeDocument/2006/relationships/image" Target="../media/image32.wmf"/><Relationship Id="rId2" Type="http://schemas.openxmlformats.org/officeDocument/2006/relationships/oleObject" Target="../embeddings/oleObject12.bin"/><Relationship Id="rId1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38.xml"/><Relationship Id="rId1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39.xml"/><Relationship Id="rId1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40.xml"/><Relationship Id="rId1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tags" Target="../tags/tag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tags" Target="../tags/tag6.xml"/><Relationship Id="rId3" Type="http://schemas.microsoft.com/office/2007/relationships/media" Target="file:///F:\&#24405;&#35838;&#35270;&#39057;\video_20230525_124044.mp4" TargetMode="External"/><Relationship Id="rId2" Type="http://schemas.openxmlformats.org/officeDocument/2006/relationships/video" Target="file:///F:\&#24405;&#35838;&#35270;&#39057;\video_20230525_124044.mp4" TargetMode="Externa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tags" Target="../tags/tag8.xml"/><Relationship Id="rId3" Type="http://schemas.microsoft.com/office/2007/relationships/media" Target="file:///F:\&#24405;&#35838;&#35270;&#39057;\video_20230525_124609.mp4" TargetMode="External"/><Relationship Id="rId2" Type="http://schemas.openxmlformats.org/officeDocument/2006/relationships/video" Target="file:///F:\&#24405;&#35838;&#35270;&#39057;\video_20230525_124609.mp4" TargetMode="Externa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.v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0.x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0.w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9.wmf"/><Relationship Id="rId10" Type="http://schemas.openxmlformats.org/officeDocument/2006/relationships/notesSlide" Target="../notesSlides/notesSlide8.xml"/><Relationship Id="rId1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37      (向天歌演示原创作品：www.TopPPT.cn)"/>
          <p:cNvSpPr/>
          <p:nvPr/>
        </p:nvSpPr>
        <p:spPr>
          <a:xfrm rot="19177476">
            <a:off x="6119362" y="234489"/>
            <a:ext cx="4262813" cy="4010365"/>
          </a:xfrm>
          <a:custGeom>
            <a:avLst/>
            <a:gdLst>
              <a:gd name="connsiteX0" fmla="*/ 699354 w 5683751"/>
              <a:gd name="connsiteY0" fmla="*/ 2660654 h 5347153"/>
              <a:gd name="connsiteX1" fmla="*/ 699354 w 5683751"/>
              <a:gd name="connsiteY1" fmla="*/ 4647799 h 5347153"/>
              <a:gd name="connsiteX2" fmla="*/ 2720656 w 5683751"/>
              <a:gd name="connsiteY2" fmla="*/ 4654875 h 5347153"/>
              <a:gd name="connsiteX3" fmla="*/ 2131993 w 5683751"/>
              <a:gd name="connsiteY3" fmla="*/ 5347153 h 5347153"/>
              <a:gd name="connsiteX4" fmla="*/ 0 w 5683751"/>
              <a:gd name="connsiteY4" fmla="*/ 5347153 h 5347153"/>
              <a:gd name="connsiteX5" fmla="*/ 0 w 5683751"/>
              <a:gd name="connsiteY5" fmla="*/ 2660489 h 5347153"/>
              <a:gd name="connsiteX6" fmla="*/ 2808800 w 5683751"/>
              <a:gd name="connsiteY6" fmla="*/ 0 h 5347153"/>
              <a:gd name="connsiteX7" fmla="*/ 2832652 w 5683751"/>
              <a:gd name="connsiteY7" fmla="*/ 699354 h 5347153"/>
              <a:gd name="connsiteX8" fmla="*/ 699354 w 5683751"/>
              <a:gd name="connsiteY8" fmla="*/ 699354 h 5347153"/>
              <a:gd name="connsiteX9" fmla="*/ 699354 w 5683751"/>
              <a:gd name="connsiteY9" fmla="*/ 2481295 h 5347153"/>
              <a:gd name="connsiteX10" fmla="*/ 0 w 5683751"/>
              <a:gd name="connsiteY10" fmla="*/ 2481130 h 5347153"/>
              <a:gd name="connsiteX11" fmla="*/ 0 w 5683751"/>
              <a:gd name="connsiteY11" fmla="*/ 0 h 5347153"/>
              <a:gd name="connsiteX12" fmla="*/ 4307551 w 5683751"/>
              <a:gd name="connsiteY12" fmla="*/ 0 h 5347153"/>
              <a:gd name="connsiteX13" fmla="*/ 5683751 w 5683751"/>
              <a:gd name="connsiteY13" fmla="*/ 1170220 h 5347153"/>
              <a:gd name="connsiteX14" fmla="*/ 5080222 w 5683751"/>
              <a:gd name="connsiteY14" fmla="*/ 1879981 h 5347153"/>
              <a:gd name="connsiteX15" fmla="*/ 5080546 w 5683751"/>
              <a:gd name="connsiteY15" fmla="*/ 1701265 h 5347153"/>
              <a:gd name="connsiteX16" fmla="*/ 5081521 w 5683751"/>
              <a:gd name="connsiteY16" fmla="*/ 699354 h 5347153"/>
              <a:gd name="connsiteX17" fmla="*/ 3041115 w 5683751"/>
              <a:gd name="connsiteY17" fmla="*/ 699354 h 5347153"/>
              <a:gd name="connsiteX18" fmla="*/ 3017264 w 5683751"/>
              <a:gd name="connsiteY18" fmla="*/ 0 h 534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3751" h="5347153">
                <a:moveTo>
                  <a:pt x="699354" y="2660654"/>
                </a:moveTo>
                <a:lnTo>
                  <a:pt x="699354" y="4647799"/>
                </a:lnTo>
                <a:lnTo>
                  <a:pt x="2720656" y="4654875"/>
                </a:lnTo>
                <a:lnTo>
                  <a:pt x="2131993" y="5347153"/>
                </a:lnTo>
                <a:lnTo>
                  <a:pt x="0" y="5347153"/>
                </a:lnTo>
                <a:lnTo>
                  <a:pt x="0" y="2660489"/>
                </a:lnTo>
                <a:close/>
                <a:moveTo>
                  <a:pt x="2808800" y="0"/>
                </a:moveTo>
                <a:lnTo>
                  <a:pt x="2832652" y="699354"/>
                </a:lnTo>
                <a:lnTo>
                  <a:pt x="699354" y="699354"/>
                </a:lnTo>
                <a:lnTo>
                  <a:pt x="699354" y="2481295"/>
                </a:lnTo>
                <a:lnTo>
                  <a:pt x="0" y="2481130"/>
                </a:lnTo>
                <a:lnTo>
                  <a:pt x="0" y="0"/>
                </a:lnTo>
                <a:close/>
                <a:moveTo>
                  <a:pt x="4307551" y="0"/>
                </a:moveTo>
                <a:lnTo>
                  <a:pt x="5683751" y="1170220"/>
                </a:lnTo>
                <a:lnTo>
                  <a:pt x="5080222" y="1879981"/>
                </a:lnTo>
                <a:lnTo>
                  <a:pt x="5080546" y="1701265"/>
                </a:lnTo>
                <a:cubicBezTo>
                  <a:pt x="5081157" y="1364859"/>
                  <a:pt x="5081625" y="1029670"/>
                  <a:pt x="5081521" y="699354"/>
                </a:cubicBezTo>
                <a:lnTo>
                  <a:pt x="3041115" y="699354"/>
                </a:lnTo>
                <a:lnTo>
                  <a:pt x="3017264" y="0"/>
                </a:lnTo>
                <a:close/>
              </a:path>
            </a:pathLst>
          </a:cu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15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25" name="Freeform 38      (向天歌演示原创作品：www.TopPPT.cn)"/>
          <p:cNvSpPr/>
          <p:nvPr/>
        </p:nvSpPr>
        <p:spPr>
          <a:xfrm rot="19177476">
            <a:off x="7844664" y="988348"/>
            <a:ext cx="2598672" cy="3056087"/>
          </a:xfrm>
          <a:custGeom>
            <a:avLst/>
            <a:gdLst>
              <a:gd name="connsiteX0" fmla="*/ 699354 w 3464896"/>
              <a:gd name="connsiteY0" fmla="*/ 2076448 h 4074783"/>
              <a:gd name="connsiteX1" fmla="*/ 699354 w 3464896"/>
              <a:gd name="connsiteY1" fmla="*/ 3252330 h 4074783"/>
              <a:gd name="connsiteX2" fmla="*/ 0 w 3464896"/>
              <a:gd name="connsiteY2" fmla="*/ 4074783 h 4074783"/>
              <a:gd name="connsiteX3" fmla="*/ 0 w 3464896"/>
              <a:gd name="connsiteY3" fmla="*/ 2076283 h 4074783"/>
              <a:gd name="connsiteX4" fmla="*/ 1684570 w 3464896"/>
              <a:gd name="connsiteY4" fmla="*/ 0 h 4074783"/>
              <a:gd name="connsiteX5" fmla="*/ 1708421 w 3464896"/>
              <a:gd name="connsiteY5" fmla="*/ 699355 h 4074783"/>
              <a:gd name="connsiteX6" fmla="*/ 699354 w 3464896"/>
              <a:gd name="connsiteY6" fmla="*/ 699354 h 4074783"/>
              <a:gd name="connsiteX7" fmla="*/ 699354 w 3464896"/>
              <a:gd name="connsiteY7" fmla="*/ 1859921 h 4074783"/>
              <a:gd name="connsiteX8" fmla="*/ 0 w 3464896"/>
              <a:gd name="connsiteY8" fmla="*/ 1859755 h 4074783"/>
              <a:gd name="connsiteX9" fmla="*/ 0 w 3464896"/>
              <a:gd name="connsiteY9" fmla="*/ 0 h 4074783"/>
              <a:gd name="connsiteX10" fmla="*/ 3464896 w 3464896"/>
              <a:gd name="connsiteY10" fmla="*/ 1 h 4074783"/>
              <a:gd name="connsiteX11" fmla="*/ 2870217 w 3464896"/>
              <a:gd name="connsiteY11" fmla="*/ 699354 h 4074783"/>
              <a:gd name="connsiteX12" fmla="*/ 1916884 w 3464896"/>
              <a:gd name="connsiteY12" fmla="*/ 699354 h 4074783"/>
              <a:gd name="connsiteX13" fmla="*/ 1893033 w 3464896"/>
              <a:gd name="connsiteY13" fmla="*/ 1 h 407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64896" h="4074783">
                <a:moveTo>
                  <a:pt x="699354" y="2076448"/>
                </a:moveTo>
                <a:lnTo>
                  <a:pt x="699354" y="3252330"/>
                </a:lnTo>
                <a:lnTo>
                  <a:pt x="0" y="4074783"/>
                </a:lnTo>
                <a:lnTo>
                  <a:pt x="0" y="2076283"/>
                </a:lnTo>
                <a:close/>
                <a:moveTo>
                  <a:pt x="1684570" y="0"/>
                </a:moveTo>
                <a:lnTo>
                  <a:pt x="1708421" y="699355"/>
                </a:lnTo>
                <a:lnTo>
                  <a:pt x="699354" y="699354"/>
                </a:lnTo>
                <a:lnTo>
                  <a:pt x="699354" y="1859921"/>
                </a:lnTo>
                <a:lnTo>
                  <a:pt x="0" y="1859755"/>
                </a:lnTo>
                <a:lnTo>
                  <a:pt x="0" y="0"/>
                </a:lnTo>
                <a:close/>
                <a:moveTo>
                  <a:pt x="3464896" y="1"/>
                </a:moveTo>
                <a:lnTo>
                  <a:pt x="2870217" y="699354"/>
                </a:lnTo>
                <a:lnTo>
                  <a:pt x="1916884" y="699354"/>
                </a:lnTo>
                <a:lnTo>
                  <a:pt x="1893033" y="1"/>
                </a:lnTo>
                <a:close/>
              </a:path>
            </a:pathLst>
          </a:custGeom>
          <a:solidFill>
            <a:srgbClr val="2B2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15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TextBox 18      (向天歌演示原创作品：www.TopPPT.cn)"/>
          <p:cNvSpPr txBox="1"/>
          <p:nvPr/>
        </p:nvSpPr>
        <p:spPr>
          <a:xfrm>
            <a:off x="1300639" y="2464118"/>
            <a:ext cx="111347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电子</a:t>
            </a:r>
            <a:endParaRPr lang="zh-CN" altLang="en-US" sz="2800" b="1" dirty="0">
              <a:solidFill>
                <a:srgbClr val="2B2E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文鼎霹靂體" panose="02010609010101010101" pitchFamily="49" charset="-120"/>
            </a:endParaRPr>
          </a:p>
        </p:txBody>
      </p:sp>
      <p:sp>
        <p:nvSpPr>
          <p:cNvPr id="27" name="TextBox 21      (向天歌演示原创作品：www.TopPPT.cn)"/>
          <p:cNvSpPr txBox="1"/>
          <p:nvPr/>
        </p:nvSpPr>
        <p:spPr>
          <a:xfrm>
            <a:off x="3117056" y="2463641"/>
            <a:ext cx="1030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技术</a:t>
            </a:r>
            <a:endParaRPr lang="zh-CN" altLang="en-US" sz="2800" b="1" dirty="0" smtClean="0">
              <a:solidFill>
                <a:srgbClr val="2B2E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文鼎霹靂體" panose="02010609010101010101" pitchFamily="49" charset="-120"/>
            </a:endParaRPr>
          </a:p>
        </p:txBody>
      </p:sp>
      <p:grpSp>
        <p:nvGrpSpPr>
          <p:cNvPr id="28" name="Group 3      (向天歌演示原创作品：www.TopPPT.cn)"/>
          <p:cNvGrpSpPr/>
          <p:nvPr/>
        </p:nvGrpSpPr>
        <p:grpSpPr>
          <a:xfrm>
            <a:off x="1216875" y="3272786"/>
            <a:ext cx="1311230" cy="90900"/>
            <a:chOff x="1622500" y="4356850"/>
            <a:chExt cx="1748306" cy="121200"/>
          </a:xfrm>
        </p:grpSpPr>
        <p:cxnSp>
          <p:nvCxnSpPr>
            <p:cNvPr id="29" name="Straight Connector 23      (向天歌演示原创作品：www.TopPPT.cn)"/>
            <p:cNvCxnSpPr/>
            <p:nvPr/>
          </p:nvCxnSpPr>
          <p:spPr>
            <a:xfrm flipH="1">
              <a:off x="1622500" y="4420894"/>
              <a:ext cx="1656184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21A3D0"/>
                  </a:gs>
                  <a:gs pos="89000">
                    <a:schemeClr val="bg1"/>
                  </a:gs>
                  <a:gs pos="83000">
                    <a:srgbClr val="E8E8E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7      (向天歌演示原创作品：www.TopPPT.cn)"/>
            <p:cNvSpPr/>
            <p:nvPr/>
          </p:nvSpPr>
          <p:spPr>
            <a:xfrm>
              <a:off x="3249606" y="4356850"/>
              <a:ext cx="121200" cy="121200"/>
            </a:xfrm>
            <a:prstGeom prst="ellipse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Group 4      (向天歌演示原创作品：www.TopPPT.cn)"/>
          <p:cNvGrpSpPr/>
          <p:nvPr/>
        </p:nvGrpSpPr>
        <p:grpSpPr>
          <a:xfrm>
            <a:off x="3037993" y="3272786"/>
            <a:ext cx="1402130" cy="90900"/>
            <a:chOff x="4050658" y="4356850"/>
            <a:chExt cx="1869506" cy="121200"/>
          </a:xfrm>
        </p:grpSpPr>
        <p:cxnSp>
          <p:nvCxnSpPr>
            <p:cNvPr id="32" name="Straight Connector 24      (向天歌演示原创作品：www.TopPPT.cn)"/>
            <p:cNvCxnSpPr/>
            <p:nvPr/>
          </p:nvCxnSpPr>
          <p:spPr>
            <a:xfrm flipV="1">
              <a:off x="4171858" y="4414006"/>
              <a:ext cx="1748306" cy="3444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21A3D0"/>
                  </a:gs>
                  <a:gs pos="89000">
                    <a:schemeClr val="bg1"/>
                  </a:gs>
                  <a:gs pos="83000">
                    <a:srgbClr val="E8E8E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29      (向天歌演示原创作品：www.TopPPT.cn)"/>
            <p:cNvSpPr/>
            <p:nvPr/>
          </p:nvSpPr>
          <p:spPr>
            <a:xfrm>
              <a:off x="4050658" y="4356850"/>
              <a:ext cx="121200" cy="121200"/>
            </a:xfrm>
            <a:prstGeom prst="ellipse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Group 9      (向天歌演示原创作品：www.TopPPT.cn)"/>
          <p:cNvGrpSpPr/>
          <p:nvPr/>
        </p:nvGrpSpPr>
        <p:grpSpPr>
          <a:xfrm>
            <a:off x="2002888" y="4451367"/>
            <a:ext cx="313574" cy="301759"/>
            <a:chOff x="2670518" y="4898862"/>
            <a:chExt cx="418098" cy="402345"/>
          </a:xfrm>
        </p:grpSpPr>
        <p:sp>
          <p:nvSpPr>
            <p:cNvPr id="38" name="Rectangle 32      (向天歌演示原创作品：www.TopPPT.cn)"/>
            <p:cNvSpPr/>
            <p:nvPr/>
          </p:nvSpPr>
          <p:spPr>
            <a:xfrm flipV="1">
              <a:off x="2670518" y="4898862"/>
              <a:ext cx="418098" cy="402345"/>
            </a:xfrm>
            <a:prstGeom prst="rect">
              <a:avLst/>
            </a:prstGeom>
            <a:solidFill>
              <a:srgbClr val="2B2E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2801992" y="4974946"/>
              <a:ext cx="155149" cy="250176"/>
              <a:chOff x="6967538" y="6365875"/>
              <a:chExt cx="127000" cy="204787"/>
            </a:xfrm>
            <a:solidFill>
              <a:schemeClr val="bg1"/>
            </a:solidFill>
          </p:grpSpPr>
          <p:sp>
            <p:nvSpPr>
              <p:cNvPr id="40" name="Freeform 626      (向天歌演示原创作品：www.TopPPT.cn)"/>
              <p:cNvSpPr/>
              <p:nvPr/>
            </p:nvSpPr>
            <p:spPr bwMode="auto">
              <a:xfrm>
                <a:off x="6967538" y="6423025"/>
                <a:ext cx="127000" cy="147637"/>
              </a:xfrm>
              <a:custGeom>
                <a:avLst/>
                <a:gdLst>
                  <a:gd name="T0" fmla="*/ 180 w 180"/>
                  <a:gd name="T1" fmla="*/ 68 h 209"/>
                  <a:gd name="T2" fmla="*/ 180 w 180"/>
                  <a:gd name="T3" fmla="*/ 15 h 209"/>
                  <a:gd name="T4" fmla="*/ 156 w 180"/>
                  <a:gd name="T5" fmla="*/ 15 h 209"/>
                  <a:gd name="T6" fmla="*/ 156 w 180"/>
                  <a:gd name="T7" fmla="*/ 68 h 209"/>
                  <a:gd name="T8" fmla="*/ 92 w 180"/>
                  <a:gd name="T9" fmla="*/ 132 h 209"/>
                  <a:gd name="T10" fmla="*/ 91 w 180"/>
                  <a:gd name="T11" fmla="*/ 132 h 209"/>
                  <a:gd name="T12" fmla="*/ 90 w 180"/>
                  <a:gd name="T13" fmla="*/ 132 h 209"/>
                  <a:gd name="T14" fmla="*/ 90 w 180"/>
                  <a:gd name="T15" fmla="*/ 132 h 209"/>
                  <a:gd name="T16" fmla="*/ 89 w 180"/>
                  <a:gd name="T17" fmla="*/ 132 h 209"/>
                  <a:gd name="T18" fmla="*/ 24 w 180"/>
                  <a:gd name="T19" fmla="*/ 68 h 209"/>
                  <a:gd name="T20" fmla="*/ 24 w 180"/>
                  <a:gd name="T21" fmla="*/ 15 h 209"/>
                  <a:gd name="T22" fmla="*/ 0 w 180"/>
                  <a:gd name="T23" fmla="*/ 15 h 209"/>
                  <a:gd name="T24" fmla="*/ 0 w 180"/>
                  <a:gd name="T25" fmla="*/ 68 h 209"/>
                  <a:gd name="T26" fmla="*/ 76 w 180"/>
                  <a:gd name="T27" fmla="*/ 156 h 209"/>
                  <a:gd name="T28" fmla="*/ 76 w 180"/>
                  <a:gd name="T29" fmla="*/ 194 h 209"/>
                  <a:gd name="T30" fmla="*/ 22 w 180"/>
                  <a:gd name="T31" fmla="*/ 209 h 209"/>
                  <a:gd name="T32" fmla="*/ 159 w 180"/>
                  <a:gd name="T33" fmla="*/ 209 h 209"/>
                  <a:gd name="T34" fmla="*/ 104 w 180"/>
                  <a:gd name="T35" fmla="*/ 193 h 209"/>
                  <a:gd name="T36" fmla="*/ 104 w 180"/>
                  <a:gd name="T37" fmla="*/ 156 h 209"/>
                  <a:gd name="T38" fmla="*/ 180 w 180"/>
                  <a:gd name="T39" fmla="*/ 68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" h="209">
                    <a:moveTo>
                      <a:pt x="180" y="68"/>
                    </a:moveTo>
                    <a:cubicBezTo>
                      <a:pt x="180" y="68"/>
                      <a:pt x="180" y="38"/>
                      <a:pt x="180" y="15"/>
                    </a:cubicBezTo>
                    <a:cubicBezTo>
                      <a:pt x="180" y="0"/>
                      <a:pt x="156" y="0"/>
                      <a:pt x="156" y="15"/>
                    </a:cubicBezTo>
                    <a:cubicBezTo>
                      <a:pt x="156" y="38"/>
                      <a:pt x="156" y="68"/>
                      <a:pt x="156" y="68"/>
                    </a:cubicBezTo>
                    <a:cubicBezTo>
                      <a:pt x="156" y="104"/>
                      <a:pt x="128" y="132"/>
                      <a:pt x="92" y="132"/>
                    </a:cubicBezTo>
                    <a:cubicBezTo>
                      <a:pt x="92" y="132"/>
                      <a:pt x="91" y="132"/>
                      <a:pt x="91" y="132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2"/>
                      <a:pt x="89" y="132"/>
                      <a:pt x="89" y="132"/>
                    </a:cubicBezTo>
                    <a:cubicBezTo>
                      <a:pt x="53" y="132"/>
                      <a:pt x="24" y="104"/>
                      <a:pt x="24" y="68"/>
                    </a:cubicBezTo>
                    <a:cubicBezTo>
                      <a:pt x="24" y="68"/>
                      <a:pt x="24" y="38"/>
                      <a:pt x="24" y="15"/>
                    </a:cubicBezTo>
                    <a:cubicBezTo>
                      <a:pt x="24" y="0"/>
                      <a:pt x="0" y="0"/>
                      <a:pt x="0" y="15"/>
                    </a:cubicBezTo>
                    <a:cubicBezTo>
                      <a:pt x="0" y="22"/>
                      <a:pt x="0" y="68"/>
                      <a:pt x="0" y="68"/>
                    </a:cubicBezTo>
                    <a:cubicBezTo>
                      <a:pt x="0" y="113"/>
                      <a:pt x="33" y="149"/>
                      <a:pt x="76" y="156"/>
                    </a:cubicBezTo>
                    <a:cubicBezTo>
                      <a:pt x="76" y="194"/>
                      <a:pt x="76" y="194"/>
                      <a:pt x="76" y="194"/>
                    </a:cubicBezTo>
                    <a:cubicBezTo>
                      <a:pt x="22" y="209"/>
                      <a:pt x="22" y="209"/>
                      <a:pt x="22" y="209"/>
                    </a:cubicBezTo>
                    <a:cubicBezTo>
                      <a:pt x="159" y="209"/>
                      <a:pt x="159" y="209"/>
                      <a:pt x="159" y="209"/>
                    </a:cubicBezTo>
                    <a:cubicBezTo>
                      <a:pt x="104" y="193"/>
                      <a:pt x="104" y="193"/>
                      <a:pt x="104" y="193"/>
                    </a:cubicBezTo>
                    <a:cubicBezTo>
                      <a:pt x="104" y="156"/>
                      <a:pt x="104" y="156"/>
                      <a:pt x="104" y="156"/>
                    </a:cubicBezTo>
                    <a:cubicBezTo>
                      <a:pt x="147" y="150"/>
                      <a:pt x="180" y="113"/>
                      <a:pt x="180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41" name="Freeform 627      (向天歌演示原创作品：www.TopPPT.cn)"/>
              <p:cNvSpPr/>
              <p:nvPr/>
            </p:nvSpPr>
            <p:spPr bwMode="auto">
              <a:xfrm>
                <a:off x="7000875" y="6365875"/>
                <a:ext cx="61912" cy="134937"/>
              </a:xfrm>
              <a:custGeom>
                <a:avLst/>
                <a:gdLst>
                  <a:gd name="T0" fmla="*/ 43 w 87"/>
                  <a:gd name="T1" fmla="*/ 190 h 190"/>
                  <a:gd name="T2" fmla="*/ 43 w 87"/>
                  <a:gd name="T3" fmla="*/ 190 h 190"/>
                  <a:gd name="T4" fmla="*/ 44 w 87"/>
                  <a:gd name="T5" fmla="*/ 190 h 190"/>
                  <a:gd name="T6" fmla="*/ 87 w 87"/>
                  <a:gd name="T7" fmla="*/ 147 h 190"/>
                  <a:gd name="T8" fmla="*/ 87 w 87"/>
                  <a:gd name="T9" fmla="*/ 43 h 190"/>
                  <a:gd name="T10" fmla="*/ 44 w 87"/>
                  <a:gd name="T11" fmla="*/ 0 h 190"/>
                  <a:gd name="T12" fmla="*/ 43 w 87"/>
                  <a:gd name="T13" fmla="*/ 0 h 190"/>
                  <a:gd name="T14" fmla="*/ 43 w 87"/>
                  <a:gd name="T15" fmla="*/ 0 h 190"/>
                  <a:gd name="T16" fmla="*/ 0 w 87"/>
                  <a:gd name="T17" fmla="*/ 43 h 190"/>
                  <a:gd name="T18" fmla="*/ 0 w 87"/>
                  <a:gd name="T19" fmla="*/ 147 h 190"/>
                  <a:gd name="T20" fmla="*/ 43 w 87"/>
                  <a:gd name="T21" fmla="*/ 19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" h="190">
                    <a:moveTo>
                      <a:pt x="43" y="190"/>
                    </a:moveTo>
                    <a:cubicBezTo>
                      <a:pt x="43" y="190"/>
                      <a:pt x="43" y="190"/>
                      <a:pt x="43" y="190"/>
                    </a:cubicBezTo>
                    <a:cubicBezTo>
                      <a:pt x="44" y="190"/>
                      <a:pt x="44" y="190"/>
                      <a:pt x="44" y="190"/>
                    </a:cubicBezTo>
                    <a:cubicBezTo>
                      <a:pt x="68" y="190"/>
                      <a:pt x="87" y="171"/>
                      <a:pt x="87" y="147"/>
                    </a:cubicBezTo>
                    <a:cubicBezTo>
                      <a:pt x="87" y="43"/>
                      <a:pt x="87" y="43"/>
                      <a:pt x="87" y="43"/>
                    </a:cubicBezTo>
                    <a:cubicBezTo>
                      <a:pt x="87" y="19"/>
                      <a:pt x="68" y="0"/>
                      <a:pt x="44" y="0"/>
                    </a:cubicBezTo>
                    <a:cubicBezTo>
                      <a:pt x="44" y="0"/>
                      <a:pt x="44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19" y="0"/>
                      <a:pt x="0" y="19"/>
                      <a:pt x="0" y="43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71"/>
                      <a:pt x="19" y="190"/>
                      <a:pt x="43" y="1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</p:grpSp>
      </p:grpSp>
      <p:grpSp>
        <p:nvGrpSpPr>
          <p:cNvPr id="42" name="Group 11      (向天歌演示原创作品：www.TopPPT.cn)"/>
          <p:cNvGrpSpPr/>
          <p:nvPr/>
        </p:nvGrpSpPr>
        <p:grpSpPr>
          <a:xfrm>
            <a:off x="2360288" y="4451367"/>
            <a:ext cx="1215114" cy="301759"/>
            <a:chOff x="3147050" y="4898862"/>
            <a:chExt cx="1620152" cy="402345"/>
          </a:xfrm>
        </p:grpSpPr>
        <p:sp>
          <p:nvSpPr>
            <p:cNvPr id="43" name="Rectangle 33      (向天歌演示原创作品：www.TopPPT.cn)"/>
            <p:cNvSpPr/>
            <p:nvPr/>
          </p:nvSpPr>
          <p:spPr>
            <a:xfrm flipV="1">
              <a:off x="3147050" y="4898862"/>
              <a:ext cx="1620152" cy="402345"/>
            </a:xfrm>
            <a:prstGeom prst="rect">
              <a:avLst/>
            </a:prstGeom>
            <a:solidFill>
              <a:srgbClr val="2B2E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  <p:sp>
          <p:nvSpPr>
            <p:cNvPr id="44" name="TextBox 35      (向天歌演示原创作品：www.TopPPT.cn)"/>
            <p:cNvSpPr txBox="1"/>
            <p:nvPr/>
          </p:nvSpPr>
          <p:spPr>
            <a:xfrm>
              <a:off x="3527358" y="4928981"/>
              <a:ext cx="1033984" cy="36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文鼎霹靂體" panose="02010609010101010101" pitchFamily="49" charset="-120"/>
                </a:rPr>
                <a:t>李海燕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2051050" y="1564005"/>
            <a:ext cx="1078230" cy="1076960"/>
            <a:chOff x="3448" y="2767"/>
            <a:chExt cx="1554" cy="1554"/>
          </a:xfrm>
        </p:grpSpPr>
        <p:sp>
          <p:nvSpPr>
            <p:cNvPr id="57" name="Rectangle 19      (向天歌演示原创作品：www.TopPPT.cn)"/>
            <p:cNvSpPr/>
            <p:nvPr/>
          </p:nvSpPr>
          <p:spPr>
            <a:xfrm rot="2289162">
              <a:off x="3448" y="2767"/>
              <a:ext cx="1554" cy="1554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3643" y="2917"/>
              <a:ext cx="1134" cy="1208"/>
              <a:chOff x="3649" y="2955"/>
              <a:chExt cx="1134" cy="1208"/>
            </a:xfrm>
          </p:grpSpPr>
          <p:sp>
            <p:nvSpPr>
              <p:cNvPr id="59" name="Freeform 162"/>
              <p:cNvSpPr/>
              <p:nvPr/>
            </p:nvSpPr>
            <p:spPr bwMode="auto">
              <a:xfrm>
                <a:off x="3649" y="2955"/>
                <a:ext cx="1134" cy="1208"/>
              </a:xfrm>
              <a:custGeom>
                <a:avLst/>
                <a:gdLst>
                  <a:gd name="T0" fmla="*/ 256 w 256"/>
                  <a:gd name="T1" fmla="*/ 216 h 256"/>
                  <a:gd name="T2" fmla="*/ 216 w 256"/>
                  <a:gd name="T3" fmla="*/ 256 h 256"/>
                  <a:gd name="T4" fmla="*/ 40 w 256"/>
                  <a:gd name="T5" fmla="*/ 256 h 256"/>
                  <a:gd name="T6" fmla="*/ 0 w 256"/>
                  <a:gd name="T7" fmla="*/ 216 h 256"/>
                  <a:gd name="T8" fmla="*/ 0 w 256"/>
                  <a:gd name="T9" fmla="*/ 40 h 256"/>
                  <a:gd name="T10" fmla="*/ 40 w 256"/>
                  <a:gd name="T11" fmla="*/ 0 h 256"/>
                  <a:gd name="T12" fmla="*/ 216 w 256"/>
                  <a:gd name="T13" fmla="*/ 0 h 256"/>
                  <a:gd name="T14" fmla="*/ 256 w 256"/>
                  <a:gd name="T15" fmla="*/ 40 h 256"/>
                  <a:gd name="T16" fmla="*/ 256 w 256"/>
                  <a:gd name="T17" fmla="*/ 21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6" h="256">
                    <a:moveTo>
                      <a:pt x="256" y="216"/>
                    </a:moveTo>
                    <a:cubicBezTo>
                      <a:pt x="256" y="238"/>
                      <a:pt x="238" y="256"/>
                      <a:pt x="216" y="256"/>
                    </a:cubicBezTo>
                    <a:cubicBezTo>
                      <a:pt x="40" y="256"/>
                      <a:pt x="40" y="256"/>
                      <a:pt x="40" y="256"/>
                    </a:cubicBezTo>
                    <a:cubicBezTo>
                      <a:pt x="18" y="256"/>
                      <a:pt x="0" y="238"/>
                      <a:pt x="0" y="21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18"/>
                      <a:pt x="18" y="0"/>
                      <a:pt x="40" y="0"/>
                    </a:cubicBezTo>
                    <a:cubicBezTo>
                      <a:pt x="216" y="0"/>
                      <a:pt x="216" y="0"/>
                      <a:pt x="216" y="0"/>
                    </a:cubicBezTo>
                    <a:cubicBezTo>
                      <a:pt x="238" y="0"/>
                      <a:pt x="256" y="18"/>
                      <a:pt x="256" y="40"/>
                    </a:cubicBezTo>
                    <a:lnTo>
                      <a:pt x="256" y="216"/>
                    </a:lnTo>
                    <a:close/>
                  </a:path>
                </a:pathLst>
              </a:custGeom>
              <a:solidFill>
                <a:srgbClr val="7DC0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Freeform 163"/>
              <p:cNvSpPr/>
              <p:nvPr/>
            </p:nvSpPr>
            <p:spPr bwMode="auto">
              <a:xfrm>
                <a:off x="3896" y="3249"/>
                <a:ext cx="887" cy="914"/>
              </a:xfrm>
              <a:custGeom>
                <a:avLst/>
                <a:gdLst>
                  <a:gd name="T0" fmla="*/ 200 w 200"/>
                  <a:gd name="T1" fmla="*/ 58 h 194"/>
                  <a:gd name="T2" fmla="*/ 142 w 200"/>
                  <a:gd name="T3" fmla="*/ 0 h 194"/>
                  <a:gd name="T4" fmla="*/ 96 w 200"/>
                  <a:gd name="T5" fmla="*/ 46 h 194"/>
                  <a:gd name="T6" fmla="*/ 56 w 200"/>
                  <a:gd name="T7" fmla="*/ 5 h 194"/>
                  <a:gd name="T8" fmla="*/ 49 w 200"/>
                  <a:gd name="T9" fmla="*/ 12 h 194"/>
                  <a:gd name="T10" fmla="*/ 41 w 200"/>
                  <a:gd name="T11" fmla="*/ 40 h 194"/>
                  <a:gd name="T12" fmla="*/ 15 w 200"/>
                  <a:gd name="T13" fmla="*/ 46 h 194"/>
                  <a:gd name="T14" fmla="*/ 6 w 200"/>
                  <a:gd name="T15" fmla="*/ 55 h 194"/>
                  <a:gd name="T16" fmla="*/ 47 w 200"/>
                  <a:gd name="T17" fmla="*/ 95 h 194"/>
                  <a:gd name="T18" fmla="*/ 0 w 200"/>
                  <a:gd name="T19" fmla="*/ 141 h 194"/>
                  <a:gd name="T20" fmla="*/ 53 w 200"/>
                  <a:gd name="T21" fmla="*/ 194 h 194"/>
                  <a:gd name="T22" fmla="*/ 160 w 200"/>
                  <a:gd name="T23" fmla="*/ 194 h 194"/>
                  <a:gd name="T24" fmla="*/ 200 w 200"/>
                  <a:gd name="T25" fmla="*/ 154 h 194"/>
                  <a:gd name="T26" fmla="*/ 200 w 200"/>
                  <a:gd name="T27" fmla="*/ 58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0" h="194">
                    <a:moveTo>
                      <a:pt x="200" y="58"/>
                    </a:moveTo>
                    <a:cubicBezTo>
                      <a:pt x="142" y="0"/>
                      <a:pt x="142" y="0"/>
                      <a:pt x="142" y="0"/>
                    </a:cubicBezTo>
                    <a:cubicBezTo>
                      <a:pt x="96" y="46"/>
                      <a:pt x="96" y="46"/>
                      <a:pt x="96" y="46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47" y="95"/>
                      <a:pt x="47" y="95"/>
                      <a:pt x="47" y="95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53" y="194"/>
                      <a:pt x="53" y="194"/>
                      <a:pt x="53" y="194"/>
                    </a:cubicBezTo>
                    <a:cubicBezTo>
                      <a:pt x="160" y="194"/>
                      <a:pt x="160" y="194"/>
                      <a:pt x="160" y="194"/>
                    </a:cubicBezTo>
                    <a:cubicBezTo>
                      <a:pt x="182" y="194"/>
                      <a:pt x="200" y="176"/>
                      <a:pt x="200" y="154"/>
                    </a:cubicBezTo>
                    <a:lnTo>
                      <a:pt x="200" y="58"/>
                    </a:lnTo>
                    <a:close/>
                  </a:path>
                </a:pathLst>
              </a:custGeom>
              <a:solidFill>
                <a:srgbClr val="6DA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Freeform 164"/>
              <p:cNvSpPr/>
              <p:nvPr/>
            </p:nvSpPr>
            <p:spPr bwMode="auto">
              <a:xfrm>
                <a:off x="4157" y="3230"/>
                <a:ext cx="397" cy="415"/>
              </a:xfrm>
              <a:custGeom>
                <a:avLst/>
                <a:gdLst>
                  <a:gd name="T0" fmla="*/ 89 w 89"/>
                  <a:gd name="T1" fmla="*/ 17 h 88"/>
                  <a:gd name="T2" fmla="*/ 71 w 89"/>
                  <a:gd name="T3" fmla="*/ 0 h 88"/>
                  <a:gd name="T4" fmla="*/ 59 w 89"/>
                  <a:gd name="T5" fmla="*/ 5 h 88"/>
                  <a:gd name="T6" fmla="*/ 0 w 89"/>
                  <a:gd name="T7" fmla="*/ 63 h 88"/>
                  <a:gd name="T8" fmla="*/ 25 w 89"/>
                  <a:gd name="T9" fmla="*/ 88 h 88"/>
                  <a:gd name="T10" fmla="*/ 84 w 89"/>
                  <a:gd name="T11" fmla="*/ 30 h 88"/>
                  <a:gd name="T12" fmla="*/ 84 w 89"/>
                  <a:gd name="T13" fmla="*/ 30 h 88"/>
                  <a:gd name="T14" fmla="*/ 89 w 89"/>
                  <a:gd name="T15" fmla="*/ 17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9" h="88">
                    <a:moveTo>
                      <a:pt x="89" y="17"/>
                    </a:moveTo>
                    <a:cubicBezTo>
                      <a:pt x="89" y="8"/>
                      <a:pt x="81" y="0"/>
                      <a:pt x="71" y="0"/>
                    </a:cubicBezTo>
                    <a:cubicBezTo>
                      <a:pt x="67" y="0"/>
                      <a:pt x="62" y="2"/>
                      <a:pt x="59" y="5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25" y="88"/>
                      <a:pt x="25" y="88"/>
                      <a:pt x="25" y="88"/>
                    </a:cubicBezTo>
                    <a:cubicBezTo>
                      <a:pt x="84" y="30"/>
                      <a:pt x="84" y="30"/>
                      <a:pt x="84" y="30"/>
                    </a:cubicBezTo>
                    <a:cubicBezTo>
                      <a:pt x="84" y="30"/>
                      <a:pt x="84" y="30"/>
                      <a:pt x="84" y="30"/>
                    </a:cubicBezTo>
                    <a:cubicBezTo>
                      <a:pt x="87" y="27"/>
                      <a:pt x="89" y="22"/>
                      <a:pt x="89" y="17"/>
                    </a:cubicBezTo>
                    <a:close/>
                  </a:path>
                </a:pathLst>
              </a:custGeom>
              <a:solidFill>
                <a:srgbClr val="739B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Freeform 165"/>
              <p:cNvSpPr/>
              <p:nvPr/>
            </p:nvSpPr>
            <p:spPr bwMode="auto">
              <a:xfrm>
                <a:off x="3878" y="3565"/>
                <a:ext cx="352" cy="368"/>
              </a:xfrm>
              <a:custGeom>
                <a:avLst/>
                <a:gdLst>
                  <a:gd name="T0" fmla="*/ 33 w 117"/>
                  <a:gd name="T1" fmla="*/ 70 h 115"/>
                  <a:gd name="T2" fmla="*/ 20 w 117"/>
                  <a:gd name="T3" fmla="*/ 72 h 115"/>
                  <a:gd name="T4" fmla="*/ 0 w 117"/>
                  <a:gd name="T5" fmla="*/ 103 h 115"/>
                  <a:gd name="T6" fmla="*/ 12 w 117"/>
                  <a:gd name="T7" fmla="*/ 115 h 115"/>
                  <a:gd name="T8" fmla="*/ 12 w 117"/>
                  <a:gd name="T9" fmla="*/ 115 h 115"/>
                  <a:gd name="T10" fmla="*/ 14 w 117"/>
                  <a:gd name="T11" fmla="*/ 115 h 115"/>
                  <a:gd name="T12" fmla="*/ 43 w 117"/>
                  <a:gd name="T13" fmla="*/ 96 h 115"/>
                  <a:gd name="T14" fmla="*/ 45 w 117"/>
                  <a:gd name="T15" fmla="*/ 82 h 115"/>
                  <a:gd name="T16" fmla="*/ 117 w 117"/>
                  <a:gd name="T17" fmla="*/ 11 h 115"/>
                  <a:gd name="T18" fmla="*/ 105 w 117"/>
                  <a:gd name="T19" fmla="*/ 0 h 115"/>
                  <a:gd name="T20" fmla="*/ 33 w 117"/>
                  <a:gd name="T21" fmla="*/ 7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115">
                    <a:moveTo>
                      <a:pt x="33" y="70"/>
                    </a:moveTo>
                    <a:lnTo>
                      <a:pt x="20" y="72"/>
                    </a:lnTo>
                    <a:lnTo>
                      <a:pt x="0" y="103"/>
                    </a:lnTo>
                    <a:lnTo>
                      <a:pt x="12" y="115"/>
                    </a:lnTo>
                    <a:lnTo>
                      <a:pt x="12" y="115"/>
                    </a:lnTo>
                    <a:lnTo>
                      <a:pt x="14" y="115"/>
                    </a:lnTo>
                    <a:lnTo>
                      <a:pt x="43" y="96"/>
                    </a:lnTo>
                    <a:lnTo>
                      <a:pt x="45" y="82"/>
                    </a:lnTo>
                    <a:lnTo>
                      <a:pt x="117" y="11"/>
                    </a:lnTo>
                    <a:lnTo>
                      <a:pt x="105" y="0"/>
                    </a:lnTo>
                    <a:lnTo>
                      <a:pt x="33" y="70"/>
                    </a:lnTo>
                    <a:close/>
                  </a:path>
                </a:pathLst>
              </a:custGeom>
              <a:solidFill>
                <a:srgbClr val="505A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Freeform 166"/>
              <p:cNvSpPr/>
              <p:nvPr/>
            </p:nvSpPr>
            <p:spPr bwMode="auto">
              <a:xfrm>
                <a:off x="4239" y="3310"/>
                <a:ext cx="196" cy="208"/>
              </a:xfrm>
              <a:custGeom>
                <a:avLst/>
                <a:gdLst>
                  <a:gd name="T0" fmla="*/ 7 w 65"/>
                  <a:gd name="T1" fmla="*/ 65 h 65"/>
                  <a:gd name="T2" fmla="*/ 0 w 65"/>
                  <a:gd name="T3" fmla="*/ 59 h 65"/>
                  <a:gd name="T4" fmla="*/ 59 w 65"/>
                  <a:gd name="T5" fmla="*/ 0 h 65"/>
                  <a:gd name="T6" fmla="*/ 65 w 65"/>
                  <a:gd name="T7" fmla="*/ 7 h 65"/>
                  <a:gd name="T8" fmla="*/ 7 w 65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7" y="65"/>
                    </a:moveTo>
                    <a:lnTo>
                      <a:pt x="0" y="59"/>
                    </a:lnTo>
                    <a:lnTo>
                      <a:pt x="59" y="0"/>
                    </a:lnTo>
                    <a:lnTo>
                      <a:pt x="65" y="7"/>
                    </a:lnTo>
                    <a:lnTo>
                      <a:pt x="7" y="65"/>
                    </a:lnTo>
                    <a:close/>
                  </a:path>
                </a:pathLst>
              </a:custGeom>
              <a:solidFill>
                <a:srgbClr val="618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Freeform 167"/>
              <p:cNvSpPr/>
              <p:nvPr/>
            </p:nvSpPr>
            <p:spPr bwMode="auto">
              <a:xfrm>
                <a:off x="4278" y="3358"/>
                <a:ext cx="196" cy="208"/>
              </a:xfrm>
              <a:custGeom>
                <a:avLst/>
                <a:gdLst>
                  <a:gd name="T0" fmla="*/ 8 w 65"/>
                  <a:gd name="T1" fmla="*/ 65 h 65"/>
                  <a:gd name="T2" fmla="*/ 0 w 65"/>
                  <a:gd name="T3" fmla="*/ 57 h 65"/>
                  <a:gd name="T4" fmla="*/ 59 w 65"/>
                  <a:gd name="T5" fmla="*/ 0 h 65"/>
                  <a:gd name="T6" fmla="*/ 65 w 65"/>
                  <a:gd name="T7" fmla="*/ 5 h 65"/>
                  <a:gd name="T8" fmla="*/ 8 w 65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8" y="65"/>
                    </a:moveTo>
                    <a:lnTo>
                      <a:pt x="0" y="57"/>
                    </a:lnTo>
                    <a:lnTo>
                      <a:pt x="59" y="0"/>
                    </a:lnTo>
                    <a:lnTo>
                      <a:pt x="65" y="5"/>
                    </a:lnTo>
                    <a:lnTo>
                      <a:pt x="8" y="65"/>
                    </a:lnTo>
                    <a:close/>
                  </a:path>
                </a:pathLst>
              </a:custGeom>
              <a:solidFill>
                <a:srgbClr val="618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Freeform 168"/>
              <p:cNvSpPr/>
              <p:nvPr/>
            </p:nvSpPr>
            <p:spPr bwMode="auto">
              <a:xfrm>
                <a:off x="3878" y="3223"/>
                <a:ext cx="677" cy="719"/>
              </a:xfrm>
              <a:custGeom>
                <a:avLst/>
                <a:gdLst>
                  <a:gd name="T0" fmla="*/ 0 w 152"/>
                  <a:gd name="T1" fmla="*/ 35 h 152"/>
                  <a:gd name="T2" fmla="*/ 35 w 152"/>
                  <a:gd name="T3" fmla="*/ 70 h 152"/>
                  <a:gd name="T4" fmla="*/ 47 w 152"/>
                  <a:gd name="T5" fmla="*/ 68 h 152"/>
                  <a:gd name="T6" fmla="*/ 127 w 152"/>
                  <a:gd name="T7" fmla="*/ 147 h 152"/>
                  <a:gd name="T8" fmla="*/ 127 w 152"/>
                  <a:gd name="T9" fmla="*/ 147 h 152"/>
                  <a:gd name="T10" fmla="*/ 137 w 152"/>
                  <a:gd name="T11" fmla="*/ 152 h 152"/>
                  <a:gd name="T12" fmla="*/ 152 w 152"/>
                  <a:gd name="T13" fmla="*/ 137 h 152"/>
                  <a:gd name="T14" fmla="*/ 148 w 152"/>
                  <a:gd name="T15" fmla="*/ 127 h 152"/>
                  <a:gd name="T16" fmla="*/ 68 w 152"/>
                  <a:gd name="T17" fmla="*/ 47 h 152"/>
                  <a:gd name="T18" fmla="*/ 70 w 152"/>
                  <a:gd name="T19" fmla="*/ 35 h 152"/>
                  <a:gd name="T20" fmla="*/ 35 w 152"/>
                  <a:gd name="T21" fmla="*/ 0 h 152"/>
                  <a:gd name="T22" fmla="*/ 26 w 152"/>
                  <a:gd name="T23" fmla="*/ 1 h 152"/>
                  <a:gd name="T24" fmla="*/ 46 w 152"/>
                  <a:gd name="T25" fmla="*/ 22 h 152"/>
                  <a:gd name="T26" fmla="*/ 46 w 152"/>
                  <a:gd name="T27" fmla="*/ 22 h 152"/>
                  <a:gd name="T28" fmla="*/ 40 w 152"/>
                  <a:gd name="T29" fmla="*/ 40 h 152"/>
                  <a:gd name="T30" fmla="*/ 22 w 152"/>
                  <a:gd name="T31" fmla="*/ 47 h 152"/>
                  <a:gd name="T32" fmla="*/ 1 w 152"/>
                  <a:gd name="T33" fmla="*/ 26 h 152"/>
                  <a:gd name="T34" fmla="*/ 0 w 152"/>
                  <a:gd name="T35" fmla="*/ 35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2" h="152">
                    <a:moveTo>
                      <a:pt x="0" y="35"/>
                    </a:moveTo>
                    <a:cubicBezTo>
                      <a:pt x="0" y="54"/>
                      <a:pt x="16" y="70"/>
                      <a:pt x="35" y="70"/>
                    </a:cubicBezTo>
                    <a:cubicBezTo>
                      <a:pt x="39" y="70"/>
                      <a:pt x="43" y="69"/>
                      <a:pt x="47" y="68"/>
                    </a:cubicBezTo>
                    <a:cubicBezTo>
                      <a:pt x="127" y="147"/>
                      <a:pt x="127" y="147"/>
                      <a:pt x="127" y="147"/>
                    </a:cubicBezTo>
                    <a:cubicBezTo>
                      <a:pt x="127" y="147"/>
                      <a:pt x="127" y="147"/>
                      <a:pt x="127" y="147"/>
                    </a:cubicBezTo>
                    <a:cubicBezTo>
                      <a:pt x="129" y="150"/>
                      <a:pt x="133" y="152"/>
                      <a:pt x="137" y="152"/>
                    </a:cubicBezTo>
                    <a:cubicBezTo>
                      <a:pt x="145" y="152"/>
                      <a:pt x="152" y="145"/>
                      <a:pt x="152" y="137"/>
                    </a:cubicBezTo>
                    <a:cubicBezTo>
                      <a:pt x="152" y="133"/>
                      <a:pt x="150" y="129"/>
                      <a:pt x="148" y="12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9" y="43"/>
                      <a:pt x="70" y="39"/>
                      <a:pt x="70" y="35"/>
                    </a:cubicBezTo>
                    <a:cubicBezTo>
                      <a:pt x="70" y="16"/>
                      <a:pt x="54" y="0"/>
                      <a:pt x="35" y="0"/>
                    </a:cubicBezTo>
                    <a:cubicBezTo>
                      <a:pt x="32" y="0"/>
                      <a:pt x="29" y="0"/>
                      <a:pt x="26" y="1"/>
                    </a:cubicBezTo>
                    <a:cubicBezTo>
                      <a:pt x="46" y="22"/>
                      <a:pt x="46" y="22"/>
                      <a:pt x="46" y="22"/>
                    </a:cubicBezTo>
                    <a:cubicBezTo>
                      <a:pt x="46" y="22"/>
                      <a:pt x="46" y="22"/>
                      <a:pt x="46" y="22"/>
                    </a:cubicBezTo>
                    <a:cubicBezTo>
                      <a:pt x="50" y="25"/>
                      <a:pt x="47" y="34"/>
                      <a:pt x="40" y="40"/>
                    </a:cubicBezTo>
                    <a:cubicBezTo>
                      <a:pt x="33" y="47"/>
                      <a:pt x="25" y="50"/>
                      <a:pt x="22" y="47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9"/>
                      <a:pt x="0" y="32"/>
                      <a:pt x="0" y="35"/>
                    </a:cubicBezTo>
                    <a:close/>
                  </a:path>
                </a:pathLst>
              </a:custGeom>
              <a:solidFill>
                <a:srgbClr val="F5F7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Oval 169"/>
              <p:cNvSpPr>
                <a:spLocks noChangeArrowheads="1"/>
              </p:cNvSpPr>
              <p:nvPr/>
            </p:nvSpPr>
            <p:spPr bwMode="auto">
              <a:xfrm>
                <a:off x="4461" y="3843"/>
                <a:ext cx="51" cy="54"/>
              </a:xfrm>
              <a:prstGeom prst="ellipse">
                <a:avLst/>
              </a:prstGeom>
              <a:solidFill>
                <a:srgbClr val="CCD0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2" name="TextBox 18      (向天歌演示原创作品：www.TopPPT.cn)"/>
          <p:cNvSpPr txBox="1"/>
          <p:nvPr/>
        </p:nvSpPr>
        <p:spPr>
          <a:xfrm>
            <a:off x="857250" y="3395186"/>
            <a:ext cx="5023485" cy="968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项目四：三人表决器</a:t>
            </a:r>
            <a:endParaRPr lang="zh-CN" altLang="en-US" sz="3600" b="1" dirty="0">
              <a:solidFill>
                <a:srgbClr val="2B2E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文鼎霹靂體" panose="02010609010101010101" pitchFamily="49" charset="-120"/>
            </a:endParaRPr>
          </a:p>
          <a:p>
            <a:pPr algn="ctr"/>
            <a:r>
              <a:rPr lang="zh-CN" altLang="en-US" sz="2100" b="1" dirty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子项目</a:t>
            </a:r>
            <a:r>
              <a:rPr lang="en-US" altLang="zh-CN" sz="2100" b="1" dirty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2.</a:t>
            </a:r>
            <a:r>
              <a:rPr lang="zh-CN" altLang="zh-CN" sz="2100" b="1" dirty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三人表决器电路的装配与调试</a:t>
            </a:r>
            <a:endParaRPr lang="zh-CN" altLang="zh-CN" sz="2100" b="1" dirty="0">
              <a:solidFill>
                <a:srgbClr val="2B2E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文鼎霹靂體" panose="02010609010101010101" pitchFamily="49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8" presetClass="entr" presetSubtype="0" accel="50000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99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99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99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99"/>
                            </p:stCondLst>
                            <p:childTnLst>
                              <p:par>
                                <p:cTn id="5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5" grpId="0" bldLvl="0" animBg="1"/>
      <p:bldP spid="26" grpId="0"/>
      <p:bldP spid="2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7322820" y="45910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10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sp>
        <p:nvSpPr>
          <p:cNvPr id="101" name="文本框 100"/>
          <p:cNvSpPr txBox="1"/>
          <p:nvPr/>
        </p:nvSpPr>
        <p:spPr>
          <a:xfrm>
            <a:off x="1090295" y="559435"/>
            <a:ext cx="602170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66065" indent="-266065"/>
            <a:r>
              <a:rPr lang="en-US" altLang="zh-CN" sz="1800" b="0">
                <a:ea typeface="宋体" panose="02010600030101010101" pitchFamily="2" charset="-122"/>
              </a:rPr>
              <a:t>a</a:t>
            </a:r>
            <a:r>
              <a:rPr lang="zh-CN" sz="1800" b="0">
                <a:ea typeface="宋体" panose="02010600030101010101" pitchFamily="2" charset="-122"/>
              </a:rPr>
              <a:t>)完成作答部分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1466215" y="104521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93980"/>
            <a:r>
              <a:rPr lang="zh-CN" sz="1800" b="0">
                <a:ea typeface="宋体" panose="02010600030101010101" pitchFamily="2" charset="-122"/>
              </a:rPr>
              <a:t>（2）绘制输出电压的波形图：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1466215" y="1413510"/>
          <a:ext cx="5845175" cy="223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图片 5"/>
          <p:cNvPicPr/>
          <p:nvPr/>
        </p:nvPicPr>
        <p:blipFill>
          <a:blip r:embed="rId1"/>
          <a:stretch>
            <a:fillRect/>
          </a:stretch>
        </p:blipFill>
        <p:spPr>
          <a:xfrm>
            <a:off x="1466215" y="1413510"/>
            <a:ext cx="1190625" cy="333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2032000" y="4109720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1800" b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 </a:t>
            </a:r>
            <a:endParaRPr lang="en-US" altLang="en-US" sz="1800" b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6" name="文本框 5"/>
          <p:cNvSpPr txBox="1"/>
          <p:nvPr/>
        </p:nvSpPr>
        <p:spPr>
          <a:xfrm>
            <a:off x="825500" y="243840"/>
            <a:ext cx="1129030" cy="814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7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</a:t>
            </a:r>
            <a:r>
              <a:rPr lang="zh-CN" altLang="en-US" sz="27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或门</a:t>
            </a:r>
            <a:endParaRPr lang="zh-CN" altLang="en-US" sz="27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zh-CN" altLang="en-US" sz="20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4425" y="840105"/>
            <a:ext cx="4340225" cy="4039235"/>
          </a:xfrm>
          <a:prstGeom prst="rect">
            <a:avLst/>
          </a:prstGeom>
        </p:spPr>
      </p:pic>
      <p:graphicFrame>
        <p:nvGraphicFramePr>
          <p:cNvPr id="5" name="表格 4"/>
          <p:cNvGraphicFramePr/>
          <p:nvPr>
            <p:custDataLst>
              <p:tags r:id="rId2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7322820" y="45910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10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sp>
        <p:nvSpPr>
          <p:cNvPr id="101" name="文本框 100"/>
          <p:cNvSpPr txBox="1"/>
          <p:nvPr/>
        </p:nvSpPr>
        <p:spPr>
          <a:xfrm>
            <a:off x="1183640" y="570230"/>
            <a:ext cx="69488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66065" indent="-266065"/>
            <a:r>
              <a:rPr lang="en-US" altLang="zh-CN" sz="1800" b="0">
                <a:ea typeface="宋体" panose="02010600030101010101" pitchFamily="2" charset="-122"/>
              </a:rPr>
              <a:t>a</a:t>
            </a:r>
            <a:r>
              <a:rPr lang="zh-CN" sz="1800" b="0">
                <a:ea typeface="宋体" panose="02010600030101010101" pitchFamily="2" charset="-122"/>
              </a:rPr>
              <a:t>)完成作答部分(1)测量输入电压</a:t>
            </a:r>
            <a:r>
              <a:rPr lang="en-US" altLang="zh-CN" sz="1800" b="0">
                <a:ea typeface="宋体" panose="02010600030101010101" pitchFamily="2" charset="-122"/>
              </a:rPr>
              <a:t>A</a:t>
            </a:r>
            <a:r>
              <a:rPr lang="zh-CN" altLang="en-US" sz="1800" b="0">
                <a:ea typeface="宋体" panose="02010600030101010101" pitchFamily="2" charset="-122"/>
              </a:rPr>
              <a:t>、</a:t>
            </a:r>
            <a:r>
              <a:rPr lang="en-US" altLang="zh-CN" sz="1800" b="0">
                <a:ea typeface="宋体" panose="02010600030101010101" pitchFamily="2" charset="-122"/>
              </a:rPr>
              <a:t>B</a:t>
            </a:r>
            <a:r>
              <a:rPr lang="zh-CN" altLang="en-US" sz="1800" b="0">
                <a:ea typeface="宋体" panose="02010600030101010101" pitchFamily="2" charset="-122"/>
              </a:rPr>
              <a:t>和输出电压</a:t>
            </a:r>
            <a:r>
              <a:rPr lang="en-US" altLang="zh-CN" sz="1800" b="0">
                <a:ea typeface="宋体" panose="02010600030101010101" pitchFamily="2" charset="-122"/>
              </a:rPr>
              <a:t>Y</a:t>
            </a:r>
            <a:r>
              <a:rPr lang="zh-CN" altLang="en-US" sz="1800" b="0">
                <a:ea typeface="宋体" panose="02010600030101010101" pitchFamily="2" charset="-122"/>
              </a:rPr>
              <a:t>的值</a:t>
            </a:r>
            <a:r>
              <a:rPr lang="zh-CN" sz="1800" b="0">
                <a:ea typeface="宋体" panose="02010600030101010101" pitchFamily="2" charset="-122"/>
              </a:rPr>
              <a:t>，并记录到下表中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graphicFrame>
        <p:nvGraphicFramePr>
          <p:cNvPr id="6" name="表格 5"/>
          <p:cNvGraphicFramePr/>
          <p:nvPr/>
        </p:nvGraphicFramePr>
        <p:xfrm>
          <a:off x="2172335" y="1738630"/>
          <a:ext cx="4798695" cy="1970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9565"/>
                <a:gridCol w="1599565"/>
                <a:gridCol w="1599565"/>
              </a:tblGrid>
              <a:tr h="44640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对象 7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975610" y="1770380"/>
          <a:ext cx="2159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215900" imgH="215900" progId="Equation.KSEE3">
                  <p:embed/>
                </p:oleObj>
              </mc:Choice>
              <mc:Fallback>
                <p:oleObj name="" r:id="rId1" imgW="2159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975610" y="1770380"/>
                        <a:ext cx="2159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571365" y="1770380"/>
          <a:ext cx="2159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r:id="rId3" imgW="215900" imgH="215900" progId="Equation.KSEE3">
                  <p:embed/>
                </p:oleObj>
              </mc:Choice>
              <mc:Fallback>
                <p:oleObj name="" r:id="rId3" imgW="215900" imgH="2159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1365" y="1770380"/>
                        <a:ext cx="2159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024245" y="1802130"/>
          <a:ext cx="1397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" r:id="rId5" imgW="139700" imgH="165100" progId="Equation.KSEE3">
                  <p:embed/>
                </p:oleObj>
              </mc:Choice>
              <mc:Fallback>
                <p:oleObj name="" r:id="rId5" imgW="139700" imgH="165100" progId="Equation.KSEE3">
                  <p:embed/>
                  <p:pic>
                    <p:nvPicPr>
                      <p:cNvPr id="0" name="图片 102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24245" y="1802130"/>
                        <a:ext cx="1397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表格 2"/>
          <p:cNvGraphicFramePr/>
          <p:nvPr>
            <p:custDataLst>
              <p:tags r:id="rId7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7322820" y="45910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10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sp>
        <p:nvSpPr>
          <p:cNvPr id="101" name="文本框 100"/>
          <p:cNvSpPr txBox="1"/>
          <p:nvPr/>
        </p:nvSpPr>
        <p:spPr>
          <a:xfrm>
            <a:off x="1090295" y="559435"/>
            <a:ext cx="602170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66065" indent="-266065"/>
            <a:r>
              <a:rPr lang="en-US" altLang="zh-CN" sz="1800" b="0">
                <a:ea typeface="宋体" panose="02010600030101010101" pitchFamily="2" charset="-122"/>
              </a:rPr>
              <a:t>a</a:t>
            </a:r>
            <a:r>
              <a:rPr lang="zh-CN" sz="1800" b="0">
                <a:ea typeface="宋体" panose="02010600030101010101" pitchFamily="2" charset="-122"/>
              </a:rPr>
              <a:t>)完成作答部分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1466215" y="104521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93980"/>
            <a:r>
              <a:rPr lang="zh-CN" sz="1800" b="0">
                <a:ea typeface="宋体" panose="02010600030101010101" pitchFamily="2" charset="-122"/>
              </a:rPr>
              <a:t>（2）绘制输出电压的波形图：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1466215" y="1413510"/>
          <a:ext cx="5845175" cy="223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图片 5"/>
          <p:cNvPicPr/>
          <p:nvPr/>
        </p:nvPicPr>
        <p:blipFill>
          <a:blip r:embed="rId1"/>
          <a:stretch>
            <a:fillRect/>
          </a:stretch>
        </p:blipFill>
        <p:spPr>
          <a:xfrm>
            <a:off x="1466215" y="1413510"/>
            <a:ext cx="1190625" cy="333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2032000" y="4109720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1800" b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 </a:t>
            </a:r>
            <a:endParaRPr lang="en-US" altLang="en-US" sz="1800" b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6" name="文本框 5"/>
          <p:cNvSpPr txBox="1"/>
          <p:nvPr/>
        </p:nvSpPr>
        <p:spPr>
          <a:xfrm>
            <a:off x="825500" y="243840"/>
            <a:ext cx="1129030" cy="814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7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</a:t>
            </a:r>
            <a:r>
              <a:rPr lang="zh-CN" altLang="zh-CN" sz="27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非</a:t>
            </a:r>
            <a:r>
              <a:rPr lang="zh-CN" altLang="en-US" sz="27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门</a:t>
            </a:r>
            <a:endParaRPr lang="zh-CN" altLang="en-US" sz="27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zh-CN" altLang="en-US" sz="20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0455" y="668020"/>
            <a:ext cx="4556760" cy="3820795"/>
          </a:xfrm>
          <a:prstGeom prst="rect">
            <a:avLst/>
          </a:prstGeom>
        </p:spPr>
      </p:pic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7322820" y="45910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10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sp>
        <p:nvSpPr>
          <p:cNvPr id="101" name="文本框 100"/>
          <p:cNvSpPr txBox="1"/>
          <p:nvPr/>
        </p:nvSpPr>
        <p:spPr>
          <a:xfrm>
            <a:off x="1183640" y="570230"/>
            <a:ext cx="69488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66065" indent="-266065"/>
            <a:r>
              <a:rPr lang="en-US" altLang="zh-CN" sz="1800" b="0">
                <a:ea typeface="宋体" panose="02010600030101010101" pitchFamily="2" charset="-122"/>
              </a:rPr>
              <a:t>a</a:t>
            </a:r>
            <a:r>
              <a:rPr lang="zh-CN" sz="1800" b="0">
                <a:ea typeface="宋体" panose="02010600030101010101" pitchFamily="2" charset="-122"/>
              </a:rPr>
              <a:t>)完成作答部分(1)测量输入电压</a:t>
            </a:r>
            <a:r>
              <a:rPr lang="en-US" altLang="zh-CN" sz="1800" b="0">
                <a:ea typeface="宋体" panose="02010600030101010101" pitchFamily="2" charset="-122"/>
              </a:rPr>
              <a:t>A</a:t>
            </a:r>
            <a:r>
              <a:rPr lang="zh-CN" altLang="en-US" sz="1800" b="0">
                <a:ea typeface="宋体" panose="02010600030101010101" pitchFamily="2" charset="-122"/>
              </a:rPr>
              <a:t>、</a:t>
            </a:r>
            <a:r>
              <a:rPr lang="en-US" altLang="zh-CN" sz="1800" b="0">
                <a:ea typeface="宋体" panose="02010600030101010101" pitchFamily="2" charset="-122"/>
              </a:rPr>
              <a:t>B</a:t>
            </a:r>
            <a:r>
              <a:rPr lang="zh-CN" altLang="en-US" sz="1800" b="0">
                <a:ea typeface="宋体" panose="02010600030101010101" pitchFamily="2" charset="-122"/>
              </a:rPr>
              <a:t>和输出电压</a:t>
            </a:r>
            <a:r>
              <a:rPr lang="en-US" altLang="zh-CN" sz="1800" b="0">
                <a:ea typeface="宋体" panose="02010600030101010101" pitchFamily="2" charset="-122"/>
              </a:rPr>
              <a:t>Y</a:t>
            </a:r>
            <a:r>
              <a:rPr lang="zh-CN" altLang="en-US" sz="1800" b="0">
                <a:ea typeface="宋体" panose="02010600030101010101" pitchFamily="2" charset="-122"/>
              </a:rPr>
              <a:t>的值</a:t>
            </a:r>
            <a:r>
              <a:rPr lang="zh-CN" sz="1800" b="0">
                <a:ea typeface="宋体" panose="02010600030101010101" pitchFamily="2" charset="-122"/>
              </a:rPr>
              <a:t>，并记录到下表中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graphicFrame>
        <p:nvGraphicFramePr>
          <p:cNvPr id="6" name="表格 5"/>
          <p:cNvGraphicFramePr/>
          <p:nvPr/>
        </p:nvGraphicFramePr>
        <p:xfrm>
          <a:off x="2172335" y="1738630"/>
          <a:ext cx="3515360" cy="1970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9565"/>
                <a:gridCol w="1915795"/>
              </a:tblGrid>
              <a:tr h="44640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对象 7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975610" y="1863725"/>
          <a:ext cx="2159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215900" imgH="215900" progId="Equation.KSEE3">
                  <p:embed/>
                </p:oleObj>
              </mc:Choice>
              <mc:Fallback>
                <p:oleObj name="" r:id="rId1" imgW="2159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975610" y="1863725"/>
                        <a:ext cx="2159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502150" y="1889125"/>
          <a:ext cx="1397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" r:id="rId3" imgW="139700" imgH="165100" progId="Equation.KSEE3">
                  <p:embed/>
                </p:oleObj>
              </mc:Choice>
              <mc:Fallback>
                <p:oleObj name="" r:id="rId3" imgW="139700" imgH="165100" progId="Equation.KSEE3">
                  <p:embed/>
                  <p:pic>
                    <p:nvPicPr>
                      <p:cNvPr id="0" name="图片 102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02150" y="1889125"/>
                        <a:ext cx="1397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表格 2"/>
          <p:cNvGraphicFramePr/>
          <p:nvPr>
            <p:custDataLst>
              <p:tags r:id="rId5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7322820" y="45910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10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sp>
        <p:nvSpPr>
          <p:cNvPr id="101" name="文本框 100"/>
          <p:cNvSpPr txBox="1"/>
          <p:nvPr/>
        </p:nvSpPr>
        <p:spPr>
          <a:xfrm>
            <a:off x="1090295" y="559435"/>
            <a:ext cx="602170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66065" indent="-266065"/>
            <a:r>
              <a:rPr lang="en-US" altLang="zh-CN" sz="1800" b="0">
                <a:ea typeface="宋体" panose="02010600030101010101" pitchFamily="2" charset="-122"/>
              </a:rPr>
              <a:t>a</a:t>
            </a:r>
            <a:r>
              <a:rPr lang="zh-CN" sz="1800" b="0">
                <a:ea typeface="宋体" panose="02010600030101010101" pitchFamily="2" charset="-122"/>
              </a:rPr>
              <a:t>)完成作答部分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1466215" y="104521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93980"/>
            <a:r>
              <a:rPr lang="zh-CN" sz="1800" b="0">
                <a:ea typeface="宋体" panose="02010600030101010101" pitchFamily="2" charset="-122"/>
              </a:rPr>
              <a:t>（2）绘制输出电压的波形图：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1466215" y="1413510"/>
          <a:ext cx="5845175" cy="223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图片 5"/>
          <p:cNvPicPr/>
          <p:nvPr/>
        </p:nvPicPr>
        <p:blipFill>
          <a:blip r:embed="rId1"/>
          <a:stretch>
            <a:fillRect/>
          </a:stretch>
        </p:blipFill>
        <p:spPr>
          <a:xfrm>
            <a:off x="1466215" y="1413510"/>
            <a:ext cx="1190625" cy="333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2032000" y="4109720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1800" b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 </a:t>
            </a:r>
            <a:endParaRPr lang="en-US" altLang="en-US" sz="1800" b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4" name="文本框 3"/>
          <p:cNvSpPr txBox="1"/>
          <p:nvPr/>
        </p:nvSpPr>
        <p:spPr>
          <a:xfrm>
            <a:off x="1219835" y="996315"/>
            <a:ext cx="670369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6</a:t>
            </a:r>
            <a:r>
              <a:rPr lang="zh-CN" altLang="en-US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个小队，每队展示</a:t>
            </a:r>
            <a:r>
              <a:rPr lang="en-US" alt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2</a:t>
            </a:r>
            <a:r>
              <a:rPr lang="zh-CN" altLang="en-US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分钟，可以多人展示。</a:t>
            </a:r>
            <a:endParaRPr lang="zh-CN" altLang="en-US" sz="2100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r>
              <a:rPr lang="zh-CN" altLang="en-US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展示内容：</a:t>
            </a:r>
            <a:r>
              <a:rPr 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输出电压</a:t>
            </a:r>
            <a:r>
              <a:rPr 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和输出电压波形</a:t>
            </a:r>
            <a:r>
              <a:rPr lang="zh-CN" altLang="en-US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。</a:t>
            </a:r>
            <a:endParaRPr lang="zh-CN" altLang="en-US" sz="2100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43700" y="45148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12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sp>
        <p:nvSpPr>
          <p:cNvPr id="6" name="文本框 5"/>
          <p:cNvSpPr txBox="1"/>
          <p:nvPr/>
        </p:nvSpPr>
        <p:spPr>
          <a:xfrm>
            <a:off x="1085850" y="457200"/>
            <a:ext cx="22402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三、成果展示</a:t>
            </a:r>
            <a:endParaRPr lang="zh-CN" altLang="en-US" sz="27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图片 6" descr="showtim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2265" y="1765935"/>
            <a:ext cx="4857115" cy="2987675"/>
          </a:xfrm>
          <a:prstGeom prst="rect">
            <a:avLst/>
          </a:prstGeom>
        </p:spPr>
      </p:pic>
      <p:graphicFrame>
        <p:nvGraphicFramePr>
          <p:cNvPr id="11" name="表格 10"/>
          <p:cNvGraphicFramePr/>
          <p:nvPr>
            <p:custDataLst>
              <p:tags r:id="rId2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6777990" y="4672965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5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sp>
        <p:nvSpPr>
          <p:cNvPr id="6" name="文本框 5"/>
          <p:cNvSpPr txBox="1"/>
          <p:nvPr/>
        </p:nvSpPr>
        <p:spPr>
          <a:xfrm>
            <a:off x="1085850" y="447675"/>
            <a:ext cx="22402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四、任务评价</a:t>
            </a:r>
            <a:endParaRPr lang="zh-CN" altLang="en-US" sz="27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32216" name="表格 132215"/>
          <p:cNvGraphicFramePr/>
          <p:nvPr>
            <p:custDataLst>
              <p:tags r:id="rId1"/>
            </p:custDataLst>
          </p:nvPr>
        </p:nvGraphicFramePr>
        <p:xfrm>
          <a:off x="1600200" y="1200150"/>
          <a:ext cx="5886450" cy="3458845"/>
        </p:xfrm>
        <a:graphic>
          <a:graphicData uri="http://schemas.openxmlformats.org/drawingml/2006/table">
            <a:tbl>
              <a:tblPr/>
              <a:tblGrid>
                <a:gridCol w="685800"/>
                <a:gridCol w="1257300"/>
                <a:gridCol w="1371600"/>
                <a:gridCol w="457200"/>
                <a:gridCol w="742950"/>
                <a:gridCol w="342900"/>
                <a:gridCol w="342900"/>
                <a:gridCol w="342900"/>
                <a:gridCol w="342900"/>
              </a:tblGrid>
              <a:tr h="285750"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solidFill>
                            <a:schemeClr val="tx2"/>
                          </a:solidFill>
                          <a:latin typeface="微软雅黑" panose="020B0503020204020204" pitchFamily="34" charset="-122"/>
                        </a:rPr>
                        <a:t>评 价 内 容</a:t>
                      </a:r>
                      <a:endParaRPr lang="zh-CN" altLang="en-US" sz="1200" b="1" dirty="0">
                        <a:solidFill>
                          <a:schemeClr val="tx2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优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良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中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差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 rowSpan="4">
                  <a:txBody>
                    <a:bodyPr/>
                    <a:p>
                      <a:pPr marL="0" lvl="0" indent="0" algn="ctr" fontAlgn="ctr">
                        <a:buNone/>
                      </a:pPr>
                      <a:endParaRPr lang="en-US" altLang="zh-CN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知识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与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技能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1.熟悉门电路的图形符号； 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2.会根据实际电路要求，完成电路图的设计；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3.掌握万用表测量电压的方法； 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29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p>
                      <a:pPr marL="0" lvl="0" indent="0">
                        <a:lnSpc>
                          <a:spcPct val="12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4.掌握电路仿真的方法。 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 rowSpan="3">
                  <a:txBody>
                    <a:bodyPr/>
                    <a:p>
                      <a:pPr marL="0" lvl="0" indent="0" algn="ctr" fontAlgn="ctr">
                        <a:buNone/>
                      </a:pPr>
                      <a:endParaRPr lang="en-US" altLang="zh-CN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安全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用电</a:t>
                      </a:r>
                      <a:endParaRPr lang="zh-CN" altLang="en-US" sz="1200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1.遵守安全操作规程和实训室实习规程；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en-US" altLang="zh-CN" sz="1200" b="1">
                          <a:latin typeface="微软雅黑" panose="020B0503020204020204" pitchFamily="34" charset="-122"/>
                        </a:rPr>
                        <a:t>2.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工作服、劳保用品穿戴整齐；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en-US" altLang="zh-CN" sz="1200" b="1">
                          <a:latin typeface="微软雅黑" panose="020B0503020204020204" pitchFamily="34" charset="-122"/>
                        </a:rPr>
                        <a:t>3.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工具、仪表摆放整齐，保证用后完好性。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510">
                <a:tc>
                  <a:txBody>
                    <a:bodyPr/>
                    <a:p>
                      <a:pPr marL="0" lvl="0" indent="0">
                        <a:buNone/>
                      </a:pPr>
                      <a:r>
                        <a:rPr lang="en-US" altLang="zh-CN" sz="1200" b="1">
                          <a:latin typeface="微软雅黑" panose="020B0503020204020204" pitchFamily="34" charset="-122"/>
                        </a:rPr>
                        <a:t>6S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整理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清理、整顿、清扫、清洁、素养、安全。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 rowSpan="2"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学习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表现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出勤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纪律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团队协作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1170"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综合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评价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教师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签字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2198" name="矩形 132197"/>
          <p:cNvSpPr/>
          <p:nvPr/>
        </p:nvSpPr>
        <p:spPr>
          <a:xfrm>
            <a:off x="3832860" y="789305"/>
            <a:ext cx="18084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>
              <a:spcBef>
                <a:spcPct val="20000"/>
              </a:spcBef>
            </a:pPr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</a:rPr>
              <a:t>任务一检查评价单</a:t>
            </a:r>
            <a:endParaRPr lang="zh-CN" altLang="en-US" sz="16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等腰三角形 22"/>
          <p:cNvSpPr/>
          <p:nvPr/>
        </p:nvSpPr>
        <p:spPr>
          <a:xfrm>
            <a:off x="2030065" y="1671490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2419741" y="1856894"/>
            <a:ext cx="176530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dirty="0">
                <a:solidFill>
                  <a:srgbClr val="21A3D0"/>
                </a:solidFill>
              </a:rPr>
              <a:t>02</a:t>
            </a:r>
            <a:endParaRPr lang="zh-CN" altLang="en-US" dirty="0">
              <a:solidFill>
                <a:srgbClr val="21A3D0"/>
              </a:solidFill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4034162" y="1341271"/>
            <a:ext cx="42468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4000" b="1" dirty="0" smtClean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任务二</a:t>
            </a:r>
            <a:endParaRPr lang="zh-CN" altLang="zh-CN" sz="4000" b="1" dirty="0" smtClean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豪体简体" panose="03000509000000000000" pitchFamily="65" charset="-122"/>
            </a:endParaRPr>
          </a:p>
          <a:p>
            <a:pPr algn="ctr"/>
            <a:r>
              <a:rPr lang="zh-CN" altLang="zh-CN" sz="4000" b="1" dirty="0" smtClean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三人表决器的方案</a:t>
            </a:r>
            <a:endParaRPr lang="zh-CN" altLang="zh-CN" sz="4000" b="1" dirty="0" smtClean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豪体简体" panose="03000509000000000000" pitchFamily="65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4152688" y="2826390"/>
            <a:ext cx="308360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等腰三角形 38"/>
          <p:cNvSpPr/>
          <p:nvPr/>
        </p:nvSpPr>
        <p:spPr>
          <a:xfrm rot="18035669">
            <a:off x="2382961" y="1282355"/>
            <a:ext cx="360040" cy="310379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0" name="等腰三角形 39"/>
          <p:cNvSpPr/>
          <p:nvPr/>
        </p:nvSpPr>
        <p:spPr>
          <a:xfrm rot="21283757">
            <a:off x="1968925" y="1497553"/>
            <a:ext cx="191945" cy="165470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1" name="等腰三角形 40"/>
          <p:cNvSpPr/>
          <p:nvPr/>
        </p:nvSpPr>
        <p:spPr>
          <a:xfrm rot="15968008">
            <a:off x="1663187" y="1888656"/>
            <a:ext cx="304349" cy="227352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bldLvl="0" animBg="1"/>
      <p:bldP spid="24" grpId="0"/>
      <p:bldP spid="25" grpId="0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整体设计：课程进度表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29"/>
            <a:ext cx="9144000" cy="514064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459855" y="1698625"/>
            <a:ext cx="1247140" cy="30734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15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395095" y="4248150"/>
            <a:ext cx="6550660" cy="887588"/>
            <a:chOff x="3226" y="6859"/>
            <a:chExt cx="10440" cy="2250"/>
          </a:xfrm>
        </p:grpSpPr>
        <p:sp>
          <p:nvSpPr>
            <p:cNvPr id="18603" name="文本框 18602"/>
            <p:cNvSpPr txBox="1"/>
            <p:nvPr/>
          </p:nvSpPr>
          <p:spPr>
            <a:xfrm>
              <a:off x="3226" y="7786"/>
              <a:ext cx="10440" cy="1323"/>
            </a:xfrm>
            <a:prstGeom prst="rect">
              <a:avLst/>
            </a:prstGeom>
            <a:solidFill>
              <a:srgbClr val="CCFFFF">
                <a:alpha val="33000"/>
              </a:srgbClr>
            </a:solidFill>
            <a:ln w="9525">
              <a:noFill/>
            </a:ln>
          </p:spPr>
          <p:txBody>
            <a:bodyPr>
              <a:spAutoFit/>
            </a:bodyPr>
            <a:p>
              <a:pPr algn="l"/>
              <a:r>
                <a:rPr lang="en-US" altLang="zh-CN" sz="1400" b="1" dirty="0">
                  <a:solidFill>
                    <a:srgbClr val="000000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rPr>
                <a:t>1.</a:t>
              </a:r>
              <a:r>
                <a:rPr lang="zh-CN" altLang="en-US" sz="1400" b="1" dirty="0">
                  <a:solidFill>
                    <a:srgbClr val="000000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rPr>
                <a:t>视频中为什么选手还没有表演完，比赛就已经结束？</a:t>
              </a:r>
              <a:endParaRPr lang="zh-CN" altLang="en-US" sz="1400" b="1" dirty="0">
                <a:solidFill>
                  <a:srgbClr val="00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endParaRPr>
            </a:p>
            <a:p>
              <a:pPr algn="l"/>
              <a:r>
                <a:rPr lang="en-US" altLang="zh-CN" sz="1400" b="1" dirty="0">
                  <a:solidFill>
                    <a:srgbClr val="000000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rPr>
                <a:t>2.</a:t>
              </a:r>
              <a:r>
                <a:rPr lang="zh-CN" altLang="en-US" sz="1400" b="1" dirty="0">
                  <a:solidFill>
                    <a:srgbClr val="000000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rPr>
                <a:t>评委给出什么选择，选手能够晋级或者表示淘汰？</a:t>
              </a:r>
              <a:endParaRPr lang="zh-CN" altLang="en-US" sz="1400" b="1" dirty="0">
                <a:solidFill>
                  <a:srgbClr val="00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endParaRPr>
            </a:p>
          </p:txBody>
        </p:sp>
        <p:sp>
          <p:nvSpPr>
            <p:cNvPr id="18604" name="文本框 18603"/>
            <p:cNvSpPr txBox="1"/>
            <p:nvPr/>
          </p:nvSpPr>
          <p:spPr>
            <a:xfrm>
              <a:off x="3332" y="6859"/>
              <a:ext cx="3840" cy="1011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zh-CN" sz="2000" b="1" dirty="0">
                  <a:solidFill>
                    <a:srgbClr val="FD1717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提出问题</a:t>
              </a:r>
              <a:endParaRPr lang="zh-CN" altLang="zh-CN" sz="2000" b="1" dirty="0">
                <a:solidFill>
                  <a:srgbClr val="FD1717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小男孩花腔一出，蔡明都快跳起来了，太好听了｜出彩,综艺,选秀节目,好看视频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64285" y="246380"/>
            <a:ext cx="6812915" cy="3933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标题 3"/>
          <p:cNvSpPr/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 35"/>
          <p:cNvSpPr/>
          <p:nvPr/>
        </p:nvSpPr>
        <p:spPr>
          <a:xfrm>
            <a:off x="734309" y="2064668"/>
            <a:ext cx="2190500" cy="721869"/>
          </a:xfrm>
          <a:custGeom>
            <a:avLst/>
            <a:gdLst>
              <a:gd name="connsiteX0" fmla="*/ 0 w 2920666"/>
              <a:gd name="connsiteY0" fmla="*/ 0 h 962492"/>
              <a:gd name="connsiteX1" fmla="*/ 2920666 w 2920666"/>
              <a:gd name="connsiteY1" fmla="*/ 0 h 962492"/>
              <a:gd name="connsiteX2" fmla="*/ 2920666 w 2920666"/>
              <a:gd name="connsiteY2" fmla="*/ 962492 h 962492"/>
              <a:gd name="connsiteX3" fmla="*/ 0 w 2920666"/>
              <a:gd name="connsiteY3" fmla="*/ 962492 h 962492"/>
              <a:gd name="connsiteX4" fmla="*/ 0 w 2920666"/>
              <a:gd name="connsiteY4" fmla="*/ 0 h 96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0666" h="962492">
                <a:moveTo>
                  <a:pt x="0" y="0"/>
                </a:moveTo>
                <a:lnTo>
                  <a:pt x="2920666" y="0"/>
                </a:lnTo>
                <a:lnTo>
                  <a:pt x="2920666" y="962492"/>
                </a:lnTo>
                <a:lnTo>
                  <a:pt x="0" y="96249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3660" tIns="73660" rIns="73660" bIns="73660" numCol="1" spcCol="1270" anchor="ctr" anchorCtr="0">
            <a:noAutofit/>
          </a:bodyPr>
          <a:lstStyle/>
          <a:p>
            <a:pPr algn="ctr" defTabSz="19335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4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1" name="Oval 36"/>
          <p:cNvSpPr/>
          <p:nvPr/>
        </p:nvSpPr>
        <p:spPr>
          <a:xfrm>
            <a:off x="731820" y="1845120"/>
            <a:ext cx="174244" cy="17424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2" name="Oval 37"/>
          <p:cNvSpPr/>
          <p:nvPr/>
        </p:nvSpPr>
        <p:spPr>
          <a:xfrm>
            <a:off x="853791" y="1601178"/>
            <a:ext cx="174244" cy="17424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3" name="Oval 38"/>
          <p:cNvSpPr/>
          <p:nvPr/>
        </p:nvSpPr>
        <p:spPr>
          <a:xfrm>
            <a:off x="1146521" y="1649966"/>
            <a:ext cx="273812" cy="27381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4" name="Oval 39"/>
          <p:cNvSpPr/>
          <p:nvPr/>
        </p:nvSpPr>
        <p:spPr>
          <a:xfrm>
            <a:off x="1390463" y="1381630"/>
            <a:ext cx="174244" cy="17424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5" name="Oval 40"/>
          <p:cNvSpPr/>
          <p:nvPr/>
        </p:nvSpPr>
        <p:spPr>
          <a:xfrm>
            <a:off x="1707588" y="1284053"/>
            <a:ext cx="174244" cy="17424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6" name="Oval 41"/>
          <p:cNvSpPr/>
          <p:nvPr/>
        </p:nvSpPr>
        <p:spPr>
          <a:xfrm>
            <a:off x="2097895" y="1454813"/>
            <a:ext cx="174244" cy="17424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7" name="Oval 42"/>
          <p:cNvSpPr/>
          <p:nvPr/>
        </p:nvSpPr>
        <p:spPr>
          <a:xfrm>
            <a:off x="2341837" y="1576784"/>
            <a:ext cx="273812" cy="27381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8" name="Oval 43"/>
          <p:cNvSpPr/>
          <p:nvPr/>
        </p:nvSpPr>
        <p:spPr>
          <a:xfrm>
            <a:off x="2683356" y="1845120"/>
            <a:ext cx="174244" cy="17424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9" name="Oval 44"/>
          <p:cNvSpPr/>
          <p:nvPr/>
        </p:nvSpPr>
        <p:spPr>
          <a:xfrm>
            <a:off x="2829721" y="2113456"/>
            <a:ext cx="174244" cy="17424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0" name="Oval 45"/>
          <p:cNvSpPr/>
          <p:nvPr/>
        </p:nvSpPr>
        <p:spPr>
          <a:xfrm>
            <a:off x="1561223" y="1601178"/>
            <a:ext cx="448056" cy="44805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1" name="Oval 46"/>
          <p:cNvSpPr/>
          <p:nvPr/>
        </p:nvSpPr>
        <p:spPr>
          <a:xfrm>
            <a:off x="609849" y="2528158"/>
            <a:ext cx="174244" cy="17424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2" name="Oval 47"/>
          <p:cNvSpPr/>
          <p:nvPr/>
        </p:nvSpPr>
        <p:spPr>
          <a:xfrm>
            <a:off x="756214" y="2747705"/>
            <a:ext cx="273812" cy="27381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3" name="Oval 48"/>
          <p:cNvSpPr/>
          <p:nvPr/>
        </p:nvSpPr>
        <p:spPr>
          <a:xfrm>
            <a:off x="1122127" y="2942859"/>
            <a:ext cx="398273" cy="39827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4" name="Oval 49"/>
          <p:cNvSpPr/>
          <p:nvPr/>
        </p:nvSpPr>
        <p:spPr>
          <a:xfrm>
            <a:off x="1634405" y="3259984"/>
            <a:ext cx="174244" cy="17424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5" name="Oval 50"/>
          <p:cNvSpPr/>
          <p:nvPr/>
        </p:nvSpPr>
        <p:spPr>
          <a:xfrm>
            <a:off x="1731982" y="2942859"/>
            <a:ext cx="273812" cy="27381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6" name="Oval 51"/>
          <p:cNvSpPr/>
          <p:nvPr/>
        </p:nvSpPr>
        <p:spPr>
          <a:xfrm>
            <a:off x="1975924" y="3284378"/>
            <a:ext cx="174244" cy="17424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7" name="Oval 52"/>
          <p:cNvSpPr/>
          <p:nvPr/>
        </p:nvSpPr>
        <p:spPr>
          <a:xfrm>
            <a:off x="2195472" y="2894071"/>
            <a:ext cx="398273" cy="39827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8" name="Oval 53"/>
          <p:cNvSpPr/>
          <p:nvPr/>
        </p:nvSpPr>
        <p:spPr>
          <a:xfrm>
            <a:off x="2732144" y="2796494"/>
            <a:ext cx="273812" cy="27381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9" name="Chevron 54"/>
          <p:cNvSpPr/>
          <p:nvPr/>
        </p:nvSpPr>
        <p:spPr>
          <a:xfrm>
            <a:off x="3005957" y="1649560"/>
            <a:ext cx="804148" cy="1535207"/>
          </a:xfrm>
          <a:prstGeom prst="chevron">
            <a:avLst>
              <a:gd name="adj" fmla="val 62310"/>
            </a:avLst>
          </a:prstGeom>
          <a:solidFill>
            <a:schemeClr val="accent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0" name="Chevron 55"/>
          <p:cNvSpPr/>
          <p:nvPr/>
        </p:nvSpPr>
        <p:spPr>
          <a:xfrm>
            <a:off x="5547856" y="1649560"/>
            <a:ext cx="804148" cy="1535207"/>
          </a:xfrm>
          <a:prstGeom prst="chevron">
            <a:avLst>
              <a:gd name="adj" fmla="val 62310"/>
            </a:avLst>
          </a:prstGeom>
          <a:solidFill>
            <a:schemeClr val="accent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1" name="Freeform 56"/>
          <p:cNvSpPr/>
          <p:nvPr/>
        </p:nvSpPr>
        <p:spPr>
          <a:xfrm>
            <a:off x="6669989" y="1540650"/>
            <a:ext cx="1864161" cy="1864161"/>
          </a:xfrm>
          <a:custGeom>
            <a:avLst/>
            <a:gdLst>
              <a:gd name="connsiteX0" fmla="*/ 0 w 2485548"/>
              <a:gd name="connsiteY0" fmla="*/ 1242774 h 2485548"/>
              <a:gd name="connsiteX1" fmla="*/ 1242774 w 2485548"/>
              <a:gd name="connsiteY1" fmla="*/ 0 h 2485548"/>
              <a:gd name="connsiteX2" fmla="*/ 2485548 w 2485548"/>
              <a:gd name="connsiteY2" fmla="*/ 1242774 h 2485548"/>
              <a:gd name="connsiteX3" fmla="*/ 1242774 w 2485548"/>
              <a:gd name="connsiteY3" fmla="*/ 2485548 h 2485548"/>
              <a:gd name="connsiteX4" fmla="*/ 0 w 2485548"/>
              <a:gd name="connsiteY4" fmla="*/ 1242774 h 248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5548" h="2485548">
                <a:moveTo>
                  <a:pt x="0" y="1242774"/>
                </a:moveTo>
                <a:cubicBezTo>
                  <a:pt x="0" y="556409"/>
                  <a:pt x="556409" y="0"/>
                  <a:pt x="1242774" y="0"/>
                </a:cubicBezTo>
                <a:cubicBezTo>
                  <a:pt x="1929139" y="0"/>
                  <a:pt x="2485548" y="556409"/>
                  <a:pt x="2485548" y="1242774"/>
                </a:cubicBezTo>
                <a:cubicBezTo>
                  <a:pt x="2485548" y="1929139"/>
                  <a:pt x="1929139" y="2485548"/>
                  <a:pt x="1242774" y="2485548"/>
                </a:cubicBezTo>
                <a:cubicBezTo>
                  <a:pt x="556409" y="2485548"/>
                  <a:pt x="0" y="1929139"/>
                  <a:pt x="0" y="124277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4000" tIns="364000" rIns="364000" bIns="364000" numCol="1" spcCol="1270" anchor="ctr" anchorCtr="0">
            <a:noAutofit/>
          </a:bodyPr>
          <a:lstStyle/>
          <a:p>
            <a:pPr algn="ctr" defTabSz="20669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47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938191" y="2282200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选用的材料</a:t>
            </a:r>
            <a:endParaRPr lang="zh-CN" altLang="en-US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158646" y="2246234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功能要求</a:t>
            </a:r>
            <a:endParaRPr lang="zh-CN" altLang="en-US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894183" y="2488286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已知条件</a:t>
            </a:r>
            <a:endParaRPr lang="zh-CN" altLang="en-US" sz="24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AutoShape 117"/>
          <p:cNvSpPr/>
          <p:nvPr/>
        </p:nvSpPr>
        <p:spPr bwMode="auto">
          <a:xfrm>
            <a:off x="7347127" y="2009746"/>
            <a:ext cx="509885" cy="462984"/>
          </a:xfrm>
          <a:custGeom>
            <a:avLst/>
            <a:gdLst>
              <a:gd name="T0" fmla="+- 0 10799 1"/>
              <a:gd name="T1" fmla="*/ T0 w 21596"/>
              <a:gd name="T2" fmla="*/ 10800 h 21600"/>
              <a:gd name="T3" fmla="+- 0 10799 1"/>
              <a:gd name="T4" fmla="*/ T3 w 21596"/>
              <a:gd name="T5" fmla="*/ 10800 h 21600"/>
              <a:gd name="T6" fmla="+- 0 10799 1"/>
              <a:gd name="T7" fmla="*/ T6 w 21596"/>
              <a:gd name="T8" fmla="*/ 10800 h 21600"/>
              <a:gd name="T9" fmla="+- 0 10799 1"/>
              <a:gd name="T10" fmla="*/ T9 w 2159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96" h="21600">
                <a:moveTo>
                  <a:pt x="4511" y="2151"/>
                </a:moveTo>
                <a:lnTo>
                  <a:pt x="6064" y="3877"/>
                </a:lnTo>
                <a:lnTo>
                  <a:pt x="4246" y="6302"/>
                </a:lnTo>
                <a:lnTo>
                  <a:pt x="1353" y="6302"/>
                </a:lnTo>
                <a:cubicBezTo>
                  <a:pt x="1353" y="6302"/>
                  <a:pt x="4511" y="2151"/>
                  <a:pt x="4511" y="2151"/>
                </a:cubicBezTo>
                <a:close/>
                <a:moveTo>
                  <a:pt x="17348" y="6302"/>
                </a:moveTo>
                <a:lnTo>
                  <a:pt x="15531" y="3877"/>
                </a:lnTo>
                <a:lnTo>
                  <a:pt x="17082" y="2153"/>
                </a:lnTo>
                <a:lnTo>
                  <a:pt x="20191" y="6302"/>
                </a:lnTo>
                <a:cubicBezTo>
                  <a:pt x="20191" y="6302"/>
                  <a:pt x="17348" y="6302"/>
                  <a:pt x="17348" y="6302"/>
                </a:cubicBezTo>
                <a:close/>
                <a:moveTo>
                  <a:pt x="17264" y="7202"/>
                </a:moveTo>
                <a:lnTo>
                  <a:pt x="19663" y="7202"/>
                </a:lnTo>
                <a:lnTo>
                  <a:pt x="13021" y="16638"/>
                </a:lnTo>
                <a:cubicBezTo>
                  <a:pt x="13021" y="16638"/>
                  <a:pt x="17264" y="7202"/>
                  <a:pt x="17264" y="7202"/>
                </a:cubicBezTo>
                <a:close/>
                <a:moveTo>
                  <a:pt x="8574" y="16637"/>
                </a:moveTo>
                <a:lnTo>
                  <a:pt x="1933" y="7202"/>
                </a:lnTo>
                <a:lnTo>
                  <a:pt x="4330" y="7202"/>
                </a:lnTo>
                <a:cubicBezTo>
                  <a:pt x="4330" y="7202"/>
                  <a:pt x="8574" y="16637"/>
                  <a:pt x="8574" y="16637"/>
                </a:cubicBezTo>
                <a:close/>
                <a:moveTo>
                  <a:pt x="8429" y="7202"/>
                </a:moveTo>
                <a:lnTo>
                  <a:pt x="10084" y="18249"/>
                </a:lnTo>
                <a:lnTo>
                  <a:pt x="5117" y="7202"/>
                </a:lnTo>
                <a:cubicBezTo>
                  <a:pt x="5117" y="7202"/>
                  <a:pt x="8429" y="7202"/>
                  <a:pt x="8429" y="7202"/>
                </a:cubicBezTo>
                <a:close/>
                <a:moveTo>
                  <a:pt x="6584" y="4456"/>
                </a:moveTo>
                <a:lnTo>
                  <a:pt x="8246" y="6302"/>
                </a:lnTo>
                <a:lnTo>
                  <a:pt x="5200" y="6302"/>
                </a:lnTo>
                <a:cubicBezTo>
                  <a:pt x="5200" y="6302"/>
                  <a:pt x="6584" y="4456"/>
                  <a:pt x="6584" y="4456"/>
                </a:cubicBezTo>
                <a:close/>
                <a:moveTo>
                  <a:pt x="6543" y="3238"/>
                </a:moveTo>
                <a:lnTo>
                  <a:pt x="5250" y="1800"/>
                </a:lnTo>
                <a:lnTo>
                  <a:pt x="7621" y="1800"/>
                </a:lnTo>
                <a:cubicBezTo>
                  <a:pt x="7621" y="1800"/>
                  <a:pt x="6543" y="3238"/>
                  <a:pt x="6543" y="3238"/>
                </a:cubicBezTo>
                <a:close/>
                <a:moveTo>
                  <a:pt x="10797" y="3466"/>
                </a:moveTo>
                <a:lnTo>
                  <a:pt x="9299" y="1800"/>
                </a:lnTo>
                <a:lnTo>
                  <a:pt x="12296" y="1800"/>
                </a:lnTo>
                <a:cubicBezTo>
                  <a:pt x="12296" y="1800"/>
                  <a:pt x="10797" y="3466"/>
                  <a:pt x="10797" y="3466"/>
                </a:cubicBezTo>
                <a:close/>
                <a:moveTo>
                  <a:pt x="13974" y="1800"/>
                </a:moveTo>
                <a:lnTo>
                  <a:pt x="16345" y="1800"/>
                </a:lnTo>
                <a:lnTo>
                  <a:pt x="15052" y="3238"/>
                </a:lnTo>
                <a:cubicBezTo>
                  <a:pt x="15052" y="3238"/>
                  <a:pt x="13974" y="1800"/>
                  <a:pt x="13974" y="1800"/>
                </a:cubicBezTo>
                <a:close/>
                <a:moveTo>
                  <a:pt x="13349" y="6302"/>
                </a:moveTo>
                <a:lnTo>
                  <a:pt x="15011" y="4456"/>
                </a:lnTo>
                <a:lnTo>
                  <a:pt x="16394" y="6302"/>
                </a:lnTo>
                <a:cubicBezTo>
                  <a:pt x="16394" y="6302"/>
                  <a:pt x="13349" y="6302"/>
                  <a:pt x="13349" y="6302"/>
                </a:cubicBezTo>
                <a:close/>
                <a:moveTo>
                  <a:pt x="13166" y="7202"/>
                </a:moveTo>
                <a:lnTo>
                  <a:pt x="16478" y="7202"/>
                </a:lnTo>
                <a:lnTo>
                  <a:pt x="11511" y="18249"/>
                </a:lnTo>
                <a:cubicBezTo>
                  <a:pt x="11511" y="18249"/>
                  <a:pt x="13166" y="7202"/>
                  <a:pt x="13166" y="7202"/>
                </a:cubicBezTo>
                <a:close/>
                <a:moveTo>
                  <a:pt x="12478" y="7202"/>
                </a:moveTo>
                <a:lnTo>
                  <a:pt x="10797" y="18414"/>
                </a:lnTo>
                <a:lnTo>
                  <a:pt x="9117" y="7202"/>
                </a:lnTo>
                <a:cubicBezTo>
                  <a:pt x="9117" y="7202"/>
                  <a:pt x="12478" y="7202"/>
                  <a:pt x="12478" y="7202"/>
                </a:cubicBezTo>
                <a:close/>
                <a:moveTo>
                  <a:pt x="8773" y="5716"/>
                </a:moveTo>
                <a:lnTo>
                  <a:pt x="7064" y="3817"/>
                </a:lnTo>
                <a:lnTo>
                  <a:pt x="8426" y="2000"/>
                </a:lnTo>
                <a:lnTo>
                  <a:pt x="10270" y="4051"/>
                </a:lnTo>
                <a:cubicBezTo>
                  <a:pt x="10270" y="4051"/>
                  <a:pt x="8773" y="5716"/>
                  <a:pt x="8773" y="5716"/>
                </a:cubicBezTo>
                <a:close/>
                <a:moveTo>
                  <a:pt x="11325" y="4051"/>
                </a:moveTo>
                <a:lnTo>
                  <a:pt x="13169" y="2000"/>
                </a:lnTo>
                <a:lnTo>
                  <a:pt x="14531" y="3817"/>
                </a:lnTo>
                <a:lnTo>
                  <a:pt x="12822" y="5716"/>
                </a:lnTo>
                <a:cubicBezTo>
                  <a:pt x="12822" y="5716"/>
                  <a:pt x="11325" y="4051"/>
                  <a:pt x="11325" y="4051"/>
                </a:cubicBezTo>
                <a:close/>
                <a:moveTo>
                  <a:pt x="12296" y="6302"/>
                </a:moveTo>
                <a:lnTo>
                  <a:pt x="9299" y="6302"/>
                </a:lnTo>
                <a:lnTo>
                  <a:pt x="10797" y="4638"/>
                </a:lnTo>
                <a:cubicBezTo>
                  <a:pt x="10797" y="4638"/>
                  <a:pt x="12296" y="6302"/>
                  <a:pt x="12296" y="6302"/>
                </a:cubicBezTo>
                <a:close/>
                <a:moveTo>
                  <a:pt x="21200" y="5102"/>
                </a:moveTo>
                <a:lnTo>
                  <a:pt x="17771" y="527"/>
                </a:lnTo>
                <a:cubicBezTo>
                  <a:pt x="17518" y="189"/>
                  <a:pt x="17176" y="0"/>
                  <a:pt x="16817" y="0"/>
                </a:cubicBezTo>
                <a:lnTo>
                  <a:pt x="4779" y="0"/>
                </a:lnTo>
                <a:cubicBezTo>
                  <a:pt x="4420" y="0"/>
                  <a:pt x="4077" y="189"/>
                  <a:pt x="3824" y="527"/>
                </a:cubicBezTo>
                <a:lnTo>
                  <a:pt x="395" y="5102"/>
                </a:lnTo>
                <a:cubicBezTo>
                  <a:pt x="131" y="5455"/>
                  <a:pt x="-1" y="5921"/>
                  <a:pt x="-1" y="6387"/>
                </a:cubicBezTo>
                <a:cubicBezTo>
                  <a:pt x="1" y="6810"/>
                  <a:pt x="114" y="7233"/>
                  <a:pt x="341" y="7573"/>
                </a:cubicBezTo>
                <a:lnTo>
                  <a:pt x="9788" y="20995"/>
                </a:lnTo>
                <a:cubicBezTo>
                  <a:pt x="10045" y="21379"/>
                  <a:pt x="10412" y="21599"/>
                  <a:pt x="10797" y="21599"/>
                </a:cubicBezTo>
                <a:cubicBezTo>
                  <a:pt x="11183" y="21599"/>
                  <a:pt x="11550" y="21379"/>
                  <a:pt x="11807" y="20995"/>
                </a:cubicBezTo>
                <a:lnTo>
                  <a:pt x="21255" y="7573"/>
                </a:lnTo>
                <a:cubicBezTo>
                  <a:pt x="21485" y="7226"/>
                  <a:pt x="21598" y="6791"/>
                  <a:pt x="21595" y="6359"/>
                </a:cubicBezTo>
                <a:cubicBezTo>
                  <a:pt x="21593" y="5902"/>
                  <a:pt x="21459" y="5449"/>
                  <a:pt x="21200" y="5102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171450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23" name="Rectangle 60"/>
          <p:cNvSpPr/>
          <p:nvPr/>
        </p:nvSpPr>
        <p:spPr>
          <a:xfrm>
            <a:off x="480695" y="3482340"/>
            <a:ext cx="2872740" cy="13379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1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1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11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）三人各控制</a:t>
            </a:r>
            <a:r>
              <a:rPr lang="en-US" altLang="zh-CN" sz="11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SA</a:t>
            </a:r>
            <a:r>
              <a:rPr lang="zh-CN" altLang="en-US" sz="11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11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SB</a:t>
            </a:r>
            <a:r>
              <a:rPr lang="zh-CN" altLang="en-US" sz="11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11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SC</a:t>
            </a:r>
            <a:r>
              <a:rPr lang="zh-CN" altLang="en-US" sz="11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三个按键中的一个，以少数服从多数的原则投票表决事件。</a:t>
            </a:r>
            <a:endParaRPr lang="zh-CN" altLang="en-US" sz="11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1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11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）按下按键表示同意，否则为不同意。</a:t>
            </a:r>
            <a:endParaRPr lang="zh-CN" altLang="en-US" sz="11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1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11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）若表决通过，发光二极管</a:t>
            </a:r>
            <a:r>
              <a:rPr lang="en-US" altLang="zh-CN" sz="11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VL</a:t>
            </a:r>
            <a:r>
              <a:rPr lang="zh-CN" altLang="en-US" sz="11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点亮，否则</a:t>
            </a:r>
            <a:r>
              <a:rPr lang="en-US" altLang="zh-CN" sz="11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VL</a:t>
            </a:r>
            <a:r>
              <a:rPr lang="zh-CN" altLang="en-US" sz="11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不亮。</a:t>
            </a:r>
            <a:endParaRPr lang="zh-CN" altLang="en-US" sz="11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25" name="Rectangle 62"/>
          <p:cNvSpPr/>
          <p:nvPr/>
        </p:nvSpPr>
        <p:spPr>
          <a:xfrm>
            <a:off x="6910235" y="3410580"/>
            <a:ext cx="1878353" cy="23749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1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给定了部分电路</a:t>
            </a:r>
            <a:endParaRPr lang="zh-CN" altLang="en-US" sz="11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Rectangle 61"/>
          <p:cNvSpPr/>
          <p:nvPr/>
        </p:nvSpPr>
        <p:spPr>
          <a:xfrm>
            <a:off x="4041517" y="2641216"/>
            <a:ext cx="1541626" cy="23749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74LS02</a:t>
            </a:r>
            <a:r>
              <a:rPr lang="zh-CN" sz="1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芯片</a:t>
            </a:r>
            <a:endParaRPr lang="zh-CN" altLang="zh-CN" sz="11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439" name="组合 11438"/>
          <p:cNvGrpSpPr/>
          <p:nvPr/>
        </p:nvGrpSpPr>
        <p:grpSpPr>
          <a:xfrm>
            <a:off x="6731635" y="3738880"/>
            <a:ext cx="1802765" cy="1081405"/>
            <a:chOff x="-1202" y="4014"/>
            <a:chExt cx="4581" cy="2974"/>
          </a:xfrm>
        </p:grpSpPr>
        <p:sp>
          <p:nvSpPr>
            <p:cNvPr id="24651" name="矩形 11437"/>
            <p:cNvSpPr/>
            <p:nvPr/>
          </p:nvSpPr>
          <p:spPr>
            <a:xfrm>
              <a:off x="-1202" y="4014"/>
              <a:ext cx="4581" cy="2949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24652" name="图片 1143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1202" y="4014"/>
              <a:ext cx="4581" cy="297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780" y="3504565"/>
            <a:ext cx="2855595" cy="1445895"/>
          </a:xfrm>
          <a:prstGeom prst="rect">
            <a:avLst/>
          </a:prstGeom>
        </p:spPr>
      </p:pic>
      <p:graphicFrame>
        <p:nvGraphicFramePr>
          <p:cNvPr id="3" name="表格 2"/>
          <p:cNvGraphicFramePr/>
          <p:nvPr>
            <p:custDataLst>
              <p:tags r:id="rId3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1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1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5" dur="1000"/>
                                        <p:tgtEl>
                                          <p:spTgt spid="11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39" dur="500"/>
                                        <p:tgtEl>
                                          <p:spTgt spid="11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121" grpId="0" bldLvl="0" animBg="1"/>
      <p:bldP spid="97" grpId="0"/>
      <p:bldP spid="98" grpId="0"/>
      <p:bldP spid="99" grpId="0"/>
      <p:bldP spid="95" grpId="0" bldLvl="0" animBg="1"/>
      <p:bldP spid="123" grpId="0"/>
      <p:bldP spid="125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922655" y="262890"/>
            <a:ext cx="2069465" cy="3987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 sz="2000"/>
              <a:t>1</a:t>
            </a:r>
            <a:r>
              <a:rPr lang="zh-CN" altLang="en-US" sz="2000"/>
              <a:t>、功能分析</a:t>
            </a:r>
            <a:endParaRPr lang="zh-CN" altLang="en-US" sz="2000"/>
          </a:p>
        </p:txBody>
      </p:sp>
      <p:sp>
        <p:nvSpPr>
          <p:cNvPr id="8" name="文本框 7"/>
          <p:cNvSpPr txBox="1"/>
          <p:nvPr/>
        </p:nvSpPr>
        <p:spPr>
          <a:xfrm>
            <a:off x="461010" y="743585"/>
            <a:ext cx="822198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fontAlgn="auto">
              <a:lnSpc>
                <a:spcPct val="150000"/>
              </a:lnSpc>
            </a:pPr>
            <a:r>
              <a:rPr lang="zh-CN" altLang="en-US" sz="1800"/>
              <a:t>观察给定部分电路可知，按下按键时三个输入接地，故低电平有效；</a:t>
            </a:r>
            <a:r>
              <a:rPr lang="en-US" altLang="zh-CN" sz="1800"/>
              <a:t>Y</a:t>
            </a:r>
            <a:r>
              <a:rPr lang="zh-CN" altLang="en-US" sz="1800"/>
              <a:t>输出为高电平时，三极管</a:t>
            </a:r>
            <a:r>
              <a:rPr lang="en-US" altLang="zh-CN" sz="1800"/>
              <a:t>VT</a:t>
            </a:r>
            <a:r>
              <a:rPr lang="zh-CN" altLang="en-US" sz="1800"/>
              <a:t>导通，点亮</a:t>
            </a:r>
            <a:r>
              <a:rPr lang="en-US" altLang="zh-CN" sz="1800"/>
              <a:t>VL</a:t>
            </a:r>
            <a:r>
              <a:rPr lang="zh-CN" altLang="en-US" sz="1800"/>
              <a:t>，故输出为高电平有效。即：可将</a:t>
            </a:r>
            <a:r>
              <a:rPr lang="en-US" altLang="zh-CN" sz="1800"/>
              <a:t>A</a:t>
            </a:r>
            <a:r>
              <a:rPr lang="zh-CN" altLang="en-US" sz="1800"/>
              <a:t>、</a:t>
            </a:r>
            <a:r>
              <a:rPr lang="en-US" altLang="zh-CN" sz="1800"/>
              <a:t>B</a:t>
            </a:r>
            <a:r>
              <a:rPr lang="zh-CN" altLang="en-US" sz="1800"/>
              <a:t>、</a:t>
            </a:r>
            <a:r>
              <a:rPr lang="en-US" altLang="zh-CN" sz="1800"/>
              <a:t>C</a:t>
            </a:r>
            <a:r>
              <a:rPr lang="zh-CN" altLang="en-US" sz="1800"/>
              <a:t>评委按下开关输入为</a:t>
            </a:r>
            <a:r>
              <a:rPr lang="en-US" altLang="zh-CN" sz="1800"/>
              <a:t>0</a:t>
            </a:r>
            <a:r>
              <a:rPr lang="zh-CN" altLang="en-US" sz="1800"/>
              <a:t>有效，输出</a:t>
            </a:r>
            <a:r>
              <a:rPr lang="en-US" altLang="zh-CN" sz="1800"/>
              <a:t>Y=1</a:t>
            </a:r>
            <a:r>
              <a:rPr lang="zh-CN" altLang="en-US" sz="1800"/>
              <a:t>有效。</a:t>
            </a:r>
            <a:endParaRPr lang="zh-CN" altLang="en-US" sz="1800"/>
          </a:p>
        </p:txBody>
      </p:sp>
      <p:pic>
        <p:nvPicPr>
          <p:cNvPr id="24652" name="图片 114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05660" y="2163445"/>
            <a:ext cx="4648200" cy="283337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</p:pic>
      <p:graphicFrame>
        <p:nvGraphicFramePr>
          <p:cNvPr id="5" name="表格 4"/>
          <p:cNvGraphicFramePr/>
          <p:nvPr>
            <p:custDataLst>
              <p:tags r:id="rId2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040130" y="194310"/>
            <a:ext cx="2069465" cy="3987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 sz="2000"/>
              <a:t>2</a:t>
            </a:r>
            <a:r>
              <a:rPr lang="zh-CN" altLang="en-US" sz="2000"/>
              <a:t>、真值表</a:t>
            </a:r>
            <a:endParaRPr lang="zh-CN" altLang="en-US" sz="2000"/>
          </a:p>
        </p:txBody>
      </p:sp>
      <p:grpSp>
        <p:nvGrpSpPr>
          <p:cNvPr id="9" name="组合 8"/>
          <p:cNvGrpSpPr/>
          <p:nvPr/>
        </p:nvGrpSpPr>
        <p:grpSpPr>
          <a:xfrm>
            <a:off x="855980" y="1146810"/>
            <a:ext cx="3433445" cy="3107690"/>
            <a:chOff x="2438" y="2815"/>
            <a:chExt cx="9077" cy="7986"/>
          </a:xfrm>
        </p:grpSpPr>
        <p:grpSp>
          <p:nvGrpSpPr>
            <p:cNvPr id="10" name="Group 14"/>
            <p:cNvGrpSpPr/>
            <p:nvPr/>
          </p:nvGrpSpPr>
          <p:grpSpPr>
            <a:xfrm>
              <a:off x="2438" y="2815"/>
              <a:ext cx="9077" cy="7558"/>
              <a:chOff x="0" y="-98"/>
              <a:chExt cx="3631" cy="3023"/>
            </a:xfrm>
          </p:grpSpPr>
          <p:sp>
            <p:nvSpPr>
              <p:cNvPr id="11" name="Text Box 14"/>
              <p:cNvSpPr txBox="1"/>
              <p:nvPr/>
            </p:nvSpPr>
            <p:spPr>
              <a:xfrm>
                <a:off x="911" y="120"/>
                <a:ext cx="115" cy="32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endParaRPr lang="zh-CN" altLang="en-US" sz="2800" b="1" dirty="0">
                  <a:solidFill>
                    <a:srgbClr val="003366"/>
                  </a:solidFill>
                  <a:latin typeface="Times New Roman" panose="02020603050405020304" pitchFamily="18" charset="0"/>
                  <a:ea typeface="黑体" panose="02010609060101010101" charset="-122"/>
                </a:endParaRPr>
              </a:p>
            </p:txBody>
          </p:sp>
          <p:sp>
            <p:nvSpPr>
              <p:cNvPr id="12" name="Text Box 15"/>
              <p:cNvSpPr txBox="1"/>
              <p:nvPr/>
            </p:nvSpPr>
            <p:spPr>
              <a:xfrm>
                <a:off x="1127" y="12"/>
                <a:ext cx="979" cy="34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r>
                  <a:rPr lang="zh-CN" altLang="en-US" sz="1600" b="1" dirty="0">
                    <a:solidFill>
                      <a:srgbClr val="003366"/>
                    </a:solidFill>
                    <a:latin typeface="Times New Roman" panose="02020603050405020304" pitchFamily="18" charset="0"/>
                    <a:ea typeface="黑体" panose="02010609060101010101" charset="-122"/>
                  </a:rPr>
                  <a:t>评  委 </a:t>
                </a:r>
                <a:endParaRPr lang="zh-CN" altLang="en-US" sz="1600" b="1" dirty="0">
                  <a:solidFill>
                    <a:srgbClr val="003366"/>
                  </a:solidFill>
                  <a:latin typeface="Times New Roman" panose="02020603050405020304" pitchFamily="18" charset="0"/>
                  <a:ea typeface="黑体" panose="02010609060101010101" charset="-122"/>
                </a:endParaRPr>
              </a:p>
            </p:txBody>
          </p:sp>
          <p:sp>
            <p:nvSpPr>
              <p:cNvPr id="13" name="Text Box 16"/>
              <p:cNvSpPr txBox="1"/>
              <p:nvPr/>
            </p:nvSpPr>
            <p:spPr>
              <a:xfrm>
                <a:off x="2817" y="-98"/>
                <a:ext cx="814" cy="53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r>
                  <a:rPr lang="zh-CN" altLang="en-US" sz="1600" b="1" dirty="0">
                    <a:solidFill>
                      <a:srgbClr val="003366"/>
                    </a:solidFill>
                    <a:latin typeface="Times New Roman" panose="02020603050405020304" pitchFamily="18" charset="0"/>
                    <a:ea typeface="黑体" panose="02010609060101010101" charset="-122"/>
                  </a:rPr>
                  <a:t>选 手</a:t>
                </a:r>
                <a:r>
                  <a:rPr lang="zh-CN" altLang="en-US" sz="2800" b="1" dirty="0">
                    <a:solidFill>
                      <a:srgbClr val="003366"/>
                    </a:solidFill>
                    <a:latin typeface="Times New Roman" panose="02020603050405020304" pitchFamily="18" charset="0"/>
                    <a:ea typeface="黑体" panose="02010609060101010101" charset="-122"/>
                  </a:rPr>
                  <a:t> </a:t>
                </a:r>
                <a:endParaRPr lang="zh-CN" altLang="en-US" sz="2800" b="1" dirty="0">
                  <a:solidFill>
                    <a:srgbClr val="003366"/>
                  </a:solidFill>
                  <a:latin typeface="Times New Roman" panose="02020603050405020304" pitchFamily="18" charset="0"/>
                  <a:ea typeface="黑体" panose="02010609060101010101" charset="-122"/>
                </a:endParaRPr>
              </a:p>
            </p:txBody>
          </p:sp>
          <p:sp>
            <p:nvSpPr>
              <p:cNvPr id="14" name="Text Box 19"/>
              <p:cNvSpPr txBox="1"/>
              <p:nvPr/>
            </p:nvSpPr>
            <p:spPr>
              <a:xfrm>
                <a:off x="3042" y="448"/>
                <a:ext cx="208" cy="34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r>
                  <a:rPr lang="en-US" altLang="zh-CN" sz="1600" dirty="0">
                    <a:solidFill>
                      <a:srgbClr val="003366"/>
                    </a:solidFill>
                    <a:latin typeface="Times New Roman" panose="02020603050405020304" pitchFamily="18" charset="0"/>
                  </a:rPr>
                  <a:t>Y</a:t>
                </a:r>
                <a:endParaRPr lang="en-US" altLang="zh-CN" sz="1600" dirty="0">
                  <a:solidFill>
                    <a:srgbClr val="0033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Rectangle 20"/>
              <p:cNvSpPr/>
              <p:nvPr/>
            </p:nvSpPr>
            <p:spPr>
              <a:xfrm>
                <a:off x="0" y="0"/>
                <a:ext cx="3631" cy="2925"/>
              </a:xfrm>
              <a:prstGeom prst="rect">
                <a:avLst/>
              </a:prstGeom>
              <a:no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p>
                <a:endParaRPr lang="zh-CN" altLang="en-US" sz="1800" dirty="0">
                  <a:solidFill>
                    <a:srgbClr val="0033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" name="Line 21"/>
              <p:cNvSpPr/>
              <p:nvPr/>
            </p:nvSpPr>
            <p:spPr>
              <a:xfrm>
                <a:off x="2663" y="0"/>
                <a:ext cx="0" cy="2925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7" name="Line 22"/>
              <p:cNvSpPr/>
              <p:nvPr/>
            </p:nvSpPr>
            <p:spPr>
              <a:xfrm>
                <a:off x="0" y="384"/>
                <a:ext cx="3631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8" name="Line 23"/>
              <p:cNvSpPr/>
              <p:nvPr/>
            </p:nvSpPr>
            <p:spPr>
              <a:xfrm flipH="1">
                <a:off x="823" y="384"/>
                <a:ext cx="0" cy="2541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9" name="Line 24"/>
              <p:cNvSpPr/>
              <p:nvPr/>
            </p:nvSpPr>
            <p:spPr>
              <a:xfrm>
                <a:off x="1743" y="384"/>
                <a:ext cx="0" cy="2541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0" name="Text Box 25"/>
              <p:cNvSpPr txBox="1"/>
              <p:nvPr/>
            </p:nvSpPr>
            <p:spPr>
              <a:xfrm>
                <a:off x="2090" y="432"/>
                <a:ext cx="200" cy="34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r>
                  <a:rPr lang="en-US" altLang="zh-CN" sz="1600" dirty="0">
                    <a:solidFill>
                      <a:srgbClr val="003366"/>
                    </a:solidFill>
                    <a:latin typeface="Times New Roman" panose="02020603050405020304" pitchFamily="18" charset="0"/>
                  </a:rPr>
                  <a:t>C</a:t>
                </a:r>
                <a:endParaRPr lang="en-US" altLang="zh-CN" sz="1600" dirty="0">
                  <a:solidFill>
                    <a:srgbClr val="0033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" name="Line 26"/>
              <p:cNvSpPr/>
              <p:nvPr/>
            </p:nvSpPr>
            <p:spPr>
              <a:xfrm>
                <a:off x="0" y="712"/>
                <a:ext cx="3631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2" name="Line 27"/>
              <p:cNvSpPr/>
              <p:nvPr/>
            </p:nvSpPr>
            <p:spPr>
              <a:xfrm>
                <a:off x="0" y="980"/>
                <a:ext cx="3631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3" name="Line 28"/>
              <p:cNvSpPr/>
              <p:nvPr/>
            </p:nvSpPr>
            <p:spPr>
              <a:xfrm>
                <a:off x="0" y="1235"/>
                <a:ext cx="3631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" name="Line 29"/>
              <p:cNvSpPr/>
              <p:nvPr/>
            </p:nvSpPr>
            <p:spPr>
              <a:xfrm>
                <a:off x="0" y="1504"/>
                <a:ext cx="3631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5" name="Line 30"/>
              <p:cNvSpPr/>
              <p:nvPr/>
            </p:nvSpPr>
            <p:spPr>
              <a:xfrm>
                <a:off x="0" y="1775"/>
                <a:ext cx="3631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" name="Line 31"/>
              <p:cNvSpPr/>
              <p:nvPr/>
            </p:nvSpPr>
            <p:spPr>
              <a:xfrm>
                <a:off x="0" y="2045"/>
                <a:ext cx="3631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" name="Line 32"/>
              <p:cNvSpPr/>
              <p:nvPr/>
            </p:nvSpPr>
            <p:spPr>
              <a:xfrm>
                <a:off x="0" y="2336"/>
                <a:ext cx="3631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8" name="Line 33"/>
              <p:cNvSpPr/>
              <p:nvPr/>
            </p:nvSpPr>
            <p:spPr>
              <a:xfrm>
                <a:off x="0" y="2632"/>
                <a:ext cx="3631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" name="Text Box 17"/>
              <p:cNvSpPr txBox="1"/>
              <p:nvPr/>
            </p:nvSpPr>
            <p:spPr>
              <a:xfrm>
                <a:off x="275" y="431"/>
                <a:ext cx="208" cy="34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r>
                  <a:rPr lang="en-US" altLang="zh-CN" sz="1600" dirty="0">
                    <a:solidFill>
                      <a:srgbClr val="003366"/>
                    </a:solidFill>
                    <a:latin typeface="Times New Roman" panose="02020603050405020304" pitchFamily="18" charset="0"/>
                  </a:rPr>
                  <a:t>A</a:t>
                </a:r>
                <a:endParaRPr lang="en-US" altLang="zh-CN" sz="1600" dirty="0">
                  <a:solidFill>
                    <a:srgbClr val="0033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" name="Text Box 18"/>
              <p:cNvSpPr txBox="1"/>
              <p:nvPr/>
            </p:nvSpPr>
            <p:spPr>
              <a:xfrm>
                <a:off x="1189" y="432"/>
                <a:ext cx="200" cy="34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r>
                  <a:rPr lang="en-US" altLang="zh-CN" sz="1600" dirty="0">
                    <a:solidFill>
                      <a:srgbClr val="003366"/>
                    </a:solidFill>
                    <a:latin typeface="Times New Roman" panose="02020603050405020304" pitchFamily="18" charset="0"/>
                  </a:rPr>
                  <a:t>B</a:t>
                </a:r>
                <a:endParaRPr lang="en-US" altLang="zh-CN" sz="1600" dirty="0">
                  <a:solidFill>
                    <a:srgbClr val="003366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31" name="Text Box 36"/>
            <p:cNvSpPr txBox="1"/>
            <p:nvPr/>
          </p:nvSpPr>
          <p:spPr>
            <a:xfrm>
              <a:off x="3043" y="4659"/>
              <a:ext cx="772" cy="11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400" b="1" dirty="0">
                  <a:latin typeface="Times New Roman" panose="02020603050405020304" pitchFamily="18" charset="0"/>
                </a:rPr>
                <a:t>×</a:t>
              </a:r>
              <a:endParaRPr lang="en-US" altLang="zh-CN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32" name="Text Box 81"/>
            <p:cNvSpPr txBox="1"/>
            <p:nvPr/>
          </p:nvSpPr>
          <p:spPr>
            <a:xfrm>
              <a:off x="3043" y="5276"/>
              <a:ext cx="772" cy="11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400" b="1" dirty="0">
                  <a:solidFill>
                    <a:srgbClr val="003366"/>
                  </a:solidFill>
                  <a:latin typeface="Times New Roman" panose="02020603050405020304" pitchFamily="18" charset="0"/>
                </a:rPr>
                <a:t>×</a:t>
              </a:r>
              <a:endParaRPr lang="en-US" altLang="zh-CN" sz="2400" b="1" dirty="0">
                <a:solidFill>
                  <a:srgbClr val="003366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33" name="Picture 38" descr="[LC3U)F{0XCAB)LKNIT0K@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0055" y="6880"/>
              <a:ext cx="580" cy="58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4" name="Text Box 36"/>
            <p:cNvSpPr txBox="1"/>
            <p:nvPr/>
          </p:nvSpPr>
          <p:spPr>
            <a:xfrm>
              <a:off x="3035" y="5931"/>
              <a:ext cx="773" cy="11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400" b="1" dirty="0">
                  <a:latin typeface="Times New Roman" panose="02020603050405020304" pitchFamily="18" charset="0"/>
                </a:rPr>
                <a:t>×</a:t>
              </a:r>
              <a:endParaRPr lang="en-US" altLang="zh-CN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35" name="Text Box 81"/>
            <p:cNvSpPr txBox="1"/>
            <p:nvPr/>
          </p:nvSpPr>
          <p:spPr>
            <a:xfrm>
              <a:off x="3035" y="6556"/>
              <a:ext cx="773" cy="11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400" b="1" dirty="0">
                  <a:solidFill>
                    <a:srgbClr val="003366"/>
                  </a:solidFill>
                  <a:latin typeface="Times New Roman" panose="02020603050405020304" pitchFamily="18" charset="0"/>
                </a:rPr>
                <a:t>×</a:t>
              </a:r>
              <a:endParaRPr lang="en-US" altLang="zh-CN" sz="2400" b="1" dirty="0">
                <a:solidFill>
                  <a:srgbClr val="0033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" name="Text Box 83"/>
            <p:cNvSpPr txBox="1"/>
            <p:nvPr/>
          </p:nvSpPr>
          <p:spPr>
            <a:xfrm>
              <a:off x="2995" y="7236"/>
              <a:ext cx="773" cy="11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√</a:t>
              </a:r>
              <a:endPara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" name="Text Box 83"/>
            <p:cNvSpPr txBox="1"/>
            <p:nvPr/>
          </p:nvSpPr>
          <p:spPr>
            <a:xfrm>
              <a:off x="2995" y="7956"/>
              <a:ext cx="773" cy="11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√</a:t>
              </a:r>
              <a:endPara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8" name="Text Box 83"/>
            <p:cNvSpPr txBox="1"/>
            <p:nvPr/>
          </p:nvSpPr>
          <p:spPr>
            <a:xfrm>
              <a:off x="2995" y="8656"/>
              <a:ext cx="773" cy="11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√</a:t>
              </a:r>
              <a:endPara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" name="Text Box 83"/>
            <p:cNvSpPr txBox="1"/>
            <p:nvPr/>
          </p:nvSpPr>
          <p:spPr>
            <a:xfrm>
              <a:off x="2995" y="9436"/>
              <a:ext cx="773" cy="11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√</a:t>
              </a:r>
              <a:endPara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" name="Text Box 36"/>
            <p:cNvSpPr txBox="1"/>
            <p:nvPr/>
          </p:nvSpPr>
          <p:spPr>
            <a:xfrm>
              <a:off x="5323" y="4656"/>
              <a:ext cx="772" cy="11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400" b="1" dirty="0">
                  <a:latin typeface="Times New Roman" panose="02020603050405020304" pitchFamily="18" charset="0"/>
                </a:rPr>
                <a:t>×</a:t>
              </a:r>
              <a:endParaRPr lang="en-US" altLang="zh-CN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41" name="Text Box 81"/>
            <p:cNvSpPr txBox="1"/>
            <p:nvPr/>
          </p:nvSpPr>
          <p:spPr>
            <a:xfrm>
              <a:off x="5323" y="5274"/>
              <a:ext cx="772" cy="11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400" b="1" dirty="0">
                  <a:solidFill>
                    <a:srgbClr val="003366"/>
                  </a:solidFill>
                  <a:latin typeface="Times New Roman" panose="02020603050405020304" pitchFamily="18" charset="0"/>
                </a:rPr>
                <a:t>×</a:t>
              </a:r>
              <a:endParaRPr lang="en-US" altLang="zh-CN" sz="2400" b="1" dirty="0">
                <a:solidFill>
                  <a:srgbClr val="0033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2" name="Text Box 36"/>
            <p:cNvSpPr txBox="1"/>
            <p:nvPr/>
          </p:nvSpPr>
          <p:spPr>
            <a:xfrm>
              <a:off x="5315" y="5931"/>
              <a:ext cx="773" cy="11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√</a:t>
              </a:r>
              <a:endParaRPr lang="en-US" altLang="zh-CN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43" name="Text Box 81"/>
            <p:cNvSpPr txBox="1"/>
            <p:nvPr/>
          </p:nvSpPr>
          <p:spPr>
            <a:xfrm>
              <a:off x="5315" y="6554"/>
              <a:ext cx="773" cy="11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√</a:t>
              </a:r>
              <a:endParaRPr lang="en-US" altLang="zh-CN" sz="2400" b="1" dirty="0">
                <a:solidFill>
                  <a:srgbClr val="0033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4" name="Text Box 83"/>
            <p:cNvSpPr txBox="1"/>
            <p:nvPr/>
          </p:nvSpPr>
          <p:spPr>
            <a:xfrm>
              <a:off x="5275" y="7234"/>
              <a:ext cx="773" cy="11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400" b="1" dirty="0">
                  <a:latin typeface="Times New Roman" panose="02020603050405020304" pitchFamily="18" charset="0"/>
                </a:rPr>
                <a:t>×</a:t>
              </a:r>
              <a:endParaRPr lang="en-US" altLang="zh-CN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45" name="Text Box 83"/>
            <p:cNvSpPr txBox="1"/>
            <p:nvPr/>
          </p:nvSpPr>
          <p:spPr>
            <a:xfrm>
              <a:off x="5275" y="7954"/>
              <a:ext cx="773" cy="11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400" b="1" dirty="0">
                  <a:solidFill>
                    <a:srgbClr val="003366"/>
                  </a:solidFill>
                  <a:latin typeface="Times New Roman" panose="02020603050405020304" pitchFamily="18" charset="0"/>
                </a:rPr>
                <a:t>×</a:t>
              </a:r>
              <a:endParaRPr lang="en-US" altLang="zh-CN" sz="2400" b="1" dirty="0">
                <a:solidFill>
                  <a:srgbClr val="0033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" name="Text Box 83"/>
            <p:cNvSpPr txBox="1"/>
            <p:nvPr/>
          </p:nvSpPr>
          <p:spPr>
            <a:xfrm>
              <a:off x="5275" y="8838"/>
              <a:ext cx="773" cy="11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√</a:t>
              </a:r>
              <a:endPara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" name="Text Box 83"/>
            <p:cNvSpPr txBox="1"/>
            <p:nvPr/>
          </p:nvSpPr>
          <p:spPr>
            <a:xfrm>
              <a:off x="5275" y="9618"/>
              <a:ext cx="773" cy="11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√</a:t>
              </a:r>
              <a:endPara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" name="Text Box 36"/>
            <p:cNvSpPr txBox="1"/>
            <p:nvPr/>
          </p:nvSpPr>
          <p:spPr>
            <a:xfrm>
              <a:off x="7583" y="4656"/>
              <a:ext cx="772" cy="11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400" b="1" dirty="0">
                  <a:latin typeface="Times New Roman" panose="02020603050405020304" pitchFamily="18" charset="0"/>
                </a:rPr>
                <a:t>×</a:t>
              </a:r>
              <a:endParaRPr lang="en-US" altLang="zh-CN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49" name="Text Box 81"/>
            <p:cNvSpPr txBox="1"/>
            <p:nvPr/>
          </p:nvSpPr>
          <p:spPr>
            <a:xfrm>
              <a:off x="7583" y="5274"/>
              <a:ext cx="772" cy="11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√</a:t>
              </a:r>
              <a:endParaRPr lang="en-US" altLang="zh-CN" sz="2400" b="1" dirty="0">
                <a:solidFill>
                  <a:srgbClr val="0033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0" name="Text Box 36"/>
            <p:cNvSpPr txBox="1"/>
            <p:nvPr/>
          </p:nvSpPr>
          <p:spPr>
            <a:xfrm>
              <a:off x="7575" y="5931"/>
              <a:ext cx="773" cy="11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400" b="1" dirty="0">
                  <a:solidFill>
                    <a:srgbClr val="003366"/>
                  </a:solidFill>
                  <a:latin typeface="Times New Roman" panose="02020603050405020304" pitchFamily="18" charset="0"/>
                </a:rPr>
                <a:t>×</a:t>
              </a:r>
              <a:endParaRPr lang="en-US" altLang="zh-CN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51" name="Text Box 81"/>
            <p:cNvSpPr txBox="1"/>
            <p:nvPr/>
          </p:nvSpPr>
          <p:spPr>
            <a:xfrm>
              <a:off x="7575" y="6554"/>
              <a:ext cx="773" cy="11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√</a:t>
              </a:r>
              <a:endParaRPr lang="en-US" altLang="zh-CN" sz="2400" b="1" dirty="0">
                <a:solidFill>
                  <a:srgbClr val="0033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2" name="Text Box 83"/>
            <p:cNvSpPr txBox="1"/>
            <p:nvPr/>
          </p:nvSpPr>
          <p:spPr>
            <a:xfrm>
              <a:off x="7526" y="7234"/>
              <a:ext cx="773" cy="11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400" b="1" dirty="0">
                  <a:latin typeface="Times New Roman" panose="02020603050405020304" pitchFamily="18" charset="0"/>
                </a:rPr>
                <a:t>×</a:t>
              </a:r>
              <a:endParaRPr lang="en-US" altLang="zh-CN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53" name="Text Box 83"/>
            <p:cNvSpPr txBox="1"/>
            <p:nvPr/>
          </p:nvSpPr>
          <p:spPr>
            <a:xfrm>
              <a:off x="7675" y="7954"/>
              <a:ext cx="773" cy="11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√</a:t>
              </a:r>
              <a:endPara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4" name="Text Box 83"/>
            <p:cNvSpPr txBox="1"/>
            <p:nvPr/>
          </p:nvSpPr>
          <p:spPr>
            <a:xfrm>
              <a:off x="7535" y="8654"/>
              <a:ext cx="773" cy="11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400" b="1" dirty="0">
                  <a:solidFill>
                    <a:srgbClr val="003366"/>
                  </a:solidFill>
                  <a:latin typeface="Times New Roman" panose="02020603050405020304" pitchFamily="18" charset="0"/>
                </a:rPr>
                <a:t>×</a:t>
              </a:r>
              <a:endParaRPr lang="en-US" altLang="zh-CN" sz="2400" b="1" dirty="0">
                <a:solidFill>
                  <a:srgbClr val="0033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5" name="Text Box 83"/>
            <p:cNvSpPr txBox="1"/>
            <p:nvPr/>
          </p:nvSpPr>
          <p:spPr>
            <a:xfrm>
              <a:off x="7675" y="9434"/>
              <a:ext cx="773" cy="11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√</a:t>
              </a:r>
              <a:endPara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56" name="Picture 61" descr="[LC3U)F{0XCAB)LKNIT0K@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0055" y="8240"/>
              <a:ext cx="580" cy="58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7" name="Picture 62" descr="[LC3U)F{0XCAB)LKNIT0K@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0055" y="8980"/>
              <a:ext cx="580" cy="58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8" name="Picture 63" descr="[LC3U)F{0XCAB)LKNIT0K@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0055" y="9720"/>
              <a:ext cx="580" cy="58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9" name="Picture 64" descr="1K_FZ@@3{[2($~0[[2LZ0FT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75" y="4900"/>
              <a:ext cx="600" cy="6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0" name="Picture 65" descr="1K_FZ@@3{[2($~0[[2LZ0FT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75" y="5540"/>
              <a:ext cx="600" cy="6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" name="Picture 66" descr="1K_FZ@@3{[2($~0[[2LZ0FT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75" y="6180"/>
              <a:ext cx="600" cy="6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2" name="Picture 67" descr="1K_FZ@@3{[2($~0[[2LZ0FT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55" y="7540"/>
              <a:ext cx="600" cy="600"/>
            </a:xfrm>
            <a:prstGeom prst="rect">
              <a:avLst/>
            </a:prstGeom>
            <a:noFill/>
            <a:ln w="9525">
              <a:noFill/>
            </a:ln>
          </p:spPr>
        </p:pic>
      </p:grpSp>
      <p:graphicFrame>
        <p:nvGraphicFramePr>
          <p:cNvPr id="117" name="表格 116"/>
          <p:cNvGraphicFramePr/>
          <p:nvPr/>
        </p:nvGraphicFramePr>
        <p:xfrm>
          <a:off x="5232400" y="819150"/>
          <a:ext cx="342138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345"/>
                <a:gridCol w="855345"/>
                <a:gridCol w="855345"/>
                <a:gridCol w="855345"/>
              </a:tblGrid>
              <a:tr h="365760"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评委</a:t>
                      </a:r>
                      <a:endParaRPr lang="zh-CN" alt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选手</a:t>
                      </a:r>
                      <a:endParaRPr lang="zh-CN" alt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A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B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C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Y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0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1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1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1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1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0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159" name=" 159"/>
          <p:cNvSpPr/>
          <p:nvPr/>
        </p:nvSpPr>
        <p:spPr>
          <a:xfrm>
            <a:off x="4289425" y="2212975"/>
            <a:ext cx="942975" cy="720090"/>
          </a:xfrm>
          <a:custGeom>
            <a:avLst/>
            <a:gdLst>
              <a:gd name="connsiteX0" fmla="*/ 545178 w 812503"/>
              <a:gd name="connsiteY0" fmla="*/ 0 h 310097"/>
              <a:gd name="connsiteX1" fmla="*/ 812503 w 812503"/>
              <a:gd name="connsiteY1" fmla="*/ 155049 h 310097"/>
              <a:gd name="connsiteX2" fmla="*/ 545178 w 812503"/>
              <a:gd name="connsiteY2" fmla="*/ 310097 h 310097"/>
              <a:gd name="connsiteX3" fmla="*/ 545178 w 812503"/>
              <a:gd name="connsiteY3" fmla="*/ 212220 h 310097"/>
              <a:gd name="connsiteX4" fmla="*/ 0 w 812503"/>
              <a:gd name="connsiteY4" fmla="*/ 259590 h 310097"/>
              <a:gd name="connsiteX5" fmla="*/ 160832 w 812503"/>
              <a:gd name="connsiteY5" fmla="*/ 155049 h 310097"/>
              <a:gd name="connsiteX6" fmla="*/ 0 w 812503"/>
              <a:gd name="connsiteY6" fmla="*/ 50507 h 310097"/>
              <a:gd name="connsiteX7" fmla="*/ 545178 w 812503"/>
              <a:gd name="connsiteY7" fmla="*/ 97878 h 31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2503" h="310097">
                <a:moveTo>
                  <a:pt x="545178" y="0"/>
                </a:moveTo>
                <a:lnTo>
                  <a:pt x="812503" y="155049"/>
                </a:lnTo>
                <a:lnTo>
                  <a:pt x="545178" y="310097"/>
                </a:lnTo>
                <a:lnTo>
                  <a:pt x="545178" y="212220"/>
                </a:lnTo>
                <a:lnTo>
                  <a:pt x="0" y="259590"/>
                </a:lnTo>
                <a:lnTo>
                  <a:pt x="160832" y="155049"/>
                </a:lnTo>
                <a:lnTo>
                  <a:pt x="0" y="50507"/>
                </a:lnTo>
                <a:lnTo>
                  <a:pt x="545178" y="9787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793115" y="4175125"/>
            <a:ext cx="42119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1600"/>
              <a:t>输入：同意用</a:t>
            </a:r>
            <a:r>
              <a:rPr lang="en-US" altLang="zh-CN" sz="1600"/>
              <a:t>0</a:t>
            </a:r>
            <a:r>
              <a:rPr lang="zh-CN" altLang="en-US" sz="1600"/>
              <a:t>表示，不同意用</a:t>
            </a:r>
            <a:r>
              <a:rPr lang="en-US" altLang="zh-CN" sz="1600"/>
              <a:t>1</a:t>
            </a:r>
            <a:r>
              <a:rPr lang="zh-CN" altLang="en-US" sz="1600"/>
              <a:t>表示</a:t>
            </a:r>
            <a:endParaRPr lang="zh-CN" altLang="en-US" sz="1600"/>
          </a:p>
          <a:p>
            <a:pPr fontAlgn="auto">
              <a:lnSpc>
                <a:spcPct val="150000"/>
              </a:lnSpc>
            </a:pPr>
            <a:r>
              <a:rPr lang="zh-CN" altLang="en-US" sz="1600"/>
              <a:t>输出：过关用</a:t>
            </a:r>
            <a:r>
              <a:rPr lang="en-US" altLang="zh-CN" sz="1600"/>
              <a:t>1</a:t>
            </a:r>
            <a:r>
              <a:rPr lang="zh-CN" altLang="en-US" sz="1600"/>
              <a:t>表示，不过关用</a:t>
            </a:r>
            <a:r>
              <a:rPr lang="en-US" altLang="zh-CN" sz="1600"/>
              <a:t>0</a:t>
            </a:r>
            <a:r>
              <a:rPr lang="zh-CN" altLang="en-US" sz="1600"/>
              <a:t>表示</a:t>
            </a:r>
            <a:endParaRPr lang="zh-CN" altLang="en-US" sz="1600"/>
          </a:p>
        </p:txBody>
      </p:sp>
      <p:graphicFrame>
        <p:nvGraphicFramePr>
          <p:cNvPr id="5" name="表格 4"/>
          <p:cNvGraphicFramePr/>
          <p:nvPr>
            <p:custDataLst>
              <p:tags r:id="rId3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64"/>
          <p:cNvSpPr/>
          <p:nvPr/>
        </p:nvSpPr>
        <p:spPr>
          <a:xfrm>
            <a:off x="6012180" y="2139950"/>
            <a:ext cx="575945" cy="5759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91540" y="172085"/>
            <a:ext cx="3205480" cy="3987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 sz="2000"/>
              <a:t>3</a:t>
            </a:r>
            <a:r>
              <a:rPr lang="zh-CN" altLang="en-US" sz="2000"/>
              <a:t>、逻辑表达式</a:t>
            </a:r>
            <a:r>
              <a:rPr lang="en-US" altLang="zh-CN" sz="2000"/>
              <a:t>——</a:t>
            </a:r>
            <a:r>
              <a:rPr lang="zh-CN" altLang="en-US" sz="2000"/>
              <a:t>化简</a:t>
            </a:r>
            <a:endParaRPr lang="zh-CN" altLang="en-US" sz="2000"/>
          </a:p>
        </p:txBody>
      </p:sp>
      <p:graphicFrame>
        <p:nvGraphicFramePr>
          <p:cNvPr id="117" name="表格 116"/>
          <p:cNvGraphicFramePr/>
          <p:nvPr/>
        </p:nvGraphicFramePr>
        <p:xfrm>
          <a:off x="783590" y="1106170"/>
          <a:ext cx="342138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345"/>
                <a:gridCol w="855345"/>
                <a:gridCol w="855345"/>
                <a:gridCol w="855345"/>
              </a:tblGrid>
              <a:tr h="365760"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评委</a:t>
                      </a:r>
                      <a:endParaRPr lang="zh-CN" alt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选手</a:t>
                      </a:r>
                      <a:endParaRPr lang="zh-CN" alt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A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B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C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Y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0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1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1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1</a:t>
                      </a:r>
                      <a:endParaRPr lang="en-US" altLang="zh-CN"/>
                    </a:p>
                  </a:txBody>
                  <a:tcPr>
                    <a:gradFill>
                      <a:gsLst>
                        <a:gs pos="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gradFill>
                      <a:gsLst>
                        <a:gs pos="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gradFill>
                      <a:gsLst>
                        <a:gs pos="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>
                    <a:gradFill>
                      <a:gsLst>
                        <a:gs pos="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gradFill>
                      <a:gsLst>
                        <a:gs pos="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1</a:t>
                      </a:r>
                      <a:endParaRPr lang="en-US" altLang="zh-CN"/>
                    </a:p>
                  </a:txBody>
                  <a:tcPr>
                    <a:gradFill>
                      <a:gsLst>
                        <a:gs pos="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0</a:t>
                      </a:r>
                      <a:endParaRPr lang="en-US" altLang="zh-CN"/>
                    </a:p>
                  </a:txBody>
                  <a:tcPr>
                    <a:gradFill>
                      <a:gsLst>
                        <a:gs pos="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>
                    <a:gradFill>
                      <a:gsLst>
                        <a:gs pos="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gradFill>
                      <a:gsLst>
                        <a:gs pos="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gradFill>
                      <a:gsLst>
                        <a:gs pos="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>
                    <a:gradFill>
                      <a:gsLst>
                        <a:gs pos="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>
                    <a:gradFill>
                      <a:gsLst>
                        <a:gs pos="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gradFill>
                      <a:gsLst>
                        <a:gs pos="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gradFill>
                      <a:gsLst>
                        <a:gs pos="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gradFill>
                      <a:gsLst>
                        <a:gs pos="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>
                    <a:gradFill>
                      <a:gsLst>
                        <a:gs pos="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6" name="对象 5"/>
          <p:cNvGraphicFramePr/>
          <p:nvPr/>
        </p:nvGraphicFramePr>
        <p:xfrm>
          <a:off x="5653405" y="1105535"/>
          <a:ext cx="2133600" cy="297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1" imgW="2070100" imgH="203200" progId="Equation.KSEE3">
                  <p:embed/>
                </p:oleObj>
              </mc:Choice>
              <mc:Fallback>
                <p:oleObj name="" r:id="rId1" imgW="2070100" imgH="203200" progId="Equation.KSEE3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653405" y="1105535"/>
                        <a:ext cx="2133600" cy="297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表格 62"/>
          <p:cNvGraphicFramePr/>
          <p:nvPr/>
        </p:nvGraphicFramePr>
        <p:xfrm>
          <a:off x="5108575" y="1641475"/>
          <a:ext cx="369570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9140"/>
                <a:gridCol w="739140"/>
                <a:gridCol w="739140"/>
                <a:gridCol w="739140"/>
                <a:gridCol w="739140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A/BC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00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01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11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10</a:t>
                      </a:r>
                      <a:endParaRPr lang="en-US" altLang="zh-CN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>
                    <a:gradFill>
                      <a:gsLst>
                        <a:gs pos="0">
                          <a:srgbClr val="FE4444"/>
                        </a:gs>
                        <a:gs pos="100000">
                          <a:srgbClr val="832B2B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>
                    <a:gradFill>
                      <a:gsLst>
                        <a:gs pos="0">
                          <a:srgbClr val="FE4444"/>
                        </a:gs>
                        <a:gs pos="100000">
                          <a:srgbClr val="832B2B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gradFill>
                      <a:gsLst>
                        <a:gs pos="0">
                          <a:srgbClr val="FE4444"/>
                        </a:gs>
                        <a:gs pos="100000">
                          <a:srgbClr val="832B2B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>
                    <a:gradFill>
                      <a:gsLst>
                        <a:gs pos="0">
                          <a:srgbClr val="FE4444"/>
                        </a:gs>
                        <a:gs pos="100000">
                          <a:srgbClr val="832B2B"/>
                        </a:gs>
                      </a:gsLst>
                      <a:lin ang="5400000" scaled="0"/>
                    </a:gradFill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>
                    <a:gradFill>
                      <a:gsLst>
                        <a:gs pos="0">
                          <a:srgbClr val="FE4444"/>
                        </a:gs>
                        <a:gs pos="100000">
                          <a:srgbClr val="832B2B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gradFill>
                      <a:gsLst>
                        <a:gs pos="0">
                          <a:srgbClr val="FE4444"/>
                        </a:gs>
                        <a:gs pos="100000">
                          <a:srgbClr val="832B2B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gradFill>
                      <a:gsLst>
                        <a:gs pos="0">
                          <a:srgbClr val="FE4444"/>
                        </a:gs>
                        <a:gs pos="100000">
                          <a:srgbClr val="832B2B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>
                    <a:gradFill>
                      <a:gsLst>
                        <a:gs pos="0">
                          <a:srgbClr val="FE4444"/>
                        </a:gs>
                        <a:gs pos="100000">
                          <a:srgbClr val="832B2B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68" name="文本框 67"/>
          <p:cNvSpPr txBox="1"/>
          <p:nvPr/>
        </p:nvSpPr>
        <p:spPr>
          <a:xfrm>
            <a:off x="6056630" y="2084070"/>
            <a:ext cx="459740" cy="63182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vert="eaVert" wrap="square" rtlCol="0">
            <a:spAutoFit/>
          </a:bodyPr>
          <a:p>
            <a:endParaRPr lang="zh-CN" altLang="en-US"/>
          </a:p>
        </p:txBody>
      </p:sp>
      <p:sp>
        <p:nvSpPr>
          <p:cNvPr id="69" name="文本框 68"/>
          <p:cNvSpPr txBox="1"/>
          <p:nvPr/>
        </p:nvSpPr>
        <p:spPr>
          <a:xfrm>
            <a:off x="6156325" y="2012315"/>
            <a:ext cx="958850" cy="3683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71" name="双括号 70"/>
          <p:cNvSpPr/>
          <p:nvPr/>
        </p:nvSpPr>
        <p:spPr>
          <a:xfrm>
            <a:off x="5796280" y="2139950"/>
            <a:ext cx="215900" cy="215900"/>
          </a:xfrm>
          <a:prstGeom prst="bracketPair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2" name="双括号 71"/>
          <p:cNvSpPr/>
          <p:nvPr/>
        </p:nvSpPr>
        <p:spPr>
          <a:xfrm>
            <a:off x="8721725" y="2123440"/>
            <a:ext cx="215900" cy="215900"/>
          </a:xfrm>
          <a:prstGeom prst="bracketPair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7" name="文本框 76"/>
          <p:cNvSpPr txBox="1"/>
          <p:nvPr/>
        </p:nvSpPr>
        <p:spPr>
          <a:xfrm>
            <a:off x="5149850" y="2906395"/>
            <a:ext cx="381508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zh-CN" sz="1800"/>
              <a:t>化简方法：</a:t>
            </a:r>
            <a:endParaRPr lang="zh-CN" altLang="zh-CN" sz="1800"/>
          </a:p>
          <a:p>
            <a:pPr indent="457200" fontAlgn="auto">
              <a:lnSpc>
                <a:spcPct val="150000"/>
              </a:lnSpc>
            </a:pPr>
            <a:r>
              <a:rPr lang="en-US" altLang="zh-CN" sz="1800"/>
              <a:t>1.</a:t>
            </a:r>
            <a:r>
              <a:rPr lang="zh-CN" altLang="en-US" sz="1800"/>
              <a:t>公式法</a:t>
            </a:r>
            <a:endParaRPr lang="zh-CN" altLang="en-US" sz="1800"/>
          </a:p>
          <a:p>
            <a:pPr indent="457200" fontAlgn="auto">
              <a:lnSpc>
                <a:spcPct val="150000"/>
              </a:lnSpc>
            </a:pPr>
            <a:r>
              <a:rPr lang="en-US" altLang="zh-CN" sz="1800"/>
              <a:t>2.</a:t>
            </a:r>
            <a:r>
              <a:rPr lang="zh-CN" altLang="en-US" sz="1800"/>
              <a:t>卡诺图法</a:t>
            </a:r>
            <a:endParaRPr lang="zh-CN" altLang="en-US" sz="1800"/>
          </a:p>
          <a:p>
            <a:pPr indent="0" fontAlgn="auto">
              <a:lnSpc>
                <a:spcPct val="150000"/>
              </a:lnSpc>
            </a:pPr>
            <a:r>
              <a:rPr lang="zh-CN" altLang="zh-CN" sz="1800"/>
              <a:t>化简结果：</a:t>
            </a:r>
            <a:endParaRPr lang="zh-CN" altLang="zh-CN" sz="1800"/>
          </a:p>
        </p:txBody>
      </p:sp>
      <p:graphicFrame>
        <p:nvGraphicFramePr>
          <p:cNvPr id="78" name="对象 77"/>
          <p:cNvGraphicFramePr/>
          <p:nvPr/>
        </p:nvGraphicFramePr>
        <p:xfrm>
          <a:off x="6299835" y="4555490"/>
          <a:ext cx="1365250" cy="308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" name="" r:id="rId3" imgW="1282700" imgH="203200" progId="Equation.KSEE3">
                  <p:embed/>
                </p:oleObj>
              </mc:Choice>
              <mc:Fallback>
                <p:oleObj name="" r:id="rId3" imgW="1282700" imgH="203200" progId="Equation.KSEE3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99835" y="4555490"/>
                        <a:ext cx="1365250" cy="3086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表格 4"/>
          <p:cNvGraphicFramePr/>
          <p:nvPr>
            <p:custDataLst>
              <p:tags r:id="rId5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84225" y="669925"/>
            <a:ext cx="320548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/>
              <a:t>3</a:t>
            </a:r>
            <a:r>
              <a:rPr lang="zh-CN" altLang="en-US"/>
              <a:t>、逻辑表达式</a:t>
            </a:r>
            <a:r>
              <a:rPr lang="en-US" altLang="zh-CN"/>
              <a:t>——</a:t>
            </a:r>
            <a:r>
              <a:rPr lang="zh-CN" altLang="en-US"/>
              <a:t>转换</a:t>
            </a:r>
            <a:endParaRPr lang="zh-CN" altLang="en-US"/>
          </a:p>
        </p:txBody>
      </p:sp>
      <p:sp>
        <p:nvSpPr>
          <p:cNvPr id="74" name="圆角矩形标注 11518"/>
          <p:cNvSpPr/>
          <p:nvPr/>
        </p:nvSpPr>
        <p:spPr>
          <a:xfrm>
            <a:off x="5632133" y="1687195"/>
            <a:ext cx="2952750" cy="2663825"/>
          </a:xfrm>
          <a:prstGeom prst="wedgeRoundRectCallout">
            <a:avLst>
              <a:gd name="adj1" fmla="val -106130"/>
              <a:gd name="adj2" fmla="val -11977"/>
              <a:gd name="adj3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rgbClr val="E1F1F3"/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algn="ctr" defTabSz="70485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75" name="对象 11516"/>
          <p:cNvGraphicFramePr/>
          <p:nvPr/>
        </p:nvGraphicFramePr>
        <p:xfrm>
          <a:off x="5848033" y="1696085"/>
          <a:ext cx="2628900" cy="235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" name="" r:id="rId1" imgW="1472565" imgH="1320165" progId="Equation.3">
                  <p:embed/>
                </p:oleObj>
              </mc:Choice>
              <mc:Fallback>
                <p:oleObj name="" r:id="rId1" imgW="1472565" imgH="1320165" progId="Equation.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848033" y="1696085"/>
                        <a:ext cx="2628900" cy="23574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874395" y="1431925"/>
            <a:ext cx="344170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fontAlgn="auto">
              <a:lnSpc>
                <a:spcPct val="150000"/>
              </a:lnSpc>
            </a:pPr>
            <a:r>
              <a:rPr lang="zh-CN" altLang="en-US"/>
              <a:t>已知的芯片</a:t>
            </a:r>
            <a:r>
              <a:rPr lang="en-US" altLang="zh-CN"/>
              <a:t>74LS02</a:t>
            </a:r>
            <a:r>
              <a:rPr lang="zh-CN" altLang="en-US"/>
              <a:t>为：</a:t>
            </a:r>
            <a:r>
              <a:rPr lang="en-US" altLang="zh-CN"/>
              <a:t>4</a:t>
            </a:r>
            <a:r>
              <a:rPr lang="zh-CN" altLang="en-US"/>
              <a:t>个集成的或非门，故需要将与或式转换为或非式</a:t>
            </a:r>
            <a:r>
              <a:rPr lang="en-US" altLang="zh-CN"/>
              <a:t>.</a:t>
            </a:r>
            <a:endParaRPr lang="en-US" altLang="zh-CN"/>
          </a:p>
        </p:txBody>
      </p:sp>
      <p:graphicFrame>
        <p:nvGraphicFramePr>
          <p:cNvPr id="5" name="表格 4"/>
          <p:cNvGraphicFramePr/>
          <p:nvPr>
            <p:custDataLst>
              <p:tags r:id="rId3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999490" y="669925"/>
            <a:ext cx="2069465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/>
              <a:t>4</a:t>
            </a:r>
            <a:r>
              <a:rPr lang="zh-CN" altLang="en-US"/>
              <a:t>、逻辑电路图</a:t>
            </a:r>
            <a:endParaRPr lang="zh-CN" altLang="en-US"/>
          </a:p>
        </p:txBody>
      </p:sp>
      <p:grpSp>
        <p:nvGrpSpPr>
          <p:cNvPr id="11577" name="组合 11576"/>
          <p:cNvGrpSpPr/>
          <p:nvPr/>
        </p:nvGrpSpPr>
        <p:grpSpPr>
          <a:xfrm>
            <a:off x="2344103" y="1320165"/>
            <a:ext cx="4991100" cy="3170238"/>
            <a:chOff x="-1882" y="-159"/>
            <a:chExt cx="3144" cy="1997"/>
          </a:xfrm>
        </p:grpSpPr>
        <p:pic>
          <p:nvPicPr>
            <p:cNvPr id="24716" name="Picture 12" descr="worldmap_ani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30" y="1338"/>
              <a:ext cx="225" cy="22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717" name="矩形 11575"/>
            <p:cNvSpPr/>
            <p:nvPr/>
          </p:nvSpPr>
          <p:spPr>
            <a:xfrm>
              <a:off x="-1874" y="-113"/>
              <a:ext cx="3129" cy="1951"/>
            </a:xfrm>
            <a:prstGeom prst="rect">
              <a:avLst/>
            </a:prstGeom>
            <a:solidFill>
              <a:srgbClr val="99CC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24718" name="组合 11521"/>
            <p:cNvGrpSpPr/>
            <p:nvPr/>
          </p:nvGrpSpPr>
          <p:grpSpPr>
            <a:xfrm>
              <a:off x="-1882" y="-159"/>
              <a:ext cx="3144" cy="1950"/>
              <a:chOff x="206" y="993"/>
              <a:chExt cx="5282" cy="2573"/>
            </a:xfrm>
          </p:grpSpPr>
          <p:sp>
            <p:nvSpPr>
              <p:cNvPr id="24719" name="矩形 11522"/>
              <p:cNvSpPr/>
              <p:nvPr/>
            </p:nvSpPr>
            <p:spPr>
              <a:xfrm>
                <a:off x="974" y="1117"/>
                <a:ext cx="545" cy="635"/>
              </a:xfrm>
              <a:prstGeom prst="rect">
                <a:avLst/>
              </a:prstGeom>
              <a:solidFill>
                <a:schemeClr val="bg1"/>
              </a:solidFill>
              <a:ln w="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p>
                <a:pPr algn="ctr"/>
                <a:r>
                  <a:rPr lang="zh-CN" alt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≥</a:t>
                </a:r>
                <a:r>
                  <a:rPr lang="en-US" altLang="zh-CN" sz="18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1</a:t>
                </a:r>
                <a:endParaRPr lang="zh-CN" altLang="en-US" sz="1800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720" name="直接连接符 11523"/>
              <p:cNvSpPr/>
              <p:nvPr/>
            </p:nvSpPr>
            <p:spPr>
              <a:xfrm>
                <a:off x="612" y="1299"/>
                <a:ext cx="362" cy="0"/>
              </a:xfrm>
              <a:prstGeom prst="line">
                <a:avLst/>
              </a:prstGeom>
              <a:ln w="0">
                <a:noFill/>
              </a:ln>
            </p:spPr>
          </p:sp>
          <p:sp>
            <p:nvSpPr>
              <p:cNvPr id="24721" name="直接连接符 11524"/>
              <p:cNvSpPr/>
              <p:nvPr/>
            </p:nvSpPr>
            <p:spPr>
              <a:xfrm>
                <a:off x="340" y="1253"/>
                <a:ext cx="634" cy="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4722" name="直接连接符 11525"/>
              <p:cNvSpPr/>
              <p:nvPr/>
            </p:nvSpPr>
            <p:spPr>
              <a:xfrm>
                <a:off x="703" y="1525"/>
                <a:ext cx="271" cy="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4723" name="直接连接符 11526"/>
              <p:cNvSpPr/>
              <p:nvPr/>
            </p:nvSpPr>
            <p:spPr>
              <a:xfrm>
                <a:off x="1610" y="1389"/>
                <a:ext cx="91" cy="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4724" name="矩形 11527"/>
              <p:cNvSpPr/>
              <p:nvPr/>
            </p:nvSpPr>
            <p:spPr>
              <a:xfrm>
                <a:off x="975" y="2024"/>
                <a:ext cx="545" cy="635"/>
              </a:xfrm>
              <a:prstGeom prst="rect">
                <a:avLst/>
              </a:prstGeom>
              <a:solidFill>
                <a:schemeClr val="bg1"/>
              </a:solidFill>
              <a:ln w="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p>
                <a:pPr algn="ctr"/>
                <a:r>
                  <a:rPr lang="zh-CN" alt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≥</a:t>
                </a:r>
                <a:r>
                  <a:rPr lang="en-US" altLang="zh-CN" sz="18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1</a:t>
                </a:r>
                <a:endParaRPr lang="zh-CN" altLang="en-US" sz="1800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725" name="直接连接符 11528"/>
              <p:cNvSpPr/>
              <p:nvPr/>
            </p:nvSpPr>
            <p:spPr>
              <a:xfrm>
                <a:off x="613" y="2206"/>
                <a:ext cx="362" cy="0"/>
              </a:xfrm>
              <a:prstGeom prst="line">
                <a:avLst/>
              </a:prstGeom>
              <a:ln w="0">
                <a:noFill/>
              </a:ln>
            </p:spPr>
          </p:sp>
          <p:sp>
            <p:nvSpPr>
              <p:cNvPr id="24726" name="直接连接符 11529"/>
              <p:cNvSpPr/>
              <p:nvPr/>
            </p:nvSpPr>
            <p:spPr>
              <a:xfrm>
                <a:off x="295" y="2160"/>
                <a:ext cx="679" cy="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4727" name="直接连接符 11530"/>
              <p:cNvSpPr/>
              <p:nvPr/>
            </p:nvSpPr>
            <p:spPr>
              <a:xfrm>
                <a:off x="748" y="2432"/>
                <a:ext cx="226" cy="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4728" name="直接连接符 11531"/>
              <p:cNvSpPr/>
              <p:nvPr/>
            </p:nvSpPr>
            <p:spPr>
              <a:xfrm>
                <a:off x="1610" y="2296"/>
                <a:ext cx="91" cy="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4729" name="矩形 11532"/>
              <p:cNvSpPr/>
              <p:nvPr/>
            </p:nvSpPr>
            <p:spPr>
              <a:xfrm>
                <a:off x="975" y="2931"/>
                <a:ext cx="545" cy="635"/>
              </a:xfrm>
              <a:prstGeom prst="rect">
                <a:avLst/>
              </a:prstGeom>
              <a:solidFill>
                <a:schemeClr val="bg1"/>
              </a:solidFill>
              <a:ln w="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p>
                <a:pPr algn="ctr"/>
                <a:r>
                  <a:rPr lang="zh-CN" alt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≥</a:t>
                </a:r>
                <a:r>
                  <a:rPr lang="en-US" altLang="zh-CN" sz="18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1</a:t>
                </a:r>
                <a:endParaRPr lang="zh-CN" altLang="en-US" sz="1800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730" name="直接连接符 11533"/>
              <p:cNvSpPr/>
              <p:nvPr/>
            </p:nvSpPr>
            <p:spPr>
              <a:xfrm>
                <a:off x="613" y="3113"/>
                <a:ext cx="362" cy="0"/>
              </a:xfrm>
              <a:prstGeom prst="line">
                <a:avLst/>
              </a:prstGeom>
              <a:ln w="0">
                <a:noFill/>
              </a:ln>
            </p:spPr>
          </p:sp>
          <p:sp>
            <p:nvSpPr>
              <p:cNvPr id="24731" name="直接连接符 11534"/>
              <p:cNvSpPr/>
              <p:nvPr/>
            </p:nvSpPr>
            <p:spPr>
              <a:xfrm>
                <a:off x="295" y="3067"/>
                <a:ext cx="679" cy="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4732" name="直接连接符 11535"/>
              <p:cNvSpPr/>
              <p:nvPr/>
            </p:nvSpPr>
            <p:spPr>
              <a:xfrm>
                <a:off x="612" y="3339"/>
                <a:ext cx="362" cy="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4733" name="直接连接符 11536"/>
              <p:cNvSpPr/>
              <p:nvPr/>
            </p:nvSpPr>
            <p:spPr>
              <a:xfrm>
                <a:off x="1610" y="3203"/>
                <a:ext cx="1814" cy="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4734" name="矩形 11537"/>
              <p:cNvSpPr/>
              <p:nvPr/>
            </p:nvSpPr>
            <p:spPr>
              <a:xfrm>
                <a:off x="1882" y="1480"/>
                <a:ext cx="545" cy="635"/>
              </a:xfrm>
              <a:prstGeom prst="rect">
                <a:avLst/>
              </a:prstGeom>
              <a:solidFill>
                <a:schemeClr val="bg1"/>
              </a:solidFill>
              <a:ln w="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p>
                <a:pPr algn="ctr"/>
                <a:r>
                  <a:rPr lang="zh-CN" alt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≥</a:t>
                </a:r>
                <a:r>
                  <a:rPr lang="en-US" altLang="zh-CN" sz="18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1</a:t>
                </a:r>
                <a:endParaRPr lang="en-US" altLang="zh-CN" sz="18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735" name="直接连接符 11538"/>
              <p:cNvSpPr/>
              <p:nvPr/>
            </p:nvSpPr>
            <p:spPr>
              <a:xfrm>
                <a:off x="2427" y="2207"/>
                <a:ext cx="362" cy="0"/>
              </a:xfrm>
              <a:prstGeom prst="line">
                <a:avLst/>
              </a:prstGeom>
              <a:ln w="0">
                <a:noFill/>
              </a:ln>
            </p:spPr>
          </p:sp>
          <p:sp>
            <p:nvSpPr>
              <p:cNvPr id="24736" name="直接连接符 11539"/>
              <p:cNvSpPr/>
              <p:nvPr/>
            </p:nvSpPr>
            <p:spPr>
              <a:xfrm>
                <a:off x="2517" y="1797"/>
                <a:ext cx="91" cy="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4737" name="直接连接符 11540"/>
              <p:cNvSpPr/>
              <p:nvPr/>
            </p:nvSpPr>
            <p:spPr>
              <a:xfrm>
                <a:off x="1701" y="1888"/>
                <a:ext cx="181" cy="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4738" name="直接连接符 11541"/>
              <p:cNvSpPr/>
              <p:nvPr/>
            </p:nvSpPr>
            <p:spPr>
              <a:xfrm>
                <a:off x="5103" y="1888"/>
                <a:ext cx="385" cy="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4739" name="直接连接符 11542"/>
              <p:cNvSpPr/>
              <p:nvPr/>
            </p:nvSpPr>
            <p:spPr>
              <a:xfrm>
                <a:off x="2608" y="1706"/>
                <a:ext cx="181" cy="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4740" name="直接连接符 11543"/>
              <p:cNvSpPr/>
              <p:nvPr/>
            </p:nvSpPr>
            <p:spPr>
              <a:xfrm>
                <a:off x="612" y="1253"/>
                <a:ext cx="0" cy="208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4741" name="直接连接符 11544"/>
              <p:cNvSpPr/>
              <p:nvPr/>
            </p:nvSpPr>
            <p:spPr>
              <a:xfrm>
                <a:off x="703" y="1525"/>
                <a:ext cx="0" cy="635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4742" name="直接连接符 11545"/>
              <p:cNvSpPr/>
              <p:nvPr/>
            </p:nvSpPr>
            <p:spPr>
              <a:xfrm>
                <a:off x="748" y="2432"/>
                <a:ext cx="0" cy="635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4743" name="直接连接符 11546"/>
              <p:cNvSpPr/>
              <p:nvPr/>
            </p:nvSpPr>
            <p:spPr>
              <a:xfrm>
                <a:off x="1701" y="1389"/>
                <a:ext cx="0" cy="272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4744" name="直接连接符 11547"/>
              <p:cNvSpPr/>
              <p:nvPr/>
            </p:nvSpPr>
            <p:spPr>
              <a:xfrm>
                <a:off x="1701" y="1661"/>
                <a:ext cx="181" cy="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4745" name="直接连接符 11548"/>
              <p:cNvSpPr/>
              <p:nvPr/>
            </p:nvSpPr>
            <p:spPr>
              <a:xfrm>
                <a:off x="1701" y="1888"/>
                <a:ext cx="0" cy="409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4746" name="直接连接符 11549"/>
              <p:cNvSpPr/>
              <p:nvPr/>
            </p:nvSpPr>
            <p:spPr>
              <a:xfrm flipH="1" flipV="1">
                <a:off x="2608" y="1706"/>
                <a:ext cx="1" cy="22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4747" name="文本框 11550"/>
              <p:cNvSpPr txBox="1"/>
              <p:nvPr/>
            </p:nvSpPr>
            <p:spPr>
              <a:xfrm>
                <a:off x="206" y="993"/>
                <a:ext cx="357" cy="305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wrap="none" anchor="t">
                <a:spAutoFit/>
              </a:bodyPr>
              <a:p>
                <a:pPr algn="ctr"/>
                <a:r>
                  <a:rPr lang="en-US" altLang="zh-CN" sz="18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A</a:t>
                </a:r>
                <a:endParaRPr lang="en-US" altLang="zh-CN" sz="18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748" name="文本框 11551"/>
              <p:cNvSpPr txBox="1"/>
              <p:nvPr/>
            </p:nvSpPr>
            <p:spPr>
              <a:xfrm>
                <a:off x="294" y="1843"/>
                <a:ext cx="213" cy="305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anchor="t">
                <a:spAutoFit/>
              </a:bodyPr>
              <a:p>
                <a:pPr algn="ctr"/>
                <a:r>
                  <a:rPr lang="en-US" altLang="zh-CN" sz="18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B</a:t>
                </a:r>
                <a:endParaRPr lang="en-US" altLang="zh-CN" sz="18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749" name="文本框 11552"/>
              <p:cNvSpPr txBox="1"/>
              <p:nvPr/>
            </p:nvSpPr>
            <p:spPr>
              <a:xfrm>
                <a:off x="248" y="2795"/>
                <a:ext cx="221" cy="305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anchor="t">
                <a:spAutoFit/>
              </a:bodyPr>
              <a:p>
                <a:pPr algn="ctr"/>
                <a:r>
                  <a:rPr lang="en-US" altLang="zh-CN" sz="18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C</a:t>
                </a:r>
                <a:endParaRPr lang="en-US" altLang="zh-CN" sz="18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750" name="文本框 11553"/>
              <p:cNvSpPr txBox="1"/>
              <p:nvPr/>
            </p:nvSpPr>
            <p:spPr>
              <a:xfrm>
                <a:off x="5121" y="1570"/>
                <a:ext cx="356" cy="304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wrap="none" anchor="t">
                <a:spAutoFit/>
              </a:bodyPr>
              <a:p>
                <a:pPr algn="ctr"/>
                <a:r>
                  <a:rPr lang="en-US" altLang="zh-CN" sz="18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Y</a:t>
                </a:r>
                <a:endParaRPr lang="en-US" altLang="zh-CN" sz="18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751" name="椭圆 11554"/>
              <p:cNvSpPr/>
              <p:nvPr/>
            </p:nvSpPr>
            <p:spPr>
              <a:xfrm>
                <a:off x="1519" y="1344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752" name="椭圆 11555"/>
              <p:cNvSpPr/>
              <p:nvPr/>
            </p:nvSpPr>
            <p:spPr>
              <a:xfrm>
                <a:off x="1519" y="225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753" name="椭圆 11556"/>
              <p:cNvSpPr/>
              <p:nvPr/>
            </p:nvSpPr>
            <p:spPr>
              <a:xfrm>
                <a:off x="1519" y="3158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754" name="椭圆 11557"/>
              <p:cNvSpPr/>
              <p:nvPr/>
            </p:nvSpPr>
            <p:spPr>
              <a:xfrm>
                <a:off x="2427" y="1752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755" name="矩形 11558"/>
              <p:cNvSpPr/>
              <p:nvPr/>
            </p:nvSpPr>
            <p:spPr>
              <a:xfrm>
                <a:off x="2789" y="1480"/>
                <a:ext cx="545" cy="635"/>
              </a:xfrm>
              <a:prstGeom prst="rect">
                <a:avLst/>
              </a:prstGeom>
              <a:solidFill>
                <a:schemeClr val="bg1"/>
              </a:solidFill>
              <a:ln w="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p>
                <a:pPr algn="ctr"/>
                <a:r>
                  <a:rPr lang="zh-CN" alt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≥</a:t>
                </a:r>
                <a:r>
                  <a:rPr lang="en-US" altLang="zh-CN" sz="18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1</a:t>
                </a:r>
                <a:endParaRPr lang="en-US" altLang="zh-CN" sz="18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756" name="直接连接符 11559"/>
              <p:cNvSpPr/>
              <p:nvPr/>
            </p:nvSpPr>
            <p:spPr>
              <a:xfrm>
                <a:off x="3198" y="2207"/>
                <a:ext cx="362" cy="0"/>
              </a:xfrm>
              <a:prstGeom prst="line">
                <a:avLst/>
              </a:prstGeom>
              <a:ln w="0">
                <a:noFill/>
              </a:ln>
            </p:spPr>
          </p:sp>
          <p:sp>
            <p:nvSpPr>
              <p:cNvPr id="24757" name="直接连接符 11560"/>
              <p:cNvSpPr/>
              <p:nvPr/>
            </p:nvSpPr>
            <p:spPr>
              <a:xfrm>
                <a:off x="3424" y="1797"/>
                <a:ext cx="91" cy="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4758" name="椭圆 11561"/>
              <p:cNvSpPr/>
              <p:nvPr/>
            </p:nvSpPr>
            <p:spPr>
              <a:xfrm>
                <a:off x="3334" y="1752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759" name="矩形 11562"/>
              <p:cNvSpPr/>
              <p:nvPr/>
            </p:nvSpPr>
            <p:spPr>
              <a:xfrm>
                <a:off x="3515" y="1570"/>
                <a:ext cx="545" cy="635"/>
              </a:xfrm>
              <a:prstGeom prst="rect">
                <a:avLst/>
              </a:prstGeom>
              <a:solidFill>
                <a:schemeClr val="bg1"/>
              </a:solidFill>
              <a:ln w="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p>
                <a:pPr algn="ctr"/>
                <a:r>
                  <a:rPr lang="zh-CN" alt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≥</a:t>
                </a:r>
                <a:r>
                  <a:rPr lang="en-US" altLang="zh-CN" sz="18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1</a:t>
                </a:r>
                <a:endParaRPr lang="en-US" altLang="zh-CN" sz="18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760" name="直接连接符 11563"/>
              <p:cNvSpPr/>
              <p:nvPr/>
            </p:nvSpPr>
            <p:spPr>
              <a:xfrm>
                <a:off x="3924" y="2297"/>
                <a:ext cx="362" cy="0"/>
              </a:xfrm>
              <a:prstGeom prst="line">
                <a:avLst/>
              </a:prstGeom>
              <a:ln w="0">
                <a:noFill/>
              </a:ln>
            </p:spPr>
          </p:sp>
          <p:sp>
            <p:nvSpPr>
              <p:cNvPr id="24761" name="直接连接符 11564"/>
              <p:cNvSpPr/>
              <p:nvPr/>
            </p:nvSpPr>
            <p:spPr>
              <a:xfrm>
                <a:off x="4150" y="1887"/>
                <a:ext cx="91" cy="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4762" name="椭圆 11565"/>
              <p:cNvSpPr/>
              <p:nvPr/>
            </p:nvSpPr>
            <p:spPr>
              <a:xfrm>
                <a:off x="4060" y="1842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763" name="直接连接符 11566"/>
              <p:cNvSpPr/>
              <p:nvPr/>
            </p:nvSpPr>
            <p:spPr>
              <a:xfrm>
                <a:off x="2608" y="1933"/>
                <a:ext cx="181" cy="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4764" name="直接连接符 11567"/>
              <p:cNvSpPr/>
              <p:nvPr/>
            </p:nvSpPr>
            <p:spPr>
              <a:xfrm flipV="1">
                <a:off x="3424" y="2069"/>
                <a:ext cx="0" cy="1134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4765" name="直接连接符 11568"/>
              <p:cNvSpPr/>
              <p:nvPr/>
            </p:nvSpPr>
            <p:spPr>
              <a:xfrm>
                <a:off x="3424" y="2069"/>
                <a:ext cx="91" cy="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4766" name="直接连接符 11569"/>
              <p:cNvSpPr/>
              <p:nvPr/>
            </p:nvSpPr>
            <p:spPr>
              <a:xfrm>
                <a:off x="4196" y="1887"/>
                <a:ext cx="91" cy="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4767" name="直接连接符 11570"/>
              <p:cNvSpPr/>
              <p:nvPr/>
            </p:nvSpPr>
            <p:spPr>
              <a:xfrm>
                <a:off x="4287" y="1796"/>
                <a:ext cx="181" cy="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4768" name="直接连接符 11571"/>
              <p:cNvSpPr/>
              <p:nvPr/>
            </p:nvSpPr>
            <p:spPr>
              <a:xfrm flipH="1" flipV="1">
                <a:off x="4287" y="1796"/>
                <a:ext cx="1" cy="226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4769" name="矩形 11572"/>
              <p:cNvSpPr/>
              <p:nvPr/>
            </p:nvSpPr>
            <p:spPr>
              <a:xfrm>
                <a:off x="4468" y="1570"/>
                <a:ext cx="545" cy="635"/>
              </a:xfrm>
              <a:prstGeom prst="rect">
                <a:avLst/>
              </a:prstGeom>
              <a:solidFill>
                <a:schemeClr val="bg1"/>
              </a:solidFill>
              <a:ln w="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p>
                <a:pPr algn="ctr"/>
                <a:r>
                  <a:rPr lang="zh-CN" alt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≥</a:t>
                </a:r>
                <a:r>
                  <a:rPr lang="en-US" altLang="zh-CN" sz="18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1</a:t>
                </a:r>
                <a:endParaRPr lang="en-US" altLang="zh-CN" sz="18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770" name="椭圆 11573"/>
              <p:cNvSpPr/>
              <p:nvPr/>
            </p:nvSpPr>
            <p:spPr>
              <a:xfrm>
                <a:off x="5013" y="1842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771" name="直接连接符 11574"/>
              <p:cNvSpPr/>
              <p:nvPr/>
            </p:nvSpPr>
            <p:spPr>
              <a:xfrm>
                <a:off x="4287" y="2023"/>
                <a:ext cx="181" cy="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aphicFrame>
        <p:nvGraphicFramePr>
          <p:cNvPr id="5" name="表格 4"/>
          <p:cNvGraphicFramePr/>
          <p:nvPr>
            <p:custDataLst>
              <p:tags r:id="rId2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1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999490" y="669925"/>
            <a:ext cx="2069465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/>
              <a:t>4</a:t>
            </a:r>
            <a:r>
              <a:rPr lang="zh-CN" altLang="en-US"/>
              <a:t>、逻辑电路图</a:t>
            </a:r>
            <a:endParaRPr lang="zh-CN" altLang="en-US"/>
          </a:p>
        </p:txBody>
      </p:sp>
      <p:grpSp>
        <p:nvGrpSpPr>
          <p:cNvPr id="99387" name="组合 99386"/>
          <p:cNvGrpSpPr/>
          <p:nvPr/>
        </p:nvGrpSpPr>
        <p:grpSpPr>
          <a:xfrm>
            <a:off x="1845296" y="1057341"/>
            <a:ext cx="6280771" cy="4071088"/>
            <a:chOff x="-2291" y="839"/>
            <a:chExt cx="5262" cy="3320"/>
          </a:xfrm>
        </p:grpSpPr>
        <p:sp>
          <p:nvSpPr>
            <p:cNvPr id="25659" name="矩形 99387"/>
            <p:cNvSpPr/>
            <p:nvPr/>
          </p:nvSpPr>
          <p:spPr>
            <a:xfrm>
              <a:off x="-2291" y="839"/>
              <a:ext cx="5262" cy="3175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 sz="1355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25660" name="图片 9938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2291" y="866"/>
              <a:ext cx="5262" cy="3293"/>
            </a:xfrm>
            <a:prstGeom prst="rect">
              <a:avLst/>
            </a:prstGeom>
            <a:noFill/>
            <a:ln w="9525">
              <a:noFill/>
            </a:ln>
          </p:spPr>
        </p:pic>
      </p:grpSp>
      <p:graphicFrame>
        <p:nvGraphicFramePr>
          <p:cNvPr id="5" name="表格 4"/>
          <p:cNvGraphicFramePr/>
          <p:nvPr>
            <p:custDataLst>
              <p:tags r:id="rId2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7283" name="图片 972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8118" y="514446"/>
            <a:ext cx="6767763" cy="42767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7284" name="图片 972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118" y="514446"/>
            <a:ext cx="6767763" cy="42850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7285" name="图片 972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118" y="514446"/>
            <a:ext cx="6767763" cy="42850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7286" name="图片 97285" descr="SDC115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118" y="514446"/>
            <a:ext cx="6767763" cy="42767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7287" name="图片 972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118" y="514446"/>
            <a:ext cx="6767763" cy="4286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31" name="文本框 97287"/>
          <p:cNvSpPr txBox="1"/>
          <p:nvPr/>
        </p:nvSpPr>
        <p:spPr>
          <a:xfrm>
            <a:off x="1466507" y="605022"/>
            <a:ext cx="6127750" cy="32321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defTabSz="704850"/>
            <a:r>
              <a:rPr lang="zh-CN" altLang="en-US" sz="1505" dirty="0">
                <a:latin typeface="华文新魏" panose="02010800040101010101" pitchFamily="2" charset="-122"/>
                <a:ea typeface="华文新魏" panose="02010800040101010101" pitchFamily="2" charset="-122"/>
              </a:rPr>
              <a:t>按照设计好的电路图在面包板上连线，检验设计电路的实际工作情况。</a:t>
            </a:r>
            <a:endParaRPr lang="zh-CN" altLang="en-US" sz="1505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6632" name="文本框 97288"/>
          <p:cNvSpPr txBox="1"/>
          <p:nvPr/>
        </p:nvSpPr>
        <p:spPr>
          <a:xfrm>
            <a:off x="5492273" y="134878"/>
            <a:ext cx="2165207" cy="555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defTabSz="704850"/>
            <a:r>
              <a:rPr lang="zh-CN" altLang="en-US" sz="1505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设计检验</a:t>
            </a:r>
            <a:r>
              <a:rPr lang="zh-CN" altLang="en-US" sz="1505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Wingdings" panose="05000000000000000000" pitchFamily="2" charset="2"/>
              </a:rPr>
              <a:t>（</a:t>
            </a:r>
            <a:r>
              <a:rPr lang="en-US" altLang="zh-CN" sz="1505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Wingdings" panose="05000000000000000000" pitchFamily="2" charset="2"/>
              </a:rPr>
              <a:t>20</a:t>
            </a:r>
            <a:r>
              <a:rPr lang="zh-CN" altLang="en-US" sz="1505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Wingdings" panose="05000000000000000000" pitchFamily="2" charset="2"/>
              </a:rPr>
              <a:t>分钟）</a:t>
            </a:r>
            <a:endParaRPr lang="zh-CN" altLang="en-US" sz="1505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defTabSz="704850"/>
            <a:endParaRPr lang="zh-CN" altLang="en-US" sz="1505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5600" y="120015"/>
            <a:ext cx="8119110" cy="394335"/>
          </a:xfrm>
        </p:spPr>
        <p:txBody>
          <a:bodyPr>
            <a:normAutofit/>
          </a:bodyPr>
          <a:p>
            <a:r>
              <a:rPr lang="en-US" altLang="zh-CN" sz="1600" dirty="0"/>
              <a:t>--------------------------------------------------</a:t>
            </a:r>
            <a:r>
              <a:rPr lang="zh-CN" altLang="en-US" sz="1600" dirty="0"/>
              <a:t>（</a:t>
            </a:r>
            <a:r>
              <a:rPr lang="en-US" altLang="zh-CN" sz="1600" dirty="0"/>
              <a:t>4</a:t>
            </a:r>
            <a:r>
              <a:rPr lang="zh-CN" altLang="en-US" sz="1600" dirty="0"/>
              <a:t>）单元实施过程  </a:t>
            </a:r>
            <a:r>
              <a:rPr lang="en-US" altLang="zh-CN" sz="1600" b="1" dirty="0">
                <a:sym typeface="+mn-ea"/>
              </a:rPr>
              <a:t>-----------------------------------------</a:t>
            </a:r>
            <a:endParaRPr lang="zh-CN" altLang="en-US" sz="1600" b="1" dirty="0"/>
          </a:p>
        </p:txBody>
      </p:sp>
      <p:graphicFrame>
        <p:nvGraphicFramePr>
          <p:cNvPr id="5" name="表格 4"/>
          <p:cNvGraphicFramePr/>
          <p:nvPr>
            <p:custDataLst>
              <p:tags r:id="rId6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0" dur="5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" dur="5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9" dur="5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8" dur="5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/>
          <p:cNvGraphicFramePr/>
          <p:nvPr>
            <p:custDataLst>
              <p:tags r:id="rId1"/>
            </p:custDataLst>
          </p:nvPr>
        </p:nvGraphicFramePr>
        <p:xfrm>
          <a:off x="0" y="0"/>
          <a:ext cx="7912100" cy="360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2420"/>
                <a:gridCol w="1582420"/>
                <a:gridCol w="1582420"/>
                <a:gridCol w="1582420"/>
                <a:gridCol w="1582420"/>
              </a:tblGrid>
              <a:tr h="3600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本单元位置</a:t>
                      </a:r>
                      <a:endParaRPr lang="zh-CN" altLang="zh-CN" sz="150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rgbClr val="FF0000"/>
                          </a:solidFill>
                        </a:rPr>
                        <a:t>单元教学目标</a:t>
                      </a:r>
                      <a:endParaRPr lang="zh-CN" altLang="en-US" sz="150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教学过程安排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课前准备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教学实施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1047115" y="837565"/>
            <a:ext cx="6825006" cy="988060"/>
            <a:chOff x="1649" y="1605"/>
            <a:chExt cx="10454" cy="1556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3124" y="1645"/>
              <a:ext cx="8964" cy="1421"/>
            </a:xfrm>
            <a:prstGeom prst="rect">
              <a:avLst/>
            </a:prstGeom>
            <a:noFill/>
            <a:ln w="12700">
              <a:solidFill>
                <a:srgbClr val="FF6600"/>
              </a:solidFill>
              <a:prstDash val="dash"/>
              <a:miter lim="800000"/>
            </a:ln>
          </p:spPr>
          <p:txBody>
            <a:bodyPr wrap="none" anchor="ctr"/>
            <a:p>
              <a:endParaRPr lang="zh-CN" altLang="en-US" b="0">
                <a:solidFill>
                  <a:schemeClr val="tx1"/>
                </a:solidFill>
              </a:endParaRPr>
            </a:p>
          </p:txBody>
        </p:sp>
        <p:sp>
          <p:nvSpPr>
            <p:cNvPr id="8" name="Rectangle 174"/>
            <p:cNvSpPr>
              <a:spLocks noChangeArrowheads="1"/>
            </p:cNvSpPr>
            <p:nvPr/>
          </p:nvSpPr>
          <p:spPr bwMode="auto">
            <a:xfrm>
              <a:off x="1649" y="1605"/>
              <a:ext cx="1842" cy="1556"/>
            </a:xfrm>
            <a:prstGeom prst="rect">
              <a:avLst/>
            </a:prstGeom>
            <a:solidFill>
              <a:srgbClr val="E49514"/>
            </a:solidFill>
            <a:ln w="12700">
              <a:noFill/>
              <a:miter lim="800000"/>
            </a:ln>
          </p:spPr>
          <p:txBody>
            <a:bodyPr wrap="none" anchor="ctr"/>
            <a:p>
              <a:endParaRPr lang="zh-CN" altLang="en-US" b="0">
                <a:solidFill>
                  <a:schemeClr val="tx1"/>
                </a:solidFill>
              </a:endParaRPr>
            </a:p>
          </p:txBody>
        </p:sp>
        <p:sp>
          <p:nvSpPr>
            <p:cNvPr id="6" name="Rectangle 177"/>
            <p:cNvSpPr/>
            <p:nvPr/>
          </p:nvSpPr>
          <p:spPr>
            <a:xfrm>
              <a:off x="1885" y="2192"/>
              <a:ext cx="1368" cy="4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ctr"/>
              <a:r>
                <a:rPr lang="zh-CN" altLang="en-US" noProof="1" smtClean="0">
                  <a:solidFill>
                    <a:srgbClr val="FFFF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ea typeface="黑体" panose="02010609060101010101" charset="-122"/>
                  <a:sym typeface="+mn-ea"/>
                </a:rPr>
                <a:t>知识目标</a:t>
              </a:r>
              <a:endParaRPr lang="zh-CN" altLang="en-US" noProof="1">
                <a:solidFill>
                  <a:srgbClr val="FFFFFF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黑体" panose="02010609060101010101" charset="-122"/>
                <a:sym typeface="+mn-ea"/>
              </a:endParaRPr>
            </a:p>
          </p:txBody>
        </p:sp>
        <p:sp>
          <p:nvSpPr>
            <p:cNvPr id="7" name="Rectangle 180"/>
            <p:cNvSpPr>
              <a:spLocks noChangeArrowheads="1"/>
            </p:cNvSpPr>
            <p:nvPr/>
          </p:nvSpPr>
          <p:spPr bwMode="auto">
            <a:xfrm>
              <a:off x="3481" y="1929"/>
              <a:ext cx="8622" cy="111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noAutofit/>
            </a:bodyPr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sz="1200" dirty="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1.理解什么是数字电路；</a:t>
              </a:r>
              <a:endParaRPr sz="12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sz="1200" dirty="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2.知道数字电路的特点</a:t>
              </a:r>
              <a:endParaRPr sz="12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sz="1200" dirty="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3.掌握三种基本逻辑关系及其门电路</a:t>
              </a:r>
              <a:endParaRPr sz="12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047115" y="2106295"/>
            <a:ext cx="6816090" cy="1070610"/>
            <a:chOff x="1649" y="3647"/>
            <a:chExt cx="10440" cy="2754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3124" y="3688"/>
              <a:ext cx="8965" cy="2672"/>
            </a:xfrm>
            <a:prstGeom prst="rect">
              <a:avLst/>
            </a:prstGeom>
            <a:noFill/>
            <a:ln w="12700">
              <a:solidFill>
                <a:srgbClr val="339966"/>
              </a:solidFill>
              <a:prstDash val="dash"/>
              <a:miter lim="800000"/>
            </a:ln>
          </p:spPr>
          <p:txBody>
            <a:bodyPr wrap="none" anchor="ctr"/>
            <a:p>
              <a:endParaRPr lang="zh-CN" altLang="en-US" b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5"/>
            <p:cNvSpPr>
              <a:spLocks noChangeArrowheads="1"/>
            </p:cNvSpPr>
            <p:nvPr/>
          </p:nvSpPr>
          <p:spPr bwMode="auto">
            <a:xfrm>
              <a:off x="1649" y="3647"/>
              <a:ext cx="1842" cy="2754"/>
            </a:xfrm>
            <a:prstGeom prst="rect">
              <a:avLst/>
            </a:prstGeom>
            <a:solidFill>
              <a:srgbClr val="5EB4B4"/>
            </a:solidFill>
            <a:ln w="12700">
              <a:noFill/>
              <a:miter lim="800000"/>
            </a:ln>
          </p:spPr>
          <p:txBody>
            <a:bodyPr wrap="none" anchor="ctr"/>
            <a:p>
              <a:endParaRPr lang="zh-CN" altLang="en-US" b="0">
                <a:solidFill>
                  <a:schemeClr val="tx1"/>
                </a:solidFill>
              </a:endParaRPr>
            </a:p>
          </p:txBody>
        </p:sp>
        <p:sp>
          <p:nvSpPr>
            <p:cNvPr id="19" name="Rectangle 178"/>
            <p:cNvSpPr>
              <a:spLocks noChangeArrowheads="1"/>
            </p:cNvSpPr>
            <p:nvPr/>
          </p:nvSpPr>
          <p:spPr bwMode="auto">
            <a:xfrm>
              <a:off x="1885" y="4645"/>
              <a:ext cx="1368" cy="76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/>
              <a:r>
                <a:rPr lang="zh-CN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黑体" panose="02010609060101010101" charset="-122"/>
                </a:rPr>
                <a:t>能力目标</a:t>
              </a:r>
              <a:endParaRPr lang="zh-CN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charset="-122"/>
              </a:endParaRPr>
            </a:p>
          </p:txBody>
        </p:sp>
        <p:sp>
          <p:nvSpPr>
            <p:cNvPr id="20" name="Rectangle 181"/>
            <p:cNvSpPr>
              <a:spLocks noChangeArrowheads="1"/>
            </p:cNvSpPr>
            <p:nvPr/>
          </p:nvSpPr>
          <p:spPr bwMode="auto">
            <a:xfrm>
              <a:off x="3516" y="4211"/>
              <a:ext cx="8553" cy="118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dirty="0" smtClean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1.会画三种基本门电路的能力；</a:t>
              </a:r>
              <a:endParaRPr lang="zh-CN" altLang="en-US" sz="1200" dirty="0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dirty="0" smtClean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2.根据电路，能够分析实际的逻辑关系，从而更好的理解抽象与具体的关系</a:t>
              </a:r>
              <a:endParaRPr lang="zh-CN" altLang="en-US" sz="1200" dirty="0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046480" y="3500425"/>
            <a:ext cx="6970793" cy="1215463"/>
            <a:chOff x="1621" y="5198"/>
            <a:chExt cx="10736" cy="1755"/>
          </a:xfrm>
        </p:grpSpPr>
        <p:sp>
          <p:nvSpPr>
            <p:cNvPr id="32" name="Rectangle 5"/>
            <p:cNvSpPr>
              <a:spLocks noChangeArrowheads="1"/>
            </p:cNvSpPr>
            <p:nvPr/>
          </p:nvSpPr>
          <p:spPr bwMode="auto">
            <a:xfrm>
              <a:off x="3141" y="5243"/>
              <a:ext cx="8978" cy="1675"/>
            </a:xfrm>
            <a:prstGeom prst="rect">
              <a:avLst/>
            </a:prstGeom>
            <a:noFill/>
            <a:ln w="12700">
              <a:solidFill>
                <a:srgbClr val="336699"/>
              </a:solidFill>
              <a:prstDash val="dash"/>
              <a:miter lim="800000"/>
            </a:ln>
          </p:spPr>
          <p:txBody>
            <a:bodyPr wrap="none" anchor="ctr"/>
            <a:p>
              <a:endParaRPr lang="zh-CN" altLang="en-US" b="0">
                <a:solidFill>
                  <a:schemeClr val="tx1"/>
                </a:solidFill>
              </a:endParaRPr>
            </a:p>
          </p:txBody>
        </p:sp>
        <p:sp>
          <p:nvSpPr>
            <p:cNvPr id="33" name="Rectangle 176"/>
            <p:cNvSpPr>
              <a:spLocks noChangeArrowheads="1"/>
            </p:cNvSpPr>
            <p:nvPr/>
          </p:nvSpPr>
          <p:spPr bwMode="auto">
            <a:xfrm>
              <a:off x="1621" y="5198"/>
              <a:ext cx="1842" cy="1755"/>
            </a:xfrm>
            <a:prstGeom prst="rect">
              <a:avLst/>
            </a:prstGeom>
            <a:solidFill>
              <a:srgbClr val="62D862"/>
            </a:solidFill>
            <a:ln w="12700">
              <a:noFill/>
              <a:miter lim="800000"/>
            </a:ln>
          </p:spPr>
          <p:txBody>
            <a:bodyPr wrap="none" anchor="ctr"/>
            <a:p>
              <a:endParaRPr lang="zh-CN" altLang="en-US" b="0">
                <a:solidFill>
                  <a:schemeClr val="tx1"/>
                </a:solidFill>
              </a:endParaRPr>
            </a:p>
          </p:txBody>
        </p:sp>
        <p:sp>
          <p:nvSpPr>
            <p:cNvPr id="34" name="Rectangle 179"/>
            <p:cNvSpPr>
              <a:spLocks noChangeArrowheads="1"/>
            </p:cNvSpPr>
            <p:nvPr/>
          </p:nvSpPr>
          <p:spPr bwMode="auto">
            <a:xfrm>
              <a:off x="1902" y="5713"/>
              <a:ext cx="1368" cy="4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/>
              <a:r>
                <a:rPr lang="zh-CN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黑体" panose="02010609060101010101" charset="-122"/>
                </a:rPr>
                <a:t>素质目标</a:t>
              </a:r>
              <a:endParaRPr lang="zh-CN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charset="-122"/>
              </a:endParaRPr>
            </a:p>
          </p:txBody>
        </p:sp>
        <p:sp>
          <p:nvSpPr>
            <p:cNvPr id="35" name="Rectangle 182"/>
            <p:cNvSpPr>
              <a:spLocks noChangeArrowheads="1"/>
            </p:cNvSpPr>
            <p:nvPr/>
          </p:nvSpPr>
          <p:spPr bwMode="auto">
            <a:xfrm>
              <a:off x="3500" y="5288"/>
              <a:ext cx="8857" cy="162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noAutofit/>
            </a:bodyPr>
            <a:p>
              <a:pPr marL="0" lvl="0" algn="l" eaLnBrk="0" hangingPunct="0">
                <a:lnSpc>
                  <a:spcPct val="100000"/>
                </a:lnSpc>
                <a:buClrTx/>
                <a:buNone/>
              </a:pPr>
              <a:r>
                <a:rPr sz="1200" dirty="0">
                  <a:latin typeface="宋体" panose="02010600030101010101" pitchFamily="2" charset="-122"/>
                  <a:sym typeface="+mn-ea"/>
                </a:rPr>
                <a:t>1.学生通过基本逻辑电路的学习，初步掌握数字电路中电路设计的逻辑功能，具备基本的数字电路的分析能力</a:t>
              </a:r>
              <a:endParaRPr sz="1200" dirty="0">
                <a:latin typeface="宋体" panose="02010600030101010101" pitchFamily="2" charset="-122"/>
                <a:sym typeface="+mn-ea"/>
              </a:endParaRPr>
            </a:p>
            <a:p>
              <a:pPr marL="0" lvl="0" algn="l" eaLnBrk="0" hangingPunct="0">
                <a:lnSpc>
                  <a:spcPct val="100000"/>
                </a:lnSpc>
                <a:buClrTx/>
                <a:buNone/>
              </a:pPr>
              <a:r>
                <a:rPr sz="1200" dirty="0">
                  <a:latin typeface="宋体" panose="02010600030101010101" pitchFamily="2" charset="-122"/>
                  <a:sym typeface="+mn-ea"/>
                </a:rPr>
                <a:t>2.通过具体电路模型的建立，不断规范学生正确使用图形符号，完成电路图的设计，提升严谨的工作态度</a:t>
              </a:r>
              <a:endParaRPr sz="1200" dirty="0">
                <a:latin typeface="宋体" panose="02010600030101010101" pitchFamily="2" charset="-122"/>
                <a:sym typeface="+mn-ea"/>
              </a:endParaRPr>
            </a:p>
            <a:p>
              <a:pPr marL="0" lvl="0" algn="l" eaLnBrk="0" hangingPunct="0">
                <a:lnSpc>
                  <a:spcPct val="100000"/>
                </a:lnSpc>
                <a:buClrTx/>
                <a:buNone/>
              </a:pPr>
              <a:r>
                <a:rPr sz="1200" dirty="0">
                  <a:latin typeface="宋体" panose="02010600030101010101" pitchFamily="2" charset="-122"/>
                  <a:sym typeface="+mn-ea"/>
                </a:rPr>
                <a:t>3.面对实际工作任务，学生能够明确工作任务，分解制定合理的工作计划，逐步领会、学习和掌握独立工作的能力。</a:t>
              </a:r>
              <a:endParaRPr sz="1200" dirty="0">
                <a:latin typeface="宋体" panose="02010600030101010101" pitchFamily="2" charset="-122"/>
                <a:sym typeface="+mn-ea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等腰三角形 22"/>
          <p:cNvSpPr/>
          <p:nvPr/>
        </p:nvSpPr>
        <p:spPr>
          <a:xfrm>
            <a:off x="2030065" y="1671490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2419741" y="1856894"/>
            <a:ext cx="180848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dirty="0">
                <a:solidFill>
                  <a:srgbClr val="21A3D0"/>
                </a:solidFill>
              </a:rPr>
              <a:t>03</a:t>
            </a:r>
            <a:endParaRPr lang="zh-CN" altLang="en-US" dirty="0">
              <a:solidFill>
                <a:srgbClr val="21A3D0"/>
              </a:solidFill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4323881" y="1750211"/>
            <a:ext cx="343408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3200" b="1" dirty="0" smtClean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任务三</a:t>
            </a:r>
            <a:endParaRPr lang="zh-CN" altLang="zh-CN" sz="3200" b="1" dirty="0" smtClean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豪体简体" panose="03000509000000000000" pitchFamily="65" charset="-122"/>
            </a:endParaRPr>
          </a:p>
          <a:p>
            <a:pPr algn="ctr"/>
            <a:r>
              <a:rPr lang="zh-CN" altLang="zh-CN" sz="3200" b="1" dirty="0" smtClean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三人表决器的安装</a:t>
            </a:r>
            <a:endParaRPr lang="zh-CN" altLang="zh-CN" sz="3200" b="1" dirty="0" smtClean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豪体简体" panose="03000509000000000000" pitchFamily="65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4152688" y="2826390"/>
            <a:ext cx="308360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等腰三角形 38"/>
          <p:cNvSpPr/>
          <p:nvPr/>
        </p:nvSpPr>
        <p:spPr>
          <a:xfrm rot="18035669">
            <a:off x="2382961" y="1282355"/>
            <a:ext cx="360040" cy="310379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40" name="等腰三角形 39"/>
          <p:cNvSpPr/>
          <p:nvPr/>
        </p:nvSpPr>
        <p:spPr>
          <a:xfrm rot="21283757">
            <a:off x="1968925" y="1497553"/>
            <a:ext cx="191945" cy="165470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41" name="等腰三角形 40"/>
          <p:cNvSpPr/>
          <p:nvPr/>
        </p:nvSpPr>
        <p:spPr>
          <a:xfrm rot="15968008">
            <a:off x="1663187" y="1888656"/>
            <a:ext cx="304349" cy="227352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bldLvl="0" animBg="1"/>
      <p:bldP spid="24" grpId="0"/>
      <p:bldP spid="25" grpId="0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5779" name="Freeform 139"/>
          <p:cNvSpPr>
            <a:spLocks noEditPoints="1"/>
          </p:cNvSpPr>
          <p:nvPr/>
        </p:nvSpPr>
        <p:spPr>
          <a:xfrm rot="-1358056">
            <a:off x="2244463" y="1813092"/>
            <a:ext cx="5072838" cy="2101945"/>
          </a:xfrm>
          <a:custGeom>
            <a:avLst/>
            <a:gdLst/>
            <a:ahLst/>
            <a:cxnLst>
              <a:cxn ang="0">
                <a:pos x="7779" y="7"/>
              </a:cxn>
              <a:cxn ang="0">
                <a:pos x="5674" y="17"/>
              </a:cxn>
              <a:cxn ang="0">
                <a:pos x="3808" y="39"/>
              </a:cxn>
              <a:cxn ang="0">
                <a:pos x="2235" y="72"/>
              </a:cxn>
              <a:cxn ang="0">
                <a:pos x="1039" y="109"/>
              </a:cxn>
              <a:cxn ang="0">
                <a:pos x="267" y="155"/>
              </a:cxn>
              <a:cxn ang="0">
                <a:pos x="0" y="204"/>
              </a:cxn>
              <a:cxn ang="0">
                <a:pos x="267" y="251"/>
              </a:cxn>
              <a:cxn ang="0">
                <a:pos x="1039" y="296"/>
              </a:cxn>
              <a:cxn ang="0">
                <a:pos x="2235" y="336"/>
              </a:cxn>
              <a:cxn ang="0">
                <a:pos x="3808" y="369"/>
              </a:cxn>
              <a:cxn ang="0">
                <a:pos x="5674" y="390"/>
              </a:cxn>
              <a:cxn ang="0">
                <a:pos x="7779" y="404"/>
              </a:cxn>
              <a:cxn ang="0">
                <a:pos x="10045" y="405"/>
              </a:cxn>
              <a:cxn ang="0">
                <a:pos x="12220" y="396"/>
              </a:cxn>
              <a:cxn ang="0">
                <a:pos x="14175" y="374"/>
              </a:cxn>
              <a:cxn ang="0">
                <a:pos x="15845" y="348"/>
              </a:cxn>
              <a:cxn ang="0">
                <a:pos x="17188" y="311"/>
              </a:cxn>
              <a:cxn ang="0">
                <a:pos x="18097" y="267"/>
              </a:cxn>
              <a:cxn ang="0">
                <a:pos x="18546" y="220"/>
              </a:cxn>
              <a:cxn ang="0">
                <a:pos x="18450" y="170"/>
              </a:cxn>
              <a:cxn ang="0">
                <a:pos x="17839" y="123"/>
              </a:cxn>
              <a:cxn ang="0">
                <a:pos x="16778" y="82"/>
              </a:cxn>
              <a:cxn ang="0">
                <a:pos x="15323" y="49"/>
              </a:cxn>
              <a:cxn ang="0">
                <a:pos x="13555" y="22"/>
              </a:cxn>
              <a:cxn ang="0">
                <a:pos x="11518" y="7"/>
              </a:cxn>
              <a:cxn ang="0">
                <a:pos x="9287" y="0"/>
              </a:cxn>
              <a:cxn ang="0">
                <a:pos x="7382" y="373"/>
              </a:cxn>
              <a:cxn ang="0">
                <a:pos x="5350" y="360"/>
              </a:cxn>
              <a:cxn ang="0">
                <a:pos x="3567" y="338"/>
              </a:cxn>
              <a:cxn ang="0">
                <a:pos x="2105" y="309"/>
              </a:cxn>
              <a:cxn ang="0">
                <a:pos x="1026" y="272"/>
              </a:cxn>
              <a:cxn ang="0">
                <a:pos x="400" y="231"/>
              </a:cxn>
              <a:cxn ang="0">
                <a:pos x="317" y="184"/>
              </a:cxn>
              <a:cxn ang="0">
                <a:pos x="764" y="142"/>
              </a:cxn>
              <a:cxn ang="0">
                <a:pos x="1697" y="106"/>
              </a:cxn>
              <a:cxn ang="0">
                <a:pos x="3036" y="72"/>
              </a:cxn>
              <a:cxn ang="0">
                <a:pos x="4719" y="48"/>
              </a:cxn>
              <a:cxn ang="0">
                <a:pos x="6690" y="32"/>
              </a:cxn>
              <a:cxn ang="0">
                <a:pos x="8834" y="26"/>
              </a:cxn>
              <a:cxn ang="0">
                <a:pos x="10991" y="32"/>
              </a:cxn>
              <a:cxn ang="0">
                <a:pos x="12952" y="48"/>
              </a:cxn>
              <a:cxn ang="0">
                <a:pos x="14632" y="72"/>
              </a:cxn>
              <a:cxn ang="0">
                <a:pos x="15976" y="106"/>
              </a:cxn>
              <a:cxn ang="0">
                <a:pos x="16918" y="142"/>
              </a:cxn>
              <a:cxn ang="0">
                <a:pos x="17370" y="184"/>
              </a:cxn>
              <a:cxn ang="0">
                <a:pos x="17271" y="231"/>
              </a:cxn>
              <a:cxn ang="0">
                <a:pos x="16644" y="272"/>
              </a:cxn>
              <a:cxn ang="0">
                <a:pos x="15571" y="309"/>
              </a:cxn>
              <a:cxn ang="0">
                <a:pos x="14105" y="338"/>
              </a:cxn>
              <a:cxn ang="0">
                <a:pos x="12329" y="360"/>
              </a:cxn>
              <a:cxn ang="0">
                <a:pos x="10293" y="373"/>
              </a:cxn>
            </a:cxnLst>
            <a:pathLst>
              <a:path w="4040" h="1888">
                <a:moveTo>
                  <a:pt x="2020" y="0"/>
                </a:moveTo>
                <a:lnTo>
                  <a:pt x="1854" y="4"/>
                </a:lnTo>
                <a:lnTo>
                  <a:pt x="1692" y="12"/>
                </a:lnTo>
                <a:lnTo>
                  <a:pt x="1534" y="28"/>
                </a:lnTo>
                <a:lnTo>
                  <a:pt x="1382" y="48"/>
                </a:lnTo>
                <a:lnTo>
                  <a:pt x="1234" y="74"/>
                </a:lnTo>
                <a:lnTo>
                  <a:pt x="1092" y="106"/>
                </a:lnTo>
                <a:lnTo>
                  <a:pt x="956" y="142"/>
                </a:lnTo>
                <a:lnTo>
                  <a:pt x="828" y="182"/>
                </a:lnTo>
                <a:lnTo>
                  <a:pt x="706" y="228"/>
                </a:lnTo>
                <a:lnTo>
                  <a:pt x="592" y="276"/>
                </a:lnTo>
                <a:lnTo>
                  <a:pt x="486" y="330"/>
                </a:lnTo>
                <a:lnTo>
                  <a:pt x="390" y="386"/>
                </a:lnTo>
                <a:lnTo>
                  <a:pt x="302" y="446"/>
                </a:lnTo>
                <a:lnTo>
                  <a:pt x="226" y="510"/>
                </a:lnTo>
                <a:lnTo>
                  <a:pt x="158" y="576"/>
                </a:lnTo>
                <a:lnTo>
                  <a:pt x="102" y="646"/>
                </a:lnTo>
                <a:lnTo>
                  <a:pt x="58" y="718"/>
                </a:lnTo>
                <a:lnTo>
                  <a:pt x="26" y="790"/>
                </a:lnTo>
                <a:lnTo>
                  <a:pt x="6" y="866"/>
                </a:lnTo>
                <a:lnTo>
                  <a:pt x="0" y="944"/>
                </a:lnTo>
                <a:lnTo>
                  <a:pt x="6" y="1022"/>
                </a:lnTo>
                <a:lnTo>
                  <a:pt x="26" y="1098"/>
                </a:lnTo>
                <a:lnTo>
                  <a:pt x="58" y="1170"/>
                </a:lnTo>
                <a:lnTo>
                  <a:pt x="102" y="1242"/>
                </a:lnTo>
                <a:lnTo>
                  <a:pt x="158" y="1312"/>
                </a:lnTo>
                <a:lnTo>
                  <a:pt x="226" y="1378"/>
                </a:lnTo>
                <a:lnTo>
                  <a:pt x="302" y="1442"/>
                </a:lnTo>
                <a:lnTo>
                  <a:pt x="390" y="1502"/>
                </a:lnTo>
                <a:lnTo>
                  <a:pt x="486" y="1558"/>
                </a:lnTo>
                <a:lnTo>
                  <a:pt x="592" y="1612"/>
                </a:lnTo>
                <a:lnTo>
                  <a:pt x="706" y="1660"/>
                </a:lnTo>
                <a:lnTo>
                  <a:pt x="828" y="1706"/>
                </a:lnTo>
                <a:lnTo>
                  <a:pt x="956" y="1746"/>
                </a:lnTo>
                <a:lnTo>
                  <a:pt x="1092" y="1782"/>
                </a:lnTo>
                <a:lnTo>
                  <a:pt x="1234" y="1814"/>
                </a:lnTo>
                <a:lnTo>
                  <a:pt x="1382" y="1840"/>
                </a:lnTo>
                <a:lnTo>
                  <a:pt x="1534" y="1860"/>
                </a:lnTo>
                <a:lnTo>
                  <a:pt x="1692" y="1876"/>
                </a:lnTo>
                <a:lnTo>
                  <a:pt x="1854" y="1884"/>
                </a:lnTo>
                <a:lnTo>
                  <a:pt x="2020" y="1888"/>
                </a:lnTo>
                <a:lnTo>
                  <a:pt x="2186" y="1884"/>
                </a:lnTo>
                <a:lnTo>
                  <a:pt x="2348" y="1876"/>
                </a:lnTo>
                <a:lnTo>
                  <a:pt x="2506" y="1860"/>
                </a:lnTo>
                <a:lnTo>
                  <a:pt x="2658" y="1840"/>
                </a:lnTo>
                <a:lnTo>
                  <a:pt x="2806" y="1814"/>
                </a:lnTo>
                <a:lnTo>
                  <a:pt x="2948" y="1782"/>
                </a:lnTo>
                <a:lnTo>
                  <a:pt x="3084" y="1746"/>
                </a:lnTo>
                <a:lnTo>
                  <a:pt x="3212" y="1706"/>
                </a:lnTo>
                <a:lnTo>
                  <a:pt x="3334" y="1660"/>
                </a:lnTo>
                <a:lnTo>
                  <a:pt x="3448" y="1612"/>
                </a:lnTo>
                <a:lnTo>
                  <a:pt x="3554" y="1558"/>
                </a:lnTo>
                <a:lnTo>
                  <a:pt x="3650" y="1502"/>
                </a:lnTo>
                <a:lnTo>
                  <a:pt x="3738" y="1442"/>
                </a:lnTo>
                <a:lnTo>
                  <a:pt x="3814" y="1378"/>
                </a:lnTo>
                <a:lnTo>
                  <a:pt x="3882" y="1312"/>
                </a:lnTo>
                <a:lnTo>
                  <a:pt x="3938" y="1242"/>
                </a:lnTo>
                <a:lnTo>
                  <a:pt x="3982" y="1170"/>
                </a:lnTo>
                <a:lnTo>
                  <a:pt x="4014" y="1098"/>
                </a:lnTo>
                <a:lnTo>
                  <a:pt x="4034" y="1022"/>
                </a:lnTo>
                <a:lnTo>
                  <a:pt x="4040" y="944"/>
                </a:lnTo>
                <a:lnTo>
                  <a:pt x="4034" y="866"/>
                </a:lnTo>
                <a:lnTo>
                  <a:pt x="4014" y="790"/>
                </a:lnTo>
                <a:lnTo>
                  <a:pt x="3982" y="718"/>
                </a:lnTo>
                <a:lnTo>
                  <a:pt x="3938" y="646"/>
                </a:lnTo>
                <a:lnTo>
                  <a:pt x="3882" y="576"/>
                </a:lnTo>
                <a:lnTo>
                  <a:pt x="3814" y="510"/>
                </a:lnTo>
                <a:lnTo>
                  <a:pt x="3738" y="446"/>
                </a:lnTo>
                <a:lnTo>
                  <a:pt x="3650" y="386"/>
                </a:lnTo>
                <a:lnTo>
                  <a:pt x="3554" y="330"/>
                </a:lnTo>
                <a:lnTo>
                  <a:pt x="3448" y="276"/>
                </a:lnTo>
                <a:lnTo>
                  <a:pt x="3334" y="228"/>
                </a:lnTo>
                <a:lnTo>
                  <a:pt x="3212" y="182"/>
                </a:lnTo>
                <a:lnTo>
                  <a:pt x="3084" y="142"/>
                </a:lnTo>
                <a:lnTo>
                  <a:pt x="2948" y="106"/>
                </a:lnTo>
                <a:lnTo>
                  <a:pt x="2806" y="74"/>
                </a:lnTo>
                <a:lnTo>
                  <a:pt x="2658" y="48"/>
                </a:lnTo>
                <a:lnTo>
                  <a:pt x="2506" y="28"/>
                </a:lnTo>
                <a:lnTo>
                  <a:pt x="2348" y="12"/>
                </a:lnTo>
                <a:lnTo>
                  <a:pt x="2186" y="4"/>
                </a:lnTo>
                <a:lnTo>
                  <a:pt x="2020" y="0"/>
                </a:lnTo>
                <a:close/>
                <a:moveTo>
                  <a:pt x="1922" y="1748"/>
                </a:moveTo>
                <a:lnTo>
                  <a:pt x="1762" y="1746"/>
                </a:lnTo>
                <a:lnTo>
                  <a:pt x="1606" y="1736"/>
                </a:lnTo>
                <a:lnTo>
                  <a:pt x="1454" y="1722"/>
                </a:lnTo>
                <a:lnTo>
                  <a:pt x="1306" y="1702"/>
                </a:lnTo>
                <a:lnTo>
                  <a:pt x="1164" y="1678"/>
                </a:lnTo>
                <a:lnTo>
                  <a:pt x="1028" y="1648"/>
                </a:lnTo>
                <a:lnTo>
                  <a:pt x="898" y="1614"/>
                </a:lnTo>
                <a:lnTo>
                  <a:pt x="776" y="1576"/>
                </a:lnTo>
                <a:lnTo>
                  <a:pt x="662" y="1532"/>
                </a:lnTo>
                <a:lnTo>
                  <a:pt x="554" y="1486"/>
                </a:lnTo>
                <a:lnTo>
                  <a:pt x="458" y="1436"/>
                </a:lnTo>
                <a:lnTo>
                  <a:pt x="370" y="1382"/>
                </a:lnTo>
                <a:lnTo>
                  <a:pt x="292" y="1326"/>
                </a:lnTo>
                <a:lnTo>
                  <a:pt x="224" y="1266"/>
                </a:lnTo>
                <a:lnTo>
                  <a:pt x="166" y="1204"/>
                </a:lnTo>
                <a:lnTo>
                  <a:pt x="122" y="1140"/>
                </a:lnTo>
                <a:lnTo>
                  <a:pt x="88" y="1074"/>
                </a:lnTo>
                <a:lnTo>
                  <a:pt x="68" y="1004"/>
                </a:lnTo>
                <a:lnTo>
                  <a:pt x="62" y="934"/>
                </a:lnTo>
                <a:lnTo>
                  <a:pt x="68" y="864"/>
                </a:lnTo>
                <a:lnTo>
                  <a:pt x="88" y="796"/>
                </a:lnTo>
                <a:lnTo>
                  <a:pt x="122" y="730"/>
                </a:lnTo>
                <a:lnTo>
                  <a:pt x="166" y="664"/>
                </a:lnTo>
                <a:lnTo>
                  <a:pt x="224" y="602"/>
                </a:lnTo>
                <a:lnTo>
                  <a:pt x="292" y="544"/>
                </a:lnTo>
                <a:lnTo>
                  <a:pt x="370" y="486"/>
                </a:lnTo>
                <a:lnTo>
                  <a:pt x="458" y="434"/>
                </a:lnTo>
                <a:lnTo>
                  <a:pt x="554" y="382"/>
                </a:lnTo>
                <a:lnTo>
                  <a:pt x="662" y="336"/>
                </a:lnTo>
                <a:lnTo>
                  <a:pt x="776" y="294"/>
                </a:lnTo>
                <a:lnTo>
                  <a:pt x="898" y="256"/>
                </a:lnTo>
                <a:lnTo>
                  <a:pt x="1028" y="222"/>
                </a:lnTo>
                <a:lnTo>
                  <a:pt x="1164" y="192"/>
                </a:lnTo>
                <a:lnTo>
                  <a:pt x="1306" y="166"/>
                </a:lnTo>
                <a:lnTo>
                  <a:pt x="1454" y="148"/>
                </a:lnTo>
                <a:lnTo>
                  <a:pt x="1606" y="132"/>
                </a:lnTo>
                <a:lnTo>
                  <a:pt x="1762" y="124"/>
                </a:lnTo>
                <a:lnTo>
                  <a:pt x="1922" y="120"/>
                </a:lnTo>
                <a:lnTo>
                  <a:pt x="2084" y="124"/>
                </a:lnTo>
                <a:lnTo>
                  <a:pt x="2240" y="132"/>
                </a:lnTo>
                <a:lnTo>
                  <a:pt x="2392" y="148"/>
                </a:lnTo>
                <a:lnTo>
                  <a:pt x="2540" y="166"/>
                </a:lnTo>
                <a:lnTo>
                  <a:pt x="2682" y="192"/>
                </a:lnTo>
                <a:lnTo>
                  <a:pt x="2818" y="222"/>
                </a:lnTo>
                <a:lnTo>
                  <a:pt x="2948" y="256"/>
                </a:lnTo>
                <a:lnTo>
                  <a:pt x="3070" y="294"/>
                </a:lnTo>
                <a:lnTo>
                  <a:pt x="3184" y="336"/>
                </a:lnTo>
                <a:lnTo>
                  <a:pt x="3292" y="382"/>
                </a:lnTo>
                <a:lnTo>
                  <a:pt x="3388" y="434"/>
                </a:lnTo>
                <a:lnTo>
                  <a:pt x="3476" y="486"/>
                </a:lnTo>
                <a:lnTo>
                  <a:pt x="3554" y="544"/>
                </a:lnTo>
                <a:lnTo>
                  <a:pt x="3622" y="602"/>
                </a:lnTo>
                <a:lnTo>
                  <a:pt x="3680" y="664"/>
                </a:lnTo>
                <a:lnTo>
                  <a:pt x="3724" y="730"/>
                </a:lnTo>
                <a:lnTo>
                  <a:pt x="3758" y="796"/>
                </a:lnTo>
                <a:lnTo>
                  <a:pt x="3778" y="864"/>
                </a:lnTo>
                <a:lnTo>
                  <a:pt x="3784" y="934"/>
                </a:lnTo>
                <a:lnTo>
                  <a:pt x="3778" y="1004"/>
                </a:lnTo>
                <a:lnTo>
                  <a:pt x="3758" y="1074"/>
                </a:lnTo>
                <a:lnTo>
                  <a:pt x="3724" y="1140"/>
                </a:lnTo>
                <a:lnTo>
                  <a:pt x="3680" y="1204"/>
                </a:lnTo>
                <a:lnTo>
                  <a:pt x="3622" y="1266"/>
                </a:lnTo>
                <a:lnTo>
                  <a:pt x="3554" y="1326"/>
                </a:lnTo>
                <a:lnTo>
                  <a:pt x="3476" y="1382"/>
                </a:lnTo>
                <a:lnTo>
                  <a:pt x="3388" y="1436"/>
                </a:lnTo>
                <a:lnTo>
                  <a:pt x="3292" y="1486"/>
                </a:lnTo>
                <a:lnTo>
                  <a:pt x="3184" y="1532"/>
                </a:lnTo>
                <a:lnTo>
                  <a:pt x="3070" y="1576"/>
                </a:lnTo>
                <a:lnTo>
                  <a:pt x="2948" y="1614"/>
                </a:lnTo>
                <a:lnTo>
                  <a:pt x="2818" y="1648"/>
                </a:lnTo>
                <a:lnTo>
                  <a:pt x="2682" y="1678"/>
                </a:lnTo>
                <a:lnTo>
                  <a:pt x="2540" y="1702"/>
                </a:lnTo>
                <a:lnTo>
                  <a:pt x="2392" y="1722"/>
                </a:lnTo>
                <a:lnTo>
                  <a:pt x="2240" y="1736"/>
                </a:lnTo>
                <a:lnTo>
                  <a:pt x="2084" y="1746"/>
                </a:lnTo>
                <a:lnTo>
                  <a:pt x="1922" y="1748"/>
                </a:lnTo>
                <a:close/>
              </a:path>
            </a:pathLst>
          </a:custGeom>
          <a:gradFill rotWithShape="1">
            <a:gsLst>
              <a:gs pos="0">
                <a:srgbClr val="F7EDE7"/>
              </a:gs>
              <a:gs pos="100000">
                <a:srgbClr val="D4A182"/>
              </a:gs>
            </a:gsLst>
            <a:lin ang="0" scaled="1"/>
            <a:tileRect/>
          </a:gradFill>
          <a:ln w="0">
            <a:noFill/>
          </a:ln>
        </p:spPr>
        <p:txBody>
          <a:bodyPr/>
          <a:p>
            <a:endParaRPr lang="zh-CN" altLang="en-US" sz="1355"/>
          </a:p>
        </p:txBody>
      </p:sp>
      <p:sp>
        <p:nvSpPr>
          <p:cNvPr id="27650" name="文本框 75808"/>
          <p:cNvSpPr txBox="1"/>
          <p:nvPr/>
        </p:nvSpPr>
        <p:spPr>
          <a:xfrm>
            <a:off x="4015779" y="2331119"/>
            <a:ext cx="2018392" cy="6464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defTabSz="704850"/>
            <a:r>
              <a:rPr lang="zh-CN" altLang="en-US" sz="3610" dirty="0">
                <a:latin typeface="Arial" panose="020B0604020202020204" pitchFamily="34" charset="0"/>
                <a:ea typeface="华文新魏" panose="02010800040101010101" pitchFamily="2" charset="-122"/>
              </a:rPr>
              <a:t>任务制作</a:t>
            </a:r>
            <a:endParaRPr lang="zh-CN" altLang="en-US" sz="1355" dirty="0">
              <a:latin typeface="Arial" panose="020B0604020202020204" pitchFamily="34" charset="0"/>
              <a:ea typeface="华文新魏" panose="02010800040101010101" pitchFamily="2" charset="-122"/>
            </a:endParaRPr>
          </a:p>
        </p:txBody>
      </p:sp>
      <p:grpSp>
        <p:nvGrpSpPr>
          <p:cNvPr id="75817" name="组合 75816"/>
          <p:cNvGrpSpPr/>
          <p:nvPr/>
        </p:nvGrpSpPr>
        <p:grpSpPr>
          <a:xfrm>
            <a:off x="3814058" y="1272387"/>
            <a:ext cx="1353553" cy="956081"/>
            <a:chOff x="1021" y="1928"/>
            <a:chExt cx="1134" cy="801"/>
          </a:xfrm>
        </p:grpSpPr>
        <p:sp>
          <p:nvSpPr>
            <p:cNvPr id="27652" name="Oval 142"/>
            <p:cNvSpPr/>
            <p:nvPr/>
          </p:nvSpPr>
          <p:spPr>
            <a:xfrm rot="-1543677">
              <a:off x="1494" y="2407"/>
              <a:ext cx="661" cy="191"/>
            </a:xfrm>
            <a:prstGeom prst="ellipse">
              <a:avLst/>
            </a:prstGeom>
            <a:solidFill>
              <a:srgbClr val="B2B2B2"/>
            </a:solidFill>
            <a:ln w="9525">
              <a:noFill/>
            </a:ln>
          </p:spPr>
          <p:txBody>
            <a:bodyPr wrap="none" anchor="ctr"/>
            <a:p>
              <a:endParaRPr lang="zh-CN" altLang="en-US" sz="1355" dirty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653" name="Oval 143"/>
            <p:cNvSpPr/>
            <p:nvPr/>
          </p:nvSpPr>
          <p:spPr>
            <a:xfrm>
              <a:off x="1021" y="1928"/>
              <a:ext cx="796" cy="801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EA8A4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p>
              <a:pPr algn="ctr"/>
              <a:endParaRPr lang="zh-CN" altLang="en-US" sz="1355" b="1" dirty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654" name="文本框 75809"/>
            <p:cNvSpPr txBox="1"/>
            <p:nvPr/>
          </p:nvSpPr>
          <p:spPr>
            <a:xfrm>
              <a:off x="1111" y="2064"/>
              <a:ext cx="602" cy="6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defTabSz="704850"/>
              <a:r>
                <a:rPr lang="zh-CN" altLang="en-US" sz="2105" dirty="0">
                  <a:latin typeface="Arial" panose="020B0604020202020204" pitchFamily="34" charset="0"/>
                  <a:ea typeface="华文新魏" panose="02010800040101010101" pitchFamily="2" charset="-122"/>
                </a:rPr>
                <a:t>项目</a:t>
              </a:r>
              <a:endParaRPr lang="zh-CN" altLang="en-US" sz="2105" dirty="0">
                <a:latin typeface="Arial" panose="020B0604020202020204" pitchFamily="34" charset="0"/>
                <a:ea typeface="华文新魏" panose="02010800040101010101" pitchFamily="2" charset="-122"/>
              </a:endParaRPr>
            </a:p>
            <a:p>
              <a:pPr defTabSz="704850"/>
              <a:r>
                <a:rPr lang="zh-CN" altLang="en-US" sz="2105" dirty="0">
                  <a:latin typeface="Arial" panose="020B0604020202020204" pitchFamily="34" charset="0"/>
                  <a:ea typeface="华文新魏" panose="02010800040101010101" pitchFamily="2" charset="-122"/>
                </a:rPr>
                <a:t>准备</a:t>
              </a:r>
              <a:endParaRPr lang="zh-CN" altLang="en-US" sz="2105" dirty="0">
                <a:latin typeface="Arial" panose="020B0604020202020204" pitchFamily="34" charset="0"/>
                <a:ea typeface="华文新魏" panose="02010800040101010101" pitchFamily="2" charset="-122"/>
              </a:endParaRPr>
            </a:p>
          </p:txBody>
        </p:sp>
      </p:grpSp>
      <p:grpSp>
        <p:nvGrpSpPr>
          <p:cNvPr id="75816" name="组合 75815"/>
          <p:cNvGrpSpPr/>
          <p:nvPr/>
        </p:nvGrpSpPr>
        <p:grpSpPr>
          <a:xfrm>
            <a:off x="6467452" y="1326100"/>
            <a:ext cx="1222256" cy="956080"/>
            <a:chOff x="4423" y="1111"/>
            <a:chExt cx="1024" cy="801"/>
          </a:xfrm>
        </p:grpSpPr>
        <p:sp>
          <p:nvSpPr>
            <p:cNvPr id="27656" name="Oval 150"/>
            <p:cNvSpPr/>
            <p:nvPr/>
          </p:nvSpPr>
          <p:spPr>
            <a:xfrm rot="-1543677">
              <a:off x="4785" y="1634"/>
              <a:ext cx="662" cy="191"/>
            </a:xfrm>
            <a:prstGeom prst="ellipse">
              <a:avLst/>
            </a:prstGeom>
            <a:solidFill>
              <a:srgbClr val="B2B2B2"/>
            </a:solidFill>
            <a:ln w="9525">
              <a:noFill/>
            </a:ln>
          </p:spPr>
          <p:txBody>
            <a:bodyPr wrap="none" anchor="ctr"/>
            <a:p>
              <a:endParaRPr lang="zh-CN" altLang="en-US" sz="1355" dirty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27657" name="组合 75814"/>
            <p:cNvGrpSpPr/>
            <p:nvPr/>
          </p:nvGrpSpPr>
          <p:grpSpPr>
            <a:xfrm>
              <a:off x="4423" y="1111"/>
              <a:ext cx="752" cy="801"/>
              <a:chOff x="4407" y="1107"/>
              <a:chExt cx="752" cy="801"/>
            </a:xfrm>
          </p:grpSpPr>
          <p:sp>
            <p:nvSpPr>
              <p:cNvPr id="27658" name="Oval 151"/>
              <p:cNvSpPr/>
              <p:nvPr/>
            </p:nvSpPr>
            <p:spPr>
              <a:xfrm>
                <a:off x="4407" y="1107"/>
                <a:ext cx="752" cy="80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EA8A4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/>
              <a:p>
                <a:pPr algn="ctr"/>
                <a:endParaRPr lang="zh-CN" altLang="en-US" sz="1355" b="1" dirty="0">
                  <a:solidFill>
                    <a:srgbClr val="333333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7659" name="文本框 75811"/>
              <p:cNvSpPr txBox="1"/>
              <p:nvPr/>
            </p:nvSpPr>
            <p:spPr>
              <a:xfrm>
                <a:off x="4513" y="1202"/>
                <a:ext cx="602" cy="62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pPr defTabSz="704850"/>
                <a:r>
                  <a:rPr lang="zh-CN" altLang="en-US" sz="2105" dirty="0">
                    <a:latin typeface="Arial" panose="020B0604020202020204" pitchFamily="34" charset="0"/>
                    <a:ea typeface="华文新魏" panose="02010800040101010101" pitchFamily="2" charset="-122"/>
                  </a:rPr>
                  <a:t>项目</a:t>
                </a:r>
                <a:endParaRPr lang="zh-CN" altLang="en-US" sz="2105" dirty="0">
                  <a:latin typeface="Arial" panose="020B0604020202020204" pitchFamily="34" charset="0"/>
                  <a:ea typeface="华文新魏" panose="02010800040101010101" pitchFamily="2" charset="-122"/>
                </a:endParaRPr>
              </a:p>
              <a:p>
                <a:pPr defTabSz="704850"/>
                <a:r>
                  <a:rPr lang="zh-CN" altLang="en-US" sz="2105" dirty="0">
                    <a:latin typeface="Arial" panose="020B0604020202020204" pitchFamily="34" charset="0"/>
                    <a:ea typeface="华文新魏" panose="02010800040101010101" pitchFamily="2" charset="-122"/>
                  </a:rPr>
                  <a:t>实施</a:t>
                </a:r>
                <a:endParaRPr lang="zh-CN" altLang="en-US" sz="2105" dirty="0">
                  <a:latin typeface="Arial" panose="020B0604020202020204" pitchFamily="34" charset="0"/>
                  <a:ea typeface="华文新魏" panose="02010800040101010101" pitchFamily="2" charset="-122"/>
                </a:endParaRPr>
              </a:p>
            </p:txBody>
          </p:sp>
        </p:grpSp>
      </p:grpSp>
      <p:sp>
        <p:nvSpPr>
          <p:cNvPr id="75818" name="文本框 75817"/>
          <p:cNvSpPr txBox="1"/>
          <p:nvPr/>
        </p:nvSpPr>
        <p:spPr>
          <a:xfrm>
            <a:off x="1377903" y="839108"/>
            <a:ext cx="2275019" cy="1713230"/>
          </a:xfrm>
          <a:prstGeom prst="rect">
            <a:avLst/>
          </a:prstGeom>
          <a:gradFill rotWithShape="1">
            <a:gsLst>
              <a:gs pos="0">
                <a:srgbClr val="000080"/>
              </a:gs>
              <a:gs pos="100000">
                <a:srgbClr val="00003B"/>
              </a:gs>
            </a:gsLst>
            <a:lin ang="5400000" scaled="1"/>
            <a:tileRect/>
          </a:gradFill>
          <a:ln w="9525">
            <a:noFill/>
          </a:ln>
        </p:spPr>
        <p:txBody>
          <a:bodyPr anchor="t">
            <a:spAutoFit/>
          </a:bodyPr>
          <a:p>
            <a:pPr defTabSz="704850"/>
            <a:r>
              <a:rPr lang="en-US" altLang="zh-CN" sz="2105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</a:t>
            </a:r>
            <a:r>
              <a:rPr lang="zh-CN" altLang="en-US" sz="2105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 全体学生分成</a:t>
            </a:r>
            <a:r>
              <a:rPr lang="en-US" altLang="zh-CN" sz="2105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3-4</a:t>
            </a:r>
            <a:r>
              <a:rPr lang="zh-CN" altLang="en-US" sz="2105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人组，每组选一名小组长，每个小组一个工作台。</a:t>
            </a:r>
            <a:endParaRPr lang="zh-CN" altLang="en-US" sz="2105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5819" name="矩形 75818"/>
          <p:cNvSpPr/>
          <p:nvPr/>
        </p:nvSpPr>
        <p:spPr>
          <a:xfrm>
            <a:off x="1322997" y="2896889"/>
            <a:ext cx="2652199" cy="1136316"/>
          </a:xfrm>
          <a:prstGeom prst="rect">
            <a:avLst/>
          </a:prstGeom>
          <a:gradFill rotWithShape="1">
            <a:gsLst>
              <a:gs pos="0">
                <a:srgbClr val="800080"/>
              </a:gs>
              <a:gs pos="100000">
                <a:srgbClr val="3B003B"/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 defTabSz="704850"/>
            <a:r>
              <a:rPr lang="en-US" altLang="zh-CN" sz="2105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2</a:t>
            </a:r>
            <a:r>
              <a:rPr lang="zh-CN" altLang="en-US" sz="2105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、根据设计的电路</a:t>
            </a:r>
            <a:endParaRPr lang="zh-CN" altLang="en-US" sz="2105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 defTabSz="704850"/>
            <a:r>
              <a:rPr lang="zh-CN" altLang="en-US" sz="2105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图，准备工具、材料</a:t>
            </a:r>
            <a:endParaRPr lang="zh-CN" altLang="en-US" sz="2105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5823" name="矩形 75822"/>
          <p:cNvSpPr/>
          <p:nvPr/>
        </p:nvSpPr>
        <p:spPr>
          <a:xfrm>
            <a:off x="1116363" y="623064"/>
            <a:ext cx="5062096" cy="4168083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defTabSz="704850"/>
            <a:endParaRPr lang="zh-CN" altLang="en-US" sz="2105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5831" name="矩形 75830"/>
          <p:cNvSpPr/>
          <p:nvPr/>
        </p:nvSpPr>
        <p:spPr>
          <a:xfrm>
            <a:off x="1431615" y="785395"/>
            <a:ext cx="2996565" cy="4152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defTabSz="704850"/>
            <a:r>
              <a:rPr lang="en-US" altLang="zh-CN" sz="2105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</a:t>
            </a:r>
            <a:r>
              <a:rPr lang="zh-CN" altLang="en-US" sz="2105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、清点元件、检测元件</a:t>
            </a:r>
            <a:endParaRPr lang="zh-CN" altLang="en-US" sz="2105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5832" name="文本框 75831"/>
          <p:cNvSpPr txBox="1"/>
          <p:nvPr/>
        </p:nvSpPr>
        <p:spPr>
          <a:xfrm>
            <a:off x="1431615" y="1488431"/>
            <a:ext cx="1924685" cy="4152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defTabSz="704850"/>
            <a:r>
              <a:rPr lang="en-US" altLang="zh-CN" sz="2105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2</a:t>
            </a:r>
            <a:r>
              <a:rPr lang="zh-CN" altLang="en-US" sz="2105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、绘制布线图</a:t>
            </a:r>
            <a:endParaRPr lang="zh-CN" altLang="en-US" sz="2105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5834" name="文本框 75833"/>
          <p:cNvSpPr txBox="1"/>
          <p:nvPr/>
        </p:nvSpPr>
        <p:spPr>
          <a:xfrm>
            <a:off x="1431615" y="2246372"/>
            <a:ext cx="1924685" cy="4152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defTabSz="704850"/>
            <a:r>
              <a:rPr lang="en-US" altLang="zh-CN" sz="2105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3</a:t>
            </a:r>
            <a:r>
              <a:rPr lang="zh-CN" altLang="en-US" sz="2105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、安装电路板</a:t>
            </a:r>
            <a:endParaRPr lang="zh-CN" altLang="en-US" sz="2105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5835" name="文本框 75834"/>
          <p:cNvSpPr txBox="1"/>
          <p:nvPr/>
        </p:nvSpPr>
        <p:spPr>
          <a:xfrm>
            <a:off x="1540233" y="2788271"/>
            <a:ext cx="4255135" cy="120713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defTabSz="704850"/>
            <a:r>
              <a:rPr lang="zh-CN" altLang="en-US" sz="1205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安装工艺：</a:t>
            </a:r>
            <a:endParaRPr lang="zh-CN" altLang="en-US" sz="1205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defTabSz="704850"/>
            <a:r>
              <a:rPr lang="en-US" altLang="zh-CN" sz="1205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</a:t>
            </a:r>
            <a:r>
              <a:rPr lang="zh-CN" altLang="en-US" sz="1205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、电阻：采用贴印制电路板卧装，色环方向应一致。</a:t>
            </a:r>
            <a:endParaRPr lang="zh-CN" altLang="en-US" sz="1205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defTabSz="704850"/>
            <a:r>
              <a:rPr lang="en-US" altLang="zh-CN" sz="1205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2</a:t>
            </a:r>
            <a:r>
              <a:rPr lang="zh-CN" altLang="en-US" sz="1205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1205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74LS02</a:t>
            </a:r>
            <a:r>
              <a:rPr lang="zh-CN" altLang="en-US" sz="1205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：直插到引脚凸出处，不要歪斜，注意引脚方向。</a:t>
            </a:r>
            <a:endParaRPr lang="zh-CN" altLang="en-US" sz="1205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defTabSz="704850"/>
            <a:r>
              <a:rPr lang="en-US" altLang="zh-CN" sz="1205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3</a:t>
            </a:r>
            <a:r>
              <a:rPr lang="zh-CN" altLang="en-US" sz="1205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、发光二极管：直立式安装，注意正负极。</a:t>
            </a:r>
            <a:endParaRPr lang="zh-CN" altLang="en-US" sz="1205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defTabSz="704850"/>
            <a:r>
              <a:rPr lang="en-US" altLang="zh-CN" sz="1205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4</a:t>
            </a:r>
            <a:r>
              <a:rPr lang="zh-CN" altLang="en-US" sz="1205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、开关：直插到底不要倾斜</a:t>
            </a:r>
            <a:endParaRPr lang="zh-CN" altLang="en-US" sz="1205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defTabSz="704850"/>
            <a:r>
              <a:rPr lang="en-US" altLang="zh-CN" sz="1205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5</a:t>
            </a:r>
            <a:r>
              <a:rPr lang="zh-CN" altLang="en-US" sz="1205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、三极管：直立式安装，注意引脚极性。</a:t>
            </a:r>
            <a:endParaRPr lang="zh-CN" altLang="en-US" sz="1205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5836" name="文本框 75835"/>
          <p:cNvSpPr txBox="1"/>
          <p:nvPr/>
        </p:nvSpPr>
        <p:spPr>
          <a:xfrm>
            <a:off x="1431615" y="4250442"/>
            <a:ext cx="4336415" cy="4152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defTabSz="704850"/>
            <a:r>
              <a:rPr lang="en-US" altLang="zh-CN" sz="2105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4</a:t>
            </a:r>
            <a:r>
              <a:rPr lang="zh-CN" altLang="en-US" sz="2105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、通电调试及数据测量（任务书）</a:t>
            </a:r>
            <a:endParaRPr lang="zh-CN" altLang="en-US" sz="2105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5833" name="文本框 75832"/>
          <p:cNvSpPr txBox="1"/>
          <p:nvPr/>
        </p:nvSpPr>
        <p:spPr>
          <a:xfrm>
            <a:off x="9382350" y="3059220"/>
            <a:ext cx="3086673" cy="157861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defTabSz="704850"/>
            <a:r>
              <a:rPr lang="zh-CN" altLang="en-US" sz="1205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布局：</a:t>
            </a:r>
            <a:endParaRPr lang="zh-CN" altLang="en-US" sz="1205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defTabSz="704850"/>
            <a:r>
              <a:rPr lang="en-US" altLang="zh-CN" sz="1205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</a:t>
            </a:r>
            <a:r>
              <a:rPr lang="zh-CN" altLang="en-US" sz="1205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、接口、开关放边缘，</a:t>
            </a:r>
            <a:endParaRPr lang="zh-CN" altLang="en-US" sz="1205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defTabSz="704850"/>
            <a:r>
              <a:rPr lang="en-US" altLang="zh-CN" sz="1205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2</a:t>
            </a:r>
            <a:r>
              <a:rPr lang="zh-CN" altLang="en-US" sz="1205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、显示部分要放在醒目的位置</a:t>
            </a:r>
            <a:endParaRPr lang="zh-CN" altLang="en-US" sz="1205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defTabSz="704850"/>
            <a:r>
              <a:rPr lang="en-US" altLang="zh-CN" sz="1205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3</a:t>
            </a:r>
            <a:r>
              <a:rPr lang="zh-CN" altLang="en-US" sz="1205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、电气连接紧密的元件最好放在一起</a:t>
            </a:r>
            <a:endParaRPr lang="zh-CN" altLang="en-US" sz="1205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defTabSz="704850"/>
            <a:r>
              <a:rPr lang="en-US" altLang="zh-CN" sz="1205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4</a:t>
            </a:r>
            <a:r>
              <a:rPr lang="zh-CN" altLang="en-US" sz="1205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、元件与元件之间要预留走线的宽度</a:t>
            </a:r>
            <a:endParaRPr lang="zh-CN" altLang="en-US" sz="1205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defTabSz="704850"/>
            <a:r>
              <a:rPr lang="en-US" altLang="zh-CN" sz="1205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5</a:t>
            </a:r>
            <a:r>
              <a:rPr lang="zh-CN" altLang="en-US" sz="1205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、元件疏密得当</a:t>
            </a:r>
            <a:endParaRPr lang="zh-CN" altLang="en-US" sz="1205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defTabSz="704850"/>
            <a:r>
              <a:rPr lang="zh-CN" altLang="en-US" sz="1205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布线：</a:t>
            </a:r>
            <a:endParaRPr lang="zh-CN" altLang="en-US" sz="1205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defTabSz="704850"/>
            <a:r>
              <a:rPr lang="zh-CN" altLang="en-US" sz="1205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线尽量不要交叉相叠</a:t>
            </a:r>
            <a:endParaRPr lang="zh-CN" altLang="en-US" sz="1205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5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2 0.05125 C 0.15039 -0.05264 0.31436 -0.06308 0.34591 0.02737 C 0.38029 0.11851 0.26605 0.2769 0.09715 0.38057 C -0.07281 0.48539 -0.23607 0.49467 -0.26763 0.40306 C -0.30042 0.31239 -0.18846 0.15492 -0.01992 0.05125 Z " pathEditMode="relative" rAng="-1055206200" ptsTypes="fffff">
                                      <p:cBhvr>
                                        <p:cTn id="16" dur="3000" fill="hold"/>
                                        <p:tgtEl>
                                          <p:spTgt spid="758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164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27 0.01577 C 0.00635 0.10737 -0.10666 0.26646 -0.27891 0.37013 C -0.45081 0.47333 -0.61565 0.4826 -0.64739 0.39193 C -0.67947 0.29963 -0.56558 0.14077 -0.39545 0.03826 C -0.22267 -0.06633 -0.05659 -0.07677 -0.02627 0.01577 Z " pathEditMode="relative" rAng="1990125180" ptsTypes="fffff">
                                      <p:cBhvr>
                                        <p:cTn id="18" dur="3000" fill="hold"/>
                                        <p:tgtEl>
                                          <p:spTgt spid="758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00" y="18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58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1000"/>
                                        <p:tgtEl>
                                          <p:spTgt spid="75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1000"/>
                                        <p:tgtEl>
                                          <p:spTgt spid="75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32" dur="1000"/>
                                        <p:tgtEl>
                                          <p:spTgt spid="75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36" dur="1000"/>
                                        <p:tgtEl>
                                          <p:spTgt spid="75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8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58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5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1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75831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75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75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75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8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58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64" dur="500"/>
                                        <p:tgtEl>
                                          <p:spTgt spid="75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8" dur="500"/>
                                        <p:tgtEl>
                                          <p:spTgt spid="75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83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58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92384E-7 -3.15399E-7 L -0.67578 -0.33905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758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00" y="-1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832"/>
                  </p:tgtEl>
                </p:cond>
              </p:nextCondLst>
            </p:seq>
          </p:childTnLst>
        </p:cTn>
      </p:par>
    </p:tnLst>
    <p:bldLst>
      <p:bldP spid="75779" grpId="1" bldLvl="0" animBg="1"/>
      <p:bldP spid="75818" grpId="0" bldLvl="0" animBg="1"/>
      <p:bldP spid="75818" grpId="1" bldLvl="0" animBg="1"/>
      <p:bldP spid="75819" grpId="0" bldLvl="0" animBg="1"/>
      <p:bldP spid="75819" grpId="1" bldLvl="0" animBg="1"/>
      <p:bldP spid="75823" grpId="0" bldLvl="0" animBg="1"/>
      <p:bldP spid="75832" grpId="0"/>
      <p:bldP spid="75834" grpId="0"/>
      <p:bldP spid="75835" grpId="0"/>
      <p:bldP spid="75835" grpId="1"/>
      <p:bldP spid="75836" grpId="0"/>
      <p:bldP spid="758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45335" y="669925"/>
            <a:ext cx="6453505" cy="43605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70" name="Rectangle 18"/>
          <p:cNvSpPr/>
          <p:nvPr/>
        </p:nvSpPr>
        <p:spPr>
          <a:xfrm>
            <a:off x="3608070" y="1073150"/>
            <a:ext cx="34601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p>
            <a:r>
              <a:rPr lang="zh-CN" altLang="en-US" sz="28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组合逻辑电路的设计</a:t>
            </a:r>
            <a:endParaRPr lang="zh-CN" altLang="en-US" sz="2400" dirty="0">
              <a:solidFill>
                <a:schemeClr val="bg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6871" name="Text Box 19"/>
          <p:cNvSpPr txBox="1"/>
          <p:nvPr/>
        </p:nvSpPr>
        <p:spPr>
          <a:xfrm>
            <a:off x="5728653" y="1705293"/>
            <a:ext cx="1898650" cy="3667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1800" b="1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3</a:t>
            </a:r>
            <a:r>
              <a:rPr lang="zh-CN" altLang="en-US" sz="1800" b="1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、画逻辑电路图</a:t>
            </a:r>
            <a:endParaRPr lang="zh-CN" altLang="en-US" sz="1800" b="1" dirty="0">
              <a:solidFill>
                <a:schemeClr val="bg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6873" name="Line 21"/>
          <p:cNvSpPr/>
          <p:nvPr/>
        </p:nvSpPr>
        <p:spPr>
          <a:xfrm flipV="1">
            <a:off x="5695950" y="2212340"/>
            <a:ext cx="2630805" cy="635"/>
          </a:xfrm>
          <a:prstGeom prst="line">
            <a:avLst/>
          </a:prstGeom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874" name="Text Box 22"/>
          <p:cNvSpPr txBox="1"/>
          <p:nvPr/>
        </p:nvSpPr>
        <p:spPr>
          <a:xfrm>
            <a:off x="2239010" y="1633220"/>
            <a:ext cx="3529013" cy="35534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25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设计步骤：</a:t>
            </a:r>
            <a:endParaRPr lang="zh-CN" altLang="en-US" sz="1800" dirty="0">
              <a:solidFill>
                <a:schemeClr val="bg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18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1</a:t>
            </a:r>
            <a:r>
              <a:rPr lang="zh-CN" altLang="en-US" sz="18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、列真值表：</a:t>
            </a:r>
            <a:endParaRPr lang="zh-CN" altLang="en-US" sz="1800" dirty="0">
              <a:solidFill>
                <a:schemeClr val="bg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（</a:t>
            </a:r>
            <a:r>
              <a:rPr lang="en-US" altLang="zh-CN" sz="18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1</a:t>
            </a:r>
            <a:r>
              <a:rPr lang="zh-CN" altLang="en-US" sz="18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）确定输入输出变量</a:t>
            </a:r>
            <a:r>
              <a:rPr lang="en-US" altLang="zh-CN" sz="18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:ABC</a:t>
            </a:r>
            <a:r>
              <a:rPr lang="zh-CN" altLang="en-US" sz="18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，</a:t>
            </a:r>
            <a:r>
              <a:rPr lang="en-US" altLang="zh-CN" sz="18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Y</a:t>
            </a:r>
            <a:endParaRPr lang="en-US" altLang="zh-CN" sz="1800" dirty="0">
              <a:solidFill>
                <a:schemeClr val="bg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（</a:t>
            </a:r>
            <a:r>
              <a:rPr lang="en-US" altLang="zh-CN" sz="18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2</a:t>
            </a:r>
            <a:r>
              <a:rPr lang="zh-CN" altLang="en-US" sz="18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）</a:t>
            </a:r>
            <a:r>
              <a:rPr lang="en-US" altLang="zh-CN" sz="18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ABC:</a:t>
            </a:r>
            <a:r>
              <a:rPr lang="zh-CN" altLang="en-US" sz="18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同意为</a:t>
            </a:r>
            <a:r>
              <a:rPr lang="en-US" altLang="zh-CN" sz="18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0</a:t>
            </a:r>
            <a:r>
              <a:rPr lang="zh-CN" altLang="en-US" sz="18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，不同意为</a:t>
            </a:r>
            <a:r>
              <a:rPr lang="en-US" altLang="zh-CN" sz="18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1.</a:t>
            </a:r>
            <a:endParaRPr lang="en-US" altLang="zh-CN" sz="1800" dirty="0">
              <a:solidFill>
                <a:schemeClr val="bg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18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Y:</a:t>
            </a:r>
            <a:r>
              <a:rPr lang="zh-CN" altLang="en-US" sz="18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过关为</a:t>
            </a:r>
            <a:r>
              <a:rPr lang="en-US" altLang="zh-CN" sz="18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1</a:t>
            </a:r>
            <a:r>
              <a:rPr lang="zh-CN" altLang="en-US" sz="18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，没过关为</a:t>
            </a:r>
            <a:r>
              <a:rPr lang="en-US" altLang="zh-CN" sz="18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0.</a:t>
            </a:r>
            <a:endParaRPr lang="en-US" altLang="zh-CN" sz="1800" dirty="0">
              <a:solidFill>
                <a:schemeClr val="bg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>
              <a:lnSpc>
                <a:spcPct val="125000"/>
              </a:lnSpc>
            </a:pPr>
            <a:endParaRPr lang="en-US" altLang="zh-CN" sz="1800" dirty="0">
              <a:solidFill>
                <a:schemeClr val="bg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18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2</a:t>
            </a:r>
            <a:r>
              <a:rPr lang="zh-CN" altLang="en-US" sz="18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、列逻辑函数表达式：</a:t>
            </a:r>
            <a:endParaRPr lang="zh-CN" altLang="en-US" sz="1800" dirty="0">
              <a:solidFill>
                <a:schemeClr val="bg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化简：公式法、卡诺图</a:t>
            </a:r>
            <a:endParaRPr lang="zh-CN" altLang="en-US" sz="1800" dirty="0">
              <a:solidFill>
                <a:schemeClr val="bg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  </a:t>
            </a:r>
            <a:endParaRPr lang="en-US" altLang="zh-CN" sz="1800" dirty="0">
              <a:solidFill>
                <a:schemeClr val="bg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>
              <a:lnSpc>
                <a:spcPct val="125000"/>
              </a:lnSpc>
            </a:pPr>
            <a:endParaRPr lang="en-US" altLang="zh-CN" sz="1800" dirty="0">
              <a:solidFill>
                <a:schemeClr val="bg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graphicFrame>
        <p:nvGraphicFramePr>
          <p:cNvPr id="6" name="对象 5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069590" y="4479290"/>
          <a:ext cx="1883410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2" imgW="1282700" imgH="203200" progId="Equation.KSEE3">
                  <p:embed/>
                </p:oleObj>
              </mc:Choice>
              <mc:Fallback>
                <p:oleObj name="" r:id="rId2" imgW="1282700" imgH="2032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69590" y="4479290"/>
                        <a:ext cx="1883410" cy="2984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996950" y="1946275"/>
            <a:ext cx="551815" cy="1485265"/>
          </a:xfrm>
          <a:prstGeom prst="rect">
            <a:avLst/>
          </a:prstGeom>
          <a:solidFill>
            <a:schemeClr val="accent2"/>
          </a:solidFill>
        </p:spPr>
        <p:txBody>
          <a:bodyPr vert="eaVert" wrap="square" rtlCol="0">
            <a:spAutoFit/>
          </a:bodyPr>
          <a:p>
            <a:r>
              <a:rPr lang="en-US" altLang="zh-CN"/>
              <a:t> </a:t>
            </a:r>
            <a:r>
              <a:rPr lang="en-US" altLang="zh-CN" sz="2400"/>
              <a:t>   </a:t>
            </a:r>
            <a:r>
              <a:rPr lang="zh-CN" altLang="zh-CN" sz="2400"/>
              <a:t>总     结  </a:t>
            </a:r>
            <a:endParaRPr lang="zh-CN" altLang="zh-CN" sz="2400"/>
          </a:p>
        </p:txBody>
      </p:sp>
      <p:sp>
        <p:nvSpPr>
          <p:cNvPr id="9" name="Line 21"/>
          <p:cNvSpPr/>
          <p:nvPr/>
        </p:nvSpPr>
        <p:spPr>
          <a:xfrm rot="5400000">
            <a:off x="4368800" y="3540760"/>
            <a:ext cx="2661920" cy="6985"/>
          </a:xfrm>
          <a:prstGeom prst="line">
            <a:avLst/>
          </a:prstGeom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920" y="2513330"/>
            <a:ext cx="2700020" cy="237363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696585" y="2154555"/>
            <a:ext cx="2701925" cy="3683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p>
            <a:r>
              <a:rPr lang="zh-CN" altLang="en-US"/>
              <a:t>公式法化简常用定律：</a:t>
            </a:r>
            <a:endParaRPr lang="zh-CN" altLang="en-US"/>
          </a:p>
        </p:txBody>
      </p:sp>
      <p:graphicFrame>
        <p:nvGraphicFramePr>
          <p:cNvPr id="12" name="表格 11"/>
          <p:cNvGraphicFramePr/>
          <p:nvPr>
            <p:custDataLst>
              <p:tags r:id="rId5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心得体会  </a:t>
            </a:r>
            <a:endParaRPr lang="zh-CN" altLang="en-US" dirty="0"/>
          </a:p>
        </p:txBody>
      </p:sp>
      <p:sp>
        <p:nvSpPr>
          <p:cNvPr id="83974" name="矩形 83973"/>
          <p:cNvSpPr/>
          <p:nvPr/>
        </p:nvSpPr>
        <p:spPr>
          <a:xfrm>
            <a:off x="1116363" y="1323350"/>
            <a:ext cx="6767763" cy="277939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defTabSz="704850" eaLnBrk="0" fontAlgn="auto" hangingPunct="0">
              <a:lnSpc>
                <a:spcPct val="150000"/>
              </a:lnSpc>
              <a:spcBef>
                <a:spcPts val="0"/>
              </a:spcBef>
            </a:pPr>
            <a:r>
              <a:rPr lang="zh-CN" altLang="en-US" sz="2105" dirty="0">
                <a:latin typeface="Arial" panose="020B0604020202020204" pitchFamily="34" charset="0"/>
                <a:ea typeface="华文新魏" panose="02010800040101010101" pitchFamily="2" charset="-122"/>
              </a:rPr>
              <a:t>      </a:t>
            </a:r>
            <a:r>
              <a:rPr lang="zh-CN" altLang="en-US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、项目中，通过分组交流合作和任务书的设计，</a:t>
            </a:r>
            <a:endParaRPr lang="zh-CN" altLang="en-US" sz="1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defTabSz="704850" eaLnBrk="0" fontAlgn="auto" hangingPunct="0">
              <a:lnSpc>
                <a:spcPct val="150000"/>
              </a:lnSpc>
              <a:spcBef>
                <a:spcPts val="0"/>
              </a:spcBef>
            </a:pPr>
            <a:r>
              <a:rPr lang="zh-CN" altLang="en-US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充分发挥学生自主学习的能力，培养他们的合作精神。</a:t>
            </a:r>
            <a:endParaRPr lang="zh-CN" altLang="en-US" sz="1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defTabSz="704850" eaLnBrk="0" fontAlgn="auto" hangingPunct="0">
              <a:lnSpc>
                <a:spcPct val="150000"/>
              </a:lnSpc>
              <a:spcBef>
                <a:spcPts val="0"/>
              </a:spcBef>
            </a:pPr>
            <a:r>
              <a:rPr lang="en-US" altLang="zh-CN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2</a:t>
            </a:r>
            <a:r>
              <a:rPr lang="zh-CN" altLang="en-US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zh-CN" altLang="en-US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在难点突破上，采用了先简单后复杂的方式，降低了设计难度，提高了学生的学习积极性，增强了学生的学习动力。</a:t>
            </a:r>
            <a:endParaRPr lang="zh-CN" altLang="en-US" sz="1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defTabSz="704850" eaLnBrk="0" fontAlgn="auto" hangingPunct="0">
              <a:lnSpc>
                <a:spcPct val="150000"/>
              </a:lnSpc>
              <a:spcBef>
                <a:spcPts val="0"/>
              </a:spcBef>
            </a:pPr>
            <a:r>
              <a:rPr lang="en-US" altLang="zh-CN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3</a:t>
            </a:r>
            <a:r>
              <a:rPr lang="zh-CN" altLang="en-US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、采用项目教学法，让老师在做中教，让学生在做中学，大部分学生都能够很好的完成学习任务。</a:t>
            </a:r>
            <a:endParaRPr lang="zh-CN" altLang="en-US" sz="2100" dirty="0">
              <a:solidFill>
                <a:schemeClr val="accent1"/>
              </a:solidFill>
              <a:latin typeface="Arial" panose="020B0604020202020204" pitchFamily="34" charset="0"/>
              <a:ea typeface="华文新魏" panose="02010800040101010101" pitchFamily="2" charset="-122"/>
            </a:endParaRPr>
          </a:p>
          <a:p>
            <a:pPr defTabSz="704850" eaLnBrk="0" hangingPunct="0">
              <a:lnSpc>
                <a:spcPct val="90000"/>
              </a:lnSpc>
              <a:spcBef>
                <a:spcPct val="20000"/>
              </a:spcBef>
            </a:pPr>
            <a:endParaRPr lang="zh-CN" altLang="en-US" sz="2100" dirty="0">
              <a:solidFill>
                <a:schemeClr val="bg1"/>
              </a:solidFill>
              <a:latin typeface="Arial" panose="020B0604020202020204" pitchFamily="34" charset="0"/>
              <a:ea typeface="华文新魏" panose="02010800040101010101" pitchFamily="2" charset="-122"/>
              <a:sym typeface="+mn-ea"/>
            </a:endParaRPr>
          </a:p>
        </p:txBody>
      </p:sp>
      <p:graphicFrame>
        <p:nvGraphicFramePr>
          <p:cNvPr id="12" name="表格 11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4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等腰三角形 22"/>
          <p:cNvSpPr/>
          <p:nvPr/>
        </p:nvSpPr>
        <p:spPr>
          <a:xfrm>
            <a:off x="2030065" y="1671490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2419741" y="1856894"/>
            <a:ext cx="176149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dirty="0">
                <a:solidFill>
                  <a:srgbClr val="21A3D0"/>
                </a:solidFill>
              </a:rPr>
              <a:t>04</a:t>
            </a:r>
            <a:endParaRPr lang="zh-CN" altLang="en-US" dirty="0">
              <a:solidFill>
                <a:srgbClr val="21A3D0"/>
              </a:solidFill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4423099" y="1857050"/>
            <a:ext cx="2697480" cy="852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4950" b="1" dirty="0" smtClean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展示评价</a:t>
            </a:r>
            <a:endParaRPr lang="zh-CN" altLang="zh-CN" sz="4950" b="1" dirty="0" smtClean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豪体简体" panose="03000509000000000000" pitchFamily="65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4152688" y="2826390"/>
            <a:ext cx="308360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等腰三角形 38"/>
          <p:cNvSpPr/>
          <p:nvPr/>
        </p:nvSpPr>
        <p:spPr>
          <a:xfrm rot="18035669">
            <a:off x="2382961" y="1282355"/>
            <a:ext cx="360040" cy="310379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40" name="等腰三角形 39"/>
          <p:cNvSpPr/>
          <p:nvPr/>
        </p:nvSpPr>
        <p:spPr>
          <a:xfrm rot="21283757">
            <a:off x="1968925" y="1497553"/>
            <a:ext cx="191945" cy="165470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41" name="等腰三角形 40"/>
          <p:cNvSpPr/>
          <p:nvPr/>
        </p:nvSpPr>
        <p:spPr>
          <a:xfrm rot="15968008">
            <a:off x="1663187" y="1888656"/>
            <a:ext cx="304349" cy="227352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0"/>
          <a:ext cx="361950" cy="5165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3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10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展示评价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4229102" y="2965998"/>
            <a:ext cx="903636" cy="252730"/>
            <a:chOff x="1694389" y="3210530"/>
            <a:chExt cx="1204848" cy="336973"/>
          </a:xfrm>
        </p:grpSpPr>
        <p:sp>
          <p:nvSpPr>
            <p:cNvPr id="4" name="矩形 3"/>
            <p:cNvSpPr/>
            <p:nvPr/>
          </p:nvSpPr>
          <p:spPr>
            <a:xfrm flipH="1">
              <a:off x="1694389" y="3363838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5" name="TextBox 14"/>
            <p:cNvSpPr txBox="1"/>
            <p:nvPr/>
          </p:nvSpPr>
          <p:spPr>
            <a:xfrm>
              <a:off x="1766397" y="3210530"/>
              <a:ext cx="1132840" cy="336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050" dirty="0" smtClean="0">
                  <a:solidFill>
                    <a:prstClr val="black">
                      <a:lumMod val="65000"/>
                      <a:lumOff val="35000"/>
                      <a:alpha val="91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小组内自评</a:t>
              </a:r>
              <a:endParaRPr lang="zh-CN" altLang="en-US" sz="1050" dirty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486402" y="2971713"/>
            <a:ext cx="903636" cy="252730"/>
            <a:chOff x="1694389" y="3210530"/>
            <a:chExt cx="1204848" cy="336973"/>
          </a:xfrm>
        </p:grpSpPr>
        <p:sp>
          <p:nvSpPr>
            <p:cNvPr id="7" name="矩形 6"/>
            <p:cNvSpPr/>
            <p:nvPr/>
          </p:nvSpPr>
          <p:spPr>
            <a:xfrm flipH="1">
              <a:off x="1694389" y="3363838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8" name="TextBox 14"/>
            <p:cNvSpPr txBox="1"/>
            <p:nvPr/>
          </p:nvSpPr>
          <p:spPr>
            <a:xfrm>
              <a:off x="1766397" y="3210530"/>
              <a:ext cx="1132840" cy="336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50" dirty="0" smtClean="0">
                  <a:solidFill>
                    <a:prstClr val="black">
                      <a:lumMod val="65000"/>
                      <a:lumOff val="35000"/>
                      <a:alpha val="91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小组间互评</a:t>
              </a:r>
              <a:endParaRPr lang="zh-CN" altLang="en-US" sz="1050" dirty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286252" y="3314613"/>
            <a:ext cx="1036986" cy="252730"/>
            <a:chOff x="1694389" y="3210530"/>
            <a:chExt cx="1382648" cy="336973"/>
          </a:xfrm>
        </p:grpSpPr>
        <p:sp>
          <p:nvSpPr>
            <p:cNvPr id="12" name="矩形 11"/>
            <p:cNvSpPr/>
            <p:nvPr/>
          </p:nvSpPr>
          <p:spPr>
            <a:xfrm flipH="1">
              <a:off x="1694389" y="3363838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13" name="TextBox 14"/>
            <p:cNvSpPr txBox="1"/>
            <p:nvPr/>
          </p:nvSpPr>
          <p:spPr>
            <a:xfrm>
              <a:off x="1766397" y="3210530"/>
              <a:ext cx="1310640" cy="336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50" dirty="0" smtClean="0">
                  <a:solidFill>
                    <a:prstClr val="black">
                      <a:lumMod val="65000"/>
                      <a:lumOff val="35000"/>
                      <a:alpha val="91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教师综合评价</a:t>
              </a:r>
              <a:endParaRPr lang="zh-CN" altLang="en-US" sz="1050" dirty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bldLvl="0" animBg="1"/>
      <p:bldP spid="24" grpId="0"/>
      <p:bldP spid="25" grpId="0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42950" y="1028700"/>
            <a:ext cx="6699250" cy="6438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sz="1800"/>
              <a:t>每组对自己组任务完成情况评价，并把打分情况交给老师。</a:t>
            </a:r>
            <a:endParaRPr lang="zh-CN" sz="180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sz="1800"/>
              <a:t>每组代表要自述</a:t>
            </a:r>
            <a:r>
              <a:rPr lang="en-US" altLang="zh-CN" sz="1800"/>
              <a:t>2</a:t>
            </a:r>
            <a:r>
              <a:rPr lang="zh-CN" altLang="en-US" sz="1800"/>
              <a:t>分钟的评价内容，包含优点、缺点、缺失点等。</a:t>
            </a:r>
            <a:endParaRPr lang="zh-CN" altLang="en-US" sz="1800"/>
          </a:p>
        </p:txBody>
      </p:sp>
      <p:sp>
        <p:nvSpPr>
          <p:cNvPr id="4" name="文本框 3"/>
          <p:cNvSpPr txBox="1"/>
          <p:nvPr/>
        </p:nvSpPr>
        <p:spPr>
          <a:xfrm>
            <a:off x="914400" y="571500"/>
            <a:ext cx="24041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 b="1" dirty="0">
                <a:sym typeface="+mn-ea"/>
              </a:rPr>
              <a:t>一、小组内自评</a:t>
            </a:r>
            <a:endParaRPr lang="zh-CN" sz="2400" b="1" dirty="0">
              <a:sym typeface="+mn-ea"/>
            </a:endParaRPr>
          </a:p>
        </p:txBody>
      </p:sp>
      <p:pic>
        <p:nvPicPr>
          <p:cNvPr id="5" name="图片 4" descr="评价与分析1"/>
          <p:cNvPicPr>
            <a:picLocks noChangeAspect="1"/>
          </p:cNvPicPr>
          <p:nvPr/>
        </p:nvPicPr>
        <p:blipFill>
          <a:blip r:embed="rId1"/>
          <a:srcRect b="11165"/>
          <a:stretch>
            <a:fillRect/>
          </a:stretch>
        </p:blipFill>
        <p:spPr>
          <a:xfrm>
            <a:off x="5829300" y="1828800"/>
            <a:ext cx="2724150" cy="3232309"/>
          </a:xfrm>
          <a:prstGeom prst="rect">
            <a:avLst/>
          </a:prstGeom>
        </p:spPr>
      </p:pic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6985" y="0"/>
          <a:ext cx="361950" cy="5165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3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10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展示评价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42950" y="1028700"/>
            <a:ext cx="6699250" cy="6438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sz="1800"/>
              <a:t>每组对其他组任务完成情况评价，并把打分情况交给老师。</a:t>
            </a:r>
            <a:endParaRPr lang="zh-CN" sz="180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sz="1800"/>
              <a:t>每组代表要自述</a:t>
            </a:r>
            <a:r>
              <a:rPr lang="en-US" altLang="zh-CN" sz="1800"/>
              <a:t>2</a:t>
            </a:r>
            <a:r>
              <a:rPr lang="zh-CN" altLang="en-US" sz="1800"/>
              <a:t>分钟的其他组的评价内容，包含优点、缺点等。</a:t>
            </a:r>
            <a:endParaRPr lang="zh-CN" altLang="en-US" sz="1800"/>
          </a:p>
        </p:txBody>
      </p:sp>
      <p:sp>
        <p:nvSpPr>
          <p:cNvPr id="4" name="文本框 3"/>
          <p:cNvSpPr txBox="1"/>
          <p:nvPr/>
        </p:nvSpPr>
        <p:spPr>
          <a:xfrm>
            <a:off x="914400" y="571500"/>
            <a:ext cx="24041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 b="1" dirty="0">
                <a:sym typeface="+mn-ea"/>
              </a:rPr>
              <a:t>二、小组间互评</a:t>
            </a:r>
            <a:endParaRPr lang="zh-CN" sz="2400" b="1" dirty="0">
              <a:sym typeface="+mn-ea"/>
            </a:endParaRPr>
          </a:p>
        </p:txBody>
      </p:sp>
      <p:pic>
        <p:nvPicPr>
          <p:cNvPr id="5" name="图片 4" descr="评价与分析1"/>
          <p:cNvPicPr>
            <a:picLocks noChangeAspect="1"/>
          </p:cNvPicPr>
          <p:nvPr/>
        </p:nvPicPr>
        <p:blipFill>
          <a:blip r:embed="rId1"/>
          <a:srcRect b="11165"/>
          <a:stretch>
            <a:fillRect/>
          </a:stretch>
        </p:blipFill>
        <p:spPr>
          <a:xfrm>
            <a:off x="5829300" y="1828800"/>
            <a:ext cx="2724150" cy="3232309"/>
          </a:xfrm>
          <a:prstGeom prst="rect">
            <a:avLst/>
          </a:prstGeom>
        </p:spPr>
      </p:pic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6985" y="0"/>
          <a:ext cx="361950" cy="5165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3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10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展示评价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42950" y="1028700"/>
            <a:ext cx="2011680" cy="12515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sz="1800" b="1"/>
              <a:t>职业素养</a:t>
            </a:r>
            <a:endParaRPr lang="zh-CN" sz="1800" b="1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sz="1800" b="1"/>
              <a:t>专业能力</a:t>
            </a:r>
            <a:endParaRPr lang="zh-CN" sz="1800" b="1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sz="1800" b="1"/>
              <a:t>工作成果</a:t>
            </a:r>
            <a:endParaRPr lang="zh-CN" sz="180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sz="1800"/>
              <a:t>三个方面进行评价</a:t>
            </a:r>
            <a:endParaRPr lang="zh-CN" sz="1800"/>
          </a:p>
        </p:txBody>
      </p:sp>
      <p:sp>
        <p:nvSpPr>
          <p:cNvPr id="4" name="文本框 3"/>
          <p:cNvSpPr txBox="1"/>
          <p:nvPr/>
        </p:nvSpPr>
        <p:spPr>
          <a:xfrm>
            <a:off x="914400" y="571500"/>
            <a:ext cx="24041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 b="1" dirty="0">
                <a:sym typeface="+mn-ea"/>
              </a:rPr>
              <a:t>三、教师评价</a:t>
            </a:r>
            <a:endParaRPr lang="zh-CN" sz="2400" b="1" dirty="0">
              <a:sym typeface="+mn-ea"/>
            </a:endParaRPr>
          </a:p>
        </p:txBody>
      </p:sp>
      <p:pic>
        <p:nvPicPr>
          <p:cNvPr id="5" name="图片 4" descr="评价与分析1"/>
          <p:cNvPicPr>
            <a:picLocks noChangeAspect="1"/>
          </p:cNvPicPr>
          <p:nvPr/>
        </p:nvPicPr>
        <p:blipFill>
          <a:blip r:embed="rId1"/>
          <a:srcRect b="11165"/>
          <a:stretch>
            <a:fillRect/>
          </a:stretch>
        </p:blipFill>
        <p:spPr>
          <a:xfrm>
            <a:off x="3771900" y="457200"/>
            <a:ext cx="3723323" cy="4408170"/>
          </a:xfrm>
          <a:prstGeom prst="rect">
            <a:avLst/>
          </a:prstGeom>
        </p:spPr>
      </p:pic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6985" y="0"/>
          <a:ext cx="361950" cy="5165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3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10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展示评价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等腰三角形 22"/>
          <p:cNvSpPr/>
          <p:nvPr/>
        </p:nvSpPr>
        <p:spPr>
          <a:xfrm>
            <a:off x="2030065" y="1671490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2419741" y="1856894"/>
            <a:ext cx="1818005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dirty="0">
                <a:solidFill>
                  <a:srgbClr val="21A3D0"/>
                </a:solidFill>
              </a:rPr>
              <a:t>05</a:t>
            </a:r>
            <a:endParaRPr lang="zh-CN" altLang="en-US" dirty="0">
              <a:solidFill>
                <a:srgbClr val="21A3D0"/>
              </a:solidFill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4423099" y="1857050"/>
            <a:ext cx="2697480" cy="852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4950" b="1" dirty="0" smtClean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归纳总结</a:t>
            </a:r>
            <a:endParaRPr lang="zh-CN" altLang="zh-CN" sz="4950" b="1" dirty="0" smtClean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豪体简体" panose="03000509000000000000" pitchFamily="65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4152688" y="2826390"/>
            <a:ext cx="308360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等腰三角形 38"/>
          <p:cNvSpPr/>
          <p:nvPr/>
        </p:nvSpPr>
        <p:spPr>
          <a:xfrm rot="18035669">
            <a:off x="2382961" y="1282355"/>
            <a:ext cx="360040" cy="310379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40" name="等腰三角形 39"/>
          <p:cNvSpPr/>
          <p:nvPr/>
        </p:nvSpPr>
        <p:spPr>
          <a:xfrm rot="21283757">
            <a:off x="1968925" y="1497553"/>
            <a:ext cx="191945" cy="165470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41" name="等腰三角形 40"/>
          <p:cNvSpPr/>
          <p:nvPr/>
        </p:nvSpPr>
        <p:spPr>
          <a:xfrm rot="15968008">
            <a:off x="1663187" y="1888656"/>
            <a:ext cx="304349" cy="227352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0"/>
          <a:ext cx="33845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5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展示评价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归纳总结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bldLvl="0" animBg="1"/>
      <p:bldP spid="24" grpId="0"/>
      <p:bldP spid="25" grpId="0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1138" name="Rectangle 2"/>
          <p:cNvSpPr>
            <a:spLocks noGrp="1"/>
          </p:cNvSpPr>
          <p:nvPr>
            <p:ph type="title"/>
          </p:nvPr>
        </p:nvSpPr>
        <p:spPr>
          <a:xfrm>
            <a:off x="628650" y="302895"/>
            <a:ext cx="2649220" cy="384175"/>
          </a:xfrm>
        </p:spPr>
        <p:txBody>
          <a:bodyPr vert="horz" wrap="square" lIns="68580" tIns="34290" rIns="68580" bIns="34290" anchor="ctr" anchorCtr="0">
            <a:noAutofit/>
          </a:bodyPr>
          <a:p>
            <a:pPr eaLnBrk="1" hangingPunct="1"/>
            <a:r>
              <a:rPr lang="zh-CN" altLang="en-US" sz="2400" b="1" dirty="0">
                <a:solidFill>
                  <a:schemeClr val="tx1"/>
                </a:solidFill>
              </a:rPr>
              <a:t>归纳总结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0"/>
          <a:ext cx="369570" cy="5165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57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33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10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归纳总结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820" y="1313180"/>
            <a:ext cx="6538595" cy="303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  <p:sp>
        <p:nvSpPr>
          <p:cNvPr id="8" name="矩形 7" descr="7b0a2020202022776f7264617274223a20227b5c2269645c223a32303332383634332c5c227469645c223a31333437397d220a7d0a"/>
          <p:cNvSpPr/>
          <p:nvPr/>
        </p:nvSpPr>
        <p:spPr>
          <a:xfrm>
            <a:off x="4864418" y="2105660"/>
            <a:ext cx="3039110" cy="18148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isometricOffAxis2Top">
                <a:rot lat="20400000" lon="1200000" rev="21180000"/>
              </a:camera>
              <a:lightRig rig="contrasting" dir="t">
                <a:rot lat="0" lon="0" rev="0"/>
              </a:lightRig>
            </a:scene3d>
            <a:sp3d extrusionH="260350" contourW="12700" prstMaterial="matte">
              <a:extrusionClr>
                <a:srgbClr val="1B543F"/>
              </a:extrusionClr>
              <a:contourClr>
                <a:srgbClr val="C2EBDC"/>
              </a:contourClr>
            </a:sp3d>
          </a:bodyPr>
          <a:p>
            <a:pPr algn="ctr"/>
            <a:r>
              <a:rPr lang="zh-CN" altLang="en-US" sz="11200" b="1">
                <a:ln w="0" cap="rnd">
                  <a:solidFill>
                    <a:schemeClr val="bg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76200" dir="3000000" algn="tl" rotWithShape="0">
                    <a:srgbClr val="2B8564">
                      <a:alpha val="24000"/>
                    </a:srgbClr>
                  </a:outerShdw>
                </a:effectLst>
                <a:latin typeface="汉仪铸字招牌黑简" charset="0"/>
                <a:ea typeface="汉仪铸字招牌黑简" charset="0"/>
              </a:rPr>
              <a:t>上课</a:t>
            </a:r>
            <a:endParaRPr lang="zh-CN" altLang="en-US" sz="11200" b="1">
              <a:ln w="0" cap="rnd">
                <a:solidFill>
                  <a:schemeClr val="bg1"/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dist="76200" dir="3000000" algn="tl" rotWithShape="0">
                  <a:srgbClr val="2B8564">
                    <a:alpha val="24000"/>
                  </a:srgbClr>
                </a:outerShdw>
              </a:effectLst>
              <a:latin typeface="汉仪铸字招牌黑简" charset="0"/>
              <a:ea typeface="汉仪铸字招牌黑简" charset="0"/>
            </a:endParaRPr>
          </a:p>
        </p:txBody>
      </p:sp>
      <p:pic>
        <p:nvPicPr>
          <p:cNvPr id="9" name="图片 8" descr="上课铃声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195" y="843915"/>
            <a:ext cx="3912870" cy="3912870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0" y="0"/>
          <a:ext cx="8023225" cy="347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645"/>
                <a:gridCol w="1604645"/>
                <a:gridCol w="1604645"/>
                <a:gridCol w="1604645"/>
                <a:gridCol w="1604645"/>
              </a:tblGrid>
              <a:tr h="3479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zh-CN" sz="1500">
                          <a:solidFill>
                            <a:schemeClr val="tx1"/>
                          </a:solidFill>
                        </a:rPr>
                        <a:t>本单元位置</a:t>
                      </a:r>
                      <a:endParaRPr lang="zh-CN" altLang="zh-CN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单元教学目标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教学过程安排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课前准备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rgbClr val="FF0000"/>
                          </a:solidFill>
                        </a:rPr>
                        <a:t>教学实施</a:t>
                      </a:r>
                      <a:endParaRPr lang="zh-CN" altLang="en-US" sz="150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-635"/>
          <a:ext cx="332105" cy="5165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10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33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406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展示评价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归纳总结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拓展应用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1243330" y="386715"/>
            <a:ext cx="5208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/>
              <a:t>搜集资料集成芯片</a:t>
            </a:r>
            <a:r>
              <a:rPr lang="en-US" altLang="zh-CN" sz="2800"/>
              <a:t>74ls147</a:t>
            </a:r>
            <a:r>
              <a:rPr lang="zh-CN" sz="2800"/>
              <a:t>电路</a:t>
            </a:r>
            <a:endParaRPr lang="zh-CN" sz="2800"/>
          </a:p>
        </p:txBody>
      </p:sp>
      <p:sp>
        <p:nvSpPr>
          <p:cNvPr id="5" name="文本框 4"/>
          <p:cNvSpPr txBox="1"/>
          <p:nvPr/>
        </p:nvSpPr>
        <p:spPr>
          <a:xfrm>
            <a:off x="1459230" y="1428115"/>
            <a:ext cx="533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1.74</a:t>
            </a:r>
            <a:r>
              <a:rPr lang="zh-CN" altLang="zh-CN" sz="3200"/>
              <a:t>系列芯片的</a:t>
            </a:r>
            <a:r>
              <a:rPr lang="zh-CN" altLang="en-US" sz="3200"/>
              <a:t>应用；</a:t>
            </a:r>
            <a:endParaRPr lang="zh-CN" altLang="en-US" sz="3200"/>
          </a:p>
          <a:p>
            <a:r>
              <a:rPr lang="en-US" altLang="zh-CN" sz="3200"/>
              <a:t>2.74</a:t>
            </a:r>
            <a:r>
              <a:rPr lang="zh-CN" altLang="en-US" sz="3200"/>
              <a:t>系列芯片的特点；</a:t>
            </a:r>
            <a:endParaRPr lang="zh-CN" altLang="en-US" sz="3200"/>
          </a:p>
          <a:p>
            <a:r>
              <a:rPr lang="en-US" altLang="zh-CN" sz="3200"/>
              <a:t>3.</a:t>
            </a:r>
            <a:r>
              <a:rPr lang="zh-CN" altLang="en-US" sz="3200"/>
              <a:t>典型的应用电路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37      (向天歌演示原创作品：www.TopPPT.cn)"/>
          <p:cNvSpPr/>
          <p:nvPr/>
        </p:nvSpPr>
        <p:spPr>
          <a:xfrm rot="19177476">
            <a:off x="6119362" y="234489"/>
            <a:ext cx="4262813" cy="4010365"/>
          </a:xfrm>
          <a:custGeom>
            <a:avLst/>
            <a:gdLst>
              <a:gd name="connsiteX0" fmla="*/ 699354 w 5683751"/>
              <a:gd name="connsiteY0" fmla="*/ 2660654 h 5347153"/>
              <a:gd name="connsiteX1" fmla="*/ 699354 w 5683751"/>
              <a:gd name="connsiteY1" fmla="*/ 4647799 h 5347153"/>
              <a:gd name="connsiteX2" fmla="*/ 2720656 w 5683751"/>
              <a:gd name="connsiteY2" fmla="*/ 4654875 h 5347153"/>
              <a:gd name="connsiteX3" fmla="*/ 2131993 w 5683751"/>
              <a:gd name="connsiteY3" fmla="*/ 5347153 h 5347153"/>
              <a:gd name="connsiteX4" fmla="*/ 0 w 5683751"/>
              <a:gd name="connsiteY4" fmla="*/ 5347153 h 5347153"/>
              <a:gd name="connsiteX5" fmla="*/ 0 w 5683751"/>
              <a:gd name="connsiteY5" fmla="*/ 2660489 h 5347153"/>
              <a:gd name="connsiteX6" fmla="*/ 2808800 w 5683751"/>
              <a:gd name="connsiteY6" fmla="*/ 0 h 5347153"/>
              <a:gd name="connsiteX7" fmla="*/ 2832652 w 5683751"/>
              <a:gd name="connsiteY7" fmla="*/ 699354 h 5347153"/>
              <a:gd name="connsiteX8" fmla="*/ 699354 w 5683751"/>
              <a:gd name="connsiteY8" fmla="*/ 699354 h 5347153"/>
              <a:gd name="connsiteX9" fmla="*/ 699354 w 5683751"/>
              <a:gd name="connsiteY9" fmla="*/ 2481295 h 5347153"/>
              <a:gd name="connsiteX10" fmla="*/ 0 w 5683751"/>
              <a:gd name="connsiteY10" fmla="*/ 2481130 h 5347153"/>
              <a:gd name="connsiteX11" fmla="*/ 0 w 5683751"/>
              <a:gd name="connsiteY11" fmla="*/ 0 h 5347153"/>
              <a:gd name="connsiteX12" fmla="*/ 4307551 w 5683751"/>
              <a:gd name="connsiteY12" fmla="*/ 0 h 5347153"/>
              <a:gd name="connsiteX13" fmla="*/ 5683751 w 5683751"/>
              <a:gd name="connsiteY13" fmla="*/ 1170220 h 5347153"/>
              <a:gd name="connsiteX14" fmla="*/ 5080222 w 5683751"/>
              <a:gd name="connsiteY14" fmla="*/ 1879981 h 5347153"/>
              <a:gd name="connsiteX15" fmla="*/ 5080546 w 5683751"/>
              <a:gd name="connsiteY15" fmla="*/ 1701265 h 5347153"/>
              <a:gd name="connsiteX16" fmla="*/ 5081521 w 5683751"/>
              <a:gd name="connsiteY16" fmla="*/ 699354 h 5347153"/>
              <a:gd name="connsiteX17" fmla="*/ 3041115 w 5683751"/>
              <a:gd name="connsiteY17" fmla="*/ 699354 h 5347153"/>
              <a:gd name="connsiteX18" fmla="*/ 3017264 w 5683751"/>
              <a:gd name="connsiteY18" fmla="*/ 0 h 534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3751" h="5347153">
                <a:moveTo>
                  <a:pt x="699354" y="2660654"/>
                </a:moveTo>
                <a:lnTo>
                  <a:pt x="699354" y="4647799"/>
                </a:lnTo>
                <a:lnTo>
                  <a:pt x="2720656" y="4654875"/>
                </a:lnTo>
                <a:lnTo>
                  <a:pt x="2131993" y="5347153"/>
                </a:lnTo>
                <a:lnTo>
                  <a:pt x="0" y="5347153"/>
                </a:lnTo>
                <a:lnTo>
                  <a:pt x="0" y="2660489"/>
                </a:lnTo>
                <a:close/>
                <a:moveTo>
                  <a:pt x="2808800" y="0"/>
                </a:moveTo>
                <a:lnTo>
                  <a:pt x="2832652" y="699354"/>
                </a:lnTo>
                <a:lnTo>
                  <a:pt x="699354" y="699354"/>
                </a:lnTo>
                <a:lnTo>
                  <a:pt x="699354" y="2481295"/>
                </a:lnTo>
                <a:lnTo>
                  <a:pt x="0" y="2481130"/>
                </a:lnTo>
                <a:lnTo>
                  <a:pt x="0" y="0"/>
                </a:lnTo>
                <a:close/>
                <a:moveTo>
                  <a:pt x="4307551" y="0"/>
                </a:moveTo>
                <a:lnTo>
                  <a:pt x="5683751" y="1170220"/>
                </a:lnTo>
                <a:lnTo>
                  <a:pt x="5080222" y="1879981"/>
                </a:lnTo>
                <a:lnTo>
                  <a:pt x="5080546" y="1701265"/>
                </a:lnTo>
                <a:cubicBezTo>
                  <a:pt x="5081157" y="1364859"/>
                  <a:pt x="5081625" y="1029670"/>
                  <a:pt x="5081521" y="699354"/>
                </a:cubicBezTo>
                <a:lnTo>
                  <a:pt x="3041115" y="699354"/>
                </a:lnTo>
                <a:lnTo>
                  <a:pt x="3017264" y="0"/>
                </a:lnTo>
                <a:close/>
              </a:path>
            </a:pathLst>
          </a:cu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15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25" name="Freeform 38      (向天歌演示原创作品：www.TopPPT.cn)"/>
          <p:cNvSpPr/>
          <p:nvPr/>
        </p:nvSpPr>
        <p:spPr>
          <a:xfrm rot="19177476">
            <a:off x="7844664" y="988348"/>
            <a:ext cx="2598672" cy="3056087"/>
          </a:xfrm>
          <a:custGeom>
            <a:avLst/>
            <a:gdLst>
              <a:gd name="connsiteX0" fmla="*/ 699354 w 3464896"/>
              <a:gd name="connsiteY0" fmla="*/ 2076448 h 4074783"/>
              <a:gd name="connsiteX1" fmla="*/ 699354 w 3464896"/>
              <a:gd name="connsiteY1" fmla="*/ 3252330 h 4074783"/>
              <a:gd name="connsiteX2" fmla="*/ 0 w 3464896"/>
              <a:gd name="connsiteY2" fmla="*/ 4074783 h 4074783"/>
              <a:gd name="connsiteX3" fmla="*/ 0 w 3464896"/>
              <a:gd name="connsiteY3" fmla="*/ 2076283 h 4074783"/>
              <a:gd name="connsiteX4" fmla="*/ 1684570 w 3464896"/>
              <a:gd name="connsiteY4" fmla="*/ 0 h 4074783"/>
              <a:gd name="connsiteX5" fmla="*/ 1708421 w 3464896"/>
              <a:gd name="connsiteY5" fmla="*/ 699355 h 4074783"/>
              <a:gd name="connsiteX6" fmla="*/ 699354 w 3464896"/>
              <a:gd name="connsiteY6" fmla="*/ 699354 h 4074783"/>
              <a:gd name="connsiteX7" fmla="*/ 699354 w 3464896"/>
              <a:gd name="connsiteY7" fmla="*/ 1859921 h 4074783"/>
              <a:gd name="connsiteX8" fmla="*/ 0 w 3464896"/>
              <a:gd name="connsiteY8" fmla="*/ 1859755 h 4074783"/>
              <a:gd name="connsiteX9" fmla="*/ 0 w 3464896"/>
              <a:gd name="connsiteY9" fmla="*/ 0 h 4074783"/>
              <a:gd name="connsiteX10" fmla="*/ 3464896 w 3464896"/>
              <a:gd name="connsiteY10" fmla="*/ 1 h 4074783"/>
              <a:gd name="connsiteX11" fmla="*/ 2870217 w 3464896"/>
              <a:gd name="connsiteY11" fmla="*/ 699354 h 4074783"/>
              <a:gd name="connsiteX12" fmla="*/ 1916884 w 3464896"/>
              <a:gd name="connsiteY12" fmla="*/ 699354 h 4074783"/>
              <a:gd name="connsiteX13" fmla="*/ 1893033 w 3464896"/>
              <a:gd name="connsiteY13" fmla="*/ 1 h 407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64896" h="4074783">
                <a:moveTo>
                  <a:pt x="699354" y="2076448"/>
                </a:moveTo>
                <a:lnTo>
                  <a:pt x="699354" y="3252330"/>
                </a:lnTo>
                <a:lnTo>
                  <a:pt x="0" y="4074783"/>
                </a:lnTo>
                <a:lnTo>
                  <a:pt x="0" y="2076283"/>
                </a:lnTo>
                <a:close/>
                <a:moveTo>
                  <a:pt x="1684570" y="0"/>
                </a:moveTo>
                <a:lnTo>
                  <a:pt x="1708421" y="699355"/>
                </a:lnTo>
                <a:lnTo>
                  <a:pt x="699354" y="699354"/>
                </a:lnTo>
                <a:lnTo>
                  <a:pt x="699354" y="1859921"/>
                </a:lnTo>
                <a:lnTo>
                  <a:pt x="0" y="1859755"/>
                </a:lnTo>
                <a:lnTo>
                  <a:pt x="0" y="0"/>
                </a:lnTo>
                <a:close/>
                <a:moveTo>
                  <a:pt x="3464896" y="1"/>
                </a:moveTo>
                <a:lnTo>
                  <a:pt x="2870217" y="699354"/>
                </a:lnTo>
                <a:lnTo>
                  <a:pt x="1916884" y="699354"/>
                </a:lnTo>
                <a:lnTo>
                  <a:pt x="1893033" y="1"/>
                </a:lnTo>
                <a:close/>
              </a:path>
            </a:pathLst>
          </a:custGeom>
          <a:solidFill>
            <a:srgbClr val="2B2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15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TextBox 18      (向天歌演示原创作品：www.TopPPT.cn)"/>
          <p:cNvSpPr txBox="1"/>
          <p:nvPr/>
        </p:nvSpPr>
        <p:spPr>
          <a:xfrm>
            <a:off x="1071905" y="2463935"/>
            <a:ext cx="156617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600" b="1" dirty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谢谢</a:t>
            </a:r>
            <a:endParaRPr lang="zh-CN" altLang="zh-CN" sz="3600" b="1" dirty="0">
              <a:solidFill>
                <a:srgbClr val="2B2E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文鼎霹靂體" panose="02010609010101010101" pitchFamily="49" charset="-120"/>
            </a:endParaRPr>
          </a:p>
        </p:txBody>
      </p:sp>
      <p:sp>
        <p:nvSpPr>
          <p:cNvPr id="27" name="TextBox 21      (向天歌演示原创作品：www.TopPPT.cn)"/>
          <p:cNvSpPr txBox="1"/>
          <p:nvPr/>
        </p:nvSpPr>
        <p:spPr>
          <a:xfrm>
            <a:off x="3117062" y="2463739"/>
            <a:ext cx="156617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聆听</a:t>
            </a:r>
            <a:endParaRPr lang="zh-CN" altLang="en-US" sz="3600" b="1" dirty="0">
              <a:solidFill>
                <a:srgbClr val="2B2E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文鼎霹靂體" panose="02010609010101010101" pitchFamily="49" charset="-120"/>
            </a:endParaRPr>
          </a:p>
        </p:txBody>
      </p:sp>
      <p:grpSp>
        <p:nvGrpSpPr>
          <p:cNvPr id="28" name="Group 3      (向天歌演示原创作品：www.TopPPT.cn)"/>
          <p:cNvGrpSpPr/>
          <p:nvPr/>
        </p:nvGrpSpPr>
        <p:grpSpPr>
          <a:xfrm>
            <a:off x="1216875" y="3272786"/>
            <a:ext cx="1311230" cy="90900"/>
            <a:chOff x="1622500" y="4356850"/>
            <a:chExt cx="1748306" cy="121200"/>
          </a:xfrm>
        </p:grpSpPr>
        <p:cxnSp>
          <p:nvCxnSpPr>
            <p:cNvPr id="29" name="Straight Connector 23      (向天歌演示原创作品：www.TopPPT.cn)"/>
            <p:cNvCxnSpPr/>
            <p:nvPr/>
          </p:nvCxnSpPr>
          <p:spPr>
            <a:xfrm flipH="1">
              <a:off x="1622500" y="4420894"/>
              <a:ext cx="1656184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21A3D0"/>
                  </a:gs>
                  <a:gs pos="89000">
                    <a:schemeClr val="bg1"/>
                  </a:gs>
                  <a:gs pos="83000">
                    <a:srgbClr val="E8E8E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7      (向天歌演示原创作品：www.TopPPT.cn)"/>
            <p:cNvSpPr/>
            <p:nvPr/>
          </p:nvSpPr>
          <p:spPr>
            <a:xfrm>
              <a:off x="3249606" y="4356850"/>
              <a:ext cx="121200" cy="121200"/>
            </a:xfrm>
            <a:prstGeom prst="ellipse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Group 4      (向天歌演示原创作品：www.TopPPT.cn)"/>
          <p:cNvGrpSpPr/>
          <p:nvPr/>
        </p:nvGrpSpPr>
        <p:grpSpPr>
          <a:xfrm>
            <a:off x="3037993" y="3272786"/>
            <a:ext cx="1402130" cy="90900"/>
            <a:chOff x="4050658" y="4356850"/>
            <a:chExt cx="1869506" cy="121200"/>
          </a:xfrm>
        </p:grpSpPr>
        <p:cxnSp>
          <p:nvCxnSpPr>
            <p:cNvPr id="32" name="Straight Connector 24      (向天歌演示原创作品：www.TopPPT.cn)"/>
            <p:cNvCxnSpPr/>
            <p:nvPr/>
          </p:nvCxnSpPr>
          <p:spPr>
            <a:xfrm flipV="1">
              <a:off x="4171858" y="4414006"/>
              <a:ext cx="1748306" cy="3444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21A3D0"/>
                  </a:gs>
                  <a:gs pos="89000">
                    <a:schemeClr val="bg1"/>
                  </a:gs>
                  <a:gs pos="83000">
                    <a:srgbClr val="E8E8E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29      (向天歌演示原创作品：www.TopPPT.cn)"/>
            <p:cNvSpPr/>
            <p:nvPr/>
          </p:nvSpPr>
          <p:spPr>
            <a:xfrm>
              <a:off x="4050658" y="4356850"/>
              <a:ext cx="121200" cy="121200"/>
            </a:xfrm>
            <a:prstGeom prst="ellipse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Group 9      (向天歌演示原创作品：www.TopPPT.cn)"/>
          <p:cNvGrpSpPr/>
          <p:nvPr/>
        </p:nvGrpSpPr>
        <p:grpSpPr>
          <a:xfrm>
            <a:off x="2002888" y="3628407"/>
            <a:ext cx="313574" cy="301759"/>
            <a:chOff x="2670518" y="4898862"/>
            <a:chExt cx="418098" cy="402345"/>
          </a:xfrm>
        </p:grpSpPr>
        <p:sp>
          <p:nvSpPr>
            <p:cNvPr id="38" name="Rectangle 32      (向天歌演示原创作品：www.TopPPT.cn)"/>
            <p:cNvSpPr/>
            <p:nvPr/>
          </p:nvSpPr>
          <p:spPr>
            <a:xfrm flipV="1">
              <a:off x="2670518" y="4898862"/>
              <a:ext cx="418098" cy="402345"/>
            </a:xfrm>
            <a:prstGeom prst="rect">
              <a:avLst/>
            </a:prstGeom>
            <a:solidFill>
              <a:srgbClr val="2B2E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2801992" y="4974946"/>
              <a:ext cx="155149" cy="250176"/>
              <a:chOff x="6967538" y="6365875"/>
              <a:chExt cx="127000" cy="204787"/>
            </a:xfrm>
            <a:solidFill>
              <a:schemeClr val="bg1"/>
            </a:solidFill>
          </p:grpSpPr>
          <p:sp>
            <p:nvSpPr>
              <p:cNvPr id="40" name="Freeform 626      (向天歌演示原创作品：www.TopPPT.cn)"/>
              <p:cNvSpPr/>
              <p:nvPr/>
            </p:nvSpPr>
            <p:spPr bwMode="auto">
              <a:xfrm>
                <a:off x="6967538" y="6423025"/>
                <a:ext cx="127000" cy="147637"/>
              </a:xfrm>
              <a:custGeom>
                <a:avLst/>
                <a:gdLst>
                  <a:gd name="T0" fmla="*/ 180 w 180"/>
                  <a:gd name="T1" fmla="*/ 68 h 209"/>
                  <a:gd name="T2" fmla="*/ 180 w 180"/>
                  <a:gd name="T3" fmla="*/ 15 h 209"/>
                  <a:gd name="T4" fmla="*/ 156 w 180"/>
                  <a:gd name="T5" fmla="*/ 15 h 209"/>
                  <a:gd name="T6" fmla="*/ 156 w 180"/>
                  <a:gd name="T7" fmla="*/ 68 h 209"/>
                  <a:gd name="T8" fmla="*/ 92 w 180"/>
                  <a:gd name="T9" fmla="*/ 132 h 209"/>
                  <a:gd name="T10" fmla="*/ 91 w 180"/>
                  <a:gd name="T11" fmla="*/ 132 h 209"/>
                  <a:gd name="T12" fmla="*/ 90 w 180"/>
                  <a:gd name="T13" fmla="*/ 132 h 209"/>
                  <a:gd name="T14" fmla="*/ 90 w 180"/>
                  <a:gd name="T15" fmla="*/ 132 h 209"/>
                  <a:gd name="T16" fmla="*/ 89 w 180"/>
                  <a:gd name="T17" fmla="*/ 132 h 209"/>
                  <a:gd name="T18" fmla="*/ 24 w 180"/>
                  <a:gd name="T19" fmla="*/ 68 h 209"/>
                  <a:gd name="T20" fmla="*/ 24 w 180"/>
                  <a:gd name="T21" fmla="*/ 15 h 209"/>
                  <a:gd name="T22" fmla="*/ 0 w 180"/>
                  <a:gd name="T23" fmla="*/ 15 h 209"/>
                  <a:gd name="T24" fmla="*/ 0 w 180"/>
                  <a:gd name="T25" fmla="*/ 68 h 209"/>
                  <a:gd name="T26" fmla="*/ 76 w 180"/>
                  <a:gd name="T27" fmla="*/ 156 h 209"/>
                  <a:gd name="T28" fmla="*/ 76 w 180"/>
                  <a:gd name="T29" fmla="*/ 194 h 209"/>
                  <a:gd name="T30" fmla="*/ 22 w 180"/>
                  <a:gd name="T31" fmla="*/ 209 h 209"/>
                  <a:gd name="T32" fmla="*/ 159 w 180"/>
                  <a:gd name="T33" fmla="*/ 209 h 209"/>
                  <a:gd name="T34" fmla="*/ 104 w 180"/>
                  <a:gd name="T35" fmla="*/ 193 h 209"/>
                  <a:gd name="T36" fmla="*/ 104 w 180"/>
                  <a:gd name="T37" fmla="*/ 156 h 209"/>
                  <a:gd name="T38" fmla="*/ 180 w 180"/>
                  <a:gd name="T39" fmla="*/ 68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" h="209">
                    <a:moveTo>
                      <a:pt x="180" y="68"/>
                    </a:moveTo>
                    <a:cubicBezTo>
                      <a:pt x="180" y="68"/>
                      <a:pt x="180" y="38"/>
                      <a:pt x="180" y="15"/>
                    </a:cubicBezTo>
                    <a:cubicBezTo>
                      <a:pt x="180" y="0"/>
                      <a:pt x="156" y="0"/>
                      <a:pt x="156" y="15"/>
                    </a:cubicBezTo>
                    <a:cubicBezTo>
                      <a:pt x="156" y="38"/>
                      <a:pt x="156" y="68"/>
                      <a:pt x="156" y="68"/>
                    </a:cubicBezTo>
                    <a:cubicBezTo>
                      <a:pt x="156" y="104"/>
                      <a:pt x="128" y="132"/>
                      <a:pt x="92" y="132"/>
                    </a:cubicBezTo>
                    <a:cubicBezTo>
                      <a:pt x="92" y="132"/>
                      <a:pt x="91" y="132"/>
                      <a:pt x="91" y="132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2"/>
                      <a:pt x="89" y="132"/>
                      <a:pt x="89" y="132"/>
                    </a:cubicBezTo>
                    <a:cubicBezTo>
                      <a:pt x="53" y="132"/>
                      <a:pt x="24" y="104"/>
                      <a:pt x="24" y="68"/>
                    </a:cubicBezTo>
                    <a:cubicBezTo>
                      <a:pt x="24" y="68"/>
                      <a:pt x="24" y="38"/>
                      <a:pt x="24" y="15"/>
                    </a:cubicBezTo>
                    <a:cubicBezTo>
                      <a:pt x="24" y="0"/>
                      <a:pt x="0" y="0"/>
                      <a:pt x="0" y="15"/>
                    </a:cubicBezTo>
                    <a:cubicBezTo>
                      <a:pt x="0" y="22"/>
                      <a:pt x="0" y="68"/>
                      <a:pt x="0" y="68"/>
                    </a:cubicBezTo>
                    <a:cubicBezTo>
                      <a:pt x="0" y="113"/>
                      <a:pt x="33" y="149"/>
                      <a:pt x="76" y="156"/>
                    </a:cubicBezTo>
                    <a:cubicBezTo>
                      <a:pt x="76" y="194"/>
                      <a:pt x="76" y="194"/>
                      <a:pt x="76" y="194"/>
                    </a:cubicBezTo>
                    <a:cubicBezTo>
                      <a:pt x="22" y="209"/>
                      <a:pt x="22" y="209"/>
                      <a:pt x="22" y="209"/>
                    </a:cubicBezTo>
                    <a:cubicBezTo>
                      <a:pt x="159" y="209"/>
                      <a:pt x="159" y="209"/>
                      <a:pt x="159" y="209"/>
                    </a:cubicBezTo>
                    <a:cubicBezTo>
                      <a:pt x="104" y="193"/>
                      <a:pt x="104" y="193"/>
                      <a:pt x="104" y="193"/>
                    </a:cubicBezTo>
                    <a:cubicBezTo>
                      <a:pt x="104" y="156"/>
                      <a:pt x="104" y="156"/>
                      <a:pt x="104" y="156"/>
                    </a:cubicBezTo>
                    <a:cubicBezTo>
                      <a:pt x="147" y="150"/>
                      <a:pt x="180" y="113"/>
                      <a:pt x="180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41" name="Freeform 627      (向天歌演示原创作品：www.TopPPT.cn)"/>
              <p:cNvSpPr/>
              <p:nvPr/>
            </p:nvSpPr>
            <p:spPr bwMode="auto">
              <a:xfrm>
                <a:off x="7000875" y="6365875"/>
                <a:ext cx="61912" cy="134937"/>
              </a:xfrm>
              <a:custGeom>
                <a:avLst/>
                <a:gdLst>
                  <a:gd name="T0" fmla="*/ 43 w 87"/>
                  <a:gd name="T1" fmla="*/ 190 h 190"/>
                  <a:gd name="T2" fmla="*/ 43 w 87"/>
                  <a:gd name="T3" fmla="*/ 190 h 190"/>
                  <a:gd name="T4" fmla="*/ 44 w 87"/>
                  <a:gd name="T5" fmla="*/ 190 h 190"/>
                  <a:gd name="T6" fmla="*/ 87 w 87"/>
                  <a:gd name="T7" fmla="*/ 147 h 190"/>
                  <a:gd name="T8" fmla="*/ 87 w 87"/>
                  <a:gd name="T9" fmla="*/ 43 h 190"/>
                  <a:gd name="T10" fmla="*/ 44 w 87"/>
                  <a:gd name="T11" fmla="*/ 0 h 190"/>
                  <a:gd name="T12" fmla="*/ 43 w 87"/>
                  <a:gd name="T13" fmla="*/ 0 h 190"/>
                  <a:gd name="T14" fmla="*/ 43 w 87"/>
                  <a:gd name="T15" fmla="*/ 0 h 190"/>
                  <a:gd name="T16" fmla="*/ 0 w 87"/>
                  <a:gd name="T17" fmla="*/ 43 h 190"/>
                  <a:gd name="T18" fmla="*/ 0 w 87"/>
                  <a:gd name="T19" fmla="*/ 147 h 190"/>
                  <a:gd name="T20" fmla="*/ 43 w 87"/>
                  <a:gd name="T21" fmla="*/ 19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" h="190">
                    <a:moveTo>
                      <a:pt x="43" y="190"/>
                    </a:moveTo>
                    <a:cubicBezTo>
                      <a:pt x="43" y="190"/>
                      <a:pt x="43" y="190"/>
                      <a:pt x="43" y="190"/>
                    </a:cubicBezTo>
                    <a:cubicBezTo>
                      <a:pt x="44" y="190"/>
                      <a:pt x="44" y="190"/>
                      <a:pt x="44" y="190"/>
                    </a:cubicBezTo>
                    <a:cubicBezTo>
                      <a:pt x="68" y="190"/>
                      <a:pt x="87" y="171"/>
                      <a:pt x="87" y="147"/>
                    </a:cubicBezTo>
                    <a:cubicBezTo>
                      <a:pt x="87" y="43"/>
                      <a:pt x="87" y="43"/>
                      <a:pt x="87" y="43"/>
                    </a:cubicBezTo>
                    <a:cubicBezTo>
                      <a:pt x="87" y="19"/>
                      <a:pt x="68" y="0"/>
                      <a:pt x="44" y="0"/>
                    </a:cubicBezTo>
                    <a:cubicBezTo>
                      <a:pt x="44" y="0"/>
                      <a:pt x="44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19" y="0"/>
                      <a:pt x="0" y="19"/>
                      <a:pt x="0" y="43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71"/>
                      <a:pt x="19" y="190"/>
                      <a:pt x="43" y="1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</p:grpSp>
      </p:grpSp>
      <p:grpSp>
        <p:nvGrpSpPr>
          <p:cNvPr id="42" name="Group 11      (向天歌演示原创作品：www.TopPPT.cn)"/>
          <p:cNvGrpSpPr/>
          <p:nvPr/>
        </p:nvGrpSpPr>
        <p:grpSpPr>
          <a:xfrm>
            <a:off x="2360288" y="3628407"/>
            <a:ext cx="1215114" cy="301759"/>
            <a:chOff x="3147050" y="4898862"/>
            <a:chExt cx="1620152" cy="402345"/>
          </a:xfrm>
        </p:grpSpPr>
        <p:sp>
          <p:nvSpPr>
            <p:cNvPr id="43" name="Rectangle 33      (向天歌演示原创作品：www.TopPPT.cn)"/>
            <p:cNvSpPr/>
            <p:nvPr/>
          </p:nvSpPr>
          <p:spPr>
            <a:xfrm flipV="1">
              <a:off x="3147050" y="4898862"/>
              <a:ext cx="1620152" cy="402345"/>
            </a:xfrm>
            <a:prstGeom prst="rect">
              <a:avLst/>
            </a:prstGeom>
            <a:solidFill>
              <a:srgbClr val="2B2E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  <p:sp>
          <p:nvSpPr>
            <p:cNvPr id="44" name="TextBox 35      (向天歌演示原创作品：www.TopPPT.cn)"/>
            <p:cNvSpPr txBox="1"/>
            <p:nvPr/>
          </p:nvSpPr>
          <p:spPr>
            <a:xfrm>
              <a:off x="3527358" y="4928981"/>
              <a:ext cx="1033984" cy="36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文鼎霹靂體" panose="02010609010101010101" pitchFamily="49" charset="-120"/>
                </a:rPr>
                <a:t>李海燕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endParaRPr>
            </a:p>
          </p:txBody>
        </p: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2051050" y="1564005"/>
            <a:ext cx="1078230" cy="1076960"/>
            <a:chOff x="3230" y="2463"/>
            <a:chExt cx="1698" cy="1696"/>
          </a:xfrm>
        </p:grpSpPr>
        <p:sp>
          <p:nvSpPr>
            <p:cNvPr id="4" name="Rectangle 19      (向天歌演示原创作品：www.TopPPT.cn)"/>
            <p:cNvSpPr/>
            <p:nvPr/>
          </p:nvSpPr>
          <p:spPr>
            <a:xfrm rot="2289162">
              <a:off x="3230" y="2463"/>
              <a:ext cx="1698" cy="1696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  <p:sp>
          <p:nvSpPr>
            <p:cNvPr id="5" name="Freeform 162"/>
            <p:cNvSpPr/>
            <p:nvPr/>
          </p:nvSpPr>
          <p:spPr bwMode="auto">
            <a:xfrm>
              <a:off x="3443" y="2627"/>
              <a:ext cx="1239" cy="1318"/>
            </a:xfrm>
            <a:custGeom>
              <a:avLst/>
              <a:gdLst>
                <a:gd name="T0" fmla="*/ 256 w 256"/>
                <a:gd name="T1" fmla="*/ 216 h 256"/>
                <a:gd name="T2" fmla="*/ 216 w 256"/>
                <a:gd name="T3" fmla="*/ 256 h 256"/>
                <a:gd name="T4" fmla="*/ 40 w 256"/>
                <a:gd name="T5" fmla="*/ 256 h 256"/>
                <a:gd name="T6" fmla="*/ 0 w 256"/>
                <a:gd name="T7" fmla="*/ 216 h 256"/>
                <a:gd name="T8" fmla="*/ 0 w 256"/>
                <a:gd name="T9" fmla="*/ 40 h 256"/>
                <a:gd name="T10" fmla="*/ 40 w 256"/>
                <a:gd name="T11" fmla="*/ 0 h 256"/>
                <a:gd name="T12" fmla="*/ 216 w 256"/>
                <a:gd name="T13" fmla="*/ 0 h 256"/>
                <a:gd name="T14" fmla="*/ 256 w 256"/>
                <a:gd name="T15" fmla="*/ 40 h 256"/>
                <a:gd name="T16" fmla="*/ 256 w 256"/>
                <a:gd name="T17" fmla="*/ 21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" h="256">
                  <a:moveTo>
                    <a:pt x="256" y="216"/>
                  </a:moveTo>
                  <a:cubicBezTo>
                    <a:pt x="256" y="238"/>
                    <a:pt x="238" y="256"/>
                    <a:pt x="216" y="256"/>
                  </a:cubicBezTo>
                  <a:cubicBezTo>
                    <a:pt x="40" y="256"/>
                    <a:pt x="40" y="256"/>
                    <a:pt x="40" y="256"/>
                  </a:cubicBezTo>
                  <a:cubicBezTo>
                    <a:pt x="18" y="256"/>
                    <a:pt x="0" y="238"/>
                    <a:pt x="0" y="21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38" y="0"/>
                    <a:pt x="256" y="18"/>
                    <a:pt x="256" y="40"/>
                  </a:cubicBezTo>
                  <a:lnTo>
                    <a:pt x="256" y="216"/>
                  </a:lnTo>
                  <a:close/>
                </a:path>
              </a:pathLst>
            </a:custGeom>
            <a:solidFill>
              <a:srgbClr val="7DC0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168"/>
            <p:cNvSpPr/>
            <p:nvPr/>
          </p:nvSpPr>
          <p:spPr bwMode="auto">
            <a:xfrm>
              <a:off x="3693" y="2919"/>
              <a:ext cx="740" cy="785"/>
            </a:xfrm>
            <a:custGeom>
              <a:avLst/>
              <a:gdLst>
                <a:gd name="T0" fmla="*/ 0 w 152"/>
                <a:gd name="T1" fmla="*/ 35 h 152"/>
                <a:gd name="T2" fmla="*/ 35 w 152"/>
                <a:gd name="T3" fmla="*/ 70 h 152"/>
                <a:gd name="T4" fmla="*/ 47 w 152"/>
                <a:gd name="T5" fmla="*/ 68 h 152"/>
                <a:gd name="T6" fmla="*/ 127 w 152"/>
                <a:gd name="T7" fmla="*/ 147 h 152"/>
                <a:gd name="T8" fmla="*/ 127 w 152"/>
                <a:gd name="T9" fmla="*/ 147 h 152"/>
                <a:gd name="T10" fmla="*/ 137 w 152"/>
                <a:gd name="T11" fmla="*/ 152 h 152"/>
                <a:gd name="T12" fmla="*/ 152 w 152"/>
                <a:gd name="T13" fmla="*/ 137 h 152"/>
                <a:gd name="T14" fmla="*/ 148 w 152"/>
                <a:gd name="T15" fmla="*/ 127 h 152"/>
                <a:gd name="T16" fmla="*/ 68 w 152"/>
                <a:gd name="T17" fmla="*/ 47 h 152"/>
                <a:gd name="T18" fmla="*/ 70 w 152"/>
                <a:gd name="T19" fmla="*/ 35 h 152"/>
                <a:gd name="T20" fmla="*/ 35 w 152"/>
                <a:gd name="T21" fmla="*/ 0 h 152"/>
                <a:gd name="T22" fmla="*/ 26 w 152"/>
                <a:gd name="T23" fmla="*/ 1 h 152"/>
                <a:gd name="T24" fmla="*/ 46 w 152"/>
                <a:gd name="T25" fmla="*/ 22 h 152"/>
                <a:gd name="T26" fmla="*/ 46 w 152"/>
                <a:gd name="T27" fmla="*/ 22 h 152"/>
                <a:gd name="T28" fmla="*/ 40 w 152"/>
                <a:gd name="T29" fmla="*/ 40 h 152"/>
                <a:gd name="T30" fmla="*/ 22 w 152"/>
                <a:gd name="T31" fmla="*/ 47 h 152"/>
                <a:gd name="T32" fmla="*/ 1 w 152"/>
                <a:gd name="T33" fmla="*/ 26 h 152"/>
                <a:gd name="T34" fmla="*/ 0 w 152"/>
                <a:gd name="T35" fmla="*/ 3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2" h="152">
                  <a:moveTo>
                    <a:pt x="0" y="35"/>
                  </a:moveTo>
                  <a:cubicBezTo>
                    <a:pt x="0" y="54"/>
                    <a:pt x="16" y="70"/>
                    <a:pt x="35" y="70"/>
                  </a:cubicBezTo>
                  <a:cubicBezTo>
                    <a:pt x="39" y="70"/>
                    <a:pt x="43" y="69"/>
                    <a:pt x="47" y="68"/>
                  </a:cubicBezTo>
                  <a:cubicBezTo>
                    <a:pt x="127" y="147"/>
                    <a:pt x="127" y="147"/>
                    <a:pt x="127" y="147"/>
                  </a:cubicBezTo>
                  <a:cubicBezTo>
                    <a:pt x="127" y="147"/>
                    <a:pt x="127" y="147"/>
                    <a:pt x="127" y="147"/>
                  </a:cubicBezTo>
                  <a:cubicBezTo>
                    <a:pt x="129" y="150"/>
                    <a:pt x="133" y="152"/>
                    <a:pt x="137" y="152"/>
                  </a:cubicBezTo>
                  <a:cubicBezTo>
                    <a:pt x="145" y="152"/>
                    <a:pt x="152" y="145"/>
                    <a:pt x="152" y="137"/>
                  </a:cubicBezTo>
                  <a:cubicBezTo>
                    <a:pt x="152" y="133"/>
                    <a:pt x="150" y="129"/>
                    <a:pt x="148" y="127"/>
                  </a:cubicBezTo>
                  <a:cubicBezTo>
                    <a:pt x="68" y="47"/>
                    <a:pt x="68" y="47"/>
                    <a:pt x="68" y="47"/>
                  </a:cubicBezTo>
                  <a:cubicBezTo>
                    <a:pt x="69" y="43"/>
                    <a:pt x="70" y="39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ubicBezTo>
                    <a:pt x="32" y="0"/>
                    <a:pt x="29" y="0"/>
                    <a:pt x="26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50" y="25"/>
                    <a:pt x="47" y="34"/>
                    <a:pt x="40" y="40"/>
                  </a:cubicBezTo>
                  <a:cubicBezTo>
                    <a:pt x="33" y="47"/>
                    <a:pt x="25" y="50"/>
                    <a:pt x="22" y="47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9"/>
                    <a:pt x="0" y="32"/>
                    <a:pt x="0" y="35"/>
                  </a:cubicBezTo>
                  <a:close/>
                </a:path>
              </a:pathLst>
            </a:custGeom>
            <a:solidFill>
              <a:srgbClr val="F5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TextBox 18      (向天歌演示原创作品：www.TopPPT.cn)"/>
          <p:cNvSpPr txBox="1"/>
          <p:nvPr/>
        </p:nvSpPr>
        <p:spPr>
          <a:xfrm>
            <a:off x="1223010" y="814705"/>
            <a:ext cx="36106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学而时习之，不亦说乎</a:t>
            </a:r>
            <a:endParaRPr lang="zh-CN" altLang="zh-CN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文鼎霹靂體" panose="02010609010101010101" pitchFamily="49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8" presetClass="entr" presetSubtype="0" accel="50000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99"/>
                            </p:stCondLst>
                            <p:childTnLst>
                              <p:par>
                                <p:cTn id="3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99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等腰三角形 22"/>
          <p:cNvSpPr/>
          <p:nvPr/>
        </p:nvSpPr>
        <p:spPr>
          <a:xfrm>
            <a:off x="2030065" y="1671490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2419741" y="1856894"/>
            <a:ext cx="1580515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dirty="0">
                <a:solidFill>
                  <a:srgbClr val="21A3D0"/>
                </a:solidFill>
              </a:rPr>
              <a:t>01</a:t>
            </a:r>
            <a:endParaRPr lang="zh-CN" altLang="en-US" dirty="0">
              <a:solidFill>
                <a:srgbClr val="21A3D0"/>
              </a:solidFill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4153066" y="1750211"/>
            <a:ext cx="262128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3200" b="1" dirty="0" smtClean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任务一</a:t>
            </a:r>
            <a:endParaRPr lang="zh-CN" altLang="zh-CN" sz="3200" b="1" dirty="0" smtClean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豪体简体" panose="03000509000000000000" pitchFamily="65" charset="-122"/>
            </a:endParaRPr>
          </a:p>
          <a:p>
            <a:pPr algn="ctr"/>
            <a:r>
              <a:rPr lang="zh-CN" altLang="zh-CN" sz="3200" b="1" dirty="0" smtClean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门电路的安装</a:t>
            </a:r>
            <a:endParaRPr lang="zh-CN" altLang="zh-CN" sz="3200" b="1" dirty="0" smtClean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豪体简体" panose="03000509000000000000" pitchFamily="65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4152688" y="2826390"/>
            <a:ext cx="308360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等腰三角形 38"/>
          <p:cNvSpPr/>
          <p:nvPr/>
        </p:nvSpPr>
        <p:spPr>
          <a:xfrm rot="18035669">
            <a:off x="2382961" y="1282355"/>
            <a:ext cx="360040" cy="310379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40" name="等腰三角形 39"/>
          <p:cNvSpPr/>
          <p:nvPr/>
        </p:nvSpPr>
        <p:spPr>
          <a:xfrm rot="21283757">
            <a:off x="1968925" y="1497553"/>
            <a:ext cx="191945" cy="165470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41" name="等腰三角形 40"/>
          <p:cNvSpPr/>
          <p:nvPr/>
        </p:nvSpPr>
        <p:spPr>
          <a:xfrm rot="15968008">
            <a:off x="1663187" y="1888656"/>
            <a:ext cx="304349" cy="227352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bldLvl="0" animBg="1"/>
      <p:bldP spid="24" grpId="0"/>
      <p:bldP spid="25" grpId="0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video_20230525_12404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63270" y="570865"/>
            <a:ext cx="7254240" cy="4014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video_20230525_124609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53085" y="638810"/>
            <a:ext cx="7550785" cy="4023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6" name="文本框 5"/>
          <p:cNvSpPr txBox="1"/>
          <p:nvPr/>
        </p:nvSpPr>
        <p:spPr>
          <a:xfrm>
            <a:off x="825500" y="243840"/>
            <a:ext cx="1129030" cy="814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7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</a:t>
            </a:r>
            <a:r>
              <a:rPr lang="zh-CN" altLang="en-US" sz="27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与门</a:t>
            </a:r>
            <a:endParaRPr lang="zh-CN" altLang="en-US" sz="27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zh-CN" altLang="en-US" sz="20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3130" y="871220"/>
            <a:ext cx="4264025" cy="3721100"/>
          </a:xfrm>
          <a:prstGeom prst="rect">
            <a:avLst/>
          </a:prstGeom>
        </p:spPr>
      </p:pic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7322820" y="45910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10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sp>
        <p:nvSpPr>
          <p:cNvPr id="101" name="文本框 100"/>
          <p:cNvSpPr txBox="1"/>
          <p:nvPr/>
        </p:nvSpPr>
        <p:spPr>
          <a:xfrm>
            <a:off x="1183640" y="570230"/>
            <a:ext cx="69488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66065" indent="-266065"/>
            <a:r>
              <a:rPr lang="en-US" altLang="zh-CN" sz="1800" b="0">
                <a:ea typeface="宋体" panose="02010600030101010101" pitchFamily="2" charset="-122"/>
              </a:rPr>
              <a:t>a</a:t>
            </a:r>
            <a:r>
              <a:rPr lang="zh-CN" sz="1800" b="0">
                <a:ea typeface="宋体" panose="02010600030101010101" pitchFamily="2" charset="-122"/>
              </a:rPr>
              <a:t>)完成作答部分(1)测量输入电压</a:t>
            </a:r>
            <a:r>
              <a:rPr lang="en-US" altLang="zh-CN" sz="1800" b="0">
                <a:ea typeface="宋体" panose="02010600030101010101" pitchFamily="2" charset="-122"/>
              </a:rPr>
              <a:t>A</a:t>
            </a:r>
            <a:r>
              <a:rPr lang="zh-CN" altLang="en-US" sz="1800" b="0">
                <a:ea typeface="宋体" panose="02010600030101010101" pitchFamily="2" charset="-122"/>
              </a:rPr>
              <a:t>、</a:t>
            </a:r>
            <a:r>
              <a:rPr lang="en-US" altLang="zh-CN" sz="1800" b="0">
                <a:ea typeface="宋体" panose="02010600030101010101" pitchFamily="2" charset="-122"/>
              </a:rPr>
              <a:t>B</a:t>
            </a:r>
            <a:r>
              <a:rPr lang="zh-CN" altLang="en-US" sz="1800" b="0">
                <a:ea typeface="宋体" panose="02010600030101010101" pitchFamily="2" charset="-122"/>
              </a:rPr>
              <a:t>和输出电压</a:t>
            </a:r>
            <a:r>
              <a:rPr lang="en-US" altLang="zh-CN" sz="1800" b="0">
                <a:ea typeface="宋体" panose="02010600030101010101" pitchFamily="2" charset="-122"/>
              </a:rPr>
              <a:t>Y</a:t>
            </a:r>
            <a:r>
              <a:rPr lang="zh-CN" altLang="en-US" sz="1800" b="0">
                <a:ea typeface="宋体" panose="02010600030101010101" pitchFamily="2" charset="-122"/>
              </a:rPr>
              <a:t>的值</a:t>
            </a:r>
            <a:r>
              <a:rPr lang="zh-CN" sz="1800" b="0">
                <a:ea typeface="宋体" panose="02010600030101010101" pitchFamily="2" charset="-122"/>
              </a:rPr>
              <a:t>，并记录到下表中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graphicFrame>
        <p:nvGraphicFramePr>
          <p:cNvPr id="6" name="表格 5"/>
          <p:cNvGraphicFramePr/>
          <p:nvPr/>
        </p:nvGraphicFramePr>
        <p:xfrm>
          <a:off x="2172335" y="1738630"/>
          <a:ext cx="4798695" cy="1970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9565"/>
                <a:gridCol w="1599565"/>
                <a:gridCol w="1599565"/>
              </a:tblGrid>
              <a:tr h="44640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对象 7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975610" y="1770380"/>
          <a:ext cx="2159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215900" imgH="215900" progId="Equation.KSEE3">
                  <p:embed/>
                </p:oleObj>
              </mc:Choice>
              <mc:Fallback>
                <p:oleObj name="" r:id="rId1" imgW="2159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975610" y="1770380"/>
                        <a:ext cx="2159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571365" y="1770380"/>
          <a:ext cx="2159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r:id="rId3" imgW="215900" imgH="215900" progId="Equation.KSEE3">
                  <p:embed/>
                </p:oleObj>
              </mc:Choice>
              <mc:Fallback>
                <p:oleObj name="" r:id="rId3" imgW="215900" imgH="2159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1365" y="1770380"/>
                        <a:ext cx="2159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024245" y="1802130"/>
          <a:ext cx="1397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" r:id="rId5" imgW="139700" imgH="165100" progId="Equation.KSEE3">
                  <p:embed/>
                </p:oleObj>
              </mc:Choice>
              <mc:Fallback>
                <p:oleObj name="" r:id="rId5" imgW="139700" imgH="165100" progId="Equation.KSEE3">
                  <p:embed/>
                  <p:pic>
                    <p:nvPicPr>
                      <p:cNvPr id="0" name="图片 102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24245" y="1802130"/>
                        <a:ext cx="1397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表格 2"/>
          <p:cNvGraphicFramePr/>
          <p:nvPr>
            <p:custDataLst>
              <p:tags r:id="rId7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TABLE_ENDDRAG_ORIGIN_RECT" val="649*27"/>
  <p:tag name="TABLE_ENDDRAG_RECT" val="37*23*649*27"/>
</p:tagLst>
</file>

<file path=ppt/tags/tag10.xml><?xml version="1.0" encoding="utf-8"?>
<p:tagLst xmlns:p="http://schemas.openxmlformats.org/presentationml/2006/main">
  <p:tag name="TABLE_ENDDRAG_ORIGIN_RECT" val="26*405"/>
  <p:tag name="TABLE_ENDDRAG_RECT" val="0*0*26*406"/>
</p:tagLst>
</file>

<file path=ppt/tags/tag11.xml><?xml version="1.0" encoding="utf-8"?>
<p:tagLst xmlns:p="http://schemas.openxmlformats.org/presentationml/2006/main">
  <p:tag name="TABLE_ENDDRAG_ORIGIN_RECT" val="26*405"/>
  <p:tag name="TABLE_ENDDRAG_RECT" val="0*0*26*406"/>
</p:tagLst>
</file>

<file path=ppt/tags/tag12.xml><?xml version="1.0" encoding="utf-8"?>
<p:tagLst xmlns:p="http://schemas.openxmlformats.org/presentationml/2006/main">
  <p:tag name="TABLE_ENDDRAG_ORIGIN_RECT" val="26*405"/>
  <p:tag name="TABLE_ENDDRAG_RECT" val="0*0*26*406"/>
</p:tagLst>
</file>

<file path=ppt/tags/tag13.xml><?xml version="1.0" encoding="utf-8"?>
<p:tagLst xmlns:p="http://schemas.openxmlformats.org/presentationml/2006/main">
  <p:tag name="TABLE_ENDDRAG_ORIGIN_RECT" val="26*405"/>
  <p:tag name="TABLE_ENDDRAG_RECT" val="0*0*26*406"/>
</p:tagLst>
</file>

<file path=ppt/tags/tag14.xml><?xml version="1.0" encoding="utf-8"?>
<p:tagLst xmlns:p="http://schemas.openxmlformats.org/presentationml/2006/main">
  <p:tag name="TABLE_ENDDRAG_ORIGIN_RECT" val="26*405"/>
  <p:tag name="TABLE_ENDDRAG_RECT" val="0*0*26*406"/>
</p:tagLst>
</file>

<file path=ppt/tags/tag15.xml><?xml version="1.0" encoding="utf-8"?>
<p:tagLst xmlns:p="http://schemas.openxmlformats.org/presentationml/2006/main">
  <p:tag name="TABLE_ENDDRAG_ORIGIN_RECT" val="26*405"/>
  <p:tag name="TABLE_ENDDRAG_RECT" val="0*0*26*406"/>
</p:tagLst>
</file>

<file path=ppt/tags/tag16.xml><?xml version="1.0" encoding="utf-8"?>
<p:tagLst xmlns:p="http://schemas.openxmlformats.org/presentationml/2006/main">
  <p:tag name="TABLE_ENDDRAG_ORIGIN_RECT" val="26*405"/>
  <p:tag name="TABLE_ENDDRAG_RECT" val="0*0*26*406"/>
</p:tagLst>
</file>

<file path=ppt/tags/tag17.xml><?xml version="1.0" encoding="utf-8"?>
<p:tagLst xmlns:p="http://schemas.openxmlformats.org/presentationml/2006/main">
  <p:tag name="TABLE_ENDDRAG_ORIGIN_RECT" val="26*405"/>
  <p:tag name="TABLE_ENDDRAG_RECT" val="0*0*26*406"/>
</p:tagLst>
</file>

<file path=ppt/tags/tag18.xml><?xml version="1.0" encoding="utf-8"?>
<p:tagLst xmlns:p="http://schemas.openxmlformats.org/presentationml/2006/main">
  <p:tag name="TABLE_ENDDRAG_ORIGIN_RECT" val="26*405"/>
  <p:tag name="TABLE_ENDDRAG_RECT" val="0*0*26*406"/>
</p:tagLst>
</file>

<file path=ppt/tags/tag19.xml><?xml version="1.0" encoding="utf-8"?>
<p:tagLst xmlns:p="http://schemas.openxmlformats.org/presentationml/2006/main">
  <p:tag name="KSO_WM_UNIT_TABLE_BEAUTIFY" val="smartTable{7d11214f-0b1d-4baa-b8f0-9ba4943af51e}"/>
</p:tagLst>
</file>

<file path=ppt/tags/tag2.xml><?xml version="1.0" encoding="utf-8"?>
<p:tagLst xmlns:p="http://schemas.openxmlformats.org/presentationml/2006/main">
  <p:tag name="KSO_WM_SLIDE_ID" val="custom20203888_15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5"/>
  <p:tag name="KSO_WM_SLIDE_SIZE" val="959*540"/>
  <p:tag name="KSO_WM_SLIDE_POSITION" val="0*0"/>
  <p:tag name="KSO_WM_TAG_VERSION" val="1.0"/>
  <p:tag name="KSO_WM_BEAUTIFY_FLAG" val="#wm#"/>
  <p:tag name="KSO_WM_TEMPLATE_CATEGORY" val="custom"/>
  <p:tag name="KSO_WM_TEMPLATE_INDEX" val="20203888"/>
  <p:tag name="KSO_WM_SLIDE_LAYOUT" val="a_f"/>
  <p:tag name="KSO_WM_SLIDE_LAYOUT_CNT" val="1_1"/>
</p:tagLst>
</file>

<file path=ppt/tags/tag20.xml><?xml version="1.0" encoding="utf-8"?>
<p:tagLst xmlns:p="http://schemas.openxmlformats.org/presentationml/2006/main">
  <p:tag name="TABLE_ENDDRAG_ORIGIN_RECT" val="26*405"/>
  <p:tag name="TABLE_ENDDRAG_RECT" val="0*0*26*406"/>
</p:tagLst>
</file>

<file path=ppt/tags/tag21.xml><?xml version="1.0" encoding="utf-8"?>
<p:tagLst xmlns:p="http://schemas.openxmlformats.org/presentationml/2006/main">
  <p:tag name="TABLE_ENDDRAG_ORIGIN_RECT" val="26*406"/>
  <p:tag name="TABLE_ENDDRAG_RECT" val="0*0*26*406"/>
</p:tagLst>
</file>

<file path=ppt/tags/tag22.xml><?xml version="1.0" encoding="utf-8"?>
<p:tagLst xmlns:p="http://schemas.openxmlformats.org/presentationml/2006/main">
  <p:tag name="TABLE_ENDDRAG_ORIGIN_RECT" val="26*406"/>
  <p:tag name="TABLE_ENDDRAG_RECT" val="0*0*26*406"/>
</p:tagLst>
</file>

<file path=ppt/tags/tag23.xml><?xml version="1.0" encoding="utf-8"?>
<p:tagLst xmlns:p="http://schemas.openxmlformats.org/presentationml/2006/main">
  <p:tag name="KSO_WM_MEDIACOVER_FLAG" val="1"/>
  <p:tag name="KSO_WM_UNIT_MEDIACOVER_BTN_STATE" val="1"/>
</p:tagLst>
</file>

<file path=ppt/tags/tag24.xml><?xml version="1.0" encoding="utf-8"?>
<p:tagLst xmlns:p="http://schemas.openxmlformats.org/presentationml/2006/main">
  <p:tag name="TABLE_ENDDRAG_ORIGIN_RECT" val="26*406"/>
  <p:tag name="TABLE_ENDDRAG_RECT" val="0*0*26*406"/>
</p:tagLst>
</file>

<file path=ppt/tags/tag25.xml><?xml version="1.0" encoding="utf-8"?>
<p:tagLst xmlns:p="http://schemas.openxmlformats.org/presentationml/2006/main">
  <p:tag name="TABLE_ENDDRAG_ORIGIN_RECT" val="26*406"/>
  <p:tag name="TABLE_ENDDRAG_RECT" val="0*0*26*406"/>
</p:tagLst>
</file>

<file path=ppt/tags/tag26.xml><?xml version="1.0" encoding="utf-8"?>
<p:tagLst xmlns:p="http://schemas.openxmlformats.org/presentationml/2006/main">
  <p:tag name="TABLE_ENDDRAG_ORIGIN_RECT" val="26*406"/>
  <p:tag name="TABLE_ENDDRAG_RECT" val="0*0*26*406"/>
</p:tagLst>
</file>

<file path=ppt/tags/tag27.xml><?xml version="1.0" encoding="utf-8"?>
<p:tagLst xmlns:p="http://schemas.openxmlformats.org/presentationml/2006/main">
  <p:tag name="TABLE_ENDDRAG_ORIGIN_RECT" val="26*406"/>
  <p:tag name="TABLE_ENDDRAG_RECT" val="0*0*26*406"/>
</p:tagLst>
</file>

<file path=ppt/tags/tag28.xml><?xml version="1.0" encoding="utf-8"?>
<p:tagLst xmlns:p="http://schemas.openxmlformats.org/presentationml/2006/main">
  <p:tag name="TABLE_ENDDRAG_ORIGIN_RECT" val="26*406"/>
  <p:tag name="TABLE_ENDDRAG_RECT" val="0*0*26*406"/>
</p:tagLst>
</file>

<file path=ppt/tags/tag29.xml><?xml version="1.0" encoding="utf-8"?>
<p:tagLst xmlns:p="http://schemas.openxmlformats.org/presentationml/2006/main">
  <p:tag name="TABLE_ENDDRAG_ORIGIN_RECT" val="26*406"/>
  <p:tag name="TABLE_ENDDRAG_RECT" val="0*0*26*406"/>
</p:tagLst>
</file>

<file path=ppt/tags/tag3.xml><?xml version="1.0" encoding="utf-8"?>
<p:tagLst xmlns:p="http://schemas.openxmlformats.org/presentationml/2006/main">
  <p:tag name="TABLE_ENDDRAG_ORIGIN_RECT" val="631*27"/>
  <p:tag name="TABLE_ENDDRAG_RECT" val="0*0*631*27"/>
</p:tagLst>
</file>

<file path=ppt/tags/tag30.xml><?xml version="1.0" encoding="utf-8"?>
<p:tagLst xmlns:p="http://schemas.openxmlformats.org/presentationml/2006/main">
  <p:tag name="TABLE_ENDDRAG_ORIGIN_RECT" val="26*406"/>
  <p:tag name="TABLE_ENDDRAG_RECT" val="0*0*26*406"/>
</p:tagLst>
</file>

<file path=ppt/tags/tag31.xml><?xml version="1.0" encoding="utf-8"?>
<p:tagLst xmlns:p="http://schemas.openxmlformats.org/presentationml/2006/main">
  <p:tag name="TABLE_ENDDRAG_ORIGIN_RECT" val="26*406"/>
  <p:tag name="TABLE_ENDDRAG_RECT" val="0*0*26*406"/>
</p:tagLst>
</file>

<file path=ppt/tags/tag32.xml><?xml version="1.0" encoding="utf-8"?>
<p:tagLst xmlns:p="http://schemas.openxmlformats.org/presentationml/2006/main">
  <p:tag name="TABLE_ENDDRAG_ORIGIN_RECT" val="26*406"/>
  <p:tag name="TABLE_ENDDRAG_RECT" val="0*0*26*406"/>
</p:tagLst>
</file>

<file path=ppt/tags/tag33.xml><?xml version="1.0" encoding="utf-8"?>
<p:tagLst xmlns:p="http://schemas.openxmlformats.org/presentationml/2006/main">
  <p:tag name="TABLE_ENDDRAG_ORIGIN_RECT" val="26*405"/>
  <p:tag name="TABLE_ENDDRAG_RECT" val="0*0*26*406"/>
</p:tagLst>
</file>

<file path=ppt/tags/tag34.xml><?xml version="1.0" encoding="utf-8"?>
<p:tagLst xmlns:p="http://schemas.openxmlformats.org/presentationml/2006/main">
  <p:tag name="TABLE_ENDDRAG_ORIGIN_RECT" val="26*405"/>
  <p:tag name="TABLE_ENDDRAG_RECT" val="0*0*26*406"/>
</p:tagLst>
</file>

<file path=ppt/tags/tag35.xml><?xml version="1.0" encoding="utf-8"?>
<p:tagLst xmlns:p="http://schemas.openxmlformats.org/presentationml/2006/main">
  <p:tag name="TABLE_ENDDRAG_ORIGIN_RECT" val="26*405"/>
  <p:tag name="TABLE_ENDDRAG_RECT" val="0*0*26*406"/>
</p:tagLst>
</file>

<file path=ppt/tags/tag36.xml><?xml version="1.0" encoding="utf-8"?>
<p:tagLst xmlns:p="http://schemas.openxmlformats.org/presentationml/2006/main">
  <p:tag name="TABLE_ENDDRAG_ORIGIN_RECT" val="26*405"/>
  <p:tag name="TABLE_ENDDRAG_RECT" val="0*0*26*406"/>
</p:tagLst>
</file>

<file path=ppt/tags/tag37.xml><?xml version="1.0" encoding="utf-8"?>
<p:tagLst xmlns:p="http://schemas.openxmlformats.org/presentationml/2006/main">
  <p:tag name="TABLE_ENDDRAG_ORIGIN_RECT" val="28*406"/>
  <p:tag name="TABLE_ENDDRAG_RECT" val="0*0*28*406"/>
</p:tagLst>
</file>

<file path=ppt/tags/tag38.xml><?xml version="1.0" encoding="utf-8"?>
<p:tagLst xmlns:p="http://schemas.openxmlformats.org/presentationml/2006/main">
  <p:tag name="TABLE_ENDDRAG_ORIGIN_RECT" val="28*406"/>
  <p:tag name="TABLE_ENDDRAG_RECT" val="0*0*28*406"/>
</p:tagLst>
</file>

<file path=ppt/tags/tag39.xml><?xml version="1.0" encoding="utf-8"?>
<p:tagLst xmlns:p="http://schemas.openxmlformats.org/presentationml/2006/main">
  <p:tag name="TABLE_ENDDRAG_ORIGIN_RECT" val="28*406"/>
  <p:tag name="TABLE_ENDDRAG_RECT" val="0*0*28*406"/>
</p:tagLst>
</file>

<file path=ppt/tags/tag4.xml><?xml version="1.0" encoding="utf-8"?>
<p:tagLst xmlns:p="http://schemas.openxmlformats.org/presentationml/2006/main">
  <p:tag name="TABLE_ENDDRAG_ORIGIN_RECT" val="26*405"/>
  <p:tag name="TABLE_ENDDRAG_RECT" val="0*0*26*406"/>
</p:tagLst>
</file>

<file path=ppt/tags/tag40.xml><?xml version="1.0" encoding="utf-8"?>
<p:tagLst xmlns:p="http://schemas.openxmlformats.org/presentationml/2006/main">
  <p:tag name="TABLE_ENDDRAG_ORIGIN_RECT" val="28*406"/>
  <p:tag name="TABLE_ENDDRAG_RECT" val="0*0*28*406"/>
</p:tagLst>
</file>

<file path=ppt/tags/tag41.xml><?xml version="1.0" encoding="utf-8"?>
<p:tagLst xmlns:p="http://schemas.openxmlformats.org/presentationml/2006/main">
  <p:tag name="TABLE_ENDDRAG_ORIGIN_RECT" val="26*405"/>
  <p:tag name="TABLE_ENDDRAG_RECT" val="0*0*26*406"/>
</p:tagLst>
</file>

<file path=ppt/tags/tag42.xml><?xml version="1.0" encoding="utf-8"?>
<p:tagLst xmlns:p="http://schemas.openxmlformats.org/presentationml/2006/main">
  <p:tag name="TABLE_ENDDRAG_ORIGIN_RECT" val="29*406"/>
  <p:tag name="TABLE_ENDDRAG_RECT" val="0*0*29*406"/>
</p:tagLst>
</file>

<file path=ppt/tags/tag43.xml><?xml version="1.0" encoding="utf-8"?>
<p:tagLst xmlns:p="http://schemas.openxmlformats.org/presentationml/2006/main">
  <p:tag name="TABLE_ENDDRAG_ORIGIN_RECT" val="26*406"/>
  <p:tag name="TABLE_ENDDRAG_RECT" val="0*0*26*406"/>
</p:tagLst>
</file>

<file path=ppt/tags/tag44.xml><?xml version="1.0" encoding="utf-8"?>
<p:tagLst xmlns:p="http://schemas.openxmlformats.org/presentationml/2006/main">
  <p:tag name="COMMONDATA" val="eyJoZGlkIjoiMzQ3ZTNmYzM1NzVmOTAzNGQ4ZmUxZmJkMTA1YmU0M2UifQ=="/>
  <p:tag name="KSO_WPP_MARK_KEY" val="19d96986-6f83-4b10-a6b0-6a8d25e9831d"/>
</p:tagLst>
</file>

<file path=ppt/tags/tag5.xml><?xml version="1.0" encoding="utf-8"?>
<p:tagLst xmlns:p="http://schemas.openxmlformats.org/presentationml/2006/main">
  <p:tag name="TABLE_ENDDRAG_ORIGIN_RECT" val="26*405"/>
  <p:tag name="TABLE_ENDDRAG_RECT" val="0*0*26*406"/>
</p:tagLst>
</file>

<file path=ppt/tags/tag6.xml><?xml version="1.0" encoding="utf-8"?>
<p:tagLst xmlns:p="http://schemas.openxmlformats.org/presentationml/2006/main">
  <p:tag name="KSO_WM_MEDIACOVER_FLAG" val="1"/>
  <p:tag name="KSO_WM_UNIT_MEDIACOVER_BTN_STATE" val="1"/>
</p:tagLst>
</file>

<file path=ppt/tags/tag7.xml><?xml version="1.0" encoding="utf-8"?>
<p:tagLst xmlns:p="http://schemas.openxmlformats.org/presentationml/2006/main">
  <p:tag name="TABLE_ENDDRAG_ORIGIN_RECT" val="26*405"/>
  <p:tag name="TABLE_ENDDRAG_RECT" val="0*0*26*406"/>
</p:tagLst>
</file>

<file path=ppt/tags/tag8.xml><?xml version="1.0" encoding="utf-8"?>
<p:tagLst xmlns:p="http://schemas.openxmlformats.org/presentationml/2006/main">
  <p:tag name="KSO_WM_MEDIACOVER_FLAG" val="1"/>
  <p:tag name="KSO_WM_UNIT_MEDIACOVER_BTN_STATE" val="1"/>
</p:tagLst>
</file>

<file path=ppt/tags/tag9.xml><?xml version="1.0" encoding="utf-8"?>
<p:tagLst xmlns:p="http://schemas.openxmlformats.org/presentationml/2006/main">
  <p:tag name="TABLE_ENDDRAG_ORIGIN_RECT" val="26*405"/>
  <p:tag name="TABLE_ENDDRAG_RECT" val="0*0*26*406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6365</Words>
  <Application>WPS 演示</Application>
  <PresentationFormat>全屏显示(16:9)</PresentationFormat>
  <Paragraphs>6378</Paragraphs>
  <Slides>41</Slides>
  <Notes>0</Notes>
  <HiddenSlides>0</HiddenSlides>
  <MMClips>1</MMClips>
  <ScaleCrop>false</ScaleCrop>
  <HeadingPairs>
    <vt:vector size="8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12</vt:i4>
      </vt:variant>
      <vt:variant>
        <vt:lpstr>幻灯片标题</vt:lpstr>
      </vt:variant>
      <vt:variant>
        <vt:i4>41</vt:i4>
      </vt:variant>
    </vt:vector>
  </HeadingPairs>
  <TitlesOfParts>
    <vt:vector size="73" baseType="lpstr">
      <vt:lpstr>Arial</vt:lpstr>
      <vt:lpstr>宋体</vt:lpstr>
      <vt:lpstr>Wingdings</vt:lpstr>
      <vt:lpstr>Times New Roman</vt:lpstr>
      <vt:lpstr>微软雅黑</vt:lpstr>
      <vt:lpstr>文鼎霹靂體</vt:lpstr>
      <vt:lpstr>PMingLiU-ExtB</vt:lpstr>
      <vt:lpstr>黑体</vt:lpstr>
      <vt:lpstr>汉仪铸字招牌黑简</vt:lpstr>
      <vt:lpstr>Impact</vt:lpstr>
      <vt:lpstr>方正豪体简体</vt:lpstr>
      <vt:lpstr>Calibri</vt:lpstr>
      <vt:lpstr>Arial Unicode MS</vt:lpstr>
      <vt:lpstr>Calibri Light</vt:lpstr>
      <vt:lpstr>仿宋_GB2312</vt:lpstr>
      <vt:lpstr>楷体_GB2312</vt:lpstr>
      <vt:lpstr>Gill Sans</vt:lpstr>
      <vt:lpstr>华文新魏</vt:lpstr>
      <vt:lpstr>Gill Sans MT</vt:lpstr>
      <vt:lpstr>Office 主题</vt:lpstr>
      <vt:lpstr>Equation.KSEE3</vt:lpstr>
      <vt:lpstr>Equation.KSEE3</vt:lpstr>
      <vt:lpstr>Equation.3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--------------------------------------------------（4）单元实施过程  -----------------------------------------</vt:lpstr>
      <vt:lpstr>PowerPoint 演示文稿</vt:lpstr>
      <vt:lpstr>PowerPoint 演示文稿</vt:lpstr>
      <vt:lpstr>PowerPoint 演示文稿</vt:lpstr>
      <vt:lpstr>心得体会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归纳总结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kk</dc:creator>
  <cp:lastModifiedBy>海燕～李</cp:lastModifiedBy>
  <cp:revision>256</cp:revision>
  <dcterms:created xsi:type="dcterms:W3CDTF">2016-12-07T11:35:00Z</dcterms:created>
  <dcterms:modified xsi:type="dcterms:W3CDTF">2023-05-31T23:00:44Z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2052-11.8.2.11813</vt:lpwstr>
  </property>
  <property fmtid="{D5CDD505-2E9C-101B-9397-08002B2CF9AE}" pid="3" name="ICV">
    <vt:lpwstr>186758625AC24FF3A96A96FC447869E0</vt:lpwstr>
  </property>
</Properties>
</file>