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6" r:id="rId6"/>
    <p:sldId id="413" r:id="rId7"/>
    <p:sldId id="414" r:id="rId8"/>
    <p:sldId id="415"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5"/>
        <p:guide pos="2904"/>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899100" y="914400"/>
            <a:ext cx="73494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899100" y="3560400"/>
            <a:ext cx="73494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456300" y="774000"/>
            <a:ext cx="82296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899100" y="2484000"/>
            <a:ext cx="73494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899100" y="3560400"/>
            <a:ext cx="73494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456300" y="1490400"/>
            <a:ext cx="82269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493100" y="3848400"/>
            <a:ext cx="58266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493100" y="4615200"/>
            <a:ext cx="58266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456300" y="1501200"/>
            <a:ext cx="38826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808700" y="1501200"/>
            <a:ext cx="38826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456300" y="1429200"/>
            <a:ext cx="40068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456300" y="1854000"/>
            <a:ext cx="40068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3" y="1421729"/>
            <a:ext cx="40068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6813" y="1854000"/>
            <a:ext cx="40068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456300" y="1555200"/>
            <a:ext cx="3924808"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762800" y="1555200"/>
            <a:ext cx="39204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7676100" y="914400"/>
            <a:ext cx="783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685800" y="914400"/>
            <a:ext cx="68769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456300" y="608400"/>
            <a:ext cx="82269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456300" y="1490400"/>
            <a:ext cx="82269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459000" y="6314400"/>
            <a:ext cx="2025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000" y="6314400"/>
            <a:ext cx="297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658200" y="6314400"/>
            <a:ext cx="2025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3.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slide" Target="slide3.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slide" Target="slide3.xml"/><Relationship Id="rId2" Type="http://schemas.openxmlformats.org/officeDocument/2006/relationships/image" Target="../media/image4.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slide" Target="slide3.xml"/><Relationship Id="rId2" Type="http://schemas.openxmlformats.org/officeDocument/2006/relationships/image" Target="../media/image4.jpe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slide" Target="slide3.xml"/><Relationship Id="rId2" Type="http://schemas.openxmlformats.org/officeDocument/2006/relationships/image" Target="../media/image4.jpe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 name="矩形 23"/>
          <p:cNvSpPr/>
          <p:nvPr/>
        </p:nvSpPr>
        <p:spPr>
          <a:xfrm>
            <a:off x="-17462" y="2132013"/>
            <a:ext cx="9161463" cy="2424113"/>
          </a:xfrm>
          <a:prstGeom prst="rect">
            <a:avLst/>
          </a:prstGeom>
          <a:solidFill>
            <a:srgbClr val="A568D2">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endParaRPr lang="zh-CN" altLang="en-US" sz="2700" strike="noStrike" noProof="1">
              <a:solidFill>
                <a:schemeClr val="tx1"/>
              </a:solidFill>
              <a:ea typeface="宋体" panose="02010600030101010101" pitchFamily="2" charset="-122"/>
            </a:endParaRPr>
          </a:p>
        </p:txBody>
      </p:sp>
      <p:grpSp>
        <p:nvGrpSpPr>
          <p:cNvPr id="4" name="组合 4"/>
          <p:cNvGrpSpPr/>
          <p:nvPr/>
        </p:nvGrpSpPr>
        <p:grpSpPr>
          <a:xfrm>
            <a:off x="-9525" y="849313"/>
            <a:ext cx="9163050" cy="5143500"/>
            <a:chOff x="-40" y="0"/>
            <a:chExt cx="19240" cy="10800"/>
          </a:xfrm>
        </p:grpSpPr>
        <p:pic>
          <p:nvPicPr>
            <p:cNvPr id="5" name="Picture 2"/>
            <p:cNvPicPr>
              <a:picLocks noChangeAspect="1"/>
            </p:cNvPicPr>
            <p:nvPr/>
          </p:nvPicPr>
          <p:blipFill>
            <a:blip r:embed="rId1"/>
            <a:stretch>
              <a:fillRect/>
            </a:stretch>
          </p:blipFill>
          <p:spPr>
            <a:xfrm>
              <a:off x="-40" y="28"/>
              <a:ext cx="19240" cy="10772"/>
            </a:xfrm>
            <a:prstGeom prst="rect">
              <a:avLst/>
            </a:prstGeom>
            <a:solidFill>
              <a:srgbClr val="FF99CC"/>
            </a:solidFill>
            <a:ln w="9525">
              <a:noFill/>
            </a:ln>
          </p:spPr>
        </p:pic>
        <p:pic>
          <p:nvPicPr>
            <p:cNvPr id="6" name="Picture 2"/>
            <p:cNvPicPr>
              <a:picLocks noChangeAspect="1"/>
            </p:cNvPicPr>
            <p:nvPr/>
          </p:nvPicPr>
          <p:blipFill>
            <a:blip r:embed="rId2"/>
            <a:srcRect l="36391" t="27634" r="25974" b="4903"/>
            <a:stretch>
              <a:fillRect/>
            </a:stretch>
          </p:blipFill>
          <p:spPr>
            <a:xfrm>
              <a:off x="0" y="0"/>
              <a:ext cx="1698" cy="1628"/>
            </a:xfrm>
            <a:prstGeom prst="rect">
              <a:avLst/>
            </a:prstGeom>
            <a:noFill/>
            <a:ln w="9525">
              <a:noFill/>
            </a:ln>
          </p:spPr>
        </p:pic>
        <p:sp>
          <p:nvSpPr>
            <p:cNvPr id="7" name="矩形 23"/>
            <p:cNvSpPr/>
            <p:nvPr/>
          </p:nvSpPr>
          <p:spPr>
            <a:xfrm>
              <a:off x="-38" y="2435"/>
              <a:ext cx="19238" cy="5305"/>
            </a:xfrm>
            <a:prstGeom prst="rect">
              <a:avLst/>
            </a:prstGeom>
            <a:solidFill>
              <a:srgbClr val="A568D2">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endParaRPr kumimoji="1" lang="zh-CN" altLang="en-US" sz="2700" b="1" strike="noStrike" noProof="1">
                <a:solidFill>
                  <a:schemeClr val="tx1"/>
                </a:solidFill>
                <a:effectLst>
                  <a:outerShdw blurRad="38100" dist="38100" dir="2700000" algn="tl">
                    <a:srgbClr val="FFFFFF"/>
                  </a:outerShdw>
                </a:effectLst>
                <a:ea typeface="宋体" panose="02010600030101010101" pitchFamily="2" charset="-122"/>
              </a:endParaRPr>
            </a:p>
          </p:txBody>
        </p:sp>
      </p:grpSp>
      <p:sp>
        <p:nvSpPr>
          <p:cNvPr id="59398" name="文本框 2"/>
          <p:cNvSpPr txBox="1"/>
          <p:nvPr/>
        </p:nvSpPr>
        <p:spPr>
          <a:xfrm>
            <a:off x="5219700" y="4059238"/>
            <a:ext cx="3557588" cy="368300"/>
          </a:xfrm>
          <a:prstGeom prst="rect">
            <a:avLst/>
          </a:prstGeom>
          <a:noFill/>
          <a:ln w="9525">
            <a:noFill/>
          </a:ln>
        </p:spPr>
        <p:txBody>
          <a:bodyPr anchor="t" anchorCtr="0">
            <a:spAutoFit/>
          </a:bodyPr>
          <a:p>
            <a:pPr>
              <a:lnSpc>
                <a:spcPct val="120000"/>
              </a:lnSpc>
            </a:pPr>
            <a:r>
              <a:rPr lang="zh-CN" altLang="en-US" sz="1500" b="1">
                <a:latin typeface="Verdana" panose="020B0604030504040204" pitchFamily="34" charset="0"/>
                <a:ea typeface="黑体" panose="02010609060101010101" pitchFamily="49" charset="-122"/>
              </a:rPr>
              <a:t>聊城市技师学院  经管系  苏海英</a:t>
            </a:r>
            <a:endParaRPr lang="zh-CN" altLang="en-US" sz="1500" b="1">
              <a:latin typeface="Verdana" panose="020B0604030504040204" pitchFamily="34" charset="0"/>
              <a:ea typeface="黑体" panose="02010609060101010101" pitchFamily="49" charset="-122"/>
            </a:endParaRPr>
          </a:p>
        </p:txBody>
      </p:sp>
      <p:sp>
        <p:nvSpPr>
          <p:cNvPr id="13327" name="Rectangle 15"/>
          <p:cNvSpPr>
            <a:spLocks noChangeArrowheads="1"/>
          </p:cNvSpPr>
          <p:nvPr/>
        </p:nvSpPr>
        <p:spPr bwMode="auto">
          <a:xfrm>
            <a:off x="1666875" y="2908142"/>
            <a:ext cx="6012180" cy="1014730"/>
          </a:xfrm>
          <a:prstGeom prst="rect">
            <a:avLst/>
          </a:prstGeom>
          <a:noFill/>
          <a:ln w="9525">
            <a:noFill/>
            <a:miter lim="800000"/>
          </a:ln>
          <a:effectLst/>
        </p:spPr>
        <p:txBody>
          <a:bodyPr wrap="none" anchor="ctr">
            <a:spAutoFit/>
          </a:bodyPr>
          <a:p>
            <a:pPr algn="l" fontAlgn="base"/>
            <a:r>
              <a:rPr lang="zh-CN" altLang="en-US" sz="1800" strike="noStrike" noProof="0" smtClean="0">
                <a:ln>
                  <a:noFill/>
                </a:ln>
                <a:effectLst/>
                <a:uLnTx/>
                <a:uFillTx/>
                <a:latin typeface="Times New Roman" panose="02020603050405020304" pitchFamily="18" charset="0"/>
                <a:ea typeface="黑体" panose="02010609060101010101" pitchFamily="49" charset="-122"/>
                <a:cs typeface="+mn-cs"/>
                <a:sym typeface="+mn-ea"/>
              </a:rPr>
              <a:t>第八单元 </a:t>
            </a:r>
            <a:r>
              <a:rPr lang="en-US" altLang="zh-CN" sz="1800" strike="noStrike" noProof="0" smtClean="0">
                <a:ln>
                  <a:noFill/>
                </a:ln>
                <a:effectLst/>
                <a:uLnTx/>
                <a:uFillTx/>
                <a:latin typeface="Times New Roman" panose="02020603050405020304" pitchFamily="18" charset="0"/>
                <a:ea typeface="黑体" panose="02010609060101010101" pitchFamily="49" charset="-122"/>
                <a:cs typeface="+mn-cs"/>
                <a:sym typeface="+mn-ea"/>
              </a:rPr>
              <a:t> </a:t>
            </a:r>
            <a:r>
              <a:rPr lang="zh-CN" altLang="en-US" sz="1800" strike="noStrike" noProof="0" smtClean="0">
                <a:ln>
                  <a:noFill/>
                </a:ln>
                <a:effectLst/>
                <a:uLnTx/>
                <a:uFillTx/>
                <a:latin typeface="Times New Roman" panose="02020603050405020304" pitchFamily="18" charset="0"/>
                <a:ea typeface="黑体" panose="02010609060101010101" pitchFamily="49" charset="-122"/>
                <a:cs typeface="+mn-cs"/>
                <a:sym typeface="+mn-ea"/>
              </a:rPr>
              <a:t>库存与核算管理（会计岗位：库管员：</a:t>
            </a:r>
            <a:r>
              <a:rPr lang="en-US" altLang="zh-CN" sz="1800" strike="noStrike" noProof="0" smtClean="0">
                <a:ln>
                  <a:noFill/>
                </a:ln>
                <a:effectLst/>
                <a:uLnTx/>
                <a:uFillTx/>
                <a:latin typeface="Times New Roman" panose="02020603050405020304" pitchFamily="18" charset="0"/>
                <a:ea typeface="黑体" panose="02010609060101010101" pitchFamily="49" charset="-122"/>
                <a:cs typeface="+mn-cs"/>
                <a:sym typeface="+mn-ea"/>
              </a:rPr>
              <a:t>0</a:t>
            </a:r>
            <a:r>
              <a:rPr lang="en-US" sz="1800" strike="noStrike" noProof="0" smtClean="0">
                <a:ln>
                  <a:noFill/>
                </a:ln>
                <a:effectLst/>
                <a:uLnTx/>
                <a:uFillTx/>
                <a:latin typeface="Times New Roman" panose="02020603050405020304" pitchFamily="18" charset="0"/>
                <a:ea typeface="黑体" panose="02010609060101010101" pitchFamily="49" charset="-122"/>
                <a:cs typeface="+mn-cs"/>
                <a:sym typeface="+mn-ea"/>
              </a:rPr>
              <a:t>4</a:t>
            </a:r>
            <a:r>
              <a:rPr lang="zh-CN" altLang="en-US" sz="1800" strike="noStrike" noProof="0" smtClean="0">
                <a:ln>
                  <a:noFill/>
                </a:ln>
                <a:effectLst/>
                <a:uLnTx/>
                <a:uFillTx/>
                <a:latin typeface="Times New Roman" panose="02020603050405020304" pitchFamily="18" charset="0"/>
                <a:ea typeface="黑体" panose="02010609060101010101" pitchFamily="49" charset="-122"/>
                <a:cs typeface="+mn-cs"/>
                <a:sym typeface="+mn-ea"/>
              </a:rPr>
              <a:t>李海）</a:t>
            </a:r>
            <a:endParaRPr lang="zh-CN" altLang="en-US" sz="1800" strike="noStrike" noProof="0" smtClean="0">
              <a:ln>
                <a:noFill/>
              </a:ln>
              <a:effectLst/>
              <a:uLnTx/>
              <a:uFillTx/>
              <a:latin typeface="Times New Roman" panose="02020603050405020304" pitchFamily="18" charset="0"/>
              <a:ea typeface="黑体" panose="02010609060101010101" pitchFamily="49" charset="-122"/>
              <a:sym typeface="+mn-ea"/>
            </a:endParaRPr>
          </a:p>
          <a:p>
            <a:pPr algn="l" fontAlgn="base"/>
            <a:endParaRPr lang="zh-CN" altLang="en-US" sz="2100" strike="noStrike" noProof="0" smtClean="0">
              <a:ln>
                <a:noFill/>
              </a:ln>
              <a:effectLst/>
              <a:uLnTx/>
              <a:uFillTx/>
              <a:latin typeface="Times New Roman" panose="02020603050405020304" pitchFamily="18" charset="0"/>
              <a:ea typeface="黑体" panose="02010609060101010101" pitchFamily="49" charset="-122"/>
              <a:sym typeface="+mn-ea"/>
            </a:endParaRPr>
          </a:p>
          <a:p>
            <a:pPr algn="l" fontAlgn="base"/>
            <a:r>
              <a:rPr lang="en-US" altLang="zh-CN" sz="2100" b="1" strike="noStrike" noProof="0" smtClean="0">
                <a:ln>
                  <a:noFill/>
                </a:ln>
                <a:effectLst/>
                <a:uLnTx/>
                <a:uFillTx/>
                <a:latin typeface="华文新魏" pitchFamily="2" charset="-122"/>
                <a:ea typeface="华文新魏" pitchFamily="2" charset="-122"/>
                <a:cs typeface="+mn-cs"/>
                <a:sym typeface="+mn-ea"/>
              </a:rPr>
              <a:t>No.8-2  </a:t>
            </a:r>
            <a:r>
              <a:rPr lang="zh-CN" altLang="en-US" sz="2100" b="1" strike="noStrike" noProof="0" smtClean="0">
                <a:ln>
                  <a:noFill/>
                </a:ln>
                <a:effectLst/>
                <a:uLnTx/>
                <a:uFillTx/>
                <a:latin typeface="华文新魏" pitchFamily="2" charset="-122"/>
                <a:ea typeface="华文新魏" pitchFamily="2" charset="-122"/>
                <a:cs typeface="+mn-cs"/>
                <a:sym typeface="+mn-ea"/>
              </a:rPr>
              <a:t>库存业务</a:t>
            </a:r>
            <a:endParaRPr kumimoji="1" lang="zh-CN" altLang="en-US" sz="2100" b="1" strike="noStrike" noProof="0" smtClean="0">
              <a:ln>
                <a:noFill/>
              </a:ln>
              <a:effectLst/>
              <a:uLnTx/>
              <a:uFillTx/>
              <a:latin typeface="华文新魏" pitchFamily="2" charset="-122"/>
              <a:ea typeface="华文新魏" pitchFamily="2" charset="-122"/>
              <a:sym typeface="+mn-ea"/>
            </a:endParaRPr>
          </a:p>
        </p:txBody>
      </p:sp>
      <p:sp>
        <p:nvSpPr>
          <p:cNvPr id="8" name="文本框 2"/>
          <p:cNvSpPr txBox="1">
            <a:spLocks noChangeArrowheads="1"/>
          </p:cNvSpPr>
          <p:nvPr/>
        </p:nvSpPr>
        <p:spPr bwMode="auto">
          <a:xfrm>
            <a:off x="534988" y="2155825"/>
            <a:ext cx="7885113" cy="460375"/>
          </a:xfrm>
          <a:prstGeom prst="rect">
            <a:avLst/>
          </a:prstGeom>
          <a:noFill/>
          <a:ln w="9525">
            <a:noFill/>
            <a:miter lim="800000"/>
          </a:ln>
        </p:spPr>
        <p:txBody>
          <a:bodyPr wrap="square">
            <a:spAutoFit/>
          </a:bodyPr>
          <a:p>
            <a:pPr algn="ctr"/>
            <a:r>
              <a:rPr lang="zh-CN" altLang="en-US" sz="2400" b="1" spc="150" noProof="1">
                <a:solidFill>
                  <a:schemeClr val="tx2"/>
                </a:solidFill>
                <a:latin typeface="Arial" panose="020B0604020202020204" pitchFamily="34" charset="0"/>
                <a:ea typeface="微软雅黑" panose="020B0503020204020204" pitchFamily="34" charset="-122"/>
                <a:cs typeface="黑体" panose="02010609060101010101" pitchFamily="49" charset="-122"/>
              </a:rPr>
              <a:t>宏信公司201</a:t>
            </a:r>
            <a:r>
              <a:rPr lang="en-US" altLang="zh-CN" sz="2400" b="1" spc="150" noProof="1">
                <a:solidFill>
                  <a:schemeClr val="tx2"/>
                </a:solidFill>
                <a:latin typeface="Arial" panose="020B0604020202020204" pitchFamily="34" charset="0"/>
                <a:ea typeface="微软雅黑" panose="020B0503020204020204" pitchFamily="34" charset="-122"/>
                <a:cs typeface="黑体" panose="02010609060101010101" pitchFamily="49" charset="-122"/>
              </a:rPr>
              <a:t>6</a:t>
            </a:r>
            <a:r>
              <a:rPr lang="zh-CN" altLang="en-US" sz="2400" b="1" spc="150" noProof="1">
                <a:solidFill>
                  <a:schemeClr val="tx2"/>
                </a:solidFill>
                <a:latin typeface="Arial" panose="020B0604020202020204" pitchFamily="34" charset="0"/>
                <a:ea typeface="微软雅黑" panose="020B0503020204020204" pitchFamily="34" charset="-122"/>
                <a:cs typeface="黑体" panose="02010609060101010101" pitchFamily="49" charset="-122"/>
              </a:rPr>
              <a:t>年1月会计电算化账务处理</a:t>
            </a:r>
            <a:endParaRPr lang="zh-CN" altLang="en-US" sz="2400" b="1" spc="150" noProof="1">
              <a:solidFill>
                <a:schemeClr val="tx2"/>
              </a:solidFill>
              <a:latin typeface="Arial" panose="020B0604020202020204" pitchFamily="34" charset="0"/>
              <a:ea typeface="微软雅黑" panose="020B0503020204020204" pitchFamily="34" charset="-122"/>
              <a:cs typeface="黑体" panose="02010609060101010101" pitchFamily="49" charset="-122"/>
            </a:endParaRPr>
          </a:p>
        </p:txBody>
      </p:sp>
    </p:spTree>
    <p:custDataLst>
      <p:tags r:id="rId3"/>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3"/>
          <p:cNvSpPr txBox="1"/>
          <p:nvPr/>
        </p:nvSpPr>
        <p:spPr>
          <a:xfrm>
            <a:off x="1439466" y="1431131"/>
            <a:ext cx="6103144" cy="81978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2400" dirty="0"/>
          </a:p>
          <a:p>
            <a:pPr marL="342900" lvl="0" indent="-342900" algn="just" eaLnBrk="1" hangingPunct="1">
              <a:buClr>
                <a:srgbClr val="FF0000"/>
              </a:buClr>
              <a:buSzPct val="120000"/>
              <a:buNone/>
            </a:pPr>
            <a:endParaRPr lang="en-US" altLang="zh-CN" sz="1800" dirty="0">
              <a:latin typeface="楷体_GB2312" pitchFamily="49" charset="-122"/>
            </a:endParaRPr>
          </a:p>
        </p:txBody>
      </p:sp>
      <p:sp>
        <p:nvSpPr>
          <p:cNvPr id="10244" name="Rectangle 5"/>
          <p:cNvSpPr/>
          <p:nvPr/>
        </p:nvSpPr>
        <p:spPr>
          <a:xfrm>
            <a:off x="932180" y="1811020"/>
            <a:ext cx="7101840" cy="3169285"/>
          </a:xfrm>
          <a:prstGeom prst="rect">
            <a:avLst/>
          </a:prstGeom>
          <a:noFill/>
          <a:ln w="12700">
            <a:noFill/>
          </a:ln>
        </p:spPr>
        <p:txBody>
          <a:bodyPr wrap="square" anchor="ctr">
            <a:spAutoFit/>
          </a:bodyPr>
          <a:p>
            <a:r>
              <a:rPr lang="zh-CN" altLang="en-US" sz="2000" b="1" dirty="0">
                <a:latin typeface="宋体" panose="02010600030101010101" pitchFamily="2" charset="-122"/>
                <a:ea typeface="宋体" panose="02010600030101010101" pitchFamily="2" charset="-122"/>
              </a:rPr>
              <a:t>任务导入：</a:t>
            </a:r>
            <a:endParaRPr lang="zh-CN" altLang="en-US"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    宏信公司现在已经完成了购销存系统及存货核算系统的公共基础设置，并且完成了库存管理系统业务控制参数的设置和期初余额的录入。现在就要开始进行库存日常业务的处理了。通过对手工库存业务的全流程的了解，知道库存业务都要经过哪些过程完成哪些任务。要进一步地了解在电算化方式下库存业务处理的流程，开始在软件中进行库存业务的处理。现在需要了解如何在软件中对采购入库单和销售出库单进行进一步的处理，如何填制材料出库单及产成品入库等。同时还要知道，如果操作错误的话应该如何进行修改。</a:t>
            </a:r>
            <a:endParaRPr lang="zh-CN" altLang="en-US" sz="2000" dirty="0">
              <a:latin typeface="宋体" panose="02010600030101010101" pitchFamily="2" charset="-122"/>
              <a:ea typeface="宋体" panose="02010600030101010101" pitchFamily="2" charset="-122"/>
            </a:endParaRPr>
          </a:p>
        </p:txBody>
      </p:sp>
      <p:sp>
        <p:nvSpPr>
          <p:cNvPr id="10245" name="AutoShape 4">
            <a:hlinkClick r:id="rId3" action="ppaction://hlinksldjump"/>
          </p:cNvPr>
          <p:cNvSpPr/>
          <p:nvPr/>
        </p:nvSpPr>
        <p:spPr>
          <a:xfrm>
            <a:off x="7110413" y="5264944"/>
            <a:ext cx="621506" cy="271463"/>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1800" b="0" dirty="0"/>
          </a:p>
        </p:txBody>
      </p:sp>
      <p:sp>
        <p:nvSpPr>
          <p:cNvPr id="62467" name="Text Box 3"/>
          <p:cNvSpPr txBox="1"/>
          <p:nvPr/>
        </p:nvSpPr>
        <p:spPr>
          <a:xfrm>
            <a:off x="358775" y="942975"/>
            <a:ext cx="8137525" cy="583565"/>
          </a:xfrm>
          <a:prstGeom prst="rect">
            <a:avLst/>
          </a:prstGeom>
          <a:noFill/>
          <a:ln w="9525">
            <a:noFill/>
          </a:ln>
        </p:spPr>
        <p:txBody>
          <a:bodyPr anchor="t" anchorCtr="0">
            <a:spAutoFit/>
          </a:bodyPr>
          <a:p>
            <a:pPr marL="342900" indent="-342900">
              <a:spcAft>
                <a:spcPct val="20000"/>
              </a:spcAft>
              <a:buClr>
                <a:srgbClr val="FF0000"/>
              </a:buClr>
              <a:buSzPct val="120000"/>
            </a:pPr>
            <a:r>
              <a:rPr lang="en-US" altLang="zh-CN" sz="3200" b="1" dirty="0">
                <a:latin typeface="Arial" panose="020B0604020202020204" pitchFamily="34" charset="0"/>
                <a:ea typeface="微软雅黑" panose="020B0503020204020204" pitchFamily="34" charset="-122"/>
              </a:rPr>
              <a:t>8.2  </a:t>
            </a:r>
            <a:r>
              <a:rPr lang="zh-CN" altLang="en-US" sz="3200" b="1" dirty="0">
                <a:latin typeface="Arial" panose="020B0604020202020204" pitchFamily="34" charset="0"/>
                <a:ea typeface="微软雅黑" panose="020B0503020204020204" pitchFamily="34" charset="-122"/>
              </a:rPr>
              <a:t>库存业务</a:t>
            </a:r>
            <a:endParaRPr lang="zh-CN" altLang="en-US" sz="3200" b="1" dirty="0">
              <a:latin typeface="Arial" panose="020B0604020202020204" pitchFamily="34" charset="0"/>
              <a:ea typeface="微软雅黑" panose="020B0503020204020204" pitchFamily="34" charset="-122"/>
            </a:endParaRPr>
          </a:p>
        </p:txBody>
      </p:sp>
      <p:pic>
        <p:nvPicPr>
          <p:cNvPr id="62469" name="Picture 2"/>
          <p:cNvPicPr>
            <a:picLocks noChangeAspect="1"/>
          </p:cNvPicPr>
          <p:nvPr/>
        </p:nvPicPr>
        <p:blipFill>
          <a:blip r:embed="rId4"/>
          <a:srcRect l="36391" t="27634" r="25974" b="4903"/>
          <a:stretch>
            <a:fillRect/>
          </a:stretch>
        </p:blipFill>
        <p:spPr>
          <a:xfrm>
            <a:off x="0" y="0"/>
            <a:ext cx="1036638" cy="993775"/>
          </a:xfrm>
          <a:prstGeom prst="rect">
            <a:avLst/>
          </a:prstGeom>
          <a:noFill/>
          <a:ln w="9525">
            <a:noFill/>
          </a:ln>
        </p:spPr>
      </p:pic>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3"/>
          <p:cNvSpPr txBox="1"/>
          <p:nvPr/>
        </p:nvSpPr>
        <p:spPr>
          <a:xfrm>
            <a:off x="1439466" y="1431131"/>
            <a:ext cx="6103144" cy="81978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2400" dirty="0"/>
          </a:p>
          <a:p>
            <a:pPr marL="342900" lvl="0" indent="-342900" algn="just" eaLnBrk="1" hangingPunct="1">
              <a:buClr>
                <a:srgbClr val="FF0000"/>
              </a:buClr>
              <a:buSzPct val="120000"/>
              <a:buNone/>
            </a:pPr>
            <a:endParaRPr lang="en-US" altLang="zh-CN" sz="1800" dirty="0">
              <a:latin typeface="楷体_GB2312" pitchFamily="49" charset="-122"/>
            </a:endParaRPr>
          </a:p>
        </p:txBody>
      </p:sp>
      <p:sp>
        <p:nvSpPr>
          <p:cNvPr id="11267" name="Text Box 3"/>
          <p:cNvSpPr txBox="1"/>
          <p:nvPr/>
        </p:nvSpPr>
        <p:spPr>
          <a:xfrm>
            <a:off x="1352391" y="754380"/>
            <a:ext cx="6103144" cy="46037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2400" dirty="0"/>
              <a:t>8.2  </a:t>
            </a:r>
            <a:r>
              <a:rPr lang="zh-CN" altLang="en-US" sz="2400" dirty="0"/>
              <a:t>库存业务</a:t>
            </a:r>
            <a:endParaRPr lang="zh-CN" altLang="en-US" sz="2400" b="0" dirty="0">
              <a:latin typeface="黑体" panose="02010609060101010101" pitchFamily="49" charset="-122"/>
            </a:endParaRPr>
          </a:p>
        </p:txBody>
      </p:sp>
      <p:sp>
        <p:nvSpPr>
          <p:cNvPr id="11268" name="AutoShape 9"/>
          <p:cNvSpPr/>
          <p:nvPr/>
        </p:nvSpPr>
        <p:spPr>
          <a:xfrm>
            <a:off x="1108075" y="2143125"/>
            <a:ext cx="7003415" cy="211709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1800" dirty="0">
              <a:latin typeface="楷体_GB2312" pitchFamily="49" charset="-122"/>
              <a:ea typeface="楷体_GB2312" pitchFamily="49" charset="-122"/>
            </a:endParaRPr>
          </a:p>
        </p:txBody>
      </p:sp>
      <p:sp>
        <p:nvSpPr>
          <p:cNvPr id="11269" name="Rectangle 7"/>
          <p:cNvSpPr/>
          <p:nvPr/>
        </p:nvSpPr>
        <p:spPr>
          <a:xfrm>
            <a:off x="1108710" y="1544638"/>
            <a:ext cx="1494790" cy="321945"/>
          </a:xfrm>
          <a:prstGeom prst="rect">
            <a:avLst/>
          </a:prstGeom>
          <a:noFill/>
          <a:ln w="12700">
            <a:noFill/>
          </a:ln>
        </p:spPr>
        <p:txBody>
          <a:bodyPr wrap="square" anchor="ctr">
            <a:spAutoFit/>
          </a:bodyPr>
          <a:p>
            <a:pPr eaLnBrk="0" hangingPunct="0"/>
            <a:r>
              <a:rPr lang="en-US" altLang="zh-CN" sz="1500" b="1" dirty="0">
                <a:latin typeface="Times New Roman" panose="02020603050405020304" pitchFamily="18" charset="0"/>
              </a:rPr>
              <a:t>【</a:t>
            </a:r>
            <a:r>
              <a:rPr lang="zh-CN" altLang="en-US" sz="1500" b="1" dirty="0">
                <a:latin typeface="Times New Roman" panose="02020603050405020304" pitchFamily="18" charset="0"/>
              </a:rPr>
              <a:t>做中学</a:t>
            </a:r>
            <a:r>
              <a:rPr lang="en-US" altLang="zh-CN" sz="1500" b="1" dirty="0">
                <a:latin typeface="Times New Roman" panose="02020603050405020304" pitchFamily="18" charset="0"/>
              </a:rPr>
              <a:t>】</a:t>
            </a:r>
            <a:endParaRPr lang="en-US" altLang="zh-CN" sz="1500" b="1" dirty="0">
              <a:latin typeface="Times New Roman" panose="02020603050405020304" pitchFamily="18" charset="0"/>
            </a:endParaRPr>
          </a:p>
        </p:txBody>
      </p:sp>
      <p:sp>
        <p:nvSpPr>
          <p:cNvPr id="11270" name="Rectangle 8"/>
          <p:cNvSpPr/>
          <p:nvPr/>
        </p:nvSpPr>
        <p:spPr>
          <a:xfrm>
            <a:off x="1214120" y="2386648"/>
            <a:ext cx="6328410" cy="1630045"/>
          </a:xfrm>
          <a:prstGeom prst="rect">
            <a:avLst/>
          </a:prstGeom>
          <a:noFill/>
          <a:ln w="12700">
            <a:noFill/>
          </a:ln>
        </p:spPr>
        <p:txBody>
          <a:bodyPr wrap="squar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：审核采购入库单</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  仓库对</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月份采购的原材料办理入库手续，没有发现数量和质量问题，对采购系统生成的采购入库单执行审核。</a:t>
            </a:r>
            <a:endParaRPr lang="zh-CN" altLang="en-US" sz="2000" dirty="0">
              <a:latin typeface="楷体_GB2312" pitchFamily="49" charset="-122"/>
              <a:ea typeface="楷体_GB2312" pitchFamily="49" charset="-122"/>
            </a:endParaRPr>
          </a:p>
          <a:p>
            <a:pPr marL="0" lvl="0" indent="266700" defTabSz="914400">
              <a:spcAft>
                <a:spcPct val="0"/>
              </a:spcAft>
              <a:buFontTx/>
              <a:buNone/>
              <a:tabLst>
                <a:tab pos="571500" algn="l"/>
              </a:tabLst>
            </a:pPr>
            <a:endParaRPr lang="zh-CN" altLang="en-US" sz="2000" dirty="0">
              <a:latin typeface="楷体_GB2312" pitchFamily="49" charset="-122"/>
              <a:ea typeface="楷体_GB2312" pitchFamily="49" charset="-122"/>
            </a:endParaRPr>
          </a:p>
        </p:txBody>
      </p:sp>
      <p:pic>
        <p:nvPicPr>
          <p:cNvPr id="62469" name="Picture 2"/>
          <p:cNvPicPr>
            <a:picLocks noChangeAspect="1"/>
          </p:cNvPicPr>
          <p:nvPr/>
        </p:nvPicPr>
        <p:blipFill>
          <a:blip r:embed="rId3"/>
          <a:srcRect l="36391" t="27634" r="25974" b="4903"/>
          <a:stretch>
            <a:fillRect/>
          </a:stretch>
        </p:blipFill>
        <p:spPr>
          <a:xfrm>
            <a:off x="0" y="0"/>
            <a:ext cx="1036638" cy="993775"/>
          </a:xfrm>
          <a:prstGeom prst="rect">
            <a:avLst/>
          </a:prstGeom>
          <a:noFill/>
          <a:ln w="9525">
            <a:noFill/>
          </a:ln>
        </p:spPr>
      </p:pic>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3"/>
          <p:cNvSpPr txBox="1"/>
          <p:nvPr/>
        </p:nvSpPr>
        <p:spPr>
          <a:xfrm>
            <a:off x="1439466" y="1431131"/>
            <a:ext cx="6103144" cy="81978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2400" dirty="0"/>
          </a:p>
          <a:p>
            <a:pPr marL="342900" lvl="0" indent="-342900" algn="just" eaLnBrk="1" hangingPunct="1">
              <a:buClr>
                <a:srgbClr val="FF0000"/>
              </a:buClr>
              <a:buSzPct val="120000"/>
              <a:buNone/>
            </a:pPr>
            <a:endParaRPr lang="en-US" altLang="zh-CN" sz="1800" dirty="0">
              <a:latin typeface="楷体_GB2312" pitchFamily="49" charset="-122"/>
            </a:endParaRPr>
          </a:p>
        </p:txBody>
      </p:sp>
      <p:sp>
        <p:nvSpPr>
          <p:cNvPr id="11267" name="Text Box 3"/>
          <p:cNvSpPr txBox="1"/>
          <p:nvPr/>
        </p:nvSpPr>
        <p:spPr>
          <a:xfrm>
            <a:off x="1352391" y="754380"/>
            <a:ext cx="6103144" cy="46037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2400" dirty="0"/>
              <a:t>8.2  </a:t>
            </a:r>
            <a:r>
              <a:rPr lang="zh-CN" altLang="en-US" sz="2400" dirty="0"/>
              <a:t>库存业务</a:t>
            </a:r>
            <a:endParaRPr lang="zh-CN" altLang="en-US" sz="2400" b="0" dirty="0">
              <a:latin typeface="黑体" panose="02010609060101010101" pitchFamily="49" charset="-122"/>
            </a:endParaRPr>
          </a:p>
        </p:txBody>
      </p:sp>
      <p:sp>
        <p:nvSpPr>
          <p:cNvPr id="11271" name="Rectangle 9"/>
          <p:cNvSpPr/>
          <p:nvPr/>
        </p:nvSpPr>
        <p:spPr>
          <a:xfrm>
            <a:off x="1149985" y="2167890"/>
            <a:ext cx="7214870" cy="2922905"/>
          </a:xfrm>
          <a:prstGeom prst="rect">
            <a:avLst/>
          </a:prstGeom>
          <a:noFill/>
          <a:ln w="12700">
            <a:noFill/>
          </a:ln>
        </p:spPr>
        <p:txBody>
          <a:bodyPr wrap="squar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42925" algn="l"/>
              </a:tabLst>
            </a:pPr>
            <a:r>
              <a:rPr lang="zh-CN" altLang="en-US" sz="1200" dirty="0">
                <a:latin typeface="黑体" panose="02010609060101010101" pitchFamily="49" charset="-122"/>
              </a:rPr>
              <a:t>   </a:t>
            </a:r>
            <a:r>
              <a:rPr lang="zh-CN" altLang="en-US" sz="1800" dirty="0">
                <a:latin typeface="黑体" panose="02010609060101010101" pitchFamily="49" charset="-122"/>
              </a:rPr>
              <a:t> </a:t>
            </a:r>
            <a:r>
              <a:rPr lang="zh-CN" altLang="en-US" sz="2400" dirty="0">
                <a:latin typeface="黑体" panose="02010609060101010101" pitchFamily="49" charset="-122"/>
              </a:rPr>
              <a:t>知识要点：</a:t>
            </a:r>
            <a:endParaRPr lang="zh-CN" altLang="en-US" sz="1600" dirty="0">
              <a:latin typeface="黑体" panose="02010609060101010101" pitchFamily="49" charset="-122"/>
            </a:endParaRPr>
          </a:p>
          <a:p>
            <a:pPr marL="0" lvl="0" indent="0" defTabSz="914400" eaLnBrk="1" hangingPunct="1">
              <a:spcAft>
                <a:spcPct val="0"/>
              </a:spcAft>
              <a:buFontTx/>
              <a:buNone/>
              <a:tabLst>
                <a:tab pos="542925" algn="l"/>
              </a:tabLst>
            </a:pPr>
            <a:endParaRPr lang="zh-CN" altLang="en-US" sz="1600" dirty="0">
              <a:latin typeface="黑体" panose="02010609060101010101" pitchFamily="49" charset="-122"/>
            </a:endParaRPr>
          </a:p>
          <a:p>
            <a:pPr marL="457200" lvl="1" indent="0" defTabSz="914400" eaLnBrk="1" hangingPunct="1">
              <a:spcAft>
                <a:spcPct val="0"/>
              </a:spcAft>
              <a:buFontTx/>
              <a:buNone/>
              <a:tabLst>
                <a:tab pos="542925" algn="l"/>
              </a:tabLst>
            </a:pPr>
            <a:r>
              <a:rPr lang="zh-CN" altLang="en-US" sz="1600" dirty="0">
                <a:latin typeface="楷体_GB2312" pitchFamily="49" charset="-122"/>
                <a:ea typeface="楷体_GB2312" pitchFamily="49" charset="-122"/>
              </a:rPr>
              <a:t>    </a:t>
            </a:r>
            <a:r>
              <a:rPr lang="zh-CN" altLang="en-US" sz="2400" dirty="0">
                <a:latin typeface="楷体_GB2312" pitchFamily="49" charset="-122"/>
                <a:ea typeface="楷体_GB2312" pitchFamily="49" charset="-122"/>
              </a:rPr>
              <a:t>撤消对当前单据的审核时，可用鼠标单击工具条上的</a:t>
            </a:r>
            <a:r>
              <a:rPr lang="en-US" altLang="zh-CN" sz="2400" dirty="0">
                <a:latin typeface="楷体_GB2312" pitchFamily="49" charset="-122"/>
                <a:ea typeface="楷体_GB2312" pitchFamily="49" charset="-122"/>
              </a:rPr>
              <a:t>〖</a:t>
            </a:r>
            <a:r>
              <a:rPr lang="zh-CN" altLang="en-US" sz="2400" dirty="0">
                <a:latin typeface="楷体_GB2312" pitchFamily="49" charset="-122"/>
                <a:ea typeface="楷体_GB2312" pitchFamily="49" charset="-122"/>
              </a:rPr>
              <a:t>弃审</a:t>
            </a:r>
            <a:r>
              <a:rPr lang="en-US" altLang="zh-CN" sz="2400" dirty="0">
                <a:latin typeface="楷体_GB2312" pitchFamily="49" charset="-122"/>
                <a:ea typeface="楷体_GB2312" pitchFamily="49" charset="-122"/>
              </a:rPr>
              <a:t>〗</a:t>
            </a:r>
            <a:r>
              <a:rPr lang="zh-CN" altLang="en-US" sz="2400" dirty="0">
                <a:latin typeface="楷体_GB2312" pitchFamily="49" charset="-122"/>
                <a:ea typeface="楷体_GB2312" pitchFamily="49" charset="-122"/>
              </a:rPr>
              <a:t>按钮。</a:t>
            </a:r>
            <a:endParaRPr lang="zh-CN" altLang="en-US" sz="2400" dirty="0">
              <a:latin typeface="楷体_GB2312" pitchFamily="49" charset="-122"/>
              <a:ea typeface="楷体_GB2312" pitchFamily="49" charset="-122"/>
            </a:endParaRPr>
          </a:p>
          <a:p>
            <a:pPr marL="457200" lvl="1" indent="0" defTabSz="914400" eaLnBrk="1" hangingPunct="1">
              <a:spcAft>
                <a:spcPct val="0"/>
              </a:spcAft>
              <a:buFontTx/>
              <a:buNone/>
              <a:tabLst>
                <a:tab pos="542925" algn="l"/>
              </a:tabLst>
            </a:pPr>
            <a:r>
              <a:rPr lang="zh-CN" altLang="en-US" sz="2400" dirty="0">
                <a:latin typeface="楷体_GB2312" pitchFamily="49" charset="-122"/>
                <a:ea typeface="楷体_GB2312" pitchFamily="49" charset="-122"/>
              </a:rPr>
              <a:t>库存系统中的审核含义比较广泛，通常可将实物的出入库作为单据审核的标志，即在出入库单上的所有存货均办理了实物出库或入库手续后，对出入库单进行审核。</a:t>
            </a:r>
            <a:endParaRPr lang="zh-CN" altLang="en-US" sz="2400" dirty="0">
              <a:latin typeface="楷体_GB2312" pitchFamily="49" charset="-122"/>
              <a:ea typeface="楷体_GB2312" pitchFamily="49" charset="-122"/>
            </a:endParaRPr>
          </a:p>
        </p:txBody>
      </p:sp>
      <p:pic>
        <p:nvPicPr>
          <p:cNvPr id="62469" name="Picture 2"/>
          <p:cNvPicPr>
            <a:picLocks noChangeAspect="1"/>
          </p:cNvPicPr>
          <p:nvPr/>
        </p:nvPicPr>
        <p:blipFill>
          <a:blip r:embed="rId3"/>
          <a:srcRect l="36391" t="27634" r="25974" b="4903"/>
          <a:stretch>
            <a:fillRect/>
          </a:stretch>
        </p:blipFill>
        <p:spPr>
          <a:xfrm>
            <a:off x="0" y="0"/>
            <a:ext cx="1036638" cy="993775"/>
          </a:xfrm>
          <a:prstGeom prst="rect">
            <a:avLst/>
          </a:prstGeom>
          <a:noFill/>
          <a:ln w="9525">
            <a:noFill/>
          </a:ln>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3"/>
          <p:cNvSpPr txBox="1"/>
          <p:nvPr/>
        </p:nvSpPr>
        <p:spPr>
          <a:xfrm>
            <a:off x="1439466" y="1431131"/>
            <a:ext cx="6103144" cy="81978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2400" dirty="0"/>
          </a:p>
          <a:p>
            <a:pPr marL="342900" lvl="0" indent="-342900" algn="just" eaLnBrk="1" hangingPunct="1">
              <a:buClr>
                <a:srgbClr val="FF0000"/>
              </a:buClr>
              <a:buSzPct val="120000"/>
              <a:buNone/>
            </a:pPr>
            <a:endParaRPr lang="en-US" altLang="zh-CN" sz="1800" dirty="0">
              <a:latin typeface="楷体_GB2312" pitchFamily="49" charset="-122"/>
            </a:endParaRPr>
          </a:p>
        </p:txBody>
      </p:sp>
      <p:sp>
        <p:nvSpPr>
          <p:cNvPr id="12291" name="Text Box 3"/>
          <p:cNvSpPr txBox="1"/>
          <p:nvPr/>
        </p:nvSpPr>
        <p:spPr>
          <a:xfrm>
            <a:off x="1412081" y="1619250"/>
            <a:ext cx="6103144" cy="46037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2400" dirty="0"/>
              <a:t>8.2  </a:t>
            </a:r>
            <a:r>
              <a:rPr lang="zh-CN" altLang="en-US" sz="2400" dirty="0"/>
              <a:t>库存业务</a:t>
            </a:r>
            <a:endParaRPr lang="zh-CN" altLang="en-US" sz="2400" b="0" dirty="0">
              <a:latin typeface="黑体" panose="02010609060101010101" pitchFamily="49" charset="-122"/>
            </a:endParaRPr>
          </a:p>
        </p:txBody>
      </p:sp>
      <p:sp>
        <p:nvSpPr>
          <p:cNvPr id="12292" name="AutoShape 9"/>
          <p:cNvSpPr/>
          <p:nvPr/>
        </p:nvSpPr>
        <p:spPr>
          <a:xfrm>
            <a:off x="1439545" y="2694305"/>
            <a:ext cx="6516370" cy="175577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1800" dirty="0">
              <a:latin typeface="楷体_GB2312" pitchFamily="49" charset="-122"/>
              <a:ea typeface="楷体_GB2312" pitchFamily="49" charset="-122"/>
            </a:endParaRPr>
          </a:p>
        </p:txBody>
      </p:sp>
      <p:sp>
        <p:nvSpPr>
          <p:cNvPr id="12293" name="Rectangle 6"/>
          <p:cNvSpPr/>
          <p:nvPr/>
        </p:nvSpPr>
        <p:spPr>
          <a:xfrm>
            <a:off x="1682354" y="2201228"/>
            <a:ext cx="1135380" cy="321945"/>
          </a:xfrm>
          <a:prstGeom prst="rect">
            <a:avLst/>
          </a:prstGeom>
          <a:noFill/>
          <a:ln w="12700">
            <a:noFill/>
          </a:ln>
        </p:spPr>
        <p:txBody>
          <a:bodyPr wrap="none" anchor="ctr">
            <a:spAutoFit/>
          </a:bodyPr>
          <a:p>
            <a:pPr eaLnBrk="0" hangingPunct="0"/>
            <a:r>
              <a:rPr lang="en-US" altLang="zh-CN" sz="1500" b="1" dirty="0">
                <a:latin typeface="Times New Roman" panose="02020603050405020304" pitchFamily="18" charset="0"/>
              </a:rPr>
              <a:t>【</a:t>
            </a:r>
            <a:r>
              <a:rPr lang="zh-CN" altLang="en-US" sz="1500" b="1" dirty="0">
                <a:latin typeface="Times New Roman" panose="02020603050405020304" pitchFamily="18" charset="0"/>
              </a:rPr>
              <a:t>做中学</a:t>
            </a:r>
            <a:r>
              <a:rPr lang="en-US" altLang="zh-CN" sz="1500" b="1" dirty="0">
                <a:latin typeface="Times New Roman" panose="02020603050405020304" pitchFamily="18" charset="0"/>
              </a:rPr>
              <a:t>】</a:t>
            </a:r>
            <a:endParaRPr lang="en-US" altLang="zh-CN" sz="1500" b="1" dirty="0">
              <a:latin typeface="Times New Roman" panose="02020603050405020304" pitchFamily="18" charset="0"/>
            </a:endParaRPr>
          </a:p>
        </p:txBody>
      </p:sp>
      <p:sp>
        <p:nvSpPr>
          <p:cNvPr id="12294" name="Rectangle 7"/>
          <p:cNvSpPr/>
          <p:nvPr/>
        </p:nvSpPr>
        <p:spPr>
          <a:xfrm>
            <a:off x="1911985" y="3029903"/>
            <a:ext cx="5603875" cy="1014730"/>
          </a:xfrm>
          <a:prstGeom prst="rect">
            <a:avLst/>
          </a:prstGeom>
          <a:noFill/>
          <a:ln w="12700">
            <a:noFill/>
          </a:ln>
        </p:spPr>
        <p:txBody>
          <a:bodyPr wrap="squar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任务2：审核销售出库单</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       审核1月份所填制的“销售出库单”。</a:t>
            </a:r>
            <a:endParaRPr lang="zh-CN" altLang="en-US" sz="2000" dirty="0">
              <a:latin typeface="楷体_GB2312" pitchFamily="49" charset="-122"/>
              <a:ea typeface="楷体_GB2312" pitchFamily="49" charset="-122"/>
            </a:endParaRPr>
          </a:p>
        </p:txBody>
      </p:sp>
      <p:sp>
        <p:nvSpPr>
          <p:cNvPr id="12295" name="AutoShape 4">
            <a:hlinkClick r:id="rId3" action="ppaction://hlinksldjump"/>
          </p:cNvPr>
          <p:cNvSpPr/>
          <p:nvPr/>
        </p:nvSpPr>
        <p:spPr>
          <a:xfrm>
            <a:off x="7110413" y="5264944"/>
            <a:ext cx="621506" cy="271463"/>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1800" b="0" dirty="0"/>
          </a:p>
        </p:txBody>
      </p:sp>
      <p:pic>
        <p:nvPicPr>
          <p:cNvPr id="62469" name="Picture 2"/>
          <p:cNvPicPr>
            <a:picLocks noChangeAspect="1"/>
          </p:cNvPicPr>
          <p:nvPr/>
        </p:nvPicPr>
        <p:blipFill>
          <a:blip r:embed="rId4"/>
          <a:srcRect l="36391" t="27634" r="25974" b="4903"/>
          <a:stretch>
            <a:fillRect/>
          </a:stretch>
        </p:blipFill>
        <p:spPr>
          <a:xfrm>
            <a:off x="0" y="0"/>
            <a:ext cx="1036638" cy="993775"/>
          </a:xfrm>
          <a:prstGeom prst="rect">
            <a:avLst/>
          </a:prstGeom>
          <a:noFill/>
          <a:ln w="9525">
            <a:noFill/>
          </a:ln>
        </p:spPr>
      </p:pic>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3"/>
          <p:cNvSpPr txBox="1"/>
          <p:nvPr/>
        </p:nvSpPr>
        <p:spPr>
          <a:xfrm>
            <a:off x="1439466" y="1431131"/>
            <a:ext cx="6103144" cy="81978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2400" dirty="0"/>
          </a:p>
          <a:p>
            <a:pPr marL="342900" lvl="0" indent="-342900" algn="just" eaLnBrk="1" hangingPunct="1">
              <a:buClr>
                <a:srgbClr val="FF0000"/>
              </a:buClr>
              <a:buSzPct val="120000"/>
              <a:buNone/>
            </a:pPr>
            <a:endParaRPr lang="en-US" altLang="zh-CN" sz="1800" dirty="0">
              <a:latin typeface="楷体_GB2312" pitchFamily="49" charset="-122"/>
            </a:endParaRPr>
          </a:p>
        </p:txBody>
      </p:sp>
      <p:sp>
        <p:nvSpPr>
          <p:cNvPr id="13315" name="Text Box 3"/>
          <p:cNvSpPr txBox="1"/>
          <p:nvPr/>
        </p:nvSpPr>
        <p:spPr>
          <a:xfrm>
            <a:off x="1412081" y="1619250"/>
            <a:ext cx="6103144" cy="46037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2400" dirty="0"/>
              <a:t>8.2  </a:t>
            </a:r>
            <a:r>
              <a:rPr lang="zh-CN" altLang="en-US" sz="2400" dirty="0"/>
              <a:t>库存业务</a:t>
            </a:r>
            <a:endParaRPr lang="zh-CN" altLang="en-US" sz="2400" b="0" dirty="0">
              <a:latin typeface="黑体" panose="02010609060101010101" pitchFamily="49" charset="-122"/>
            </a:endParaRPr>
          </a:p>
        </p:txBody>
      </p:sp>
      <p:sp>
        <p:nvSpPr>
          <p:cNvPr id="13316" name="AutoShape 9"/>
          <p:cNvSpPr/>
          <p:nvPr/>
        </p:nvSpPr>
        <p:spPr>
          <a:xfrm>
            <a:off x="828675" y="2807335"/>
            <a:ext cx="7426960" cy="32004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1800" dirty="0">
              <a:latin typeface="楷体_GB2312" pitchFamily="49" charset="-122"/>
              <a:ea typeface="楷体_GB2312" pitchFamily="49" charset="-122"/>
            </a:endParaRPr>
          </a:p>
        </p:txBody>
      </p:sp>
      <p:sp>
        <p:nvSpPr>
          <p:cNvPr id="13317" name="Rectangle 6"/>
          <p:cNvSpPr/>
          <p:nvPr/>
        </p:nvSpPr>
        <p:spPr>
          <a:xfrm>
            <a:off x="1682354" y="2201228"/>
            <a:ext cx="1135380" cy="321945"/>
          </a:xfrm>
          <a:prstGeom prst="rect">
            <a:avLst/>
          </a:prstGeom>
          <a:noFill/>
          <a:ln w="12700">
            <a:noFill/>
          </a:ln>
        </p:spPr>
        <p:txBody>
          <a:bodyPr wrap="none" anchor="ctr">
            <a:spAutoFit/>
          </a:bodyPr>
          <a:p>
            <a:pPr eaLnBrk="0" hangingPunct="0"/>
            <a:r>
              <a:rPr lang="en-US" altLang="zh-CN" sz="1500" b="1" dirty="0">
                <a:latin typeface="Times New Roman" panose="02020603050405020304" pitchFamily="18" charset="0"/>
              </a:rPr>
              <a:t>【</a:t>
            </a:r>
            <a:r>
              <a:rPr lang="zh-CN" altLang="en-US" sz="1500" b="1" dirty="0">
                <a:latin typeface="Times New Roman" panose="02020603050405020304" pitchFamily="18" charset="0"/>
              </a:rPr>
              <a:t>做中学</a:t>
            </a:r>
            <a:r>
              <a:rPr lang="en-US" altLang="zh-CN" sz="1500" b="1" dirty="0">
                <a:latin typeface="Times New Roman" panose="02020603050405020304" pitchFamily="18" charset="0"/>
              </a:rPr>
              <a:t>】</a:t>
            </a:r>
            <a:endParaRPr lang="en-US" altLang="zh-CN" sz="1500" b="1" dirty="0">
              <a:latin typeface="Times New Roman" panose="02020603050405020304" pitchFamily="18" charset="0"/>
            </a:endParaRPr>
          </a:p>
        </p:txBody>
      </p:sp>
      <p:sp>
        <p:nvSpPr>
          <p:cNvPr id="13318" name="Rectangle 7"/>
          <p:cNvSpPr/>
          <p:nvPr/>
        </p:nvSpPr>
        <p:spPr>
          <a:xfrm>
            <a:off x="1156335" y="2947353"/>
            <a:ext cx="6575425" cy="2399665"/>
          </a:xfrm>
          <a:prstGeom prst="rect">
            <a:avLst/>
          </a:prstGeom>
          <a:noFill/>
          <a:ln w="12700">
            <a:noFill/>
          </a:ln>
        </p:spPr>
        <p:txBody>
          <a:bodyPr wrap="squar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lnSpc>
                <a:spcPct val="150000"/>
              </a:lnSpc>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3</a:t>
            </a:r>
            <a:r>
              <a:rPr lang="zh-CN" altLang="en-US" sz="2000" dirty="0">
                <a:latin typeface="楷体_GB2312" pitchFamily="49" charset="-122"/>
                <a:ea typeface="楷体_GB2312" pitchFamily="49" charset="-122"/>
              </a:rPr>
              <a:t>：填制并审核产成品入库单</a:t>
            </a:r>
            <a:endParaRPr lang="zh-CN" altLang="en-US" sz="2000" dirty="0">
              <a:latin typeface="楷体_GB2312" pitchFamily="49" charset="-122"/>
              <a:ea typeface="楷体_GB2312" pitchFamily="49" charset="-122"/>
            </a:endParaRPr>
          </a:p>
          <a:p>
            <a:pPr marL="0" lvl="0" indent="266700" defTabSz="914400" eaLnBrk="1" hangingPunct="1">
              <a:lnSpc>
                <a:spcPct val="150000"/>
              </a:lnSpc>
              <a:spcAft>
                <a:spcPct val="0"/>
              </a:spcAft>
              <a:buFontTx/>
              <a:buNone/>
              <a:tabLst>
                <a:tab pos="571500" algn="l"/>
              </a:tabLst>
            </a:pPr>
            <a:r>
              <a:rPr lang="zh-CN" altLang="en-US" sz="2000" dirty="0">
                <a:latin typeface="楷体_GB2312" pitchFamily="49" charset="-122"/>
                <a:ea typeface="楷体_GB2312" pitchFamily="49" charset="-122"/>
              </a:rPr>
              <a:t>    本期的产品入库情况如下：</a:t>
            </a:r>
            <a:endParaRPr lang="zh-CN" altLang="en-US" sz="2000" dirty="0">
              <a:latin typeface="楷体_GB2312" pitchFamily="49" charset="-122"/>
              <a:ea typeface="楷体_GB2312" pitchFamily="49" charset="-122"/>
            </a:endParaRPr>
          </a:p>
          <a:p>
            <a:pPr marL="0" lvl="0" indent="266700" defTabSz="914400" eaLnBrk="1" hangingPunct="1">
              <a:lnSpc>
                <a:spcPct val="150000"/>
              </a:lnSpc>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15</a:t>
            </a:r>
            <a:r>
              <a:rPr lang="zh-CN" altLang="en-US" sz="2000" dirty="0">
                <a:latin typeface="楷体_GB2312" pitchFamily="49" charset="-122"/>
                <a:ea typeface="楷体_GB2312" pitchFamily="49" charset="-122"/>
              </a:rPr>
              <a:t>日，产品库完工入库</a:t>
            </a:r>
            <a:r>
              <a:rPr lang="en-US" altLang="zh-CN" sz="2000" dirty="0">
                <a:latin typeface="楷体_GB2312" pitchFamily="49" charset="-122"/>
                <a:ea typeface="楷体_GB2312" pitchFamily="49" charset="-122"/>
              </a:rPr>
              <a:t>XYA</a:t>
            </a:r>
            <a:r>
              <a:rPr lang="zh-CN" altLang="en-US" sz="2000" dirty="0">
                <a:latin typeface="楷体_GB2312" pitchFamily="49" charset="-122"/>
                <a:ea typeface="楷体_GB2312" pitchFamily="49" charset="-122"/>
              </a:rPr>
              <a:t>产品</a:t>
            </a:r>
            <a:r>
              <a:rPr lang="en-US" altLang="zh-CN" sz="2000" dirty="0">
                <a:latin typeface="楷体_GB2312" pitchFamily="49" charset="-122"/>
                <a:ea typeface="楷体_GB2312" pitchFamily="49" charset="-122"/>
              </a:rPr>
              <a:t>12</a:t>
            </a:r>
            <a:r>
              <a:rPr lang="zh-CN" altLang="en-US" sz="2000" dirty="0">
                <a:latin typeface="楷体_GB2312" pitchFamily="49" charset="-122"/>
                <a:ea typeface="楷体_GB2312" pitchFamily="49" charset="-122"/>
              </a:rPr>
              <a:t>台。</a:t>
            </a:r>
            <a:endParaRPr lang="zh-CN" altLang="en-US" sz="2000" dirty="0">
              <a:latin typeface="楷体_GB2312" pitchFamily="49" charset="-122"/>
              <a:ea typeface="楷体_GB2312" pitchFamily="49" charset="-122"/>
            </a:endParaRPr>
          </a:p>
          <a:p>
            <a:pPr marL="0" lvl="0" indent="266700" defTabSz="914400" eaLnBrk="1" hangingPunct="1">
              <a:lnSpc>
                <a:spcPct val="150000"/>
              </a:lnSpc>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15</a:t>
            </a:r>
            <a:r>
              <a:rPr lang="zh-CN" altLang="en-US" sz="2000" dirty="0">
                <a:latin typeface="楷体_GB2312" pitchFamily="49" charset="-122"/>
                <a:ea typeface="楷体_GB2312" pitchFamily="49" charset="-122"/>
              </a:rPr>
              <a:t>日，产品库完工入库</a:t>
            </a:r>
            <a:r>
              <a:rPr lang="en-US" altLang="zh-CN" sz="2000" dirty="0">
                <a:latin typeface="楷体_GB2312" pitchFamily="49" charset="-122"/>
                <a:ea typeface="楷体_GB2312" pitchFamily="49" charset="-122"/>
              </a:rPr>
              <a:t>XYB</a:t>
            </a:r>
            <a:r>
              <a:rPr lang="zh-CN" altLang="en-US" sz="2000" dirty="0">
                <a:latin typeface="楷体_GB2312" pitchFamily="49" charset="-122"/>
                <a:ea typeface="楷体_GB2312" pitchFamily="49" charset="-122"/>
              </a:rPr>
              <a:t>产品</a:t>
            </a:r>
            <a:r>
              <a:rPr lang="en-US" altLang="zh-CN" sz="2000" dirty="0">
                <a:latin typeface="楷体_GB2312" pitchFamily="49" charset="-122"/>
                <a:ea typeface="楷体_GB2312" pitchFamily="49" charset="-122"/>
              </a:rPr>
              <a:t>16</a:t>
            </a:r>
            <a:r>
              <a:rPr lang="zh-CN" altLang="en-US" sz="2000" dirty="0">
                <a:latin typeface="楷体_GB2312" pitchFamily="49" charset="-122"/>
                <a:ea typeface="楷体_GB2312" pitchFamily="49" charset="-122"/>
              </a:rPr>
              <a:t>台。以上均办理入库手续，没有发现质量问题。</a:t>
            </a:r>
            <a:endParaRPr lang="zh-CN" altLang="en-US" sz="2000" dirty="0">
              <a:latin typeface="楷体_GB2312" pitchFamily="49" charset="-122"/>
              <a:ea typeface="楷体_GB2312" pitchFamily="49" charset="-122"/>
            </a:endParaRPr>
          </a:p>
        </p:txBody>
      </p:sp>
      <p:sp>
        <p:nvSpPr>
          <p:cNvPr id="13319" name="AutoShape 4">
            <a:hlinkClick r:id="rId3" action="ppaction://hlinksldjump"/>
          </p:cNvPr>
          <p:cNvSpPr/>
          <p:nvPr/>
        </p:nvSpPr>
        <p:spPr>
          <a:xfrm>
            <a:off x="7110413" y="5264944"/>
            <a:ext cx="621506" cy="271463"/>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1800" b="0" dirty="0"/>
          </a:p>
        </p:txBody>
      </p:sp>
      <p:pic>
        <p:nvPicPr>
          <p:cNvPr id="62469" name="Picture 2"/>
          <p:cNvPicPr>
            <a:picLocks noChangeAspect="1"/>
          </p:cNvPicPr>
          <p:nvPr/>
        </p:nvPicPr>
        <p:blipFill>
          <a:blip r:embed="rId4"/>
          <a:srcRect l="36391" t="27634" r="25974" b="4903"/>
          <a:stretch>
            <a:fillRect/>
          </a:stretch>
        </p:blipFill>
        <p:spPr>
          <a:xfrm>
            <a:off x="0" y="0"/>
            <a:ext cx="1036638" cy="993775"/>
          </a:xfrm>
          <a:prstGeom prst="rect">
            <a:avLst/>
          </a:prstGeom>
          <a:noFill/>
          <a:ln w="9525">
            <a:noFill/>
          </a:ln>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ext Box 3"/>
          <p:cNvSpPr txBox="1"/>
          <p:nvPr/>
        </p:nvSpPr>
        <p:spPr>
          <a:xfrm>
            <a:off x="1439466" y="1431131"/>
            <a:ext cx="6103144" cy="81978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2400" dirty="0"/>
          </a:p>
          <a:p>
            <a:pPr marL="342900" lvl="0" indent="-342900" algn="just" eaLnBrk="1" hangingPunct="1">
              <a:buClr>
                <a:srgbClr val="FF0000"/>
              </a:buClr>
              <a:buSzPct val="120000"/>
              <a:buNone/>
            </a:pPr>
            <a:endParaRPr lang="en-US" altLang="zh-CN" sz="1800" dirty="0">
              <a:latin typeface="楷体_GB2312" pitchFamily="49" charset="-122"/>
            </a:endParaRPr>
          </a:p>
        </p:txBody>
      </p:sp>
      <p:sp>
        <p:nvSpPr>
          <p:cNvPr id="14339" name="Text Box 3"/>
          <p:cNvSpPr txBox="1"/>
          <p:nvPr/>
        </p:nvSpPr>
        <p:spPr>
          <a:xfrm>
            <a:off x="1412081" y="1619250"/>
            <a:ext cx="6103144" cy="46037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2400" dirty="0"/>
              <a:t>8.2  </a:t>
            </a:r>
            <a:r>
              <a:rPr lang="zh-CN" altLang="en-US" sz="2400" dirty="0"/>
              <a:t>库存业务</a:t>
            </a:r>
            <a:endParaRPr lang="zh-CN" altLang="en-US" sz="2400" b="0" dirty="0">
              <a:latin typeface="黑体" panose="02010609060101010101" pitchFamily="49" charset="-122"/>
            </a:endParaRPr>
          </a:p>
        </p:txBody>
      </p:sp>
      <p:sp>
        <p:nvSpPr>
          <p:cNvPr id="14340" name="AutoShape 9"/>
          <p:cNvSpPr/>
          <p:nvPr/>
        </p:nvSpPr>
        <p:spPr>
          <a:xfrm>
            <a:off x="1266190" y="2645410"/>
            <a:ext cx="6585585" cy="319151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1800" dirty="0">
              <a:latin typeface="楷体_GB2312" pitchFamily="49" charset="-122"/>
              <a:ea typeface="楷体_GB2312" pitchFamily="49" charset="-122"/>
            </a:endParaRPr>
          </a:p>
        </p:txBody>
      </p:sp>
      <p:sp>
        <p:nvSpPr>
          <p:cNvPr id="14341" name="Rectangle 6"/>
          <p:cNvSpPr/>
          <p:nvPr/>
        </p:nvSpPr>
        <p:spPr>
          <a:xfrm>
            <a:off x="1682354" y="2201228"/>
            <a:ext cx="1135380" cy="321945"/>
          </a:xfrm>
          <a:prstGeom prst="rect">
            <a:avLst/>
          </a:prstGeom>
          <a:noFill/>
          <a:ln w="12700">
            <a:noFill/>
          </a:ln>
        </p:spPr>
        <p:txBody>
          <a:bodyPr wrap="none" anchor="ctr">
            <a:spAutoFit/>
          </a:bodyPr>
          <a:p>
            <a:pPr eaLnBrk="0" hangingPunct="0"/>
            <a:r>
              <a:rPr lang="en-US" altLang="zh-CN" sz="1500" b="1" dirty="0">
                <a:latin typeface="Times New Roman" panose="02020603050405020304" pitchFamily="18" charset="0"/>
              </a:rPr>
              <a:t>【</a:t>
            </a:r>
            <a:r>
              <a:rPr lang="zh-CN" altLang="en-US" sz="1500" b="1" dirty="0">
                <a:latin typeface="Times New Roman" panose="02020603050405020304" pitchFamily="18" charset="0"/>
              </a:rPr>
              <a:t>做中学</a:t>
            </a:r>
            <a:r>
              <a:rPr lang="en-US" altLang="zh-CN" sz="1500" b="1" dirty="0">
                <a:latin typeface="Times New Roman" panose="02020603050405020304" pitchFamily="18" charset="0"/>
              </a:rPr>
              <a:t>】</a:t>
            </a:r>
            <a:endParaRPr lang="en-US" altLang="zh-CN" sz="1500" b="1" dirty="0">
              <a:latin typeface="Times New Roman" panose="02020603050405020304" pitchFamily="18" charset="0"/>
            </a:endParaRPr>
          </a:p>
        </p:txBody>
      </p:sp>
      <p:sp>
        <p:nvSpPr>
          <p:cNvPr id="14342" name="Rectangle 7"/>
          <p:cNvSpPr/>
          <p:nvPr/>
        </p:nvSpPr>
        <p:spPr>
          <a:xfrm>
            <a:off x="1463675" y="2924810"/>
            <a:ext cx="6000750" cy="1938020"/>
          </a:xfrm>
          <a:prstGeom prst="rect">
            <a:avLst/>
          </a:prstGeom>
          <a:noFill/>
          <a:ln w="12700">
            <a:noFill/>
          </a:ln>
        </p:spPr>
        <p:txBody>
          <a:bodyPr wrap="square"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lnSpc>
                <a:spcPct val="150000"/>
              </a:lnSpc>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4</a:t>
            </a:r>
            <a:r>
              <a:rPr lang="zh-CN" altLang="en-US" sz="2000" dirty="0">
                <a:latin typeface="楷体_GB2312" pitchFamily="49" charset="-122"/>
                <a:ea typeface="楷体_GB2312" pitchFamily="49" charset="-122"/>
              </a:rPr>
              <a:t>：对接受捐赠的原材料进行入库处理</a:t>
            </a:r>
            <a:endParaRPr lang="zh-CN" altLang="en-US" sz="2000" dirty="0">
              <a:latin typeface="楷体_GB2312" pitchFamily="49" charset="-122"/>
              <a:ea typeface="楷体_GB2312" pitchFamily="49" charset="-122"/>
            </a:endParaRPr>
          </a:p>
          <a:p>
            <a:pPr marL="0" lvl="0" indent="266700" defTabSz="914400" eaLnBrk="1" hangingPunct="1">
              <a:lnSpc>
                <a:spcPct val="150000"/>
              </a:lnSpc>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19</a:t>
            </a:r>
            <a:r>
              <a:rPr lang="zh-CN" altLang="en-US" sz="2000" dirty="0">
                <a:latin typeface="楷体_GB2312" pitchFamily="49" charset="-122"/>
                <a:ea typeface="楷体_GB2312" pitchFamily="49" charset="-122"/>
              </a:rPr>
              <a:t>日，企业接受上级集团企业捐赠的</a:t>
            </a:r>
            <a:r>
              <a:rPr lang="en-US" altLang="zh-CN" sz="2000" dirty="0">
                <a:latin typeface="楷体_GB2312" pitchFamily="49" charset="-122"/>
                <a:ea typeface="楷体_GB2312" pitchFamily="49" charset="-122"/>
              </a:rPr>
              <a:t>TT008 10</a:t>
            </a:r>
            <a:r>
              <a:rPr lang="zh-CN" altLang="en-US" sz="2000" dirty="0">
                <a:latin typeface="楷体_GB2312" pitchFamily="49" charset="-122"/>
                <a:ea typeface="楷体_GB2312" pitchFamily="49" charset="-122"/>
              </a:rPr>
              <a:t>台，在原料库入库，检验后没有质量和数量问题，入库成本为</a:t>
            </a:r>
            <a:r>
              <a:rPr lang="en-US" altLang="zh-CN" sz="2000" dirty="0">
                <a:latin typeface="楷体_GB2312" pitchFamily="49" charset="-122"/>
                <a:ea typeface="楷体_GB2312" pitchFamily="49" charset="-122"/>
              </a:rPr>
              <a:t>3500</a:t>
            </a:r>
            <a:r>
              <a:rPr lang="zh-CN" altLang="en-US" sz="2000" dirty="0">
                <a:latin typeface="楷体_GB2312" pitchFamily="49" charset="-122"/>
                <a:ea typeface="楷体_GB2312" pitchFamily="49" charset="-122"/>
              </a:rPr>
              <a:t>元</a:t>
            </a:r>
            <a:r>
              <a:rPr lang="en-US" altLang="zh-CN" sz="2000" dirty="0">
                <a:latin typeface="楷体_GB2312" pitchFamily="49" charset="-122"/>
                <a:ea typeface="楷体_GB2312" pitchFamily="49" charset="-122"/>
              </a:rPr>
              <a:t>/</a:t>
            </a:r>
            <a:r>
              <a:rPr lang="zh-CN" altLang="en-US" sz="2000" dirty="0">
                <a:latin typeface="楷体_GB2312" pitchFamily="49" charset="-122"/>
                <a:ea typeface="楷体_GB2312" pitchFamily="49" charset="-122"/>
              </a:rPr>
              <a:t>台。</a:t>
            </a:r>
            <a:endParaRPr lang="zh-CN" altLang="en-US" sz="2000" dirty="0">
              <a:latin typeface="楷体_GB2312" pitchFamily="49" charset="-122"/>
              <a:ea typeface="楷体_GB2312" pitchFamily="49" charset="-122"/>
            </a:endParaRPr>
          </a:p>
        </p:txBody>
      </p:sp>
      <p:sp>
        <p:nvSpPr>
          <p:cNvPr id="14343" name="AutoShape 4">
            <a:hlinkClick r:id="rId3" action="ppaction://hlinksldjump"/>
          </p:cNvPr>
          <p:cNvSpPr/>
          <p:nvPr/>
        </p:nvSpPr>
        <p:spPr>
          <a:xfrm>
            <a:off x="7110413" y="5264944"/>
            <a:ext cx="621506" cy="271463"/>
          </a:xfrm>
          <a:prstGeom prst="actionButtonBackPrevious">
            <a:avLst/>
          </a:prstGeom>
          <a:gradFill rotWithShape="1">
            <a:gsLst>
              <a:gs pos="0">
                <a:srgbClr val="FFC89B"/>
              </a:gs>
              <a:gs pos="100000">
                <a:srgbClr val="C8C8FF"/>
              </a:gs>
            </a:gsLst>
            <a:path path="rect">
              <a:fillToRect r="100000" b="10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1800" b="0" dirty="0"/>
          </a:p>
        </p:txBody>
      </p:sp>
      <p:pic>
        <p:nvPicPr>
          <p:cNvPr id="62469" name="Picture 2"/>
          <p:cNvPicPr>
            <a:picLocks noChangeAspect="1"/>
          </p:cNvPicPr>
          <p:nvPr/>
        </p:nvPicPr>
        <p:blipFill>
          <a:blip r:embed="rId4"/>
          <a:srcRect l="36391" t="27634" r="25974" b="4903"/>
          <a:stretch>
            <a:fillRect/>
          </a:stretch>
        </p:blipFill>
        <p:spPr>
          <a:xfrm>
            <a:off x="0" y="0"/>
            <a:ext cx="1036638" cy="993775"/>
          </a:xfrm>
          <a:prstGeom prst="rect">
            <a:avLst/>
          </a:prstGeom>
          <a:noFill/>
          <a:ln w="9525">
            <a:noFill/>
          </a:ln>
        </p:spPr>
      </p:pic>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811</Words>
  <Application>WPS 演示</Application>
  <PresentationFormat>宽屏</PresentationFormat>
  <Paragraphs>64</Paragraphs>
  <Slides>7</Slides>
  <Notes>4</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7</vt:i4>
      </vt:variant>
    </vt:vector>
  </HeadingPairs>
  <TitlesOfParts>
    <vt:vector size="21" baseType="lpstr">
      <vt:lpstr>Arial</vt:lpstr>
      <vt:lpstr>宋体</vt:lpstr>
      <vt:lpstr>Wingdings</vt:lpstr>
      <vt:lpstr>微软雅黑</vt:lpstr>
      <vt:lpstr>Wingdings</vt:lpstr>
      <vt:lpstr>Times New Roman</vt:lpstr>
      <vt:lpstr>黑体</vt:lpstr>
      <vt:lpstr>楷体_GB2312</vt:lpstr>
      <vt:lpstr>新宋体</vt:lpstr>
      <vt:lpstr>Calibri</vt:lpstr>
      <vt:lpstr>Arial Unicode MS</vt:lpstr>
      <vt:lpstr>Verdana</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152</cp:revision>
  <dcterms:created xsi:type="dcterms:W3CDTF">2019-06-19T02:08:00Z</dcterms:created>
  <dcterms:modified xsi:type="dcterms:W3CDTF">2021-07-02T08:36:36Z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2052-11.1.0.10578</vt:lpwstr>
  </property>
  <property fmtid="{D5CDD505-2E9C-101B-9397-08002B2CF9AE}" pid="3" name="ICV">
    <vt:lpwstr>7154CF03A5D4439D8531CE19EADCD555</vt:lpwstr>
  </property>
</Properties>
</file>