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0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334" r:id="rId9"/>
    <p:sldId id="271" r:id="rId10"/>
    <p:sldId id="265" r:id="rId11"/>
    <p:sldId id="284" r:id="rId12"/>
    <p:sldId id="321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28" r:id="rId21"/>
    <p:sldId id="322" r:id="rId22"/>
    <p:sldId id="342" r:id="rId23"/>
    <p:sldId id="343" r:id="rId24"/>
    <p:sldId id="344" r:id="rId25"/>
    <p:sldId id="345" r:id="rId26"/>
    <p:sldId id="346" r:id="rId27"/>
    <p:sldId id="347" r:id="rId28"/>
    <p:sldId id="320" r:id="rId29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>
        <p:scale>
          <a:sx n="60" d="100"/>
          <a:sy n="60" d="100"/>
        </p:scale>
        <p:origin x="1997" y="768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6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19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8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354412" y="2030382"/>
            <a:ext cx="3727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项目二 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创作广告文案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138412" y="2675012"/>
            <a:ext cx="372762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138412" y="2758833"/>
            <a:ext cx="37276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创作海报广告文案     </a:t>
            </a: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创作报刊、杂志广告文案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70580" y="1566220"/>
            <a:ext cx="2911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1B23F71-8D40-6490-7BB4-1DC97E74F387}"/>
              </a:ext>
            </a:extLst>
          </p:cNvPr>
          <p:cNvSpPr/>
          <p:nvPr/>
        </p:nvSpPr>
        <p:spPr bwMode="auto">
          <a:xfrm>
            <a:off x="-19333" y="16906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C74FE04A-DD16-F7A4-2A90-69347AB747A2}"/>
              </a:ext>
            </a:extLst>
          </p:cNvPr>
          <p:cNvSpPr/>
          <p:nvPr/>
        </p:nvSpPr>
        <p:spPr bwMode="auto">
          <a:xfrm>
            <a:off x="1946428" y="1587688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7297376-394D-AD5B-D7D1-70D4DA74EE4F}"/>
              </a:ext>
            </a:extLst>
          </p:cNvPr>
          <p:cNvSpPr/>
          <p:nvPr/>
        </p:nvSpPr>
        <p:spPr bwMode="auto">
          <a:xfrm>
            <a:off x="2202798" y="2114803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9C3294BA-BB5B-20FA-01B3-E60ED138FA5C}"/>
              </a:ext>
            </a:extLst>
          </p:cNvPr>
          <p:cNvSpPr/>
          <p:nvPr/>
        </p:nvSpPr>
        <p:spPr>
          <a:xfrm>
            <a:off x="1016315" y="3190377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D520245C-66D1-A58F-C3D3-6E0CAEDD863B}"/>
              </a:ext>
            </a:extLst>
          </p:cNvPr>
          <p:cNvSpPr/>
          <p:nvPr/>
        </p:nvSpPr>
        <p:spPr>
          <a:xfrm>
            <a:off x="-37588" y="4251984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E47DDBBA-4966-23B3-FE80-93B5B0C0ADEA}"/>
              </a:ext>
            </a:extLst>
          </p:cNvPr>
          <p:cNvSpPr/>
          <p:nvPr/>
        </p:nvSpPr>
        <p:spPr>
          <a:xfrm>
            <a:off x="2070761" y="4251984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9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  <p:bldP spid="2" grpId="0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13" grpId="0" animBg="1"/>
          <p:bldP spid="14" grpId="0" animBg="1"/>
          <p:bldP spid="1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9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  <p:bldP spid="2" grpId="0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13" grpId="0" animBg="1"/>
          <p:bldP spid="14" grpId="0" animBg="1"/>
          <p:bldP spid="14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282411" y="647642"/>
            <a:ext cx="2385819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）广告文案的组成部分。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282412" y="1051965"/>
            <a:ext cx="4104000" cy="35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主要包括标题、正文、口号（广告语）、附文等部分。广告标题主要用以概括和揭示广告的内容，帮助消费者掌握广告的中心思想。广告标题是广告文案的导语，一般选择能揭示主题、引发注意、放在突出位置的精练语句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广告正文是广告文案的主体部分，对商品和劳务信息的具体介绍主要在广告正文中完成。应有效地将广告标题所提出的诉求点转换过来，通过不同的体裁形式持续下去，详细而准确地支持广告标题。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广告语是企业精神的高度浓缩并被长期重复使用的经典口号。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广告标题：吸引消费者。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广告正文：说服消费者。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0" y="966525"/>
            <a:ext cx="2528228" cy="379234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085C4E5-ABB7-574B-C07B-84E7543D7B7C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A0D122-EBFF-F595-AABA-8272298F299D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D1BE3EC-F31B-7CF7-40DE-B5AD5274B83C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B6CB2EC7-5A13-12BC-5CA3-3DBF91E16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98412" y="1230632"/>
            <a:ext cx="2258340" cy="16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）广告文案与普通文本的区别。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98412" y="1634956"/>
            <a:ext cx="3528000" cy="29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写作目的性不同。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广告文案写作主要是为了传达广告信息、获得与目标消费者沟通的、能促使消费者产生购买行为和购买愿望的文本形式，加强文案的吸引力，诱导受众读完整个文案。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写作的主体与客体关系不同。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广告文案写作首先注重的是如何运用文字将信息处理、表达得更准确、更完美、更有吸引力。写作者的主体性是为客体表现服务的，主体风格是为了客体的目标而存在的。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12" y="1012811"/>
            <a:ext cx="2580181" cy="365095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A2102AB-844D-12A2-3E70-A8ED158E8A4A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0112B0D6-6848-5D63-C2A5-8A4DDEE94830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9CA0037-8135-D903-E14C-1AAA889A899B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2B643D5B-FDA0-87E0-F8B6-A98FF992A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918024" y="899163"/>
            <a:ext cx="3652388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）商业广告文案的写作方法与技巧。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18023" y="1303486"/>
            <a:ext cx="4228389" cy="33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确立主题的技巧。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广告写作，首先要在标题上下功夫。常见的商业广告文案标题有两种类型，一种比较直截了当，如某某牌子的按摩椅广告文案的标题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某牌子的按摩椅，献给长辈的爱。这种标题比较直露，直接用商品的牌号、商品名称作标题，不加修饰，实实在在，向消费者传递商品信息，激起购买欲望。另一种比较含蓄委婉，如冰箱广告文案的标题“谁能惩治腐败？”。这种标题富有暗示性、诱导性和趣味性。光看标题不能马上就知道它所要传递的商品信息，但略加品味揣摩，就能领悟其意图。这种标题巧妙、间接地传递了商品信息，要靠消费者自己去领悟其中的妙处，因此更有文采，也更富有吸引力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12" y="807448"/>
            <a:ext cx="2481971" cy="372295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28D7E51-F9BE-D503-4CFE-D9324717D070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9CCB9EC-A507-70BA-6208-A11678690AD7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5D7B2C-31D6-4069-7D0E-AB087989402C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6DD3EBFA-6847-2E36-9714-B334F840F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753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812478"/>
            <a:ext cx="7488000" cy="14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拟制广告口号的技巧。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．朗朗上口的文案。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面这些广告口号：汽车要加油，我要喝红牛（红牛饮料）；人头马一开，好事自然来（人头马酒）；要想皮肤好，早晚用大宝（大宝护肤霜）这些广告口号简练醒目，观之整齐划一，赏心悦目、朗朗上口，具有一种音韵美，具有过目不忘的效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12" y="2570956"/>
            <a:ext cx="3458560" cy="235983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370D6F7-2CF2-9AAF-10FC-F193B30C53AA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895E8E3-4D0F-75DE-6549-A91CD0ECB98F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8DBD23F-42EE-480E-88D9-68D0773DFCB3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A2B87A0B-911C-31B3-4B05-EEE3E695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3329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907735"/>
            <a:ext cx="7488000" cy="16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．带动性的文案。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广告口号具有极强的鼓动性，往往在媒体上反复出现，以不断强化消费者对商品的印象。如脑白金的广告口号：“今年过节不收礼，不收礼呀不收礼，收礼只收脑白金，脑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！”针对中国人注重亲情、友情、人情的传统习俗，脑白金广告结合高频度的广告投入，使用广告口号反复强调、大肆宣扬过节送礼要送脑白金，对人们的视觉、听觉造成极强的冲击，极富鼓动性，以致一到过节，人们给老人、亲友送礼就想到了脑白金，脑白金热销与其广告的鼓动性、推销力不无关系。但这样反复强调也会起到反作用，易让听者产生厌倦感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12" y="2786956"/>
            <a:ext cx="5904000" cy="2013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391A4B3-962F-D85A-F807-F8DBC5809485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68171EC-41D6-3C4D-9734-2C46F7C5AFD6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965E8B6-C446-03D1-C848-55A40884613E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CD977275-D623-3A05-EAA1-80AEFA9AB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39611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42240" y="776192"/>
            <a:ext cx="7672171" cy="12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广告文案的创意点。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．突出“卖点”。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美国七喜饮料广告文案：“没有咖啡因，从来没有，永远没有！”许多可乐饮料都含有损害人体健康的咖啡因，七喜饮料的广告文案则公开标示其产品不含咖啡因，突出了自己是健康饮料这一与众不同的“卖点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>
          <a:xfrm>
            <a:off x="1735412" y="2089339"/>
            <a:ext cx="5715000" cy="265275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859A36E-15AD-FC6B-4476-0E053D673D4A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356B605-5515-96BA-4FAC-85DE51A90373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11FB638-33F3-22F8-BB0A-95119AD2C293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B8C42F37-0504-05D7-DB70-0CB3E123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54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2" y="953957"/>
            <a:ext cx="7560000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．引导联想。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某眼镜店的广告文案：“眼睛是心灵的窗户，为了全面保护您的心灵，请为您的窗户安上玻璃。”先由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警语“眼睛是心灵的窗户”联想到窗户要装玻璃，再进而联想到保护心灵要给眼睛装玻璃。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0" y="2214028"/>
            <a:ext cx="6470784" cy="2156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B87B685-21DA-0E93-A286-57D7EF6E6B45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CFD9000-01B7-DE97-E7B1-0C6267F5BDFD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CC1A611-5D23-E4B5-2B30-DE20CD4C086C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E55B4ED8-D3B7-70BA-3D58-2CBE56248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135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26324" y="1634956"/>
            <a:ext cx="3672000" cy="16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．欲擒故纵的手法。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一家国外酒店的广告文案：“本店素来出售的是掺水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的陈年老酒，如果不愿掺水者，请预先说明，但饮后醉倒，与本店无关。”店主本意是想夸自家酒好，但却绕了个弯子，故意说自家酒掺了水，若不愿掺水，则饮后醉倒是消费者自己的事。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"/>
          <a:stretch/>
        </p:blipFill>
        <p:spPr>
          <a:xfrm>
            <a:off x="5362412" y="560445"/>
            <a:ext cx="2520587" cy="422939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A4B73AA-FA94-01E4-DE68-03443C3FAEEE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2D38975-C042-A58D-EE84-48976ADBF84F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FACC375-0E5C-EB4E-C4F3-112E9534F7D5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48C1C2A0-A26F-9770-4E31-CDE4E0838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0715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70412" y="1447168"/>
            <a:ext cx="3312000" cy="28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．幽默手法。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某牌子傻瓜照相机的广告文案：“聪明人用傻瓜。”此广告语妙在将聪明人与傻瓜机对比，你选择了傻瓜机，你就成了聪明人，谁不想做聪明人呢。又如某香水公司广告文案：“我们的新产品极其吸引异性，因此随瓶奉送自卫教材一份。”使用了该公司香水，竟然得提防异性骚扰，这香水的质量就不用多说了。该香水广告告诉我们：巧妙运用幽默，就没有卖不出去的东西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64" y="1474424"/>
            <a:ext cx="3528149" cy="256378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EE9A51B-3688-9EFF-2B1B-BF6CEDED67A5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2380DD-E494-7CBB-7636-D81772F5930E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5871CD7-2279-2F8E-ED62-78BFD2DC9EBB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C959BBFD-9CFD-E3DC-CCCD-4EA038CF4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104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620" r="1402" b="16803"/>
          <a:stretch>
            <a:fillRect/>
          </a:stretch>
        </p:blipFill>
        <p:spPr>
          <a:xfrm>
            <a:off x="1047267" y="1202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884414" y="1692211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91905" y="1905931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791317" y="1462129"/>
            <a:ext cx="3257603" cy="231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）广告文案的作用。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广告文案是广告信息传递最直接的途径，相对于广告中的其他元素，广告文案对广告信息的传递最完整，如图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广告文案是广告作品的核心，能够实现广告信息的有效传达，广告如果没有文案，很可能会让消费者看不明白。广告作品对文案的依赖程度达到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663608" y="1797508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72947" y="2006332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203431" y="2579710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87984" y="2944259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553710" y="3386252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创作广告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340329" y="3783290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72562" y="2365795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310D03-43B4-28A7-71BC-60AA1C8BBB17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671A676-7B38-BC86-8314-861FB9F4AC17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D31DF986-49FB-B18C-337B-2BDC5AED9CC8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DFDC5682-B43C-FD20-5704-42413ABA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8624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169876" y="2896045"/>
            <a:ext cx="2448272" cy="15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的主要任务是能根据客户的要求完成平面广告文案的撰写，主要包括海报广告文案、报纸广告文案、杂志广告文案；通过训练使学生掌握严谨、规范的工作程序和良好的创新意识，具备良好的沟通能力与团队协作能力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54412" y="2535394"/>
            <a:ext cx="4058525" cy="229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创作海报广告文案，初步认识广告文案的概念、组成，广告文案与普通文本的区别；了解海报广告文案的语言要求，掌握海报广告文案的写作特点和创作技巧。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报刊、杂志广告文案，了解报纸广告（文案）的分类，掌握报纸广告文案的写作方法；明确报纸广告的写作要求，掌握报纸广告文案的写作技巧。掌握杂志广告优势、杂志广告文案的写作要求，掌握杂志广告文案写作注意事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836505" y="2535219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642932" y="4408219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73C379-705E-29B8-1911-F31222D4D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142207" y="-1435"/>
            <a:ext cx="6856413" cy="22123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AE0656C-B753-8CD5-76EC-27AEEA67AA85}"/>
              </a:ext>
            </a:extLst>
          </p:cNvPr>
          <p:cNvSpPr/>
          <p:nvPr/>
        </p:nvSpPr>
        <p:spPr>
          <a:xfrm>
            <a:off x="1" y="0"/>
            <a:ext cx="9140824" cy="2210916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344FC9E-0CFE-62F2-8523-1A1BF0E3E313}"/>
              </a:ext>
            </a:extLst>
          </p:cNvPr>
          <p:cNvSpPr/>
          <p:nvPr/>
        </p:nvSpPr>
        <p:spPr bwMode="auto">
          <a:xfrm>
            <a:off x="0" y="-29359"/>
            <a:ext cx="1191451" cy="237874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1DA2025-484D-C9F0-8A48-71D3FAD5496B}"/>
              </a:ext>
            </a:extLst>
          </p:cNvPr>
          <p:cNvSpPr/>
          <p:nvPr/>
        </p:nvSpPr>
        <p:spPr bwMode="auto">
          <a:xfrm>
            <a:off x="351931" y="1514461"/>
            <a:ext cx="466611" cy="934904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6274880C-2DC9-A1AC-EDD3-D95D84B5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453" y="97534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5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  <p:bldP spid="12" grpId="0" animBg="1"/>
          <p:bldP spid="12" grpId="1" animBg="1"/>
          <p:bldP spid="14" grpId="0" animBg="1"/>
          <p:bldP spid="14" grpId="1" animBg="1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5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  <p:bldP spid="12" grpId="0" animBg="1"/>
          <p:bldP spid="12" grpId="1" animBg="1"/>
          <p:bldP spid="14" grpId="0" animBg="1"/>
          <p:bldP spid="14" grpId="1" animBg="1"/>
          <p:bldP spid="1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78412" y="50956"/>
            <a:ext cx="5064762" cy="2321310"/>
            <a:chOff x="836206" y="122956"/>
            <a:chExt cx="5064762" cy="23213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06" y="122956"/>
              <a:ext cx="5064762" cy="2066957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2510820" y="2198045"/>
              <a:ext cx="17155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黑人牙膏广告文案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0412" y="2498957"/>
            <a:ext cx="3549662" cy="2550221"/>
            <a:chOff x="1628206" y="2570956"/>
            <a:chExt cx="3549662" cy="2550221"/>
          </a:xfrm>
        </p:grpSpPr>
        <p:grpSp>
          <p:nvGrpSpPr>
            <p:cNvPr id="12" name="组合 11"/>
            <p:cNvGrpSpPr/>
            <p:nvPr/>
          </p:nvGrpSpPr>
          <p:grpSpPr>
            <a:xfrm>
              <a:off x="1628206" y="2570956"/>
              <a:ext cx="3549662" cy="2304000"/>
              <a:chOff x="836206" y="2570956"/>
              <a:chExt cx="3301495" cy="214292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206" y="2570956"/>
                <a:ext cx="1606400" cy="2142921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481" y="2570956"/>
                <a:ext cx="1604220" cy="2142921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2546442" y="4874956"/>
              <a:ext cx="17155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青岛啤酒广告文案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995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970412" y="1302147"/>
            <a:ext cx="3672000" cy="29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）广告文案的语言要求。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简洁、明了、短小精悍、易记易传。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使用使受众产生更生动、更有效联系的联想义、引申义和比喻义。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使用汉语的形、音、义的组合和意象，使广告文案具有趣味性、生动性、可感性。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广告文案写作中会常用到修辞技法，运用修辞技法要注意以下几点：修辞能更有效地起到传达信息和沟通的作用、修辞手段要运用到位、修辞运用与广告信息、广告受众之间的关联性。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12" y="914956"/>
            <a:ext cx="2581603" cy="379495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74D7CBB-5AF5-D2EB-48DB-3999F4E6E0A9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562E9B4-99A4-D2DA-B5EB-A6EEEABB1A15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3682B59-6335-DFCF-174A-EF2D86FAB9CD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348CAF97-2EDB-5EA7-E3B7-9D6FB070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2055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620" r="1402" b="16803"/>
          <a:stretch>
            <a:fillRect/>
          </a:stretch>
        </p:blipFill>
        <p:spPr>
          <a:xfrm>
            <a:off x="1316443" y="1194202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281995" y="10337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381879" y="32854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45543" y="29806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218413" y="2107771"/>
            <a:ext cx="2768822" cy="9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）活动目标。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能够准确地把握客户需求。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能够根据需求讨论制作创意方案。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282834"/>
            <a:ext cx="1108850" cy="7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分析北京旅游节商业海报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38010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38302" y="962118"/>
            <a:ext cx="6744110" cy="16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）客户需求与分析如表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北京旅游节设计的风格是什么样的？现代的还是古典的？典雅的还是粗犷的？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广告创意的目的是什么？需要重点体现哪些元素？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海报张贴的环境怎样？是室内还是室外，是橱窗展示还是路牌张贴？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海报面向的人群是什么样的？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14" y="2910244"/>
            <a:ext cx="6860639" cy="146483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D7C3439-F3E1-EA2D-914D-717A24B25AB0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0218654-BCBE-7737-4EFB-F740E6D0D030}"/>
                </a:ext>
              </a:extLst>
            </p:cNvPr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BCEE185-5A10-2D03-5B94-76A9DC01FA3E}"/>
                </a:ext>
              </a:extLst>
            </p:cNvPr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5D8D7F50-94C0-A06C-68C2-1F9AD5846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27363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18864" y="144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18748" y="369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82412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042412" y="1850957"/>
            <a:ext cx="2880000" cy="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）素材整理。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根据已有素材和客户需求整理收集相关素材，建立专项文件夹。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0412" y="1634956"/>
            <a:ext cx="4016088" cy="257641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9088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11021" y="97295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10905" y="322467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74569" y="291990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26412" y="865361"/>
            <a:ext cx="7488000" cy="386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）小组讨论，确定创意方案。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将班级同学分成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组，确定组长，由组长带领大家讨论，确定创意方案。讨论的内容和思路应主要从客户需求出发。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设计的风格。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体现北京的现代感、文化韵味，那么怎样表现这样的风格呢？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色调要如何选择，暖色调还是冷色调？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通过什么样的载体呈现？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面向的人群。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本海报面向的人群是普通游人。吸引人们的目光，需要体现景点的美感、文化味、舒适性，那么用什么元素体现合适呢？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张贴的环境。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户外张贴环境需要考虑以什么样的方式来呈现产品的品质。</a:t>
            </a:r>
          </a:p>
        </p:txBody>
      </p:sp>
    </p:spTree>
    <p:extLst>
      <p:ext uri="{BB962C8B-B14F-4D97-AF65-F5344CB8AC3E}">
        <p14:creationId xmlns:p14="http://schemas.microsoft.com/office/powerpoint/2010/main" val="40531131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11021" y="72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10905" y="297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74569" y="266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970412" y="1192373"/>
            <a:ext cx="7272000" cy="31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）绘制草图，教师评议方案。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将上述点讨论清楚，然后确定创意方案，撰写创意说明。根据创意方案，各组绘制草图，与方案一起提交，做设计阐述，教师评议。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）资料存档。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将素材图片、一稿、二稿、定稿分别进行归档，存入指定文件夹。文件夹以“北京旅游节海报文案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—××××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作者”命名。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）活动汇报陈述。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展示草图，陈述方案。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8896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620" r="1402" b="16803"/>
          <a:stretch>
            <a:fillRect/>
          </a:stretch>
        </p:blipFill>
        <p:spPr>
          <a:xfrm>
            <a:off x="1102249" y="1194202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177081" y="60889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276965" y="286061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40629" y="255584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939396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146887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58702" y="1677814"/>
            <a:ext cx="3295909" cy="21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）活动名称：撰写北京旅游节设计海报文案。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确定标题；② 确定语言风格；③ 确定正文信息、长短及排序；④ 确定正文小标题可分几个。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）与客户沟通，修改方案，设计定稿。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）活动汇报陈述，展示成果。</a:t>
            </a:r>
          </a:p>
          <a:p>
            <a:pPr marL="171438" indent="-171438" algn="just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展示设计成果，汇报设计感想体会。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18590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927929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258413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042966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08692" y="3282834"/>
            <a:ext cx="1108850" cy="7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创作北京旅游节设计海报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395311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827544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4744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33779" y="1974457"/>
            <a:ext cx="3399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733779" y="2717072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2412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50412" y="194956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61208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81600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40" y="1048087"/>
            <a:ext cx="6530543" cy="35584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4412" y="-7645"/>
            <a:ext cx="6912000" cy="5149558"/>
          </a:xfrm>
          <a:prstGeom prst="rect">
            <a:avLst/>
          </a:prstGeom>
          <a:solidFill>
            <a:srgbClr val="1D9A7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0420" y="3722957"/>
            <a:ext cx="3047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创作海报广告文案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312766" y="3816686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18864" y="144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318748" y="369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82412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41249" y="1922956"/>
            <a:ext cx="3312000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本任务主要通过设计海报类广告文案，初步认识广告文案与普通文本的区别；掌握海报广告文案的构成要素，了解掌握海报广告文案的特点；掌握海报广告文案的写作要点和创作技巧。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9" y="206263"/>
            <a:ext cx="3167999" cy="4751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290863" y="15130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390747" y="37647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4412" y="345999"/>
            <a:ext cx="33903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创作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商业海报广告文案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501880" y="22948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781670" y="2232684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221390" y="301193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501185" y="2962740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5938158" y="3729623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217952" y="3680432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397836" y="342179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67327" y="1577748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215958" y="137518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315842" y="362690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79506" y="332213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979871" y="1657373"/>
            <a:ext cx="3734541" cy="142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教师的引领下，了解广告文案与普通文本的区别、广告文案的构成要素。根据所探讨的创意方案，结合所学广告文案与普通文本的区别、广告文案的构成要素及商业广告文案创作方法与技巧，进行广告文案创作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425556" y="16702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525440" y="39219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89104" y="36171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1471745" y="2232875"/>
            <a:ext cx="2234572" cy="13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2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2001542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6" name="矩形 25"/>
          <p:cNvSpPr/>
          <p:nvPr/>
        </p:nvSpPr>
        <p:spPr>
          <a:xfrm>
            <a:off x="5426524" y="2092237"/>
            <a:ext cx="2234572" cy="1349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4"/>
            <a:ext cx="2218432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铅笔、彩铅、橡皮、笔、纸、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26874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1" grpId="0" animBg="1"/>
      <p:bldP spid="14" grpId="0"/>
      <p:bldP spid="15" grpId="0"/>
      <p:bldP spid="23" grpId="0" animBg="1"/>
      <p:bldP spid="25" grpId="0" animBg="1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4620" r="1402" b="16803"/>
          <a:stretch>
            <a:fillRect/>
          </a:stretch>
        </p:blipFill>
        <p:spPr>
          <a:xfrm>
            <a:off x="1316443" y="1194202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5D31B06-0761-D349-CB59-A848025A5802}"/>
              </a:ext>
            </a:extLst>
          </p:cNvPr>
          <p:cNvGrpSpPr/>
          <p:nvPr/>
        </p:nvGrpSpPr>
        <p:grpSpPr>
          <a:xfrm>
            <a:off x="177081" y="118014"/>
            <a:ext cx="1489470" cy="658178"/>
            <a:chOff x="177081" y="118014"/>
            <a:chExt cx="1489470" cy="658178"/>
          </a:xfrm>
        </p:grpSpPr>
        <p:sp>
          <p:nvSpPr>
            <p:cNvPr id="40" name="Freeform 8"/>
            <p:cNvSpPr/>
            <p:nvPr/>
          </p:nvSpPr>
          <p:spPr bwMode="auto">
            <a:xfrm>
              <a:off x="177081" y="118014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276965" y="343186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640629" y="312709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5268077" y="2039209"/>
            <a:ext cx="2072871" cy="2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）广告文案的概念。</a:t>
            </a: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344000" y="2476722"/>
            <a:ext cx="273595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广告文案是指广告作品中（除去产品包装本身存在的文字）全部的语言符号。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377498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分析广告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1947</TotalTime>
  <Words>2142</Words>
  <Application>Microsoft Office PowerPoint</Application>
  <PresentationFormat>自定义</PresentationFormat>
  <Paragraphs>126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180</cp:revision>
  <dcterms:created xsi:type="dcterms:W3CDTF">2016-02-29T06:04:00Z</dcterms:created>
  <dcterms:modified xsi:type="dcterms:W3CDTF">2023-03-11T03:01:40Z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