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1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792" y="2215478"/>
            <a:ext cx="4076190" cy="3990476"/>
          </a:xfrm>
          <a:prstGeom prst="rect">
            <a:avLst/>
          </a:prstGeom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135560" y="2128871"/>
            <a:ext cx="1800200" cy="3600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zh-CN" altLang="en-US" smtClean="0">
                <a:latin typeface="华文宋体" pitchFamily="2" charset="-122"/>
                <a:ea typeface="华文宋体" pitchFamily="2" charset="-122"/>
              </a:rPr>
              <a:t>主控项目</a:t>
            </a:r>
            <a:endParaRPr lang="zh-CN" altLang="en-US"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11" name="文本占位符 3"/>
          <p:cNvSpPr>
            <a:spLocks noGrp="1"/>
          </p:cNvSpPr>
          <p:nvPr>
            <p:ph type="body" sz="half" idx="2"/>
          </p:nvPr>
        </p:nvSpPr>
        <p:spPr>
          <a:xfrm>
            <a:off x="1854809" y="2605554"/>
            <a:ext cx="2232248" cy="31997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/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1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顶棚内的管线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设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备须单独固定，不得吊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挂在轻钢骨架上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2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设备及灯具开孔需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提前放样错开主龙骨，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见光面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严禁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出现木作板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面（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木作表面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须封石膏板）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3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、主、副龙格式不得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大于</a:t>
            </a: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1200mm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*</a:t>
            </a: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400mm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间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距。</a:t>
            </a:r>
            <a:endParaRPr lang="zh-CN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846705" y="188641"/>
          <a:ext cx="8568952" cy="1819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7416824"/>
              </a:tblGrid>
              <a:tr h="337693">
                <a:tc gridSpan="2"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zh-CN" altLang="zh-CN" sz="20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轻钢龙骨吊顶</a:t>
                      </a:r>
                      <a:r>
                        <a:rPr lang="zh-CN" altLang="en-US" sz="20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（一）</a:t>
                      </a:r>
                      <a:endParaRPr lang="zh-CN" altLang="zh-CN" sz="2000" b="1" kern="1200" smtClean="0">
                        <a:solidFill>
                          <a:schemeClr val="lt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543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一</a:t>
                      </a:r>
                      <a:r>
                        <a:rPr lang="zh-CN" altLang="zh-CN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、施工前控制</a:t>
                      </a:r>
                      <a:endParaRPr lang="zh-CN" altLang="en-US" sz="16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32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下料</a:t>
                      </a:r>
                      <a:endParaRPr lang="zh-CN" altLang="en-US" sz="14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按招标品牌采购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，必须符合国家标准。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zh-CN" altLang="en-US" sz="14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、根据</a:t>
                      </a:r>
                      <a:r>
                        <a:rPr lang="zh-CN" altLang="zh-CN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确定</a:t>
                      </a:r>
                      <a:r>
                        <a:rPr lang="en-US" altLang="zh-CN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+1m</a:t>
                      </a:r>
                      <a:r>
                        <a:rPr lang="zh-CN" altLang="zh-CN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水平线，</a:t>
                      </a:r>
                      <a:r>
                        <a:rPr lang="zh-CN" altLang="en-US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按</a:t>
                      </a:r>
                      <a:r>
                        <a:rPr lang="zh-CN" altLang="zh-CN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设计标高</a:t>
                      </a:r>
                      <a:r>
                        <a:rPr lang="zh-CN" altLang="en-US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弹吊顶完成</a:t>
                      </a:r>
                      <a:r>
                        <a:rPr lang="zh-CN" altLang="zh-CN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线</a:t>
                      </a:r>
                      <a:r>
                        <a:rPr lang="zh-CN" altLang="en-US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；</a:t>
                      </a:r>
                      <a:endParaRPr lang="en-US" altLang="zh-CN" sz="1400" kern="100" smtClean="0">
                        <a:solidFill>
                          <a:schemeClr val="tx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有裂痕，受潮、弯曲变形、断裂、面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层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起鼓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的板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均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严禁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使用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；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二、施工规范</a:t>
                      </a:r>
                      <a:endParaRPr lang="zh-CN" altLang="en-US" sz="16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椭圆形标注 7"/>
          <p:cNvSpPr/>
          <p:nvPr/>
        </p:nvSpPr>
        <p:spPr>
          <a:xfrm>
            <a:off x="6455492" y="2780928"/>
            <a:ext cx="1358462" cy="713240"/>
          </a:xfrm>
          <a:prstGeom prst="wedgeEllipseCallout">
            <a:avLst>
              <a:gd name="adj1" fmla="val -42309"/>
              <a:gd name="adj2" fmla="val 1472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b="1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</a:rPr>
              <a:t>轻钢龙骨吊顶节点</a:t>
            </a:r>
            <a:endParaRPr lang="zh-CN" altLang="en-US" sz="1400" b="1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5920" y="620595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u="sng">
                <a:latin typeface="华文宋体" pitchFamily="2" charset="-122"/>
                <a:ea typeface="华文宋体" pitchFamily="2" charset="-122"/>
              </a:rPr>
              <a:t>轻钢龙骨施工图</a:t>
            </a:r>
            <a:endParaRPr lang="zh-CN" altLang="en-US" b="1" u="sng">
              <a:latin typeface="华文宋体" pitchFamily="2" charset="-122"/>
              <a:ea typeface="华文宋体" pitchFamily="2" charset="-122"/>
            </a:endParaRPr>
          </a:p>
        </p:txBody>
      </p:sp>
      <p:pic>
        <p:nvPicPr>
          <p:cNvPr id="3074" name="Picture 2" descr="C:\Users\123\Desktop\照片\QQ图片20150319114740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880908" y="2358834"/>
            <a:ext cx="2650775" cy="384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943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080" y="786148"/>
            <a:ext cx="2579698" cy="3959919"/>
          </a:xfrm>
          <a:prstGeom prst="rect">
            <a:avLst/>
          </a:prstGeom>
        </p:spPr>
      </p:pic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440524"/>
            <a:ext cx="3671590" cy="2753692"/>
          </a:xfrm>
        </p:spPr>
      </p:pic>
      <p:sp>
        <p:nvSpPr>
          <p:cNvPr id="9" name="标题 1"/>
          <p:cNvSpPr txBox="1"/>
          <p:nvPr/>
        </p:nvSpPr>
        <p:spPr>
          <a:xfrm>
            <a:off x="1789437" y="440524"/>
            <a:ext cx="201622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 defTabSz="0">
              <a:spcAft>
                <a:spcPct val="0"/>
              </a:spcAft>
              <a:defRPr/>
            </a:pPr>
            <a:r>
              <a:rPr lang="zh-CN" altLang="en-US" sz="2000" b="1">
                <a:latin typeface="华文宋体" pitchFamily="2" charset="-122"/>
                <a:ea typeface="华文宋体" pitchFamily="2" charset="-122"/>
              </a:rPr>
              <a:t>主控项目</a:t>
            </a:r>
            <a:endParaRPr lang="zh-CN" altLang="en-US" sz="2000" b="1">
              <a:latin typeface="华文宋体" pitchFamily="2" charset="-122"/>
              <a:ea typeface="华文宋体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207568" y="5877272"/>
          <a:ext cx="7956376" cy="5040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97734"/>
                <a:gridCol w="6758642"/>
              </a:tblGrid>
              <a:tr h="5040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ct val="0"/>
                        </a:spcAft>
                      </a:pPr>
                      <a:r>
                        <a:rPr lang="zh-CN" sz="1400" b="1" kern="10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关注敏感点</a:t>
                      </a:r>
                    </a:p>
                  </a:txBody>
                  <a:tcPr marL="47392" marR="4739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zh-CN" sz="1800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板面无破损、起翘、小块拼接，干净平整，接缝顺直，坚实无松动</a:t>
                      </a:r>
                      <a:endParaRPr lang="zh-CN" altLang="zh-CN" sz="1800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 marL="47392" marR="47392" marT="0" marB="0" anchor="ctr"/>
                </a:tc>
              </a:tr>
            </a:tbl>
          </a:graphicData>
        </a:graphic>
      </p:graphicFrame>
      <p:sp>
        <p:nvSpPr>
          <p:cNvPr id="7" name="文本占位符 3"/>
          <p:cNvSpPr>
            <a:spLocks noGrp="1"/>
          </p:cNvSpPr>
          <p:nvPr>
            <p:ph type="body" sz="half" idx="2"/>
          </p:nvPr>
        </p:nvSpPr>
        <p:spPr>
          <a:xfrm>
            <a:off x="1789437" y="1055817"/>
            <a:ext cx="2016224" cy="388535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195"/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4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石膏板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缝隙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错开，板与板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缝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隙</a:t>
            </a:r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3~5mm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，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封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板应从墙的一侧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顺序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安装，自攻螺丝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应陷入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板表面</a:t>
            </a:r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0.5~1mm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，且不能破坏纸面。</a:t>
            </a:r>
            <a:endParaRPr lang="zh-CN" altLang="zh-CN" sz="1200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6195"/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5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、石膏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板封板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转角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处须刀把式封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板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（错开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一个龙骨间距</a:t>
            </a:r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400mm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）</a:t>
            </a:r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，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严禁</a:t>
            </a:r>
            <a:endParaRPr lang="en-US" altLang="zh-CN" sz="1200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6195"/>
            <a:r>
              <a:rPr lang="zh-CN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板缝在同一线上，必须错缝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。</a:t>
            </a:r>
            <a:endParaRPr lang="en-US" altLang="zh-CN" sz="1200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6195"/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6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、刮腻子前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补钉帽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防锈；</a:t>
            </a:r>
            <a:endParaRPr lang="en-US" altLang="zh-CN" sz="1200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6195"/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7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、涂料施工前必须</a:t>
            </a:r>
            <a:endParaRPr lang="en-US" altLang="zh-CN" sz="1200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6195"/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完成天花所有的孔洞定位及开取。</a:t>
            </a:r>
            <a:endParaRPr lang="en-US" altLang="zh-CN" sz="1200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6195"/>
            <a:r>
              <a:rPr lang="en-US" altLang="zh-CN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8</a:t>
            </a:r>
            <a:r>
              <a:rPr lang="zh-CN" altLang="en-US" sz="1200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、按图纸所示灯孔定位开灯孔，灯孔应居中，成一条直线。</a:t>
            </a:r>
            <a:endParaRPr lang="zh-CN" altLang="zh-CN" sz="1200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19937" y="5186113"/>
            <a:ext cx="3698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u="sng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</a:rPr>
              <a:t>石膏</a:t>
            </a:r>
            <a:r>
              <a:rPr lang="zh-CN" altLang="zh-CN" b="1" u="sng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</a:rPr>
              <a:t>板转角刀把式封板</a:t>
            </a:r>
            <a:r>
              <a:rPr lang="en-US" altLang="zh-CN" b="1" u="sng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</a:rPr>
              <a:t>,</a:t>
            </a:r>
            <a:r>
              <a:rPr lang="zh-CN" altLang="en-US" b="1" u="sng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</a:rPr>
              <a:t>补钉帽防锈</a:t>
            </a:r>
            <a:endParaRPr lang="zh-CN" altLang="en-US" b="1" u="sng">
              <a:solidFill>
                <a:schemeClr val="dk1"/>
              </a:solidFill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11" name="椭圆形标注 10"/>
          <p:cNvSpPr/>
          <p:nvPr/>
        </p:nvSpPr>
        <p:spPr>
          <a:xfrm>
            <a:off x="7150188" y="1382933"/>
            <a:ext cx="1538100" cy="443634"/>
          </a:xfrm>
          <a:prstGeom prst="wedgeEllipseCallout">
            <a:avLst>
              <a:gd name="adj1" fmla="val -74172"/>
              <a:gd name="adj2" fmla="val -14973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zh-CN" sz="1000" b="1">
                <a:latin typeface="华文宋体" pitchFamily="2" charset="-122"/>
                <a:ea typeface="华文宋体" pitchFamily="2" charset="-122"/>
              </a:rPr>
              <a:t>硅酸钙板转角刀把式封板</a:t>
            </a:r>
            <a:r>
              <a:rPr lang="zh-CN" altLang="en-US" sz="1000" b="1">
                <a:latin typeface="华文宋体" pitchFamily="2" charset="-122"/>
                <a:ea typeface="华文宋体" pitchFamily="2" charset="-122"/>
              </a:rPr>
              <a:t>（不小于</a:t>
            </a:r>
            <a:r>
              <a:rPr lang="en-US" altLang="zh-CN" sz="1000" b="1">
                <a:latin typeface="华文宋体" pitchFamily="2" charset="-122"/>
                <a:ea typeface="华文宋体" pitchFamily="2" charset="-122"/>
              </a:rPr>
              <a:t>400</a:t>
            </a:r>
            <a:r>
              <a:rPr lang="zh-CN" altLang="en-US" sz="1000" b="1">
                <a:latin typeface="华文宋体" pitchFamily="2" charset="-122"/>
                <a:ea typeface="华文宋体" pitchFamily="2" charset="-122"/>
              </a:rPr>
              <a:t>）</a:t>
            </a:r>
            <a:endParaRPr lang="zh-CN" altLang="en-US" sz="1000" b="1">
              <a:latin typeface="华文宋体" pitchFamily="2" charset="-122"/>
              <a:ea typeface="华文宋体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180" y="3216501"/>
            <a:ext cx="1944216" cy="1990272"/>
          </a:xfrm>
          <a:prstGeom prst="rect">
            <a:avLst/>
          </a:prstGeom>
        </p:spPr>
      </p:pic>
      <p:sp>
        <p:nvSpPr>
          <p:cNvPr id="12" name="乘号 11"/>
          <p:cNvSpPr/>
          <p:nvPr/>
        </p:nvSpPr>
        <p:spPr>
          <a:xfrm>
            <a:off x="7716181" y="4642600"/>
            <a:ext cx="668605" cy="597136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8926414" y="4833156"/>
            <a:ext cx="127322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/>
              <a:t>灯孔偏离中心线</a:t>
            </a:r>
            <a:endParaRPr lang="zh-CN" altLang="en-US" sz="1200"/>
          </a:p>
        </p:txBody>
      </p:sp>
      <p:sp>
        <p:nvSpPr>
          <p:cNvPr id="13" name="任意多边形 12"/>
          <p:cNvSpPr/>
          <p:nvPr/>
        </p:nvSpPr>
        <p:spPr>
          <a:xfrm>
            <a:off x="5813727" y="4211638"/>
            <a:ext cx="776042" cy="554543"/>
          </a:xfrm>
          <a:custGeom>
            <a:avLst/>
            <a:gdLst>
              <a:gd name="connsiteX0" fmla="*/ 0 w 1651379"/>
              <a:gd name="connsiteY0" fmla="*/ 723331 h 1337480"/>
              <a:gd name="connsiteX1" fmla="*/ 232012 w 1651379"/>
              <a:gd name="connsiteY1" fmla="*/ 491319 h 1337480"/>
              <a:gd name="connsiteX2" fmla="*/ 614149 w 1651379"/>
              <a:gd name="connsiteY2" fmla="*/ 1037230 h 1337480"/>
              <a:gd name="connsiteX3" fmla="*/ 1651379 w 1651379"/>
              <a:gd name="connsiteY3" fmla="*/ 0 h 1337480"/>
              <a:gd name="connsiteX4" fmla="*/ 682388 w 1651379"/>
              <a:gd name="connsiteY4" fmla="*/ 1337480 h 1337480"/>
              <a:gd name="connsiteX5" fmla="*/ 0 w 1651379"/>
              <a:gd name="connsiteY5" fmla="*/ 723331 h 133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379" h="1337480">
                <a:moveTo>
                  <a:pt x="0" y="723331"/>
                </a:moveTo>
                <a:lnTo>
                  <a:pt x="232012" y="491319"/>
                </a:lnTo>
                <a:lnTo>
                  <a:pt x="614149" y="1037230"/>
                </a:lnTo>
                <a:lnTo>
                  <a:pt x="1651379" y="0"/>
                </a:lnTo>
                <a:lnTo>
                  <a:pt x="682388" y="1337480"/>
                </a:lnTo>
                <a:lnTo>
                  <a:pt x="0" y="723331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2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317</Words>
  <Application>Microsoft Office PowerPoint</Application>
  <PresentationFormat>宽屏</PresentationFormat>
  <Paragraphs>36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主控项目</vt:lpstr>
      <vt:lpstr>PowerPoint 演示文稿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7</cp:revision>
  <dcterms:created xsi:type="dcterms:W3CDTF">2023-10-24T10:06:28Z</dcterms:created>
  <dcterms:modified xsi:type="dcterms:W3CDTF">2023-10-24T10:10:30Z</dcterms:modified>
</cp:coreProperties>
</file>