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6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5E1D7-2867-4B92-B51C-E7FDBE12C0F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1F1F2-D919-4A02-B504-95DB933610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2021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13185-3A93-40FC-9806-5DF4D01065F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2138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7395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9253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587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2037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2076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795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6747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17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5692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1535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6835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687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3792" y="2215478"/>
            <a:ext cx="4076190" cy="3990476"/>
          </a:xfrm>
          <a:prstGeom prst="rect">
            <a:avLst/>
          </a:prstGeom>
        </p:spPr>
      </p:pic>
      <p:sp>
        <p:nvSpPr>
          <p:cNvPr id="12" name="标题 1"/>
          <p:cNvSpPr>
            <a:spLocks noGrp="1"/>
          </p:cNvSpPr>
          <p:nvPr>
            <p:ph type="title"/>
          </p:nvPr>
        </p:nvSpPr>
        <p:spPr>
          <a:xfrm>
            <a:off x="2135560" y="2128871"/>
            <a:ext cx="1800200" cy="36004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zh-CN" altLang="en-US" smtClean="0">
                <a:latin typeface="华文宋体" pitchFamily="2" charset="-122"/>
                <a:ea typeface="华文宋体" pitchFamily="2" charset="-122"/>
              </a:rPr>
              <a:t>主控项目</a:t>
            </a:r>
            <a:endParaRPr lang="zh-CN" altLang="en-US">
              <a:latin typeface="华文宋体" pitchFamily="2" charset="-122"/>
              <a:ea typeface="华文宋体" pitchFamily="2" charset="-122"/>
            </a:endParaRPr>
          </a:p>
        </p:txBody>
      </p:sp>
      <p:sp>
        <p:nvSpPr>
          <p:cNvPr id="11" name="文本占位符 3"/>
          <p:cNvSpPr>
            <a:spLocks noGrp="1"/>
          </p:cNvSpPr>
          <p:nvPr>
            <p:ph type="body" sz="half" idx="2"/>
          </p:nvPr>
        </p:nvSpPr>
        <p:spPr>
          <a:xfrm>
            <a:off x="1854809" y="2605554"/>
            <a:ext cx="2232248" cy="3199710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42900" indent="-342900"/>
            <a:r>
              <a:rPr lang="en-US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1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、</a:t>
            </a:r>
            <a:r>
              <a:rPr lang="zh-CN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顶棚内的管线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、</a:t>
            </a:r>
            <a:r>
              <a:rPr lang="zh-CN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设</a:t>
            </a:r>
            <a:endParaRPr lang="en-US" altLang="zh-CN" kern="100">
              <a:latin typeface="华文宋体" pitchFamily="2" charset="-122"/>
              <a:ea typeface="华文宋体" pitchFamily="2" charset="-122"/>
              <a:cs typeface="Times New Roman"/>
            </a:endParaRPr>
          </a:p>
          <a:p>
            <a:pPr marL="342900" indent="-342900"/>
            <a:r>
              <a:rPr lang="zh-CN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备须单独固定，不得吊</a:t>
            </a:r>
            <a:endParaRPr lang="en-US" altLang="zh-CN" kern="100">
              <a:latin typeface="华文宋体" pitchFamily="2" charset="-122"/>
              <a:ea typeface="华文宋体" pitchFamily="2" charset="-122"/>
              <a:cs typeface="Times New Roman"/>
            </a:endParaRPr>
          </a:p>
          <a:p>
            <a:pPr marL="342900" indent="-342900"/>
            <a:r>
              <a:rPr lang="zh-CN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挂在轻钢骨架上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；</a:t>
            </a:r>
            <a:endParaRPr lang="en-US" altLang="zh-CN" kern="100">
              <a:latin typeface="华文宋体" pitchFamily="2" charset="-122"/>
              <a:ea typeface="华文宋体" pitchFamily="2" charset="-122"/>
              <a:cs typeface="Times New Roman"/>
            </a:endParaRPr>
          </a:p>
          <a:p>
            <a:pPr marL="342900" indent="-342900"/>
            <a:r>
              <a:rPr lang="en-US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2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、</a:t>
            </a:r>
            <a:r>
              <a:rPr lang="zh-CN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设备及灯具开孔需</a:t>
            </a:r>
            <a:endParaRPr lang="en-US" altLang="zh-CN" kern="100">
              <a:latin typeface="华文宋体" pitchFamily="2" charset="-122"/>
              <a:ea typeface="华文宋体" pitchFamily="2" charset="-122"/>
              <a:cs typeface="Times New Roman"/>
            </a:endParaRPr>
          </a:p>
          <a:p>
            <a:pPr marL="342900" indent="-342900"/>
            <a:r>
              <a:rPr lang="zh-CN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提前放样错开主龙骨，</a:t>
            </a:r>
            <a:endParaRPr lang="en-US" altLang="zh-CN" kern="100">
              <a:latin typeface="华文宋体" pitchFamily="2" charset="-122"/>
              <a:ea typeface="华文宋体" pitchFamily="2" charset="-122"/>
              <a:cs typeface="Times New Roman"/>
            </a:endParaRPr>
          </a:p>
          <a:p>
            <a:pPr marL="342900" indent="-342900"/>
            <a:r>
              <a:rPr lang="zh-CN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见光面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严禁</a:t>
            </a:r>
            <a:r>
              <a:rPr lang="zh-CN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出现木作板</a:t>
            </a:r>
            <a:endParaRPr lang="en-US" altLang="zh-CN" kern="100">
              <a:latin typeface="华文宋体" pitchFamily="2" charset="-122"/>
              <a:ea typeface="华文宋体" pitchFamily="2" charset="-122"/>
              <a:cs typeface="Times New Roman"/>
            </a:endParaRPr>
          </a:p>
          <a:p>
            <a:pPr marL="342900" indent="-342900"/>
            <a:r>
              <a:rPr lang="zh-CN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面（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木作表面</a:t>
            </a:r>
            <a:r>
              <a:rPr lang="zh-CN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须封石膏板）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；</a:t>
            </a:r>
            <a:endParaRPr lang="en-US" altLang="zh-CN" kern="100">
              <a:latin typeface="华文宋体" pitchFamily="2" charset="-122"/>
              <a:ea typeface="华文宋体" pitchFamily="2" charset="-122"/>
              <a:cs typeface="Times New Roman"/>
            </a:endParaRPr>
          </a:p>
          <a:p>
            <a:pPr marL="342900" indent="-342900"/>
            <a:r>
              <a:rPr lang="en-US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3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、主、副龙格式不得</a:t>
            </a:r>
            <a:endParaRPr lang="en-US" altLang="zh-CN" kern="100">
              <a:latin typeface="华文宋体" pitchFamily="2" charset="-122"/>
              <a:ea typeface="华文宋体" pitchFamily="2" charset="-122"/>
              <a:cs typeface="Times New Roman"/>
            </a:endParaRPr>
          </a:p>
          <a:p>
            <a:pPr marL="342900" indent="-342900"/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大于</a:t>
            </a:r>
            <a:r>
              <a:rPr lang="en-US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1200mm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*</a:t>
            </a:r>
            <a:r>
              <a:rPr lang="en-US" altLang="zh-CN" kern="100">
                <a:latin typeface="华文宋体" pitchFamily="2" charset="-122"/>
                <a:ea typeface="华文宋体" pitchFamily="2" charset="-122"/>
                <a:cs typeface="Times New Roman"/>
              </a:rPr>
              <a:t>400mm</a:t>
            </a:r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间</a:t>
            </a:r>
            <a:endParaRPr lang="en-US" altLang="zh-CN" kern="100">
              <a:latin typeface="华文宋体" pitchFamily="2" charset="-122"/>
              <a:ea typeface="华文宋体" pitchFamily="2" charset="-122"/>
              <a:cs typeface="Times New Roman"/>
            </a:endParaRPr>
          </a:p>
          <a:p>
            <a:pPr marL="342900" indent="-342900"/>
            <a:r>
              <a:rPr lang="zh-CN" altLang="en-US" kern="100">
                <a:latin typeface="华文宋体" pitchFamily="2" charset="-122"/>
                <a:ea typeface="华文宋体" pitchFamily="2" charset="-122"/>
                <a:cs typeface="Times New Roman"/>
              </a:rPr>
              <a:t>距。</a:t>
            </a:r>
            <a:endParaRPr lang="zh-CN" altLang="zh-CN" kern="100">
              <a:latin typeface="华文宋体" pitchFamily="2" charset="-122"/>
              <a:ea typeface="华文宋体" pitchFamily="2" charset="-122"/>
              <a:cs typeface="Times New Roman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846705" y="188641"/>
          <a:ext cx="8568952" cy="1819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7416824"/>
              </a:tblGrid>
              <a:tr h="337693">
                <a:tc gridSpan="2">
                  <a:txBody>
                    <a:bodyPr/>
                    <a:lstStyle/>
                    <a:p>
                      <a:pPr algn="ctr" defTabSz="914400" rtl="0" eaLnBrk="1" latinLnBrk="0" hangingPunct="1">
                        <a:spcBef>
                          <a:spcPct val="0"/>
                        </a:spcBef>
                        <a:buNone/>
                        <a:defRPr/>
                      </a:pPr>
                      <a:r>
                        <a:rPr lang="zh-CN" altLang="zh-CN" sz="2000" b="1" kern="1200" smtClean="0">
                          <a:solidFill>
                            <a:schemeClr val="lt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轻钢龙骨吊顶</a:t>
                      </a:r>
                      <a:r>
                        <a:rPr lang="zh-CN" altLang="en-US" sz="2000" b="1" kern="1200" smtClean="0">
                          <a:solidFill>
                            <a:schemeClr val="lt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（一）</a:t>
                      </a:r>
                      <a:endParaRPr lang="zh-CN" altLang="zh-CN" sz="2000" b="1" kern="1200" smtClean="0">
                        <a:solidFill>
                          <a:schemeClr val="lt1"/>
                        </a:solidFill>
                        <a:latin typeface="华文宋体" pitchFamily="2" charset="-122"/>
                        <a:ea typeface="华文宋体" pitchFamily="2" charset="-122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35432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1" kern="1200" noProof="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一</a:t>
                      </a:r>
                      <a:r>
                        <a:rPr lang="zh-CN" altLang="zh-CN" sz="1600" b="1" kern="1200" noProof="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、施工前控制</a:t>
                      </a:r>
                      <a:endParaRPr lang="zh-CN" altLang="en-US" sz="1600" b="1" kern="1200" noProof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1325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400" b="1" kern="12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下料</a:t>
                      </a:r>
                      <a:endParaRPr lang="zh-CN" altLang="en-US" sz="1400" b="1" kern="120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defRPr/>
                      </a:pPr>
                      <a:r>
                        <a:rPr lang="en-US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1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、</a:t>
                      </a:r>
                      <a:r>
                        <a:rPr lang="zh-CN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按招标品牌采购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，必须符合国家标准。</a:t>
                      </a:r>
                      <a:endParaRPr lang="zh-CN" altLang="zh-CN" sz="1400" kern="100" smtClean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400" b="1" kern="12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主控要点</a:t>
                      </a:r>
                      <a:endParaRPr lang="zh-CN" altLang="en-US" sz="1400" b="1" kern="120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spcAft>
                          <a:spcPct val="0"/>
                        </a:spcAft>
                        <a:buFont typeface="+mj-lt"/>
                        <a:buNone/>
                      </a:pPr>
                      <a:r>
                        <a:rPr lang="en-US" altLang="zh-CN" sz="1400" kern="100" smtClean="0">
                          <a:solidFill>
                            <a:schemeClr val="tx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1</a:t>
                      </a:r>
                      <a:r>
                        <a:rPr lang="zh-CN" altLang="en-US" sz="1400" kern="100" smtClean="0">
                          <a:solidFill>
                            <a:schemeClr val="tx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、根据</a:t>
                      </a:r>
                      <a:r>
                        <a:rPr lang="zh-CN" altLang="zh-CN" sz="1400" kern="100" smtClean="0">
                          <a:solidFill>
                            <a:schemeClr val="tx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确定</a:t>
                      </a:r>
                      <a:r>
                        <a:rPr lang="en-US" altLang="zh-CN" sz="1400" kern="100" smtClean="0">
                          <a:solidFill>
                            <a:schemeClr val="tx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+1m</a:t>
                      </a:r>
                      <a:r>
                        <a:rPr lang="zh-CN" altLang="zh-CN" sz="1400" kern="100" smtClean="0">
                          <a:solidFill>
                            <a:schemeClr val="tx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水平线，</a:t>
                      </a:r>
                      <a:r>
                        <a:rPr lang="zh-CN" altLang="en-US" sz="1400" kern="100" smtClean="0">
                          <a:solidFill>
                            <a:schemeClr val="tx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按</a:t>
                      </a:r>
                      <a:r>
                        <a:rPr lang="zh-CN" altLang="zh-CN" sz="1400" kern="100" smtClean="0">
                          <a:solidFill>
                            <a:schemeClr val="tx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设计标高</a:t>
                      </a:r>
                      <a:r>
                        <a:rPr lang="zh-CN" altLang="en-US" sz="1400" kern="100" smtClean="0">
                          <a:solidFill>
                            <a:schemeClr val="tx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弹吊顶完成</a:t>
                      </a:r>
                      <a:r>
                        <a:rPr lang="zh-CN" altLang="zh-CN" sz="1400" kern="100" smtClean="0">
                          <a:solidFill>
                            <a:schemeClr val="tx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线</a:t>
                      </a:r>
                      <a:r>
                        <a:rPr lang="zh-CN" altLang="en-US" sz="1400" kern="100" smtClean="0">
                          <a:solidFill>
                            <a:schemeClr val="tx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；</a:t>
                      </a:r>
                      <a:endParaRPr lang="en-US" altLang="zh-CN" sz="1400" kern="100" smtClean="0">
                        <a:solidFill>
                          <a:schemeClr val="tx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  <a:p>
                      <a:pPr marL="342900" lvl="0" indent="-342900" algn="l" defTabSz="914400" rtl="0" eaLnBrk="1" latinLnBrk="0" hangingPunct="1">
                        <a:spcAft>
                          <a:spcPct val="0"/>
                        </a:spcAft>
                        <a:buFont typeface="+mj-lt"/>
                        <a:buNone/>
                      </a:pPr>
                      <a:r>
                        <a:rPr lang="en-US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2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、</a:t>
                      </a:r>
                      <a:r>
                        <a:rPr lang="zh-CN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有裂痕，受潮、弯曲变形、断裂、面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层</a:t>
                      </a:r>
                      <a:r>
                        <a:rPr lang="zh-CN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起鼓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的板</a:t>
                      </a:r>
                      <a:r>
                        <a:rPr lang="zh-CN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均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严禁</a:t>
                      </a:r>
                      <a:r>
                        <a:rPr lang="zh-CN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使用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；</a:t>
                      </a:r>
                      <a:endParaRPr lang="en-US" altLang="zh-CN" sz="1400" kern="100" smtClean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76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600" b="1" kern="1200" noProof="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二、施工规范</a:t>
                      </a:r>
                      <a:endParaRPr lang="zh-CN" altLang="en-US" sz="1600" b="1" kern="1200" noProof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椭圆形标注 7"/>
          <p:cNvSpPr/>
          <p:nvPr/>
        </p:nvSpPr>
        <p:spPr>
          <a:xfrm>
            <a:off x="6455492" y="2780928"/>
            <a:ext cx="1358462" cy="713240"/>
          </a:xfrm>
          <a:prstGeom prst="wedgeEllipseCallout">
            <a:avLst>
              <a:gd name="adj1" fmla="val -42309"/>
              <a:gd name="adj2" fmla="val 14726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400" b="1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</a:rPr>
              <a:t>轻钢龙骨吊顶节点</a:t>
            </a:r>
            <a:endParaRPr lang="zh-CN" altLang="en-US" sz="1400" b="1">
              <a:solidFill>
                <a:schemeClr val="tx1">
                  <a:lumMod val="95000"/>
                  <a:lumOff val="5000"/>
                </a:schemeClr>
              </a:solidFill>
              <a:latin typeface="华文宋体" pitchFamily="2" charset="-122"/>
              <a:ea typeface="华文宋体" pitchFamily="2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75920" y="6205954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u="sng">
                <a:latin typeface="华文宋体" pitchFamily="2" charset="-122"/>
                <a:ea typeface="华文宋体" pitchFamily="2" charset="-122"/>
              </a:rPr>
              <a:t>轻钢龙骨施工图</a:t>
            </a:r>
            <a:endParaRPr lang="zh-CN" altLang="en-US" b="1" u="sng">
              <a:latin typeface="华文宋体" pitchFamily="2" charset="-122"/>
              <a:ea typeface="华文宋体" pitchFamily="2" charset="-122"/>
            </a:endParaRPr>
          </a:p>
        </p:txBody>
      </p:sp>
      <p:pic>
        <p:nvPicPr>
          <p:cNvPr id="3074" name="Picture 2" descr="C:\Users\123\Desktop\照片\QQ图片20150319114740.pn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880908" y="2358834"/>
            <a:ext cx="2650775" cy="3847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8943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5080" y="786148"/>
            <a:ext cx="2579698" cy="3959919"/>
          </a:xfrm>
          <a:prstGeom prst="rect">
            <a:avLst/>
          </a:prstGeom>
        </p:spPr>
      </p:pic>
      <p:pic>
        <p:nvPicPr>
          <p:cNvPr id="3" name="内容占位符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8048" y="440524"/>
            <a:ext cx="3671590" cy="2753692"/>
          </a:xfrm>
        </p:spPr>
      </p:pic>
      <p:sp>
        <p:nvSpPr>
          <p:cNvPr id="9" name="标题 1"/>
          <p:cNvSpPr txBox="1"/>
          <p:nvPr/>
        </p:nvSpPr>
        <p:spPr>
          <a:xfrm>
            <a:off x="1789437" y="440524"/>
            <a:ext cx="201622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algn="ctr" defTabSz="0">
              <a:spcAft>
                <a:spcPct val="0"/>
              </a:spcAft>
              <a:defRPr/>
            </a:pPr>
            <a:r>
              <a:rPr lang="zh-CN" altLang="en-US" sz="2000" b="1">
                <a:latin typeface="华文宋体" pitchFamily="2" charset="-122"/>
                <a:ea typeface="华文宋体" pitchFamily="2" charset="-122"/>
              </a:rPr>
              <a:t>主控项目</a:t>
            </a:r>
            <a:endParaRPr lang="zh-CN" altLang="en-US" sz="2000" b="1">
              <a:latin typeface="华文宋体" pitchFamily="2" charset="-122"/>
              <a:ea typeface="华文宋体" pitchFamily="2" charset="-122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2207568" y="5877272"/>
          <a:ext cx="7956376" cy="50405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197734"/>
                <a:gridCol w="6758642"/>
              </a:tblGrid>
              <a:tr h="50405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ct val="0"/>
                        </a:spcAft>
                      </a:pPr>
                      <a:r>
                        <a:rPr lang="zh-CN" sz="1400" b="1" kern="10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关注敏感点</a:t>
                      </a:r>
                    </a:p>
                  </a:txBody>
                  <a:tcPr marL="47392" marR="47392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ct val="0"/>
                        </a:spcAft>
                      </a:pPr>
                      <a:r>
                        <a:rPr lang="zh-CN" altLang="zh-CN" sz="1800" kern="12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板面无破损、起翘、小块拼接，干净平整，接缝顺直，坚实无松动</a:t>
                      </a:r>
                      <a:endParaRPr lang="zh-CN" altLang="zh-CN" sz="1800" kern="120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+mn-cs"/>
                      </a:endParaRPr>
                    </a:p>
                  </a:txBody>
                  <a:tcPr marL="47392" marR="47392" marT="0" marB="0" anchor="ctr"/>
                </a:tc>
              </a:tr>
            </a:tbl>
          </a:graphicData>
        </a:graphic>
      </p:graphicFrame>
      <p:sp>
        <p:nvSpPr>
          <p:cNvPr id="7" name="文本占位符 3"/>
          <p:cNvSpPr>
            <a:spLocks noGrp="1"/>
          </p:cNvSpPr>
          <p:nvPr>
            <p:ph type="body" sz="half" idx="2"/>
          </p:nvPr>
        </p:nvSpPr>
        <p:spPr>
          <a:xfrm>
            <a:off x="1789437" y="1055817"/>
            <a:ext cx="2016224" cy="3885352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6195"/>
            <a:r>
              <a:rPr lang="en-US" altLang="zh-CN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4</a:t>
            </a:r>
            <a:r>
              <a:rPr lang="zh-CN" altLang="en-US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、</a:t>
            </a:r>
            <a:r>
              <a:rPr lang="zh-CN" altLang="zh-CN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石膏板</a:t>
            </a:r>
            <a:r>
              <a:rPr lang="zh-CN" altLang="en-US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缝隙</a:t>
            </a:r>
            <a:r>
              <a:rPr lang="zh-CN" altLang="zh-CN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错开，板与板</a:t>
            </a:r>
            <a:r>
              <a:rPr lang="zh-CN" altLang="en-US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缝</a:t>
            </a:r>
            <a:r>
              <a:rPr lang="zh-CN" altLang="zh-CN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隙</a:t>
            </a:r>
            <a:r>
              <a:rPr lang="en-US" altLang="zh-CN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3~5mm</a:t>
            </a:r>
            <a:r>
              <a:rPr lang="zh-CN" altLang="zh-CN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，</a:t>
            </a:r>
            <a:r>
              <a:rPr lang="zh-CN" altLang="en-US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封</a:t>
            </a:r>
            <a:r>
              <a:rPr lang="zh-CN" altLang="zh-CN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板应从墙的一侧</a:t>
            </a:r>
            <a:r>
              <a:rPr lang="zh-CN" altLang="zh-CN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顺序</a:t>
            </a:r>
            <a:r>
              <a:rPr lang="zh-CN" altLang="zh-CN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安装，自攻螺丝</a:t>
            </a:r>
            <a:r>
              <a:rPr lang="zh-CN" altLang="zh-CN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应陷入</a:t>
            </a:r>
            <a:r>
              <a:rPr lang="zh-CN" altLang="zh-CN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板表面</a:t>
            </a:r>
            <a:r>
              <a:rPr lang="en-US" altLang="zh-CN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0.5~1mm</a:t>
            </a:r>
            <a:r>
              <a:rPr lang="zh-CN" altLang="en-US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，且不能破坏纸面。</a:t>
            </a:r>
            <a:endParaRPr lang="zh-CN" altLang="zh-CN" sz="1200" kern="100">
              <a:solidFill>
                <a:schemeClr val="tx1">
                  <a:lumMod val="95000"/>
                  <a:lumOff val="5000"/>
                </a:schemeClr>
              </a:solidFill>
              <a:latin typeface="华文宋体" pitchFamily="2" charset="-122"/>
              <a:ea typeface="华文宋体" pitchFamily="2" charset="-122"/>
              <a:cs typeface="Times New Roman"/>
            </a:endParaRPr>
          </a:p>
          <a:p>
            <a:pPr marL="36195"/>
            <a:r>
              <a:rPr lang="en-US" altLang="zh-CN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5</a:t>
            </a:r>
            <a:r>
              <a:rPr lang="zh-CN" altLang="en-US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、石膏</a:t>
            </a:r>
            <a:r>
              <a:rPr lang="zh-CN" altLang="zh-CN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板封板</a:t>
            </a:r>
            <a:r>
              <a:rPr lang="zh-CN" altLang="zh-CN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转角</a:t>
            </a:r>
            <a:r>
              <a:rPr lang="zh-CN" altLang="zh-CN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处须刀把式封</a:t>
            </a:r>
            <a:r>
              <a:rPr lang="zh-CN" altLang="zh-CN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板</a:t>
            </a:r>
            <a:r>
              <a:rPr lang="zh-CN" altLang="en-US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（错开</a:t>
            </a:r>
            <a:r>
              <a:rPr lang="zh-CN" altLang="en-US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一个龙骨间距</a:t>
            </a:r>
            <a:r>
              <a:rPr lang="en-US" altLang="zh-CN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400mm</a:t>
            </a:r>
            <a:r>
              <a:rPr lang="zh-CN" altLang="en-US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）</a:t>
            </a:r>
            <a:r>
              <a:rPr lang="zh-CN" altLang="zh-CN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，</a:t>
            </a:r>
            <a:r>
              <a:rPr lang="zh-CN" altLang="en-US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严禁</a:t>
            </a:r>
            <a:endParaRPr lang="en-US" altLang="zh-CN" sz="1200" kern="100">
              <a:solidFill>
                <a:schemeClr val="tx1">
                  <a:lumMod val="95000"/>
                  <a:lumOff val="5000"/>
                </a:schemeClr>
              </a:solidFill>
              <a:latin typeface="华文宋体" pitchFamily="2" charset="-122"/>
              <a:ea typeface="华文宋体" pitchFamily="2" charset="-122"/>
              <a:cs typeface="Times New Roman"/>
            </a:endParaRPr>
          </a:p>
          <a:p>
            <a:pPr marL="36195"/>
            <a:r>
              <a:rPr lang="zh-CN" altLang="zh-CN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板缝在同一线上，必须错缝</a:t>
            </a:r>
            <a:r>
              <a:rPr lang="zh-CN" altLang="en-US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。</a:t>
            </a:r>
            <a:endParaRPr lang="en-US" altLang="zh-CN" sz="1200" kern="100">
              <a:solidFill>
                <a:schemeClr val="tx1">
                  <a:lumMod val="95000"/>
                  <a:lumOff val="5000"/>
                </a:schemeClr>
              </a:solidFill>
              <a:latin typeface="华文宋体" pitchFamily="2" charset="-122"/>
              <a:ea typeface="华文宋体" pitchFamily="2" charset="-122"/>
              <a:cs typeface="Times New Roman"/>
            </a:endParaRPr>
          </a:p>
          <a:p>
            <a:pPr marL="36195"/>
            <a:r>
              <a:rPr lang="en-US" altLang="zh-CN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6</a:t>
            </a:r>
            <a:r>
              <a:rPr lang="zh-CN" altLang="en-US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、刮腻子前</a:t>
            </a:r>
            <a:r>
              <a:rPr lang="zh-CN" altLang="en-US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补钉帽</a:t>
            </a:r>
            <a:r>
              <a:rPr lang="zh-CN" altLang="en-US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防锈；</a:t>
            </a:r>
            <a:endParaRPr lang="en-US" altLang="zh-CN" sz="1200" kern="100">
              <a:solidFill>
                <a:schemeClr val="tx1">
                  <a:lumMod val="95000"/>
                  <a:lumOff val="5000"/>
                </a:schemeClr>
              </a:solidFill>
              <a:latin typeface="华文宋体" pitchFamily="2" charset="-122"/>
              <a:ea typeface="华文宋体" pitchFamily="2" charset="-122"/>
              <a:cs typeface="Times New Roman"/>
            </a:endParaRPr>
          </a:p>
          <a:p>
            <a:pPr marL="36195"/>
            <a:r>
              <a:rPr lang="en-US" altLang="zh-CN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7</a:t>
            </a:r>
            <a:r>
              <a:rPr lang="zh-CN" altLang="en-US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、涂料施工前必须</a:t>
            </a:r>
            <a:endParaRPr lang="en-US" altLang="zh-CN" sz="1200" kern="100">
              <a:solidFill>
                <a:schemeClr val="tx1">
                  <a:lumMod val="95000"/>
                  <a:lumOff val="5000"/>
                </a:schemeClr>
              </a:solidFill>
              <a:latin typeface="华文宋体" pitchFamily="2" charset="-122"/>
              <a:ea typeface="华文宋体" pitchFamily="2" charset="-122"/>
              <a:cs typeface="Times New Roman"/>
            </a:endParaRPr>
          </a:p>
          <a:p>
            <a:pPr marL="36195"/>
            <a:r>
              <a:rPr lang="zh-CN" altLang="en-US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完成天花所有的孔洞定位及开取。</a:t>
            </a:r>
            <a:endParaRPr lang="en-US" altLang="zh-CN" sz="1200" kern="100">
              <a:solidFill>
                <a:schemeClr val="tx1">
                  <a:lumMod val="95000"/>
                  <a:lumOff val="5000"/>
                </a:schemeClr>
              </a:solidFill>
              <a:latin typeface="华文宋体" pitchFamily="2" charset="-122"/>
              <a:ea typeface="华文宋体" pitchFamily="2" charset="-122"/>
              <a:cs typeface="Times New Roman"/>
            </a:endParaRPr>
          </a:p>
          <a:p>
            <a:pPr marL="36195"/>
            <a:r>
              <a:rPr lang="en-US" altLang="zh-CN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8</a:t>
            </a:r>
            <a:r>
              <a:rPr lang="zh-CN" altLang="en-US" sz="1200" kern="100">
                <a:solidFill>
                  <a:schemeClr val="tx1">
                    <a:lumMod val="95000"/>
                    <a:lumOff val="5000"/>
                  </a:schemeClr>
                </a:solidFill>
                <a:latin typeface="华文宋体" pitchFamily="2" charset="-122"/>
                <a:ea typeface="华文宋体" pitchFamily="2" charset="-122"/>
                <a:cs typeface="Times New Roman"/>
              </a:rPr>
              <a:t>、按图纸所示灯孔定位开灯孔，灯孔应居中，成一条直线。</a:t>
            </a:r>
            <a:endParaRPr lang="zh-CN" altLang="zh-CN" sz="1200" kern="100">
              <a:solidFill>
                <a:schemeClr val="tx1">
                  <a:lumMod val="95000"/>
                  <a:lumOff val="5000"/>
                </a:schemeClr>
              </a:solidFill>
              <a:latin typeface="华文宋体" pitchFamily="2" charset="-122"/>
              <a:ea typeface="华文宋体" pitchFamily="2" charset="-122"/>
              <a:cs typeface="Times New Roman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519937" y="5186113"/>
            <a:ext cx="36984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b="1" u="sng">
                <a:solidFill>
                  <a:schemeClr val="dk1"/>
                </a:solidFill>
                <a:latin typeface="华文宋体" pitchFamily="2" charset="-122"/>
                <a:ea typeface="华文宋体" pitchFamily="2" charset="-122"/>
              </a:rPr>
              <a:t>石膏</a:t>
            </a:r>
            <a:r>
              <a:rPr lang="zh-CN" altLang="zh-CN" b="1" u="sng">
                <a:solidFill>
                  <a:schemeClr val="dk1"/>
                </a:solidFill>
                <a:latin typeface="华文宋体" pitchFamily="2" charset="-122"/>
                <a:ea typeface="华文宋体" pitchFamily="2" charset="-122"/>
              </a:rPr>
              <a:t>板转角刀把式封板</a:t>
            </a:r>
            <a:r>
              <a:rPr lang="en-US" altLang="zh-CN" b="1" u="sng">
                <a:solidFill>
                  <a:schemeClr val="dk1"/>
                </a:solidFill>
                <a:latin typeface="华文宋体" pitchFamily="2" charset="-122"/>
                <a:ea typeface="华文宋体" pitchFamily="2" charset="-122"/>
              </a:rPr>
              <a:t>,</a:t>
            </a:r>
            <a:r>
              <a:rPr lang="zh-CN" altLang="en-US" b="1" u="sng">
                <a:solidFill>
                  <a:schemeClr val="dk1"/>
                </a:solidFill>
                <a:latin typeface="华文宋体" pitchFamily="2" charset="-122"/>
                <a:ea typeface="华文宋体" pitchFamily="2" charset="-122"/>
              </a:rPr>
              <a:t>补钉帽防锈</a:t>
            </a:r>
            <a:endParaRPr lang="zh-CN" altLang="en-US" b="1" u="sng">
              <a:solidFill>
                <a:schemeClr val="dk1"/>
              </a:solidFill>
              <a:latin typeface="华文宋体" pitchFamily="2" charset="-122"/>
              <a:ea typeface="华文宋体" pitchFamily="2" charset="-122"/>
            </a:endParaRPr>
          </a:p>
        </p:txBody>
      </p:sp>
      <p:sp>
        <p:nvSpPr>
          <p:cNvPr id="11" name="椭圆形标注 10"/>
          <p:cNvSpPr/>
          <p:nvPr/>
        </p:nvSpPr>
        <p:spPr>
          <a:xfrm>
            <a:off x="7150188" y="1382933"/>
            <a:ext cx="1538100" cy="443634"/>
          </a:xfrm>
          <a:prstGeom prst="wedgeEllipseCallout">
            <a:avLst>
              <a:gd name="adj1" fmla="val -74172"/>
              <a:gd name="adj2" fmla="val -14973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zh-CN" sz="1000" b="1">
                <a:latin typeface="华文宋体" pitchFamily="2" charset="-122"/>
                <a:ea typeface="华文宋体" pitchFamily="2" charset="-122"/>
              </a:rPr>
              <a:t>硅酸钙板转角刀把式封板</a:t>
            </a:r>
            <a:r>
              <a:rPr lang="zh-CN" altLang="en-US" sz="1000" b="1">
                <a:latin typeface="华文宋体" pitchFamily="2" charset="-122"/>
                <a:ea typeface="华文宋体" pitchFamily="2" charset="-122"/>
              </a:rPr>
              <a:t>（不小于</a:t>
            </a:r>
            <a:r>
              <a:rPr lang="en-US" altLang="zh-CN" sz="1000" b="1">
                <a:latin typeface="华文宋体" pitchFamily="2" charset="-122"/>
                <a:ea typeface="华文宋体" pitchFamily="2" charset="-122"/>
              </a:rPr>
              <a:t>400</a:t>
            </a:r>
            <a:r>
              <a:rPr lang="zh-CN" altLang="en-US" sz="1000" b="1">
                <a:latin typeface="华文宋体" pitchFamily="2" charset="-122"/>
                <a:ea typeface="华文宋体" pitchFamily="2" charset="-122"/>
              </a:rPr>
              <a:t>）</a:t>
            </a:r>
            <a:endParaRPr lang="zh-CN" altLang="en-US" sz="1000" b="1">
              <a:latin typeface="华文宋体" pitchFamily="2" charset="-122"/>
              <a:ea typeface="华文宋体" pitchFamily="2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6180" y="3216501"/>
            <a:ext cx="1944216" cy="1990272"/>
          </a:xfrm>
          <a:prstGeom prst="rect">
            <a:avLst/>
          </a:prstGeom>
        </p:spPr>
      </p:pic>
      <p:sp>
        <p:nvSpPr>
          <p:cNvPr id="12" name="乘号 11"/>
          <p:cNvSpPr/>
          <p:nvPr/>
        </p:nvSpPr>
        <p:spPr>
          <a:xfrm>
            <a:off x="7716181" y="4642600"/>
            <a:ext cx="668605" cy="597136"/>
          </a:xfrm>
          <a:prstGeom prst="mathMultiply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8926414" y="4833156"/>
            <a:ext cx="1273224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/>
              <a:t>灯孔偏离中心线</a:t>
            </a:r>
            <a:endParaRPr lang="zh-CN" altLang="en-US" sz="1200"/>
          </a:p>
        </p:txBody>
      </p:sp>
      <p:sp>
        <p:nvSpPr>
          <p:cNvPr id="13" name="任意多边形 12"/>
          <p:cNvSpPr/>
          <p:nvPr/>
        </p:nvSpPr>
        <p:spPr>
          <a:xfrm>
            <a:off x="5813727" y="4211638"/>
            <a:ext cx="776042" cy="554543"/>
          </a:xfrm>
          <a:custGeom>
            <a:avLst/>
            <a:gdLst>
              <a:gd name="connsiteX0" fmla="*/ 0 w 1651379"/>
              <a:gd name="connsiteY0" fmla="*/ 723331 h 1337480"/>
              <a:gd name="connsiteX1" fmla="*/ 232012 w 1651379"/>
              <a:gd name="connsiteY1" fmla="*/ 491319 h 1337480"/>
              <a:gd name="connsiteX2" fmla="*/ 614149 w 1651379"/>
              <a:gd name="connsiteY2" fmla="*/ 1037230 h 1337480"/>
              <a:gd name="connsiteX3" fmla="*/ 1651379 w 1651379"/>
              <a:gd name="connsiteY3" fmla="*/ 0 h 1337480"/>
              <a:gd name="connsiteX4" fmla="*/ 682388 w 1651379"/>
              <a:gd name="connsiteY4" fmla="*/ 1337480 h 1337480"/>
              <a:gd name="connsiteX5" fmla="*/ 0 w 1651379"/>
              <a:gd name="connsiteY5" fmla="*/ 723331 h 1337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1379" h="1337480">
                <a:moveTo>
                  <a:pt x="0" y="723331"/>
                </a:moveTo>
                <a:lnTo>
                  <a:pt x="232012" y="491319"/>
                </a:lnTo>
                <a:lnTo>
                  <a:pt x="614149" y="1037230"/>
                </a:lnTo>
                <a:lnTo>
                  <a:pt x="1651379" y="0"/>
                </a:lnTo>
                <a:lnTo>
                  <a:pt x="682388" y="1337480"/>
                </a:lnTo>
                <a:lnTo>
                  <a:pt x="0" y="723331"/>
                </a:lnTo>
                <a:close/>
              </a:path>
            </a:pathLst>
          </a:cu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725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317</Words>
  <Application>Microsoft Office PowerPoint</Application>
  <PresentationFormat>宽屏</PresentationFormat>
  <Paragraphs>36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华文宋体</vt:lpstr>
      <vt:lpstr>宋体</vt:lpstr>
      <vt:lpstr>Arial</vt:lpstr>
      <vt:lpstr>Calibri</vt:lpstr>
      <vt:lpstr>Calibri Light</vt:lpstr>
      <vt:lpstr>Times New Roman</vt:lpstr>
      <vt:lpstr>Office 主题</vt:lpstr>
      <vt:lpstr>主控项目</vt:lpstr>
      <vt:lpstr>PowerPoint 演示文稿</vt:lpstr>
    </vt:vector>
  </TitlesOfParts>
  <Company>Organization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主控项目</dc:title>
  <dc:creator>PC</dc:creator>
  <cp:lastModifiedBy>PC</cp:lastModifiedBy>
  <cp:revision>7</cp:revision>
  <dcterms:created xsi:type="dcterms:W3CDTF">2023-10-24T10:06:28Z</dcterms:created>
  <dcterms:modified xsi:type="dcterms:W3CDTF">2023-10-24T10:10:30Z</dcterms:modified>
</cp:coreProperties>
</file>