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325" r:id="rId5"/>
    <p:sldId id="326" r:id="rId6"/>
    <p:sldId id="327" r:id="rId7"/>
    <p:sldId id="328" r:id="rId8"/>
    <p:sldId id="329" r:id="rId9"/>
    <p:sldId id="330" r:id="rId10"/>
    <p:sldId id="335" r:id="rId11"/>
    <p:sldId id="331" r:id="rId12"/>
    <p:sldId id="332" r:id="rId13"/>
    <p:sldId id="333" r:id="rId14"/>
    <p:sldId id="334" r:id="rId15"/>
    <p:sldId id="27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53D"/>
    <a:srgbClr val="FFBF17"/>
    <a:srgbClr val="75625B"/>
    <a:srgbClr val="0895BE"/>
    <a:srgbClr val="88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7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2" y="1068"/>
      </p:cViewPr>
      <p:guideLst>
        <p:guide orient="horz" pos="20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59BFC-0F85-472C-B6AC-389EA1D776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C28E2-2ECF-448F-A4E5-94365FCD35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421"/>
            <a:ext cx="6858000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223"/>
            <a:ext cx="6858000" cy="16558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44"/>
            <a:ext cx="1971675" cy="58121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44"/>
            <a:ext cx="5800725" cy="58121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26"/>
            <a:ext cx="78867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699"/>
            <a:ext cx="78867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719"/>
            <a:ext cx="3886200" cy="43515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719"/>
            <a:ext cx="3886200" cy="435156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44"/>
            <a:ext cx="7886700" cy="13256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250"/>
            <a:ext cx="3868340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204"/>
            <a:ext cx="3868340" cy="368477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250"/>
            <a:ext cx="3887391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204"/>
            <a:ext cx="3887391" cy="368477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24"/>
            <a:ext cx="2949178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75"/>
            <a:ext cx="4629150" cy="487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506"/>
            <a:ext cx="2949178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24"/>
            <a:ext cx="2949178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75"/>
            <a:ext cx="4629150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506"/>
            <a:ext cx="2949178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44"/>
            <a:ext cx="78867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719"/>
            <a:ext cx="7886700" cy="435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677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FE235-A94E-41D9-B9EE-F3138C6C83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677"/>
            <a:ext cx="30861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677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958BB-06C8-47D6-BBE8-E1F3EF1AD9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572000" y="2366561"/>
            <a:ext cx="4572000" cy="3634322"/>
            <a:chOff x="6455532" y="2298032"/>
            <a:chExt cx="5736468" cy="455996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2" t="36349" r="13446" b="25238"/>
            <a:stretch>
              <a:fillRect/>
            </a:stretch>
          </p:blipFill>
          <p:spPr>
            <a:xfrm>
              <a:off x="7320572" y="2298032"/>
              <a:ext cx="4099991" cy="301636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18" b="5212"/>
            <a:stretch>
              <a:fillRect/>
            </a:stretch>
          </p:blipFill>
          <p:spPr>
            <a:xfrm>
              <a:off x="6455532" y="2298032"/>
              <a:ext cx="5736468" cy="455996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832413" y="1394799"/>
            <a:ext cx="5326380" cy="78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500" b="1" dirty="0">
                <a:solidFill>
                  <a:srgbClr val="887F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水准测量的成果计算</a:t>
            </a:r>
            <a:endParaRPr lang="zh-CN" altLang="zh-CN" sz="4500" b="1" dirty="0">
              <a:solidFill>
                <a:srgbClr val="887F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609600"/>
          </a:xfrm>
        </p:spPr>
        <p:txBody>
          <a:bodyPr vert="horz" wrap="square" lIns="91440" tIns="45720" rIns="91440" bIns="45720" anchor="ctr">
            <a:noAutofit/>
          </a:bodyPr>
          <a:p>
            <a:pPr algn="l">
              <a:buClrTx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三、支水准路线成果计算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5" name="Picture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487295"/>
            <a:ext cx="8839200" cy="261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534400" cy="1641475"/>
          </a:xfrm>
        </p:spPr>
        <p:txBody>
          <a:bodyPr vert="horz" wrap="square" lIns="91440" tIns="45720" rIns="91440" bIns="45720" anchor="t">
            <a:normAutofit/>
          </a:bodyPr>
          <a:p>
            <a:pPr algn="l">
              <a:lnSpc>
                <a:spcPct val="90000"/>
              </a:lnSpc>
              <a:buClrTx/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(1)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实测高差闭合差及其允许值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>
              <a:lnSpc>
                <a:spcPct val="90000"/>
              </a:lnSpc>
              <a:buClrTx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6387" name="Rectangle 12"/>
          <p:cNvSpPr/>
          <p:nvPr/>
        </p:nvSpPr>
        <p:spPr>
          <a:xfrm>
            <a:off x="1282065" y="1533525"/>
            <a:ext cx="5405755" cy="22453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fh  = -2.458 + 2.476 = 0.018 m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fh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允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±12√9 = ±36 mm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fh &lt; fh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允   成果合格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9" name="Picture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4167505"/>
            <a:ext cx="8839200" cy="261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610600" cy="1524000"/>
          </a:xfrm>
        </p:spPr>
        <p:txBody>
          <a:bodyPr vert="horz" wrap="square" lIns="91440" tIns="45720" rIns="91440" bIns="45720" anchor="t">
            <a:normAutofit/>
          </a:bodyPr>
          <a:p>
            <a:pPr algn="l">
              <a:lnSpc>
                <a:spcPct val="90000"/>
              </a:lnSpc>
              <a:buClrTx/>
            </a:pPr>
            <a:r>
              <a:rPr lang="en-US" altLang="en-US" sz="2400" dirty="0"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>
                <a:latin typeface="+mn-lt"/>
                <a:ea typeface="+mn-ea"/>
                <a:cs typeface="+mn-cs"/>
              </a:rPr>
              <a:t>      </a:t>
            </a:r>
            <a:r>
              <a:rPr lang="en-US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(2)改正后高差计算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>
              <a:lnSpc>
                <a:spcPct val="90000"/>
              </a:lnSpc>
              <a:buClrTx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+mn-cs"/>
              </a:rPr>
              <a:t>    </a:t>
            </a:r>
            <a:endParaRPr lang="en-US" altLang="zh-CN" sz="2400" dirty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7411" name="Rectangle 12"/>
          <p:cNvSpPr/>
          <p:nvPr/>
        </p:nvSpPr>
        <p:spPr>
          <a:xfrm>
            <a:off x="473075" y="1807845"/>
            <a:ext cx="819785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 = ( -2.458 - 2.476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2 = -2.467 m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3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237230"/>
            <a:ext cx="8839200" cy="261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2"/>
          <p:cNvSpPr>
            <a:spLocks noGrp="1"/>
          </p:cNvSpPr>
          <p:nvPr>
            <p:ph type="subTitle" idx="1"/>
          </p:nvPr>
        </p:nvSpPr>
        <p:spPr>
          <a:xfrm>
            <a:off x="304800" y="609600"/>
            <a:ext cx="8610600" cy="1663700"/>
          </a:xfrm>
        </p:spPr>
        <p:txBody>
          <a:bodyPr vert="horz" wrap="square" lIns="91440" tIns="45720" rIns="91440" bIns="45720" anchor="t">
            <a:normAutofit/>
          </a:bodyPr>
          <a:p>
            <a:pPr algn="l">
              <a:lnSpc>
                <a:spcPct val="90000"/>
              </a:lnSpc>
              <a:buClrTx/>
            </a:pPr>
            <a:r>
              <a:rPr lang="en-US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(3)高程计算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>
              <a:lnSpc>
                <a:spcPct val="90000"/>
              </a:lnSpc>
              <a:buClrTx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+mn-cs"/>
              </a:rPr>
              <a:t>     </a:t>
            </a:r>
            <a:endParaRPr lang="zh-CN" altLang="en-US" sz="24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algn="l">
              <a:lnSpc>
                <a:spcPct val="90000"/>
              </a:lnSpc>
              <a:buClrTx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  <a:cs typeface="+mn-cs"/>
              </a:rPr>
              <a:t>        </a:t>
            </a:r>
            <a:endParaRPr lang="en-US" altLang="zh-CN" sz="2400" dirty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18435" name="Rectangle 12"/>
          <p:cNvSpPr/>
          <p:nvPr/>
        </p:nvSpPr>
        <p:spPr>
          <a:xfrm>
            <a:off x="388620" y="2162175"/>
            <a:ext cx="844296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HP = 167.573 + (-2.467) = 165.106 m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7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528695"/>
            <a:ext cx="8839200" cy="261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13653" y="3373800"/>
            <a:ext cx="2697480" cy="85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950" b="1" dirty="0">
                <a:solidFill>
                  <a:srgbClr val="756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4950" b="1" dirty="0">
              <a:solidFill>
                <a:srgbClr val="7562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322471" y="4154124"/>
            <a:ext cx="2462873" cy="0"/>
          </a:xfrm>
          <a:prstGeom prst="line">
            <a:avLst/>
          </a:prstGeom>
          <a:ln>
            <a:solidFill>
              <a:srgbClr val="7562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222942" y="4154124"/>
            <a:ext cx="269811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7562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listening</a:t>
            </a:r>
            <a:endParaRPr lang="en-US" altLang="zh-CN" dirty="0">
              <a:solidFill>
                <a:srgbClr val="7562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36349" r="13446" b="25238"/>
          <a:stretch>
            <a:fillRect/>
          </a:stretch>
        </p:blipFill>
        <p:spPr>
          <a:xfrm>
            <a:off x="3329102" y="1600333"/>
            <a:ext cx="2485796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3869214" y="1014387"/>
            <a:ext cx="984885" cy="1083469"/>
          </a:xfrm>
          <a:prstGeom prst="roundRect">
            <a:avLst>
              <a:gd name="adj" fmla="val 7615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074920" y="1014095"/>
            <a:ext cx="3658235" cy="1083310"/>
          </a:xfrm>
          <a:prstGeom prst="roundRect">
            <a:avLst>
              <a:gd name="adj" fmla="val 9124"/>
            </a:avLst>
          </a:prstGeom>
          <a:solidFill>
            <a:srgbClr val="08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5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附合水准路线</a:t>
            </a:r>
            <a:endParaRPr lang="zh-CN" altLang="en-US" sz="35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5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成果计算</a:t>
            </a:r>
            <a:endParaRPr lang="zh-CN" altLang="en-US" sz="35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Number_1"/>
          <p:cNvSpPr/>
          <p:nvPr>
            <p:custDataLst>
              <p:tags r:id="rId3"/>
            </p:custDataLst>
          </p:nvPr>
        </p:nvSpPr>
        <p:spPr>
          <a:xfrm>
            <a:off x="3869690" y="2763018"/>
            <a:ext cx="984409" cy="1072991"/>
          </a:xfrm>
          <a:prstGeom prst="roundRect">
            <a:avLst>
              <a:gd name="adj" fmla="val 7615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Entry_1"/>
          <p:cNvSpPr/>
          <p:nvPr>
            <p:custDataLst>
              <p:tags r:id="rId4"/>
            </p:custDataLst>
          </p:nvPr>
        </p:nvSpPr>
        <p:spPr>
          <a:xfrm>
            <a:off x="5074285" y="2762885"/>
            <a:ext cx="3658870" cy="1073150"/>
          </a:xfrm>
          <a:prstGeom prst="roundRect">
            <a:avLst>
              <a:gd name="adj" fmla="val 9124"/>
            </a:avLst>
          </a:prstGeom>
          <a:solidFill>
            <a:srgbClr val="FFB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6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闭合水准路线</a:t>
            </a:r>
            <a:endParaRPr lang="zh-CN" altLang="en-US" sz="36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成果计算</a:t>
            </a:r>
            <a:endParaRPr lang="zh-CN" altLang="en-US" sz="36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36349" r="13446" b="25238"/>
          <a:stretch>
            <a:fillRect/>
          </a:stretch>
        </p:blipFill>
        <p:spPr>
          <a:xfrm>
            <a:off x="382261" y="2097569"/>
            <a:ext cx="3267718" cy="2404060"/>
          </a:xfrm>
          <a:prstGeom prst="rect">
            <a:avLst/>
          </a:prstGeom>
        </p:spPr>
      </p:pic>
      <p:sp>
        <p:nvSpPr>
          <p:cNvPr id="2" name="MH_Number_1"/>
          <p:cNvSpPr/>
          <p:nvPr>
            <p:custDataLst>
              <p:tags r:id="rId6"/>
            </p:custDataLst>
          </p:nvPr>
        </p:nvSpPr>
        <p:spPr>
          <a:xfrm>
            <a:off x="3869055" y="4584833"/>
            <a:ext cx="984409" cy="1072991"/>
          </a:xfrm>
          <a:prstGeom prst="roundRect">
            <a:avLst>
              <a:gd name="adj" fmla="val 7615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</a:t>
            </a: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MH_Entry_1"/>
          <p:cNvSpPr/>
          <p:nvPr>
            <p:custDataLst>
              <p:tags r:id="rId7"/>
            </p:custDataLst>
          </p:nvPr>
        </p:nvSpPr>
        <p:spPr>
          <a:xfrm>
            <a:off x="5074920" y="4584700"/>
            <a:ext cx="3658870" cy="1073150"/>
          </a:xfrm>
          <a:prstGeom prst="roundRect">
            <a:avLst>
              <a:gd name="adj" fmla="val 9124"/>
            </a:avLst>
          </a:prstGeom>
          <a:solidFill>
            <a:srgbClr val="B3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r>
              <a:rPr lang="zh-CN" altLang="en-US" sz="36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支水准路线</a:t>
            </a:r>
            <a:endParaRPr lang="zh-CN" altLang="en-US" sz="36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成果计算</a:t>
            </a:r>
            <a:endParaRPr lang="zh-CN" altLang="en-US" sz="36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2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772400" cy="612775"/>
          </a:xfrm>
        </p:spPr>
        <p:txBody>
          <a:bodyPr vert="horz" wrap="square" lIns="91440" tIns="45720" rIns="91440" bIns="45720" anchor="ctr">
            <a:noAutofit/>
          </a:bodyPr>
          <a:p>
            <a:pPr algn="l">
              <a:buClrTx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一、附合水准路线成果计算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Picture 4"/>
          <p:cNvPicPr>
            <a:picLocks noGrp="1" noChangeAspect="1"/>
          </p:cNvPicPr>
          <p:nvPr>
            <p:ph type="subTitle" idx="1"/>
          </p:nvPr>
        </p:nvPicPr>
        <p:blipFill>
          <a:blip r:embed="rId1"/>
          <a:stretch>
            <a:fillRect/>
          </a:stretch>
        </p:blipFill>
        <p:spPr>
          <a:xfrm>
            <a:off x="36830" y="2223770"/>
            <a:ext cx="9089390" cy="2244090"/>
          </a:xfrm>
        </p:spPr>
      </p:pic>
      <p:sp>
        <p:nvSpPr>
          <p:cNvPr id="9221" name="Rectangle 6"/>
          <p:cNvSpPr/>
          <p:nvPr/>
        </p:nvSpPr>
        <p:spPr>
          <a:xfrm>
            <a:off x="36830" y="4578985"/>
            <a:ext cx="12096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46.978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Rectangle 7"/>
          <p:cNvSpPr/>
          <p:nvPr/>
        </p:nvSpPr>
        <p:spPr>
          <a:xfrm>
            <a:off x="7916545" y="4578985"/>
            <a:ext cx="12096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47.733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5" name="Rectangle 7"/>
          <p:cNvSpPr/>
          <p:nvPr/>
        </p:nvSpPr>
        <p:spPr>
          <a:xfrm>
            <a:off x="3291205" y="1604645"/>
            <a:ext cx="27114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附合水准路线成果计算表</a:t>
            </a:r>
            <a:endParaRPr lang="zh-CN" altLang="en-US" sz="18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46" name="Rectangle 8"/>
          <p:cNvSpPr/>
          <p:nvPr/>
        </p:nvSpPr>
        <p:spPr>
          <a:xfrm>
            <a:off x="14605" y="1985645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测段编号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47" name="Rectangle 9"/>
          <p:cNvSpPr/>
          <p:nvPr/>
        </p:nvSpPr>
        <p:spPr>
          <a:xfrm>
            <a:off x="1157605" y="198564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点号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48" name="Rectangle 10"/>
          <p:cNvSpPr/>
          <p:nvPr/>
        </p:nvSpPr>
        <p:spPr>
          <a:xfrm>
            <a:off x="1995805" y="1985645"/>
            <a:ext cx="11366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距离</a:t>
            </a:r>
            <a:r>
              <a:rPr lang="zh-CN" altLang="en-US" sz="14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dirty="0">
                <a:latin typeface="楷体_GB2312" pitchFamily="49" charset="-122"/>
                <a:ea typeface="楷体_GB2312" pitchFamily="49" charset="-122"/>
              </a:rPr>
              <a:t>km)</a:t>
            </a:r>
            <a:endParaRPr lang="en-US" altLang="zh-CN" sz="1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9" name="Rectangle 11"/>
          <p:cNvSpPr/>
          <p:nvPr/>
        </p:nvSpPr>
        <p:spPr>
          <a:xfrm>
            <a:off x="2986405" y="1985645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实测高差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0" name="Rectangle 12"/>
          <p:cNvSpPr/>
          <p:nvPr/>
        </p:nvSpPr>
        <p:spPr>
          <a:xfrm>
            <a:off x="4053205" y="1985645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改正数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1" name="Rectangle 13"/>
          <p:cNvSpPr/>
          <p:nvPr/>
        </p:nvSpPr>
        <p:spPr>
          <a:xfrm>
            <a:off x="4967605" y="1985645"/>
            <a:ext cx="145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改正后高差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2" name="Rectangle 14"/>
          <p:cNvSpPr/>
          <p:nvPr/>
        </p:nvSpPr>
        <p:spPr>
          <a:xfrm>
            <a:off x="6491605" y="198564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高程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3" name="Rectangle 15"/>
          <p:cNvSpPr/>
          <p:nvPr/>
        </p:nvSpPr>
        <p:spPr>
          <a:xfrm>
            <a:off x="7939405" y="198564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备注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4" name="Rectangle 16"/>
          <p:cNvSpPr/>
          <p:nvPr/>
        </p:nvSpPr>
        <p:spPr>
          <a:xfrm>
            <a:off x="167005" y="4652645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计算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检核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5" name="Rectangle 17"/>
          <p:cNvSpPr/>
          <p:nvPr/>
        </p:nvSpPr>
        <p:spPr>
          <a:xfrm>
            <a:off x="767080" y="269240"/>
            <a:ext cx="35648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填写已知数据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6" name="Rectangle 18"/>
          <p:cNvSpPr/>
          <p:nvPr/>
        </p:nvSpPr>
        <p:spPr>
          <a:xfrm>
            <a:off x="319405" y="244284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7" name="Rectangle 19"/>
          <p:cNvSpPr/>
          <p:nvPr/>
        </p:nvSpPr>
        <p:spPr>
          <a:xfrm>
            <a:off x="319405" y="290004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8" name="Rectangle 20"/>
          <p:cNvSpPr/>
          <p:nvPr/>
        </p:nvSpPr>
        <p:spPr>
          <a:xfrm>
            <a:off x="319405" y="328104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59" name="Rectangle 21"/>
          <p:cNvSpPr/>
          <p:nvPr/>
        </p:nvSpPr>
        <p:spPr>
          <a:xfrm>
            <a:off x="319405" y="366204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4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60" name="Rectangle 22"/>
          <p:cNvSpPr/>
          <p:nvPr/>
        </p:nvSpPr>
        <p:spPr>
          <a:xfrm>
            <a:off x="1386205" y="2290445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A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61" name="Rectangle 23"/>
          <p:cNvSpPr/>
          <p:nvPr/>
        </p:nvSpPr>
        <p:spPr>
          <a:xfrm>
            <a:off x="1386205" y="267144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62" name="Rectangle 24"/>
          <p:cNvSpPr/>
          <p:nvPr/>
        </p:nvSpPr>
        <p:spPr>
          <a:xfrm>
            <a:off x="1386205" y="305244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63" name="Rectangle 25"/>
          <p:cNvSpPr/>
          <p:nvPr/>
        </p:nvSpPr>
        <p:spPr>
          <a:xfrm>
            <a:off x="1386205" y="350964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64" name="Rectangle 26"/>
          <p:cNvSpPr/>
          <p:nvPr/>
        </p:nvSpPr>
        <p:spPr>
          <a:xfrm>
            <a:off x="1386205" y="3890645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B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65" name="Rectangle 27"/>
          <p:cNvSpPr/>
          <p:nvPr/>
        </p:nvSpPr>
        <p:spPr>
          <a:xfrm>
            <a:off x="167005" y="404304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总和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66" name="Rectangle 28"/>
          <p:cNvSpPr/>
          <p:nvPr/>
        </p:nvSpPr>
        <p:spPr>
          <a:xfrm>
            <a:off x="2300605" y="251904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1.0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7" name="Rectangle 29"/>
          <p:cNvSpPr/>
          <p:nvPr/>
        </p:nvSpPr>
        <p:spPr>
          <a:xfrm>
            <a:off x="2300605" y="295084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1.2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8" name="Rectangle 30"/>
          <p:cNvSpPr/>
          <p:nvPr/>
        </p:nvSpPr>
        <p:spPr>
          <a:xfrm>
            <a:off x="2300605" y="333184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0.8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9" name="Rectangle 31"/>
          <p:cNvSpPr/>
          <p:nvPr/>
        </p:nvSpPr>
        <p:spPr>
          <a:xfrm>
            <a:off x="2300605" y="371284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0" name="Rectangle 32"/>
          <p:cNvSpPr/>
          <p:nvPr/>
        </p:nvSpPr>
        <p:spPr>
          <a:xfrm>
            <a:off x="2300605" y="409384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1" name="Rectangle 33"/>
          <p:cNvSpPr/>
          <p:nvPr/>
        </p:nvSpPr>
        <p:spPr>
          <a:xfrm>
            <a:off x="3215005" y="2493645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1.579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2" name="Rectangle 34"/>
          <p:cNvSpPr/>
          <p:nvPr/>
        </p:nvSpPr>
        <p:spPr>
          <a:xfrm>
            <a:off x="3138805" y="2950845"/>
            <a:ext cx="9032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-2.768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3" name="Rectangle 35"/>
          <p:cNvSpPr/>
          <p:nvPr/>
        </p:nvSpPr>
        <p:spPr>
          <a:xfrm>
            <a:off x="3215005" y="3331845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3.046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4" name="Rectangle 36"/>
          <p:cNvSpPr/>
          <p:nvPr/>
        </p:nvSpPr>
        <p:spPr>
          <a:xfrm>
            <a:off x="3215005" y="3712845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1.023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5" name="Rectangle 37"/>
          <p:cNvSpPr/>
          <p:nvPr/>
        </p:nvSpPr>
        <p:spPr>
          <a:xfrm>
            <a:off x="6415405" y="2366645"/>
            <a:ext cx="9604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46.978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6" name="Rectangle 38"/>
          <p:cNvSpPr/>
          <p:nvPr/>
        </p:nvSpPr>
        <p:spPr>
          <a:xfrm>
            <a:off x="6415405" y="3941445"/>
            <a:ext cx="9604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47.733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7" name="Rectangle 39"/>
          <p:cNvSpPr/>
          <p:nvPr/>
        </p:nvSpPr>
        <p:spPr>
          <a:xfrm>
            <a:off x="7787005" y="2290445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水准点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78" name="Rectangle 40"/>
          <p:cNvSpPr/>
          <p:nvPr/>
        </p:nvSpPr>
        <p:spPr>
          <a:xfrm>
            <a:off x="7787005" y="3890645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水准点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280" name="Line 42"/>
          <p:cNvSpPr/>
          <p:nvPr/>
        </p:nvSpPr>
        <p:spPr>
          <a:xfrm>
            <a:off x="90805" y="1909445"/>
            <a:ext cx="0" cy="365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81" name="Line 43"/>
          <p:cNvSpPr/>
          <p:nvPr/>
        </p:nvSpPr>
        <p:spPr>
          <a:xfrm>
            <a:off x="90805" y="1909445"/>
            <a:ext cx="8991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82" name="Line 44"/>
          <p:cNvSpPr/>
          <p:nvPr/>
        </p:nvSpPr>
        <p:spPr>
          <a:xfrm>
            <a:off x="9082405" y="1909445"/>
            <a:ext cx="0" cy="365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83" name="Line 45"/>
          <p:cNvSpPr/>
          <p:nvPr/>
        </p:nvSpPr>
        <p:spPr>
          <a:xfrm flipH="1">
            <a:off x="90805" y="5567045"/>
            <a:ext cx="8991600" cy="63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84" name="Line 46"/>
          <p:cNvSpPr/>
          <p:nvPr/>
        </p:nvSpPr>
        <p:spPr>
          <a:xfrm>
            <a:off x="90805" y="2366645"/>
            <a:ext cx="8991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85" name="Line 47"/>
          <p:cNvSpPr/>
          <p:nvPr/>
        </p:nvSpPr>
        <p:spPr>
          <a:xfrm>
            <a:off x="90805" y="4424045"/>
            <a:ext cx="8991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86" name="Line 48"/>
          <p:cNvSpPr/>
          <p:nvPr/>
        </p:nvSpPr>
        <p:spPr>
          <a:xfrm>
            <a:off x="1081405" y="1909445"/>
            <a:ext cx="0" cy="3657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87" name="Line 49"/>
          <p:cNvSpPr/>
          <p:nvPr/>
        </p:nvSpPr>
        <p:spPr>
          <a:xfrm>
            <a:off x="2072005" y="190944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88" name="Line 50"/>
          <p:cNvSpPr/>
          <p:nvPr/>
        </p:nvSpPr>
        <p:spPr>
          <a:xfrm>
            <a:off x="3062605" y="190944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89" name="Line 51"/>
          <p:cNvSpPr/>
          <p:nvPr/>
        </p:nvSpPr>
        <p:spPr>
          <a:xfrm>
            <a:off x="4053205" y="190944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0" name="Line 52"/>
          <p:cNvSpPr/>
          <p:nvPr/>
        </p:nvSpPr>
        <p:spPr>
          <a:xfrm>
            <a:off x="5043805" y="190944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1" name="Line 53"/>
          <p:cNvSpPr/>
          <p:nvPr/>
        </p:nvSpPr>
        <p:spPr>
          <a:xfrm>
            <a:off x="6186805" y="190944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2" name="Line 54"/>
          <p:cNvSpPr/>
          <p:nvPr/>
        </p:nvSpPr>
        <p:spPr>
          <a:xfrm>
            <a:off x="7329805" y="190944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3" name="Line 55"/>
          <p:cNvSpPr/>
          <p:nvPr/>
        </p:nvSpPr>
        <p:spPr>
          <a:xfrm>
            <a:off x="90805" y="282384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4" name="Line 56"/>
          <p:cNvSpPr/>
          <p:nvPr/>
        </p:nvSpPr>
        <p:spPr>
          <a:xfrm>
            <a:off x="90805" y="328104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5" name="Line 57"/>
          <p:cNvSpPr/>
          <p:nvPr/>
        </p:nvSpPr>
        <p:spPr>
          <a:xfrm>
            <a:off x="90805" y="366204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6" name="Line 58"/>
          <p:cNvSpPr/>
          <p:nvPr/>
        </p:nvSpPr>
        <p:spPr>
          <a:xfrm>
            <a:off x="90805" y="404304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7" name="Line 59"/>
          <p:cNvSpPr/>
          <p:nvPr/>
        </p:nvSpPr>
        <p:spPr>
          <a:xfrm>
            <a:off x="1081405" y="267144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8" name="Line 60"/>
          <p:cNvSpPr/>
          <p:nvPr/>
        </p:nvSpPr>
        <p:spPr>
          <a:xfrm>
            <a:off x="1081405" y="305244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99" name="Line 61"/>
          <p:cNvSpPr/>
          <p:nvPr/>
        </p:nvSpPr>
        <p:spPr>
          <a:xfrm>
            <a:off x="1081405" y="350964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0" name="Line 62"/>
          <p:cNvSpPr/>
          <p:nvPr/>
        </p:nvSpPr>
        <p:spPr>
          <a:xfrm>
            <a:off x="1081405" y="389064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1" name="Line 63"/>
          <p:cNvSpPr/>
          <p:nvPr/>
        </p:nvSpPr>
        <p:spPr>
          <a:xfrm>
            <a:off x="1081405" y="427164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2" name="Line 64"/>
          <p:cNvSpPr/>
          <p:nvPr/>
        </p:nvSpPr>
        <p:spPr>
          <a:xfrm>
            <a:off x="2072005" y="290004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3" name="Line 65"/>
          <p:cNvSpPr/>
          <p:nvPr/>
        </p:nvSpPr>
        <p:spPr>
          <a:xfrm>
            <a:off x="2072005" y="328104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4" name="Line 66"/>
          <p:cNvSpPr/>
          <p:nvPr/>
        </p:nvSpPr>
        <p:spPr>
          <a:xfrm>
            <a:off x="2072005" y="366204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5" name="Line 67"/>
          <p:cNvSpPr/>
          <p:nvPr/>
        </p:nvSpPr>
        <p:spPr>
          <a:xfrm>
            <a:off x="2072005" y="404304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6" name="Line 69"/>
          <p:cNvSpPr/>
          <p:nvPr/>
        </p:nvSpPr>
        <p:spPr>
          <a:xfrm flipH="1">
            <a:off x="6186805" y="267144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7" name="Line 70"/>
          <p:cNvSpPr/>
          <p:nvPr/>
        </p:nvSpPr>
        <p:spPr>
          <a:xfrm flipH="1">
            <a:off x="6186805" y="312864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8" name="Line 71"/>
          <p:cNvSpPr/>
          <p:nvPr/>
        </p:nvSpPr>
        <p:spPr>
          <a:xfrm flipH="1">
            <a:off x="6186805" y="350964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09" name="Line 72"/>
          <p:cNvSpPr/>
          <p:nvPr/>
        </p:nvSpPr>
        <p:spPr>
          <a:xfrm flipH="1">
            <a:off x="6186805" y="389064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10" name="Line 73"/>
          <p:cNvSpPr/>
          <p:nvPr/>
        </p:nvSpPr>
        <p:spPr>
          <a:xfrm flipH="1">
            <a:off x="6186805" y="427164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9" name="Rectangle 6"/>
          <p:cNvSpPr/>
          <p:nvPr/>
        </p:nvSpPr>
        <p:spPr>
          <a:xfrm>
            <a:off x="3232150" y="1702435"/>
            <a:ext cx="27114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附合水准路线成果计算表</a:t>
            </a:r>
            <a:endParaRPr lang="zh-CN" altLang="en-US" sz="18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70" name="Rectangle 7"/>
          <p:cNvSpPr/>
          <p:nvPr/>
        </p:nvSpPr>
        <p:spPr>
          <a:xfrm>
            <a:off x="-44450" y="2083435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测段编号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71" name="Rectangle 8"/>
          <p:cNvSpPr/>
          <p:nvPr/>
        </p:nvSpPr>
        <p:spPr>
          <a:xfrm>
            <a:off x="1098550" y="208343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点号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72" name="Rectangle 9"/>
          <p:cNvSpPr/>
          <p:nvPr/>
        </p:nvSpPr>
        <p:spPr>
          <a:xfrm>
            <a:off x="1936750" y="2083435"/>
            <a:ext cx="11366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距离</a:t>
            </a:r>
            <a:r>
              <a:rPr lang="zh-CN" altLang="en-US" sz="14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dirty="0">
                <a:latin typeface="楷体_GB2312" pitchFamily="49" charset="-122"/>
                <a:ea typeface="楷体_GB2312" pitchFamily="49" charset="-122"/>
              </a:rPr>
              <a:t>km)</a:t>
            </a:r>
            <a:endParaRPr lang="en-US" altLang="zh-CN" sz="1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73" name="Rectangle 10"/>
          <p:cNvSpPr/>
          <p:nvPr/>
        </p:nvSpPr>
        <p:spPr>
          <a:xfrm>
            <a:off x="2927350" y="2083435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实测高差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74" name="Rectangle 11"/>
          <p:cNvSpPr/>
          <p:nvPr/>
        </p:nvSpPr>
        <p:spPr>
          <a:xfrm>
            <a:off x="3994150" y="2083435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改正数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75" name="Rectangle 12"/>
          <p:cNvSpPr/>
          <p:nvPr/>
        </p:nvSpPr>
        <p:spPr>
          <a:xfrm>
            <a:off x="4908550" y="2083435"/>
            <a:ext cx="145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改正后高差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76" name="Rectangle 13"/>
          <p:cNvSpPr/>
          <p:nvPr/>
        </p:nvSpPr>
        <p:spPr>
          <a:xfrm>
            <a:off x="6432550" y="208343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高程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77" name="Rectangle 14"/>
          <p:cNvSpPr/>
          <p:nvPr/>
        </p:nvSpPr>
        <p:spPr>
          <a:xfrm>
            <a:off x="7880350" y="208343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备注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78" name="Rectangle 15"/>
          <p:cNvSpPr/>
          <p:nvPr/>
        </p:nvSpPr>
        <p:spPr>
          <a:xfrm>
            <a:off x="107950" y="4750435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计算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检核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79" name="Rectangle 17"/>
          <p:cNvSpPr/>
          <p:nvPr/>
        </p:nvSpPr>
        <p:spPr>
          <a:xfrm>
            <a:off x="260350" y="254063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80" name="Rectangle 18"/>
          <p:cNvSpPr/>
          <p:nvPr/>
        </p:nvSpPr>
        <p:spPr>
          <a:xfrm>
            <a:off x="260350" y="299783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81" name="Rectangle 19"/>
          <p:cNvSpPr/>
          <p:nvPr/>
        </p:nvSpPr>
        <p:spPr>
          <a:xfrm>
            <a:off x="260350" y="337883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82" name="Rectangle 20"/>
          <p:cNvSpPr/>
          <p:nvPr/>
        </p:nvSpPr>
        <p:spPr>
          <a:xfrm>
            <a:off x="260350" y="375983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4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83" name="Rectangle 21"/>
          <p:cNvSpPr/>
          <p:nvPr/>
        </p:nvSpPr>
        <p:spPr>
          <a:xfrm>
            <a:off x="1327150" y="2388235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A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84" name="Rectangle 22"/>
          <p:cNvSpPr/>
          <p:nvPr/>
        </p:nvSpPr>
        <p:spPr>
          <a:xfrm>
            <a:off x="1327150" y="276923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85" name="Rectangle 23"/>
          <p:cNvSpPr/>
          <p:nvPr/>
        </p:nvSpPr>
        <p:spPr>
          <a:xfrm>
            <a:off x="1327150" y="315023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86" name="Rectangle 24"/>
          <p:cNvSpPr/>
          <p:nvPr/>
        </p:nvSpPr>
        <p:spPr>
          <a:xfrm>
            <a:off x="1327150" y="360743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87" name="Rectangle 25"/>
          <p:cNvSpPr/>
          <p:nvPr/>
        </p:nvSpPr>
        <p:spPr>
          <a:xfrm>
            <a:off x="1327150" y="3988435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B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88" name="Rectangle 26"/>
          <p:cNvSpPr/>
          <p:nvPr/>
        </p:nvSpPr>
        <p:spPr>
          <a:xfrm>
            <a:off x="107950" y="414083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总和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289" name="Rectangle 27"/>
          <p:cNvSpPr/>
          <p:nvPr/>
        </p:nvSpPr>
        <p:spPr>
          <a:xfrm>
            <a:off x="2241550" y="261683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1.0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0" name="Rectangle 28"/>
          <p:cNvSpPr/>
          <p:nvPr/>
        </p:nvSpPr>
        <p:spPr>
          <a:xfrm>
            <a:off x="2241550" y="304863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1.2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1" name="Rectangle 29"/>
          <p:cNvSpPr/>
          <p:nvPr/>
        </p:nvSpPr>
        <p:spPr>
          <a:xfrm>
            <a:off x="2241550" y="342963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0.8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2" name="Rectangle 30"/>
          <p:cNvSpPr/>
          <p:nvPr/>
        </p:nvSpPr>
        <p:spPr>
          <a:xfrm>
            <a:off x="2241550" y="381063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3" name="Rectangle 31"/>
          <p:cNvSpPr/>
          <p:nvPr/>
        </p:nvSpPr>
        <p:spPr>
          <a:xfrm>
            <a:off x="2241550" y="419163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4" name="Rectangle 32"/>
          <p:cNvSpPr/>
          <p:nvPr/>
        </p:nvSpPr>
        <p:spPr>
          <a:xfrm>
            <a:off x="3155950" y="2591435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1.579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5" name="Rectangle 33"/>
          <p:cNvSpPr/>
          <p:nvPr/>
        </p:nvSpPr>
        <p:spPr>
          <a:xfrm>
            <a:off x="3079750" y="3048635"/>
            <a:ext cx="9032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-2.768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6" name="Rectangle 34"/>
          <p:cNvSpPr/>
          <p:nvPr/>
        </p:nvSpPr>
        <p:spPr>
          <a:xfrm>
            <a:off x="3155950" y="3429635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3.046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7" name="Rectangle 35"/>
          <p:cNvSpPr/>
          <p:nvPr/>
        </p:nvSpPr>
        <p:spPr>
          <a:xfrm>
            <a:off x="3155950" y="3810635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1.023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8" name="Rectangle 36"/>
          <p:cNvSpPr/>
          <p:nvPr/>
        </p:nvSpPr>
        <p:spPr>
          <a:xfrm>
            <a:off x="6356350" y="2464435"/>
            <a:ext cx="9604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46.978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9" name="Rectangle 37"/>
          <p:cNvSpPr/>
          <p:nvPr/>
        </p:nvSpPr>
        <p:spPr>
          <a:xfrm>
            <a:off x="6356350" y="4039235"/>
            <a:ext cx="9604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47.733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00" name="Rectangle 38"/>
          <p:cNvSpPr/>
          <p:nvPr/>
        </p:nvSpPr>
        <p:spPr>
          <a:xfrm>
            <a:off x="7727950" y="2388235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水准点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301" name="Rectangle 39"/>
          <p:cNvSpPr/>
          <p:nvPr/>
        </p:nvSpPr>
        <p:spPr>
          <a:xfrm>
            <a:off x="7727950" y="3988435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水准点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303" name="Line 41"/>
          <p:cNvSpPr/>
          <p:nvPr/>
        </p:nvSpPr>
        <p:spPr>
          <a:xfrm>
            <a:off x="31750" y="2007235"/>
            <a:ext cx="0" cy="365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04" name="Line 42"/>
          <p:cNvSpPr/>
          <p:nvPr/>
        </p:nvSpPr>
        <p:spPr>
          <a:xfrm>
            <a:off x="31750" y="2007235"/>
            <a:ext cx="8991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05" name="Line 43"/>
          <p:cNvSpPr/>
          <p:nvPr/>
        </p:nvSpPr>
        <p:spPr>
          <a:xfrm>
            <a:off x="9023350" y="2007235"/>
            <a:ext cx="0" cy="365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06" name="Line 44"/>
          <p:cNvSpPr/>
          <p:nvPr/>
        </p:nvSpPr>
        <p:spPr>
          <a:xfrm flipH="1">
            <a:off x="31750" y="5664835"/>
            <a:ext cx="9067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07" name="Line 45"/>
          <p:cNvSpPr/>
          <p:nvPr/>
        </p:nvSpPr>
        <p:spPr>
          <a:xfrm>
            <a:off x="31750" y="2464435"/>
            <a:ext cx="8991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08" name="Line 46"/>
          <p:cNvSpPr/>
          <p:nvPr/>
        </p:nvSpPr>
        <p:spPr>
          <a:xfrm>
            <a:off x="31750" y="4521835"/>
            <a:ext cx="8991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09" name="Line 47"/>
          <p:cNvSpPr/>
          <p:nvPr/>
        </p:nvSpPr>
        <p:spPr>
          <a:xfrm>
            <a:off x="1022350" y="2007235"/>
            <a:ext cx="0" cy="3657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10" name="Line 48"/>
          <p:cNvSpPr/>
          <p:nvPr/>
        </p:nvSpPr>
        <p:spPr>
          <a:xfrm>
            <a:off x="2012950" y="200723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11" name="Line 49"/>
          <p:cNvSpPr/>
          <p:nvPr/>
        </p:nvSpPr>
        <p:spPr>
          <a:xfrm>
            <a:off x="3003550" y="200723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12" name="Line 50"/>
          <p:cNvSpPr/>
          <p:nvPr/>
        </p:nvSpPr>
        <p:spPr>
          <a:xfrm>
            <a:off x="3994150" y="200723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13" name="Line 51"/>
          <p:cNvSpPr/>
          <p:nvPr/>
        </p:nvSpPr>
        <p:spPr>
          <a:xfrm>
            <a:off x="4984750" y="200723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14" name="Line 52"/>
          <p:cNvSpPr/>
          <p:nvPr/>
        </p:nvSpPr>
        <p:spPr>
          <a:xfrm>
            <a:off x="6127750" y="200723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15" name="Line 53"/>
          <p:cNvSpPr/>
          <p:nvPr/>
        </p:nvSpPr>
        <p:spPr>
          <a:xfrm>
            <a:off x="7270750" y="200723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16" name="Line 54"/>
          <p:cNvSpPr/>
          <p:nvPr/>
        </p:nvSpPr>
        <p:spPr>
          <a:xfrm>
            <a:off x="31750" y="292163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17" name="Line 55"/>
          <p:cNvSpPr/>
          <p:nvPr/>
        </p:nvSpPr>
        <p:spPr>
          <a:xfrm>
            <a:off x="31750" y="337883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18" name="Line 56"/>
          <p:cNvSpPr/>
          <p:nvPr/>
        </p:nvSpPr>
        <p:spPr>
          <a:xfrm>
            <a:off x="31750" y="375983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19" name="Line 57"/>
          <p:cNvSpPr/>
          <p:nvPr/>
        </p:nvSpPr>
        <p:spPr>
          <a:xfrm>
            <a:off x="31750" y="414083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0" name="Line 58"/>
          <p:cNvSpPr/>
          <p:nvPr/>
        </p:nvSpPr>
        <p:spPr>
          <a:xfrm>
            <a:off x="1022350" y="276923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1" name="Line 59"/>
          <p:cNvSpPr/>
          <p:nvPr/>
        </p:nvSpPr>
        <p:spPr>
          <a:xfrm>
            <a:off x="1022350" y="315023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2" name="Line 60"/>
          <p:cNvSpPr/>
          <p:nvPr/>
        </p:nvSpPr>
        <p:spPr>
          <a:xfrm>
            <a:off x="1022350" y="360743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3" name="Line 61"/>
          <p:cNvSpPr/>
          <p:nvPr/>
        </p:nvSpPr>
        <p:spPr>
          <a:xfrm>
            <a:off x="1022350" y="398843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4" name="Line 62"/>
          <p:cNvSpPr/>
          <p:nvPr/>
        </p:nvSpPr>
        <p:spPr>
          <a:xfrm>
            <a:off x="1022350" y="436943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5" name="Line 63"/>
          <p:cNvSpPr/>
          <p:nvPr/>
        </p:nvSpPr>
        <p:spPr>
          <a:xfrm>
            <a:off x="2012950" y="299783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6" name="Line 64"/>
          <p:cNvSpPr/>
          <p:nvPr/>
        </p:nvSpPr>
        <p:spPr>
          <a:xfrm>
            <a:off x="2012950" y="337883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7" name="Line 65"/>
          <p:cNvSpPr/>
          <p:nvPr/>
        </p:nvSpPr>
        <p:spPr>
          <a:xfrm>
            <a:off x="2012950" y="375983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8" name="Line 66"/>
          <p:cNvSpPr/>
          <p:nvPr/>
        </p:nvSpPr>
        <p:spPr>
          <a:xfrm>
            <a:off x="2012950" y="414083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29" name="Line 67"/>
          <p:cNvSpPr/>
          <p:nvPr/>
        </p:nvSpPr>
        <p:spPr>
          <a:xfrm flipH="1">
            <a:off x="6127750" y="276923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30" name="Line 68"/>
          <p:cNvSpPr/>
          <p:nvPr/>
        </p:nvSpPr>
        <p:spPr>
          <a:xfrm flipH="1">
            <a:off x="6127750" y="322643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31" name="Line 69"/>
          <p:cNvSpPr/>
          <p:nvPr/>
        </p:nvSpPr>
        <p:spPr>
          <a:xfrm flipH="1">
            <a:off x="6127750" y="360743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32" name="Line 70"/>
          <p:cNvSpPr/>
          <p:nvPr/>
        </p:nvSpPr>
        <p:spPr>
          <a:xfrm flipH="1">
            <a:off x="6127750" y="398843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33" name="Line 71"/>
          <p:cNvSpPr/>
          <p:nvPr/>
        </p:nvSpPr>
        <p:spPr>
          <a:xfrm flipH="1">
            <a:off x="6127750" y="436943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34" name="Rectangle 72"/>
          <p:cNvSpPr/>
          <p:nvPr/>
        </p:nvSpPr>
        <p:spPr>
          <a:xfrm>
            <a:off x="1022350" y="4598035"/>
            <a:ext cx="71628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fh = 0.834m    HB - HA = 47.733 - 46.978 = 0.755m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高差闭合差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:fh =∑h-(HB-HA) =0.079m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闭合允许值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:fh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允 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=±40√4.8 =±88mm       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成果合格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335" name="Rectangle 73"/>
          <p:cNvSpPr/>
          <p:nvPr/>
        </p:nvSpPr>
        <p:spPr>
          <a:xfrm>
            <a:off x="3155950" y="4217035"/>
            <a:ext cx="75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0.834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36" name="Rectangle 74"/>
          <p:cNvSpPr/>
          <p:nvPr/>
        </p:nvSpPr>
        <p:spPr>
          <a:xfrm>
            <a:off x="3079750" y="2540635"/>
            <a:ext cx="838200" cy="16002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1337" name="Rectangle 75"/>
          <p:cNvSpPr/>
          <p:nvPr/>
        </p:nvSpPr>
        <p:spPr>
          <a:xfrm>
            <a:off x="3994150" y="2769235"/>
            <a:ext cx="762000" cy="1187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总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和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∑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h</a:t>
            </a:r>
            <a:endParaRPr lang="en-US" altLang="zh-CN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338" name="Line 76"/>
          <p:cNvSpPr/>
          <p:nvPr/>
        </p:nvSpPr>
        <p:spPr>
          <a:xfrm flipH="1">
            <a:off x="3841750" y="3912235"/>
            <a:ext cx="457200" cy="4572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339" name="Rectangle 77"/>
          <p:cNvSpPr/>
          <p:nvPr/>
        </p:nvSpPr>
        <p:spPr>
          <a:xfrm>
            <a:off x="206375" y="381000"/>
            <a:ext cx="87630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(2)实测高差闭合差及其允许值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3" name="Rectangle 6"/>
          <p:cNvSpPr/>
          <p:nvPr/>
        </p:nvSpPr>
        <p:spPr>
          <a:xfrm>
            <a:off x="3290570" y="1303020"/>
            <a:ext cx="27114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附合水准路线成果计算表</a:t>
            </a:r>
            <a:endParaRPr lang="zh-CN" altLang="en-US" sz="18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294" name="Rectangle 7"/>
          <p:cNvSpPr/>
          <p:nvPr/>
        </p:nvSpPr>
        <p:spPr>
          <a:xfrm>
            <a:off x="13970" y="168402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测段编号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295" name="Rectangle 8"/>
          <p:cNvSpPr/>
          <p:nvPr/>
        </p:nvSpPr>
        <p:spPr>
          <a:xfrm>
            <a:off x="1156970" y="168402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点号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296" name="Rectangle 9"/>
          <p:cNvSpPr/>
          <p:nvPr/>
        </p:nvSpPr>
        <p:spPr>
          <a:xfrm>
            <a:off x="1995170" y="1684020"/>
            <a:ext cx="11366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距离</a:t>
            </a:r>
            <a:r>
              <a:rPr lang="zh-CN" altLang="en-US" sz="14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dirty="0">
                <a:latin typeface="楷体_GB2312" pitchFamily="49" charset="-122"/>
                <a:ea typeface="楷体_GB2312" pitchFamily="49" charset="-122"/>
              </a:rPr>
              <a:t>km)</a:t>
            </a:r>
            <a:endParaRPr lang="en-US" altLang="zh-CN" sz="1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7" name="Rectangle 10"/>
          <p:cNvSpPr/>
          <p:nvPr/>
        </p:nvSpPr>
        <p:spPr>
          <a:xfrm>
            <a:off x="2985770" y="168402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实测高差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298" name="Rectangle 11"/>
          <p:cNvSpPr/>
          <p:nvPr/>
        </p:nvSpPr>
        <p:spPr>
          <a:xfrm>
            <a:off x="4052570" y="1684020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改正数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299" name="Rectangle 12"/>
          <p:cNvSpPr/>
          <p:nvPr/>
        </p:nvSpPr>
        <p:spPr>
          <a:xfrm>
            <a:off x="4966970" y="1684020"/>
            <a:ext cx="145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改正后高差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0" name="Rectangle 13"/>
          <p:cNvSpPr/>
          <p:nvPr/>
        </p:nvSpPr>
        <p:spPr>
          <a:xfrm>
            <a:off x="6490970" y="168402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高程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1" name="Rectangle 14"/>
          <p:cNvSpPr/>
          <p:nvPr/>
        </p:nvSpPr>
        <p:spPr>
          <a:xfrm>
            <a:off x="7938770" y="168402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备注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2" name="Rectangle 15"/>
          <p:cNvSpPr/>
          <p:nvPr/>
        </p:nvSpPr>
        <p:spPr>
          <a:xfrm>
            <a:off x="166370" y="4351020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计算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检核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3" name="Rectangle 16"/>
          <p:cNvSpPr/>
          <p:nvPr/>
        </p:nvSpPr>
        <p:spPr>
          <a:xfrm>
            <a:off x="318770" y="214122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4" name="Rectangle 17"/>
          <p:cNvSpPr/>
          <p:nvPr/>
        </p:nvSpPr>
        <p:spPr>
          <a:xfrm>
            <a:off x="318770" y="259842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5" name="Rectangle 18"/>
          <p:cNvSpPr/>
          <p:nvPr/>
        </p:nvSpPr>
        <p:spPr>
          <a:xfrm>
            <a:off x="318770" y="297942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6" name="Rectangle 19"/>
          <p:cNvSpPr/>
          <p:nvPr/>
        </p:nvSpPr>
        <p:spPr>
          <a:xfrm>
            <a:off x="318770" y="336042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4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7" name="Rectangle 20"/>
          <p:cNvSpPr/>
          <p:nvPr/>
        </p:nvSpPr>
        <p:spPr>
          <a:xfrm>
            <a:off x="1385570" y="1988820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A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8" name="Rectangle 21"/>
          <p:cNvSpPr/>
          <p:nvPr/>
        </p:nvSpPr>
        <p:spPr>
          <a:xfrm>
            <a:off x="1385570" y="236982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09" name="Rectangle 22"/>
          <p:cNvSpPr/>
          <p:nvPr/>
        </p:nvSpPr>
        <p:spPr>
          <a:xfrm>
            <a:off x="1385570" y="275082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10" name="Rectangle 23"/>
          <p:cNvSpPr/>
          <p:nvPr/>
        </p:nvSpPr>
        <p:spPr>
          <a:xfrm>
            <a:off x="1385570" y="320802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11" name="Rectangle 24"/>
          <p:cNvSpPr/>
          <p:nvPr/>
        </p:nvSpPr>
        <p:spPr>
          <a:xfrm>
            <a:off x="1385570" y="3589020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B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12" name="Rectangle 25"/>
          <p:cNvSpPr/>
          <p:nvPr/>
        </p:nvSpPr>
        <p:spPr>
          <a:xfrm>
            <a:off x="166370" y="374142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总和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13" name="Rectangle 26"/>
          <p:cNvSpPr/>
          <p:nvPr/>
        </p:nvSpPr>
        <p:spPr>
          <a:xfrm>
            <a:off x="2299970" y="2217420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1.0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4" name="Rectangle 27"/>
          <p:cNvSpPr/>
          <p:nvPr/>
        </p:nvSpPr>
        <p:spPr>
          <a:xfrm>
            <a:off x="2299970" y="2649220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1.2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5" name="Rectangle 28"/>
          <p:cNvSpPr/>
          <p:nvPr/>
        </p:nvSpPr>
        <p:spPr>
          <a:xfrm>
            <a:off x="2299970" y="3030220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0.8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6" name="Rectangle 29"/>
          <p:cNvSpPr/>
          <p:nvPr/>
        </p:nvSpPr>
        <p:spPr>
          <a:xfrm>
            <a:off x="2299970" y="3411220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7" name="Rectangle 30"/>
          <p:cNvSpPr/>
          <p:nvPr/>
        </p:nvSpPr>
        <p:spPr>
          <a:xfrm>
            <a:off x="2299970" y="3792220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8" name="Rectangle 31"/>
          <p:cNvSpPr/>
          <p:nvPr/>
        </p:nvSpPr>
        <p:spPr>
          <a:xfrm>
            <a:off x="3214370" y="2192020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1.579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9" name="Rectangle 32"/>
          <p:cNvSpPr/>
          <p:nvPr/>
        </p:nvSpPr>
        <p:spPr>
          <a:xfrm>
            <a:off x="3138170" y="2649220"/>
            <a:ext cx="9032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-2.768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0" name="Rectangle 33"/>
          <p:cNvSpPr/>
          <p:nvPr/>
        </p:nvSpPr>
        <p:spPr>
          <a:xfrm>
            <a:off x="3214370" y="3030220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3.046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1" name="Rectangle 34"/>
          <p:cNvSpPr/>
          <p:nvPr/>
        </p:nvSpPr>
        <p:spPr>
          <a:xfrm>
            <a:off x="3214370" y="3411220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1.023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3" name="Line 40"/>
          <p:cNvSpPr/>
          <p:nvPr/>
        </p:nvSpPr>
        <p:spPr>
          <a:xfrm>
            <a:off x="90170" y="1607820"/>
            <a:ext cx="0" cy="365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24" name="Line 41"/>
          <p:cNvSpPr/>
          <p:nvPr/>
        </p:nvSpPr>
        <p:spPr>
          <a:xfrm>
            <a:off x="90170" y="1607820"/>
            <a:ext cx="8991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25" name="Line 42"/>
          <p:cNvSpPr/>
          <p:nvPr/>
        </p:nvSpPr>
        <p:spPr>
          <a:xfrm>
            <a:off x="9081770" y="1607820"/>
            <a:ext cx="0" cy="365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26" name="Line 43"/>
          <p:cNvSpPr/>
          <p:nvPr/>
        </p:nvSpPr>
        <p:spPr>
          <a:xfrm flipH="1">
            <a:off x="90170" y="5265420"/>
            <a:ext cx="9067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27" name="Line 44"/>
          <p:cNvSpPr/>
          <p:nvPr/>
        </p:nvSpPr>
        <p:spPr>
          <a:xfrm>
            <a:off x="90170" y="2065020"/>
            <a:ext cx="8991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28" name="Line 45"/>
          <p:cNvSpPr/>
          <p:nvPr/>
        </p:nvSpPr>
        <p:spPr>
          <a:xfrm>
            <a:off x="90170" y="4122420"/>
            <a:ext cx="8991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29" name="Line 46"/>
          <p:cNvSpPr/>
          <p:nvPr/>
        </p:nvSpPr>
        <p:spPr>
          <a:xfrm>
            <a:off x="1080770" y="1607820"/>
            <a:ext cx="0" cy="3657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30" name="Line 47"/>
          <p:cNvSpPr/>
          <p:nvPr/>
        </p:nvSpPr>
        <p:spPr>
          <a:xfrm>
            <a:off x="2071370" y="160782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31" name="Line 48"/>
          <p:cNvSpPr/>
          <p:nvPr/>
        </p:nvSpPr>
        <p:spPr>
          <a:xfrm>
            <a:off x="3061970" y="160782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32" name="Line 49"/>
          <p:cNvSpPr/>
          <p:nvPr/>
        </p:nvSpPr>
        <p:spPr>
          <a:xfrm>
            <a:off x="4052570" y="160782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33" name="Line 50"/>
          <p:cNvSpPr/>
          <p:nvPr/>
        </p:nvSpPr>
        <p:spPr>
          <a:xfrm>
            <a:off x="5043170" y="160782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34" name="Line 51"/>
          <p:cNvSpPr/>
          <p:nvPr/>
        </p:nvSpPr>
        <p:spPr>
          <a:xfrm>
            <a:off x="6186170" y="160782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35" name="Line 52"/>
          <p:cNvSpPr/>
          <p:nvPr/>
        </p:nvSpPr>
        <p:spPr>
          <a:xfrm>
            <a:off x="7329170" y="160782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36" name="Line 53"/>
          <p:cNvSpPr/>
          <p:nvPr/>
        </p:nvSpPr>
        <p:spPr>
          <a:xfrm>
            <a:off x="90170" y="252222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37" name="Line 54"/>
          <p:cNvSpPr/>
          <p:nvPr/>
        </p:nvSpPr>
        <p:spPr>
          <a:xfrm>
            <a:off x="90170" y="297942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38" name="Line 55"/>
          <p:cNvSpPr/>
          <p:nvPr/>
        </p:nvSpPr>
        <p:spPr>
          <a:xfrm>
            <a:off x="90170" y="336042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39" name="Line 56"/>
          <p:cNvSpPr/>
          <p:nvPr/>
        </p:nvSpPr>
        <p:spPr>
          <a:xfrm>
            <a:off x="90170" y="374142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0" name="Line 57"/>
          <p:cNvSpPr/>
          <p:nvPr/>
        </p:nvSpPr>
        <p:spPr>
          <a:xfrm>
            <a:off x="1080770" y="236982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1" name="Line 58"/>
          <p:cNvSpPr/>
          <p:nvPr/>
        </p:nvSpPr>
        <p:spPr>
          <a:xfrm>
            <a:off x="1080770" y="275082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2" name="Line 59"/>
          <p:cNvSpPr/>
          <p:nvPr/>
        </p:nvSpPr>
        <p:spPr>
          <a:xfrm>
            <a:off x="1080770" y="320802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3" name="Line 60"/>
          <p:cNvSpPr/>
          <p:nvPr/>
        </p:nvSpPr>
        <p:spPr>
          <a:xfrm>
            <a:off x="1080770" y="358902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4" name="Line 61"/>
          <p:cNvSpPr/>
          <p:nvPr/>
        </p:nvSpPr>
        <p:spPr>
          <a:xfrm>
            <a:off x="1080770" y="397002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5" name="Line 62"/>
          <p:cNvSpPr/>
          <p:nvPr/>
        </p:nvSpPr>
        <p:spPr>
          <a:xfrm>
            <a:off x="2071370" y="2598420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6" name="Line 63"/>
          <p:cNvSpPr/>
          <p:nvPr/>
        </p:nvSpPr>
        <p:spPr>
          <a:xfrm>
            <a:off x="2071370" y="2979420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7" name="Line 64"/>
          <p:cNvSpPr/>
          <p:nvPr/>
        </p:nvSpPr>
        <p:spPr>
          <a:xfrm>
            <a:off x="2071370" y="3360420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8" name="Line 65"/>
          <p:cNvSpPr/>
          <p:nvPr/>
        </p:nvSpPr>
        <p:spPr>
          <a:xfrm>
            <a:off x="2071370" y="3741420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9" name="Line 66"/>
          <p:cNvSpPr/>
          <p:nvPr/>
        </p:nvSpPr>
        <p:spPr>
          <a:xfrm flipH="1">
            <a:off x="6186170" y="2369820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50" name="Line 67"/>
          <p:cNvSpPr/>
          <p:nvPr/>
        </p:nvSpPr>
        <p:spPr>
          <a:xfrm flipH="1">
            <a:off x="6186170" y="2827020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51" name="Line 68"/>
          <p:cNvSpPr/>
          <p:nvPr/>
        </p:nvSpPr>
        <p:spPr>
          <a:xfrm flipH="1">
            <a:off x="6186170" y="3208020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52" name="Line 69"/>
          <p:cNvSpPr/>
          <p:nvPr/>
        </p:nvSpPr>
        <p:spPr>
          <a:xfrm flipH="1">
            <a:off x="6186170" y="3589020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53" name="Line 70"/>
          <p:cNvSpPr/>
          <p:nvPr/>
        </p:nvSpPr>
        <p:spPr>
          <a:xfrm flipH="1">
            <a:off x="6186170" y="3970020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54" name="Rectangle 71"/>
          <p:cNvSpPr/>
          <p:nvPr/>
        </p:nvSpPr>
        <p:spPr>
          <a:xfrm>
            <a:off x="1080770" y="4198620"/>
            <a:ext cx="71628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fh = 0.834m    HB - HA = 47.733 - 46.978 = 0.755m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高差闭合差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:fh =∑h-(HB-HA) =0.079m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闭合允许值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:fh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允 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=±40√4.8 =±88mm       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成果合格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355" name="Rectangle 72"/>
          <p:cNvSpPr/>
          <p:nvPr/>
        </p:nvSpPr>
        <p:spPr>
          <a:xfrm>
            <a:off x="3214370" y="3817620"/>
            <a:ext cx="75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0.834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56" name="Rectangle 77"/>
          <p:cNvSpPr/>
          <p:nvPr/>
        </p:nvSpPr>
        <p:spPr>
          <a:xfrm>
            <a:off x="152400" y="381000"/>
            <a:ext cx="87630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高差闭合差的调整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357" name="Rectangle 78"/>
          <p:cNvSpPr/>
          <p:nvPr/>
        </p:nvSpPr>
        <p:spPr>
          <a:xfrm>
            <a:off x="4128770" y="221742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-0.016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58" name="Rectangle 79"/>
          <p:cNvSpPr/>
          <p:nvPr/>
        </p:nvSpPr>
        <p:spPr>
          <a:xfrm>
            <a:off x="4128770" y="267462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-0.020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59" name="Rectangle 80"/>
          <p:cNvSpPr/>
          <p:nvPr/>
        </p:nvSpPr>
        <p:spPr>
          <a:xfrm>
            <a:off x="4128770" y="305562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-0.013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60" name="Rectangle 81"/>
          <p:cNvSpPr/>
          <p:nvPr/>
        </p:nvSpPr>
        <p:spPr>
          <a:xfrm>
            <a:off x="4128770" y="343662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-0.030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61" name="Rectangle 82"/>
          <p:cNvSpPr/>
          <p:nvPr/>
        </p:nvSpPr>
        <p:spPr>
          <a:xfrm>
            <a:off x="4128770" y="381762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-0.079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62" name="Rectangle 83"/>
          <p:cNvSpPr/>
          <p:nvPr/>
        </p:nvSpPr>
        <p:spPr>
          <a:xfrm>
            <a:off x="5043170" y="1684020"/>
            <a:ext cx="4114800" cy="2514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63" name="Rectangle 84"/>
          <p:cNvSpPr/>
          <p:nvPr/>
        </p:nvSpPr>
        <p:spPr>
          <a:xfrm>
            <a:off x="6033770" y="1607820"/>
            <a:ext cx="23288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改正数计算说明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2364" name="Line 85"/>
          <p:cNvSpPr/>
          <p:nvPr/>
        </p:nvSpPr>
        <p:spPr>
          <a:xfrm flipH="1">
            <a:off x="5043170" y="2446020"/>
            <a:ext cx="4114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365" name="Line 86"/>
          <p:cNvSpPr/>
          <p:nvPr/>
        </p:nvSpPr>
        <p:spPr>
          <a:xfrm flipH="1">
            <a:off x="5043170" y="2903220"/>
            <a:ext cx="4114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366" name="Line 87"/>
          <p:cNvSpPr/>
          <p:nvPr/>
        </p:nvSpPr>
        <p:spPr>
          <a:xfrm flipH="1">
            <a:off x="5043170" y="3360420"/>
            <a:ext cx="4114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367" name="Line 88"/>
          <p:cNvSpPr/>
          <p:nvPr/>
        </p:nvSpPr>
        <p:spPr>
          <a:xfrm flipH="1">
            <a:off x="5043170" y="3741420"/>
            <a:ext cx="4114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368" name="Line 89"/>
          <p:cNvSpPr/>
          <p:nvPr/>
        </p:nvSpPr>
        <p:spPr>
          <a:xfrm flipH="1">
            <a:off x="5043170" y="4122420"/>
            <a:ext cx="4114800" cy="0"/>
          </a:xfrm>
          <a:prstGeom prst="line">
            <a:avLst/>
          </a:prstGeom>
          <a:ln w="57150" cap="flat" cmpd="sng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369" name="Rectangle 90"/>
          <p:cNvSpPr/>
          <p:nvPr/>
        </p:nvSpPr>
        <p:spPr>
          <a:xfrm>
            <a:off x="6262370" y="2065020"/>
            <a:ext cx="1760538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-0.079×1.0/4.8</a:t>
            </a:r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70" name="Rectangle 91"/>
          <p:cNvSpPr/>
          <p:nvPr/>
        </p:nvSpPr>
        <p:spPr>
          <a:xfrm>
            <a:off x="6262370" y="2522220"/>
            <a:ext cx="1760538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-0.079×1.2/4.8</a:t>
            </a:r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71" name="Rectangle 92"/>
          <p:cNvSpPr/>
          <p:nvPr/>
        </p:nvSpPr>
        <p:spPr>
          <a:xfrm>
            <a:off x="6262370" y="2979420"/>
            <a:ext cx="1760538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-0.079×0.8/4.8</a:t>
            </a:r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72" name="Rectangle 93"/>
          <p:cNvSpPr/>
          <p:nvPr/>
        </p:nvSpPr>
        <p:spPr>
          <a:xfrm>
            <a:off x="6262370" y="3360420"/>
            <a:ext cx="1760538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-0.079×1.8/4.8</a:t>
            </a:r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73" name="Rectangle 94"/>
          <p:cNvSpPr/>
          <p:nvPr/>
        </p:nvSpPr>
        <p:spPr>
          <a:xfrm>
            <a:off x="5195570" y="3741420"/>
            <a:ext cx="4070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b="1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49" charset="-122"/>
              </a:rPr>
              <a:t>检核改正数总和，应等于闭合差并反号</a:t>
            </a:r>
            <a:endParaRPr lang="zh-CN" altLang="en-US" sz="1800" b="1" dirty="0">
              <a:solidFill>
                <a:srgbClr val="3333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7" name="Rectangle 6"/>
          <p:cNvSpPr/>
          <p:nvPr/>
        </p:nvSpPr>
        <p:spPr>
          <a:xfrm>
            <a:off x="3221355" y="1480185"/>
            <a:ext cx="2486025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附合水准路线成果计算</a:t>
            </a:r>
            <a:endParaRPr lang="zh-CN" altLang="en-US" sz="18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18" name="Rectangle 7"/>
          <p:cNvSpPr/>
          <p:nvPr/>
        </p:nvSpPr>
        <p:spPr>
          <a:xfrm>
            <a:off x="-55245" y="1861185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测段编号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19" name="Rectangle 8"/>
          <p:cNvSpPr/>
          <p:nvPr/>
        </p:nvSpPr>
        <p:spPr>
          <a:xfrm>
            <a:off x="1087755" y="186118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点号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0" name="Rectangle 9"/>
          <p:cNvSpPr/>
          <p:nvPr/>
        </p:nvSpPr>
        <p:spPr>
          <a:xfrm>
            <a:off x="1925955" y="1861185"/>
            <a:ext cx="11366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距离</a:t>
            </a:r>
            <a:r>
              <a:rPr lang="zh-CN" altLang="en-US" sz="14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dirty="0">
                <a:latin typeface="楷体_GB2312" pitchFamily="49" charset="-122"/>
                <a:ea typeface="楷体_GB2312" pitchFamily="49" charset="-122"/>
              </a:rPr>
              <a:t>km)</a:t>
            </a:r>
            <a:endParaRPr lang="en-US" altLang="zh-CN" sz="1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21" name="Rectangle 10"/>
          <p:cNvSpPr/>
          <p:nvPr/>
        </p:nvSpPr>
        <p:spPr>
          <a:xfrm>
            <a:off x="2916555" y="1861185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实测高差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2" name="Rectangle 11"/>
          <p:cNvSpPr/>
          <p:nvPr/>
        </p:nvSpPr>
        <p:spPr>
          <a:xfrm>
            <a:off x="3983355" y="1861185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改正数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3" name="Rectangle 12"/>
          <p:cNvSpPr/>
          <p:nvPr/>
        </p:nvSpPr>
        <p:spPr>
          <a:xfrm>
            <a:off x="4897755" y="1861185"/>
            <a:ext cx="145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改正后高差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4" name="Rectangle 13"/>
          <p:cNvSpPr/>
          <p:nvPr/>
        </p:nvSpPr>
        <p:spPr>
          <a:xfrm>
            <a:off x="6421755" y="186118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高程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5" name="Rectangle 14"/>
          <p:cNvSpPr/>
          <p:nvPr/>
        </p:nvSpPr>
        <p:spPr>
          <a:xfrm>
            <a:off x="7869555" y="186118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备注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6" name="Rectangle 15"/>
          <p:cNvSpPr/>
          <p:nvPr/>
        </p:nvSpPr>
        <p:spPr>
          <a:xfrm>
            <a:off x="97155" y="4528185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计算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检核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7" name="Rectangle 16"/>
          <p:cNvSpPr/>
          <p:nvPr/>
        </p:nvSpPr>
        <p:spPr>
          <a:xfrm>
            <a:off x="249555" y="231838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8" name="Rectangle 17"/>
          <p:cNvSpPr/>
          <p:nvPr/>
        </p:nvSpPr>
        <p:spPr>
          <a:xfrm>
            <a:off x="249555" y="277558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9" name="Rectangle 18"/>
          <p:cNvSpPr/>
          <p:nvPr/>
        </p:nvSpPr>
        <p:spPr>
          <a:xfrm>
            <a:off x="249555" y="315658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30" name="Rectangle 19"/>
          <p:cNvSpPr/>
          <p:nvPr/>
        </p:nvSpPr>
        <p:spPr>
          <a:xfrm>
            <a:off x="249555" y="353758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4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31" name="Rectangle 20"/>
          <p:cNvSpPr/>
          <p:nvPr/>
        </p:nvSpPr>
        <p:spPr>
          <a:xfrm>
            <a:off x="1316355" y="2165985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A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32" name="Rectangle 21"/>
          <p:cNvSpPr/>
          <p:nvPr/>
        </p:nvSpPr>
        <p:spPr>
          <a:xfrm>
            <a:off x="1316355" y="254698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33" name="Rectangle 22"/>
          <p:cNvSpPr/>
          <p:nvPr/>
        </p:nvSpPr>
        <p:spPr>
          <a:xfrm>
            <a:off x="1316355" y="292798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34" name="Rectangle 23"/>
          <p:cNvSpPr/>
          <p:nvPr/>
        </p:nvSpPr>
        <p:spPr>
          <a:xfrm>
            <a:off x="1316355" y="3385185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35" name="Rectangle 24"/>
          <p:cNvSpPr/>
          <p:nvPr/>
        </p:nvSpPr>
        <p:spPr>
          <a:xfrm>
            <a:off x="1316355" y="3766185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B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36" name="Rectangle 25"/>
          <p:cNvSpPr/>
          <p:nvPr/>
        </p:nvSpPr>
        <p:spPr>
          <a:xfrm>
            <a:off x="97155" y="3918585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总和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37" name="Rectangle 26"/>
          <p:cNvSpPr/>
          <p:nvPr/>
        </p:nvSpPr>
        <p:spPr>
          <a:xfrm>
            <a:off x="2230755" y="239458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1.0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38" name="Rectangle 27"/>
          <p:cNvSpPr/>
          <p:nvPr/>
        </p:nvSpPr>
        <p:spPr>
          <a:xfrm>
            <a:off x="2230755" y="282638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1.2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39" name="Rectangle 28"/>
          <p:cNvSpPr/>
          <p:nvPr/>
        </p:nvSpPr>
        <p:spPr>
          <a:xfrm>
            <a:off x="2230755" y="320738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0.8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0" name="Rectangle 29"/>
          <p:cNvSpPr/>
          <p:nvPr/>
        </p:nvSpPr>
        <p:spPr>
          <a:xfrm>
            <a:off x="2230755" y="358838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1" name="Rectangle 30"/>
          <p:cNvSpPr/>
          <p:nvPr/>
        </p:nvSpPr>
        <p:spPr>
          <a:xfrm>
            <a:off x="2230755" y="3969385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2" name="Rectangle 31"/>
          <p:cNvSpPr/>
          <p:nvPr/>
        </p:nvSpPr>
        <p:spPr>
          <a:xfrm>
            <a:off x="3145155" y="2369185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1.579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3" name="Rectangle 32"/>
          <p:cNvSpPr/>
          <p:nvPr/>
        </p:nvSpPr>
        <p:spPr>
          <a:xfrm>
            <a:off x="3068955" y="2826385"/>
            <a:ext cx="9032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-2.768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4" name="Rectangle 33"/>
          <p:cNvSpPr/>
          <p:nvPr/>
        </p:nvSpPr>
        <p:spPr>
          <a:xfrm>
            <a:off x="3145155" y="3207385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3.046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5" name="Rectangle 34"/>
          <p:cNvSpPr/>
          <p:nvPr/>
        </p:nvSpPr>
        <p:spPr>
          <a:xfrm>
            <a:off x="3145155" y="3588385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1.023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7" name="Line 36"/>
          <p:cNvSpPr/>
          <p:nvPr/>
        </p:nvSpPr>
        <p:spPr>
          <a:xfrm>
            <a:off x="20955" y="1784985"/>
            <a:ext cx="0" cy="365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48" name="Line 37"/>
          <p:cNvSpPr/>
          <p:nvPr/>
        </p:nvSpPr>
        <p:spPr>
          <a:xfrm>
            <a:off x="20955" y="1784985"/>
            <a:ext cx="8991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49" name="Line 38"/>
          <p:cNvSpPr/>
          <p:nvPr/>
        </p:nvSpPr>
        <p:spPr>
          <a:xfrm>
            <a:off x="9012555" y="1784985"/>
            <a:ext cx="0" cy="365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0" name="Line 39"/>
          <p:cNvSpPr/>
          <p:nvPr/>
        </p:nvSpPr>
        <p:spPr>
          <a:xfrm flipH="1">
            <a:off x="20955" y="5442585"/>
            <a:ext cx="9067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1" name="Line 40"/>
          <p:cNvSpPr/>
          <p:nvPr/>
        </p:nvSpPr>
        <p:spPr>
          <a:xfrm>
            <a:off x="20955" y="2242185"/>
            <a:ext cx="8991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2" name="Line 41"/>
          <p:cNvSpPr/>
          <p:nvPr/>
        </p:nvSpPr>
        <p:spPr>
          <a:xfrm>
            <a:off x="20955" y="4299585"/>
            <a:ext cx="8991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3" name="Line 42"/>
          <p:cNvSpPr/>
          <p:nvPr/>
        </p:nvSpPr>
        <p:spPr>
          <a:xfrm>
            <a:off x="1011555" y="1784985"/>
            <a:ext cx="0" cy="3657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4" name="Line 43"/>
          <p:cNvSpPr/>
          <p:nvPr/>
        </p:nvSpPr>
        <p:spPr>
          <a:xfrm>
            <a:off x="2002155" y="178498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5" name="Line 44"/>
          <p:cNvSpPr/>
          <p:nvPr/>
        </p:nvSpPr>
        <p:spPr>
          <a:xfrm>
            <a:off x="2992755" y="178498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6" name="Line 45"/>
          <p:cNvSpPr/>
          <p:nvPr/>
        </p:nvSpPr>
        <p:spPr>
          <a:xfrm>
            <a:off x="3983355" y="178498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7" name="Line 46"/>
          <p:cNvSpPr/>
          <p:nvPr/>
        </p:nvSpPr>
        <p:spPr>
          <a:xfrm>
            <a:off x="4973955" y="178498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8" name="Line 47"/>
          <p:cNvSpPr/>
          <p:nvPr/>
        </p:nvSpPr>
        <p:spPr>
          <a:xfrm>
            <a:off x="6116955" y="178498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59" name="Line 48"/>
          <p:cNvSpPr/>
          <p:nvPr/>
        </p:nvSpPr>
        <p:spPr>
          <a:xfrm>
            <a:off x="7259955" y="1784985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60" name="Line 49"/>
          <p:cNvSpPr/>
          <p:nvPr/>
        </p:nvSpPr>
        <p:spPr>
          <a:xfrm>
            <a:off x="20955" y="269938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61" name="Line 50"/>
          <p:cNvSpPr/>
          <p:nvPr/>
        </p:nvSpPr>
        <p:spPr>
          <a:xfrm>
            <a:off x="20955" y="315658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62" name="Line 51"/>
          <p:cNvSpPr/>
          <p:nvPr/>
        </p:nvSpPr>
        <p:spPr>
          <a:xfrm>
            <a:off x="20955" y="353758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63" name="Line 52"/>
          <p:cNvSpPr/>
          <p:nvPr/>
        </p:nvSpPr>
        <p:spPr>
          <a:xfrm>
            <a:off x="20955" y="391858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64" name="Line 53"/>
          <p:cNvSpPr/>
          <p:nvPr/>
        </p:nvSpPr>
        <p:spPr>
          <a:xfrm>
            <a:off x="1011555" y="254698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65" name="Line 54"/>
          <p:cNvSpPr/>
          <p:nvPr/>
        </p:nvSpPr>
        <p:spPr>
          <a:xfrm>
            <a:off x="1011555" y="292798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66" name="Line 55"/>
          <p:cNvSpPr/>
          <p:nvPr/>
        </p:nvSpPr>
        <p:spPr>
          <a:xfrm>
            <a:off x="1011555" y="338518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67" name="Line 56"/>
          <p:cNvSpPr/>
          <p:nvPr/>
        </p:nvSpPr>
        <p:spPr>
          <a:xfrm>
            <a:off x="1011555" y="376618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68" name="Line 57"/>
          <p:cNvSpPr/>
          <p:nvPr/>
        </p:nvSpPr>
        <p:spPr>
          <a:xfrm>
            <a:off x="1011555" y="4147185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69" name="Line 58"/>
          <p:cNvSpPr/>
          <p:nvPr/>
        </p:nvSpPr>
        <p:spPr>
          <a:xfrm>
            <a:off x="2002155" y="277558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70" name="Line 59"/>
          <p:cNvSpPr/>
          <p:nvPr/>
        </p:nvSpPr>
        <p:spPr>
          <a:xfrm>
            <a:off x="2002155" y="315658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71" name="Line 60"/>
          <p:cNvSpPr/>
          <p:nvPr/>
        </p:nvSpPr>
        <p:spPr>
          <a:xfrm>
            <a:off x="2002155" y="353758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72" name="Line 61"/>
          <p:cNvSpPr/>
          <p:nvPr/>
        </p:nvSpPr>
        <p:spPr>
          <a:xfrm>
            <a:off x="2002155" y="3918585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73" name="Line 62"/>
          <p:cNvSpPr/>
          <p:nvPr/>
        </p:nvSpPr>
        <p:spPr>
          <a:xfrm flipH="1">
            <a:off x="6116955" y="254698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74" name="Line 63"/>
          <p:cNvSpPr/>
          <p:nvPr/>
        </p:nvSpPr>
        <p:spPr>
          <a:xfrm flipH="1">
            <a:off x="6116955" y="300418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75" name="Line 64"/>
          <p:cNvSpPr/>
          <p:nvPr/>
        </p:nvSpPr>
        <p:spPr>
          <a:xfrm flipH="1">
            <a:off x="6116955" y="338518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76" name="Line 65"/>
          <p:cNvSpPr/>
          <p:nvPr/>
        </p:nvSpPr>
        <p:spPr>
          <a:xfrm flipH="1">
            <a:off x="6116955" y="376618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77" name="Line 66"/>
          <p:cNvSpPr/>
          <p:nvPr/>
        </p:nvSpPr>
        <p:spPr>
          <a:xfrm flipH="1">
            <a:off x="6116955" y="4147185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78" name="Rectangle 67"/>
          <p:cNvSpPr/>
          <p:nvPr/>
        </p:nvSpPr>
        <p:spPr>
          <a:xfrm>
            <a:off x="1011555" y="4375785"/>
            <a:ext cx="71628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fh = 0.834m    HB - HA = 47.733 - 46.978 = 0.755m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高差闭合差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:fh =∑h-(HB-HA) =0.079m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闭合允许值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:fh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允 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=±40√4.8 =±88mm       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成果合格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79" name="Rectangle 68"/>
          <p:cNvSpPr/>
          <p:nvPr/>
        </p:nvSpPr>
        <p:spPr>
          <a:xfrm>
            <a:off x="3145155" y="3994785"/>
            <a:ext cx="75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0.834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80" name="Rectangle 70"/>
          <p:cNvSpPr/>
          <p:nvPr/>
        </p:nvSpPr>
        <p:spPr>
          <a:xfrm>
            <a:off x="4059555" y="2394585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-0.016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81" name="Rectangle 71"/>
          <p:cNvSpPr/>
          <p:nvPr/>
        </p:nvSpPr>
        <p:spPr>
          <a:xfrm>
            <a:off x="4059555" y="2851785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-0.020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82" name="Rectangle 72"/>
          <p:cNvSpPr/>
          <p:nvPr/>
        </p:nvSpPr>
        <p:spPr>
          <a:xfrm>
            <a:off x="4059555" y="3232785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-0.013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83" name="Rectangle 73"/>
          <p:cNvSpPr/>
          <p:nvPr/>
        </p:nvSpPr>
        <p:spPr>
          <a:xfrm>
            <a:off x="4059555" y="3613785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-0.030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84" name="Rectangle 74"/>
          <p:cNvSpPr/>
          <p:nvPr/>
        </p:nvSpPr>
        <p:spPr>
          <a:xfrm>
            <a:off x="4059555" y="3994785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-0.079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85" name="Rectangle 87"/>
          <p:cNvSpPr/>
          <p:nvPr/>
        </p:nvSpPr>
        <p:spPr>
          <a:xfrm>
            <a:off x="152400" y="381000"/>
            <a:ext cx="87630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(4)高差闭合差分配--改正后高差计算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zh-CN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86" name="Rectangle 88"/>
          <p:cNvSpPr/>
          <p:nvPr/>
        </p:nvSpPr>
        <p:spPr>
          <a:xfrm>
            <a:off x="6269355" y="1861185"/>
            <a:ext cx="2819400" cy="2514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87" name="Rectangle 89"/>
          <p:cNvSpPr/>
          <p:nvPr/>
        </p:nvSpPr>
        <p:spPr>
          <a:xfrm>
            <a:off x="6147118" y="1784985"/>
            <a:ext cx="29416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改正后高差计算说明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88" name="Line 90"/>
          <p:cNvSpPr/>
          <p:nvPr/>
        </p:nvSpPr>
        <p:spPr>
          <a:xfrm flipH="1">
            <a:off x="6193155" y="2623185"/>
            <a:ext cx="28956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89" name="Line 91"/>
          <p:cNvSpPr/>
          <p:nvPr/>
        </p:nvSpPr>
        <p:spPr>
          <a:xfrm flipH="1">
            <a:off x="6193155" y="3080385"/>
            <a:ext cx="28956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90" name="Line 92"/>
          <p:cNvSpPr/>
          <p:nvPr/>
        </p:nvSpPr>
        <p:spPr>
          <a:xfrm flipH="1">
            <a:off x="6193155" y="3537585"/>
            <a:ext cx="28956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91" name="Line 93"/>
          <p:cNvSpPr/>
          <p:nvPr/>
        </p:nvSpPr>
        <p:spPr>
          <a:xfrm flipH="1">
            <a:off x="6193155" y="3918585"/>
            <a:ext cx="28956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92" name="Line 94"/>
          <p:cNvSpPr/>
          <p:nvPr/>
        </p:nvSpPr>
        <p:spPr>
          <a:xfrm flipH="1">
            <a:off x="6193155" y="4299585"/>
            <a:ext cx="2895600" cy="0"/>
          </a:xfrm>
          <a:prstGeom prst="line">
            <a:avLst/>
          </a:prstGeom>
          <a:ln w="57150" cap="flat" cmpd="sng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93" name="Rectangle 95"/>
          <p:cNvSpPr/>
          <p:nvPr/>
        </p:nvSpPr>
        <p:spPr>
          <a:xfrm>
            <a:off x="7031355" y="2242185"/>
            <a:ext cx="1403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1.579-0.016</a:t>
            </a:r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94" name="Rectangle 96"/>
          <p:cNvSpPr/>
          <p:nvPr/>
        </p:nvSpPr>
        <p:spPr>
          <a:xfrm>
            <a:off x="7031355" y="2699385"/>
            <a:ext cx="14795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-2.768-0.020</a:t>
            </a:r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95" name="Rectangle 97"/>
          <p:cNvSpPr/>
          <p:nvPr/>
        </p:nvSpPr>
        <p:spPr>
          <a:xfrm>
            <a:off x="7107555" y="3156585"/>
            <a:ext cx="1403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3.046-0.013</a:t>
            </a:r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96" name="Rectangle 98"/>
          <p:cNvSpPr/>
          <p:nvPr/>
        </p:nvSpPr>
        <p:spPr>
          <a:xfrm>
            <a:off x="7031355" y="3537585"/>
            <a:ext cx="14795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-1.023-0.030</a:t>
            </a:r>
            <a:endParaRPr lang="en-US" altLang="zh-CN" sz="1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97" name="Rectangle 99"/>
          <p:cNvSpPr/>
          <p:nvPr/>
        </p:nvSpPr>
        <p:spPr>
          <a:xfrm>
            <a:off x="6372543" y="3994785"/>
            <a:ext cx="26987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b="1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49" charset="-122"/>
              </a:rPr>
              <a:t>检核总和，应等于已知值</a:t>
            </a:r>
            <a:endParaRPr lang="zh-CN" altLang="en-US" sz="1800" b="1" dirty="0">
              <a:solidFill>
                <a:srgbClr val="3333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98" name="Rectangle 100"/>
          <p:cNvSpPr/>
          <p:nvPr/>
        </p:nvSpPr>
        <p:spPr>
          <a:xfrm>
            <a:off x="5202555" y="2394585"/>
            <a:ext cx="75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1.563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99" name="Rectangle 101"/>
          <p:cNvSpPr/>
          <p:nvPr/>
        </p:nvSpPr>
        <p:spPr>
          <a:xfrm>
            <a:off x="5202555" y="2851785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-2.788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400" name="Rectangle 102"/>
          <p:cNvSpPr/>
          <p:nvPr/>
        </p:nvSpPr>
        <p:spPr>
          <a:xfrm>
            <a:off x="5202555" y="3232785"/>
            <a:ext cx="75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3.033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401" name="Rectangle 103"/>
          <p:cNvSpPr/>
          <p:nvPr/>
        </p:nvSpPr>
        <p:spPr>
          <a:xfrm>
            <a:off x="5202555" y="3613785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-1.053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402" name="Rectangle 104"/>
          <p:cNvSpPr/>
          <p:nvPr/>
        </p:nvSpPr>
        <p:spPr>
          <a:xfrm>
            <a:off x="5202555" y="3994785"/>
            <a:ext cx="75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0.755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403" name="Rectangle 105"/>
          <p:cNvSpPr/>
          <p:nvPr/>
        </p:nvSpPr>
        <p:spPr>
          <a:xfrm>
            <a:off x="6574155" y="4451985"/>
            <a:ext cx="9906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1" name="Rectangle 6"/>
          <p:cNvSpPr/>
          <p:nvPr/>
        </p:nvSpPr>
        <p:spPr>
          <a:xfrm>
            <a:off x="3220720" y="1479550"/>
            <a:ext cx="27114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b="1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rPr>
              <a:t>附合水准路线成果计算表</a:t>
            </a:r>
            <a:endParaRPr lang="zh-CN" altLang="en-US" sz="1800" b="1" dirty="0">
              <a:solidFill>
                <a:schemeClr val="tx2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42" name="Rectangle 7"/>
          <p:cNvSpPr/>
          <p:nvPr/>
        </p:nvSpPr>
        <p:spPr>
          <a:xfrm>
            <a:off x="-55880" y="186055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测段编号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43" name="Rectangle 8"/>
          <p:cNvSpPr/>
          <p:nvPr/>
        </p:nvSpPr>
        <p:spPr>
          <a:xfrm>
            <a:off x="1087120" y="186055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点号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44" name="Rectangle 9"/>
          <p:cNvSpPr/>
          <p:nvPr/>
        </p:nvSpPr>
        <p:spPr>
          <a:xfrm>
            <a:off x="1925320" y="1860550"/>
            <a:ext cx="11366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距离</a:t>
            </a:r>
            <a:r>
              <a:rPr lang="zh-CN" altLang="en-US" sz="14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400" dirty="0">
                <a:latin typeface="楷体_GB2312" pitchFamily="49" charset="-122"/>
                <a:ea typeface="楷体_GB2312" pitchFamily="49" charset="-122"/>
              </a:rPr>
              <a:t>km)</a:t>
            </a:r>
            <a:endParaRPr lang="en-US" altLang="zh-CN" sz="1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345" name="Rectangle 10"/>
          <p:cNvSpPr/>
          <p:nvPr/>
        </p:nvSpPr>
        <p:spPr>
          <a:xfrm>
            <a:off x="2915920" y="1860550"/>
            <a:ext cx="1200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实测高差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46" name="Rectangle 11"/>
          <p:cNvSpPr/>
          <p:nvPr/>
        </p:nvSpPr>
        <p:spPr>
          <a:xfrm>
            <a:off x="3982720" y="1860550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改正数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47" name="Rectangle 12"/>
          <p:cNvSpPr/>
          <p:nvPr/>
        </p:nvSpPr>
        <p:spPr>
          <a:xfrm>
            <a:off x="4897120" y="1860550"/>
            <a:ext cx="145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改正后高差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48" name="Rectangle 13"/>
          <p:cNvSpPr/>
          <p:nvPr/>
        </p:nvSpPr>
        <p:spPr>
          <a:xfrm>
            <a:off x="6421120" y="186055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高程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49" name="Rectangle 14"/>
          <p:cNvSpPr/>
          <p:nvPr/>
        </p:nvSpPr>
        <p:spPr>
          <a:xfrm>
            <a:off x="7868920" y="186055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备注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50" name="Rectangle 15"/>
          <p:cNvSpPr/>
          <p:nvPr/>
        </p:nvSpPr>
        <p:spPr>
          <a:xfrm>
            <a:off x="96520" y="4527550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计算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检核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51" name="Rectangle 16"/>
          <p:cNvSpPr/>
          <p:nvPr/>
        </p:nvSpPr>
        <p:spPr>
          <a:xfrm>
            <a:off x="248920" y="231775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52" name="Rectangle 17"/>
          <p:cNvSpPr/>
          <p:nvPr/>
        </p:nvSpPr>
        <p:spPr>
          <a:xfrm>
            <a:off x="248920" y="277495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53" name="Rectangle 18"/>
          <p:cNvSpPr/>
          <p:nvPr/>
        </p:nvSpPr>
        <p:spPr>
          <a:xfrm>
            <a:off x="248920" y="315595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54" name="Rectangle 19"/>
          <p:cNvSpPr/>
          <p:nvPr/>
        </p:nvSpPr>
        <p:spPr>
          <a:xfrm>
            <a:off x="248920" y="353695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4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55" name="Rectangle 20"/>
          <p:cNvSpPr/>
          <p:nvPr/>
        </p:nvSpPr>
        <p:spPr>
          <a:xfrm>
            <a:off x="1315720" y="2165350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A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56" name="Rectangle 21"/>
          <p:cNvSpPr/>
          <p:nvPr/>
        </p:nvSpPr>
        <p:spPr>
          <a:xfrm>
            <a:off x="1315720" y="254635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57" name="Rectangle 22"/>
          <p:cNvSpPr/>
          <p:nvPr/>
        </p:nvSpPr>
        <p:spPr>
          <a:xfrm>
            <a:off x="1315720" y="292735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58" name="Rectangle 23"/>
          <p:cNvSpPr/>
          <p:nvPr/>
        </p:nvSpPr>
        <p:spPr>
          <a:xfrm>
            <a:off x="1315720" y="3384550"/>
            <a:ext cx="354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59" name="Rectangle 24"/>
          <p:cNvSpPr/>
          <p:nvPr/>
        </p:nvSpPr>
        <p:spPr>
          <a:xfrm>
            <a:off x="1315720" y="3765550"/>
            <a:ext cx="38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楷体_GB2312" pitchFamily="49" charset="-122"/>
              </a:rPr>
              <a:t>B</a:t>
            </a:r>
            <a:endParaRPr lang="en-US" altLang="zh-CN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60" name="Rectangle 25"/>
          <p:cNvSpPr/>
          <p:nvPr/>
        </p:nvSpPr>
        <p:spPr>
          <a:xfrm>
            <a:off x="96520" y="3917950"/>
            <a:ext cx="69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dirty="0">
                <a:latin typeface="Arial" panose="020B0604020202020204" pitchFamily="34" charset="0"/>
                <a:ea typeface="楷体_GB2312" pitchFamily="49" charset="-122"/>
              </a:rPr>
              <a:t>总和</a:t>
            </a:r>
            <a:endParaRPr lang="zh-CN" altLang="en-US" sz="20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361" name="Rectangle 26"/>
          <p:cNvSpPr/>
          <p:nvPr/>
        </p:nvSpPr>
        <p:spPr>
          <a:xfrm>
            <a:off x="2230120" y="2393950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1.0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2" name="Rectangle 27"/>
          <p:cNvSpPr/>
          <p:nvPr/>
        </p:nvSpPr>
        <p:spPr>
          <a:xfrm>
            <a:off x="2230120" y="2825750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1.2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3" name="Rectangle 28"/>
          <p:cNvSpPr/>
          <p:nvPr/>
        </p:nvSpPr>
        <p:spPr>
          <a:xfrm>
            <a:off x="2230120" y="3206750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0.8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4" name="Rectangle 29"/>
          <p:cNvSpPr/>
          <p:nvPr/>
        </p:nvSpPr>
        <p:spPr>
          <a:xfrm>
            <a:off x="2230120" y="3587750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5" name="Rectangle 30"/>
          <p:cNvSpPr/>
          <p:nvPr/>
        </p:nvSpPr>
        <p:spPr>
          <a:xfrm>
            <a:off x="2230120" y="3968750"/>
            <a:ext cx="5365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4.8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6" name="Rectangle 31"/>
          <p:cNvSpPr/>
          <p:nvPr/>
        </p:nvSpPr>
        <p:spPr>
          <a:xfrm>
            <a:off x="3144520" y="2368550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1.579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7" name="Rectangle 32"/>
          <p:cNvSpPr/>
          <p:nvPr/>
        </p:nvSpPr>
        <p:spPr>
          <a:xfrm>
            <a:off x="3068320" y="2825750"/>
            <a:ext cx="9032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-2.768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8" name="Rectangle 33"/>
          <p:cNvSpPr/>
          <p:nvPr/>
        </p:nvSpPr>
        <p:spPr>
          <a:xfrm>
            <a:off x="3144520" y="3206750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3.046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69" name="Rectangle 34"/>
          <p:cNvSpPr/>
          <p:nvPr/>
        </p:nvSpPr>
        <p:spPr>
          <a:xfrm>
            <a:off x="3144520" y="3587750"/>
            <a:ext cx="819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1.023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71" name="Line 36"/>
          <p:cNvSpPr/>
          <p:nvPr/>
        </p:nvSpPr>
        <p:spPr>
          <a:xfrm>
            <a:off x="20320" y="1784350"/>
            <a:ext cx="0" cy="365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72" name="Line 37"/>
          <p:cNvSpPr/>
          <p:nvPr/>
        </p:nvSpPr>
        <p:spPr>
          <a:xfrm>
            <a:off x="20320" y="1784350"/>
            <a:ext cx="8991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73" name="Line 38"/>
          <p:cNvSpPr/>
          <p:nvPr/>
        </p:nvSpPr>
        <p:spPr>
          <a:xfrm>
            <a:off x="9011920" y="1784350"/>
            <a:ext cx="0" cy="3657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74" name="Line 39"/>
          <p:cNvSpPr/>
          <p:nvPr/>
        </p:nvSpPr>
        <p:spPr>
          <a:xfrm flipH="1">
            <a:off x="20320" y="5441950"/>
            <a:ext cx="9067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75" name="Line 40"/>
          <p:cNvSpPr/>
          <p:nvPr/>
        </p:nvSpPr>
        <p:spPr>
          <a:xfrm>
            <a:off x="20320" y="2241550"/>
            <a:ext cx="8991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76" name="Line 41"/>
          <p:cNvSpPr/>
          <p:nvPr/>
        </p:nvSpPr>
        <p:spPr>
          <a:xfrm>
            <a:off x="20320" y="4298950"/>
            <a:ext cx="8991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77" name="Line 42"/>
          <p:cNvSpPr/>
          <p:nvPr/>
        </p:nvSpPr>
        <p:spPr>
          <a:xfrm>
            <a:off x="1010920" y="1784350"/>
            <a:ext cx="0" cy="3657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78" name="Line 43"/>
          <p:cNvSpPr/>
          <p:nvPr/>
        </p:nvSpPr>
        <p:spPr>
          <a:xfrm>
            <a:off x="2001520" y="178435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79" name="Line 44"/>
          <p:cNvSpPr/>
          <p:nvPr/>
        </p:nvSpPr>
        <p:spPr>
          <a:xfrm>
            <a:off x="2992120" y="178435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80" name="Line 45"/>
          <p:cNvSpPr/>
          <p:nvPr/>
        </p:nvSpPr>
        <p:spPr>
          <a:xfrm>
            <a:off x="3982720" y="178435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81" name="Line 46"/>
          <p:cNvSpPr/>
          <p:nvPr/>
        </p:nvSpPr>
        <p:spPr>
          <a:xfrm>
            <a:off x="4973320" y="178435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82" name="Line 47"/>
          <p:cNvSpPr/>
          <p:nvPr/>
        </p:nvSpPr>
        <p:spPr>
          <a:xfrm>
            <a:off x="6116320" y="178435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83" name="Line 48"/>
          <p:cNvSpPr/>
          <p:nvPr/>
        </p:nvSpPr>
        <p:spPr>
          <a:xfrm>
            <a:off x="7259320" y="1784350"/>
            <a:ext cx="0" cy="2514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84" name="Line 49"/>
          <p:cNvSpPr/>
          <p:nvPr/>
        </p:nvSpPr>
        <p:spPr>
          <a:xfrm>
            <a:off x="20320" y="269875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85" name="Line 50"/>
          <p:cNvSpPr/>
          <p:nvPr/>
        </p:nvSpPr>
        <p:spPr>
          <a:xfrm>
            <a:off x="20320" y="315595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86" name="Line 51"/>
          <p:cNvSpPr/>
          <p:nvPr/>
        </p:nvSpPr>
        <p:spPr>
          <a:xfrm>
            <a:off x="20320" y="353695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87" name="Line 52"/>
          <p:cNvSpPr/>
          <p:nvPr/>
        </p:nvSpPr>
        <p:spPr>
          <a:xfrm>
            <a:off x="20320" y="391795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88" name="Line 53"/>
          <p:cNvSpPr/>
          <p:nvPr/>
        </p:nvSpPr>
        <p:spPr>
          <a:xfrm>
            <a:off x="1010920" y="254635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89" name="Line 54"/>
          <p:cNvSpPr/>
          <p:nvPr/>
        </p:nvSpPr>
        <p:spPr>
          <a:xfrm>
            <a:off x="1010920" y="292735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90" name="Line 55"/>
          <p:cNvSpPr/>
          <p:nvPr/>
        </p:nvSpPr>
        <p:spPr>
          <a:xfrm>
            <a:off x="1010920" y="338455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91" name="Line 56"/>
          <p:cNvSpPr/>
          <p:nvPr/>
        </p:nvSpPr>
        <p:spPr>
          <a:xfrm>
            <a:off x="1010920" y="376555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92" name="Line 57"/>
          <p:cNvSpPr/>
          <p:nvPr/>
        </p:nvSpPr>
        <p:spPr>
          <a:xfrm>
            <a:off x="1010920" y="4146550"/>
            <a:ext cx="990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93" name="Line 58"/>
          <p:cNvSpPr/>
          <p:nvPr/>
        </p:nvSpPr>
        <p:spPr>
          <a:xfrm>
            <a:off x="2001520" y="2774950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94" name="Line 59"/>
          <p:cNvSpPr/>
          <p:nvPr/>
        </p:nvSpPr>
        <p:spPr>
          <a:xfrm>
            <a:off x="2001520" y="3155950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95" name="Line 60"/>
          <p:cNvSpPr/>
          <p:nvPr/>
        </p:nvSpPr>
        <p:spPr>
          <a:xfrm>
            <a:off x="2001520" y="3536950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96" name="Line 61"/>
          <p:cNvSpPr/>
          <p:nvPr/>
        </p:nvSpPr>
        <p:spPr>
          <a:xfrm>
            <a:off x="2001520" y="3917950"/>
            <a:ext cx="4114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97" name="Line 62"/>
          <p:cNvSpPr/>
          <p:nvPr/>
        </p:nvSpPr>
        <p:spPr>
          <a:xfrm flipH="1">
            <a:off x="6116320" y="2546350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98" name="Line 63"/>
          <p:cNvSpPr/>
          <p:nvPr/>
        </p:nvSpPr>
        <p:spPr>
          <a:xfrm flipH="1">
            <a:off x="6116320" y="3003550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99" name="Line 64"/>
          <p:cNvSpPr/>
          <p:nvPr/>
        </p:nvSpPr>
        <p:spPr>
          <a:xfrm flipH="1">
            <a:off x="6116320" y="3384550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00" name="Line 65"/>
          <p:cNvSpPr/>
          <p:nvPr/>
        </p:nvSpPr>
        <p:spPr>
          <a:xfrm flipH="1">
            <a:off x="6116320" y="3765550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01" name="Line 66"/>
          <p:cNvSpPr/>
          <p:nvPr/>
        </p:nvSpPr>
        <p:spPr>
          <a:xfrm flipH="1">
            <a:off x="6116320" y="4146550"/>
            <a:ext cx="2895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02" name="Rectangle 67"/>
          <p:cNvSpPr/>
          <p:nvPr/>
        </p:nvSpPr>
        <p:spPr>
          <a:xfrm>
            <a:off x="1010920" y="4375150"/>
            <a:ext cx="71628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fh = 0.834m    HB - HA = 47.733 - 46.978 = 0.755m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高差闭合差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:fh =∑h-(HB-HA) =0.079m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闭合允许值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:fh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允 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=±40√4.8 =±88mm       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成果合格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403" name="Rectangle 68"/>
          <p:cNvSpPr/>
          <p:nvPr/>
        </p:nvSpPr>
        <p:spPr>
          <a:xfrm>
            <a:off x="3144520" y="3994150"/>
            <a:ext cx="75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0.834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04" name="Rectangle 69"/>
          <p:cNvSpPr/>
          <p:nvPr/>
        </p:nvSpPr>
        <p:spPr>
          <a:xfrm>
            <a:off x="4058920" y="239395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-0.016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05" name="Rectangle 70"/>
          <p:cNvSpPr/>
          <p:nvPr/>
        </p:nvSpPr>
        <p:spPr>
          <a:xfrm>
            <a:off x="4058920" y="285115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-0.020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06" name="Rectangle 71"/>
          <p:cNvSpPr/>
          <p:nvPr/>
        </p:nvSpPr>
        <p:spPr>
          <a:xfrm>
            <a:off x="4058920" y="323215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-0.013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07" name="Rectangle 72"/>
          <p:cNvSpPr/>
          <p:nvPr/>
        </p:nvSpPr>
        <p:spPr>
          <a:xfrm>
            <a:off x="4058920" y="361315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-0.030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08" name="Rectangle 73"/>
          <p:cNvSpPr/>
          <p:nvPr/>
        </p:nvSpPr>
        <p:spPr>
          <a:xfrm>
            <a:off x="4058920" y="399415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-0.079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09" name="Rectangle 87"/>
          <p:cNvSpPr/>
          <p:nvPr/>
        </p:nvSpPr>
        <p:spPr>
          <a:xfrm>
            <a:off x="5201920" y="2393950"/>
            <a:ext cx="75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1.563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10" name="Rectangle 88"/>
          <p:cNvSpPr/>
          <p:nvPr/>
        </p:nvSpPr>
        <p:spPr>
          <a:xfrm>
            <a:off x="5201920" y="285115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-2.788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11" name="Rectangle 89"/>
          <p:cNvSpPr/>
          <p:nvPr/>
        </p:nvSpPr>
        <p:spPr>
          <a:xfrm>
            <a:off x="5201920" y="3232150"/>
            <a:ext cx="75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3.033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12" name="Rectangle 90"/>
          <p:cNvSpPr/>
          <p:nvPr/>
        </p:nvSpPr>
        <p:spPr>
          <a:xfrm>
            <a:off x="5201920" y="3613150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-1.053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13" name="Rectangle 91"/>
          <p:cNvSpPr/>
          <p:nvPr/>
        </p:nvSpPr>
        <p:spPr>
          <a:xfrm>
            <a:off x="5201920" y="3994150"/>
            <a:ext cx="75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0.755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14" name="Rectangle 93"/>
          <p:cNvSpPr/>
          <p:nvPr/>
        </p:nvSpPr>
        <p:spPr>
          <a:xfrm>
            <a:off x="152400" y="381000"/>
            <a:ext cx="87630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(5)高程计算</a:t>
            </a:r>
            <a:endParaRPr lang="zh-CN" altLang="en-US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415" name="Rectangle 94"/>
          <p:cNvSpPr/>
          <p:nvPr/>
        </p:nvSpPr>
        <p:spPr>
          <a:xfrm>
            <a:off x="6344920" y="2241550"/>
            <a:ext cx="9604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46.978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16" name="Rectangle 95"/>
          <p:cNvSpPr/>
          <p:nvPr/>
        </p:nvSpPr>
        <p:spPr>
          <a:xfrm>
            <a:off x="6421120" y="3841750"/>
            <a:ext cx="9604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47.733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17" name="Rectangle 96"/>
          <p:cNvSpPr/>
          <p:nvPr/>
        </p:nvSpPr>
        <p:spPr>
          <a:xfrm>
            <a:off x="6421120" y="2622550"/>
            <a:ext cx="882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48.541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18" name="Rectangle 97"/>
          <p:cNvSpPr/>
          <p:nvPr/>
        </p:nvSpPr>
        <p:spPr>
          <a:xfrm>
            <a:off x="6421120" y="3003550"/>
            <a:ext cx="882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45.753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19" name="Rectangle 98"/>
          <p:cNvSpPr/>
          <p:nvPr/>
        </p:nvSpPr>
        <p:spPr>
          <a:xfrm>
            <a:off x="6421120" y="3460750"/>
            <a:ext cx="882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1800" b="1" dirty="0">
                <a:latin typeface="Arial" panose="020B0604020202020204" pitchFamily="34" charset="0"/>
                <a:ea typeface="宋体" panose="02010600030101010101" pitchFamily="2" charset="-122"/>
              </a:rPr>
              <a:t>48.786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20" name="Line 99"/>
          <p:cNvSpPr/>
          <p:nvPr/>
        </p:nvSpPr>
        <p:spPr>
          <a:xfrm flipH="1">
            <a:off x="5887720" y="2470150"/>
            <a:ext cx="457200" cy="1524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421" name="Line 100"/>
          <p:cNvSpPr/>
          <p:nvPr/>
        </p:nvSpPr>
        <p:spPr>
          <a:xfrm>
            <a:off x="5887720" y="2622550"/>
            <a:ext cx="457200" cy="1524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422" name="Rectangle 101"/>
          <p:cNvSpPr/>
          <p:nvPr/>
        </p:nvSpPr>
        <p:spPr>
          <a:xfrm>
            <a:off x="6192520" y="262255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23" name="Rectangle 102"/>
          <p:cNvSpPr/>
          <p:nvPr/>
        </p:nvSpPr>
        <p:spPr>
          <a:xfrm>
            <a:off x="5811520" y="224155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＋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24" name="Line 103"/>
          <p:cNvSpPr/>
          <p:nvPr/>
        </p:nvSpPr>
        <p:spPr>
          <a:xfrm flipH="1">
            <a:off x="5963920" y="2851150"/>
            <a:ext cx="304800" cy="1524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425" name="Line 104"/>
          <p:cNvSpPr/>
          <p:nvPr/>
        </p:nvSpPr>
        <p:spPr>
          <a:xfrm>
            <a:off x="5963920" y="3003550"/>
            <a:ext cx="304800" cy="1524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426" name="Rectangle 105"/>
          <p:cNvSpPr/>
          <p:nvPr/>
        </p:nvSpPr>
        <p:spPr>
          <a:xfrm>
            <a:off x="5811520" y="262255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＋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27" name="Rectangle 106"/>
          <p:cNvSpPr/>
          <p:nvPr/>
        </p:nvSpPr>
        <p:spPr>
          <a:xfrm>
            <a:off x="6192520" y="300355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28" name="Line 107"/>
          <p:cNvSpPr/>
          <p:nvPr/>
        </p:nvSpPr>
        <p:spPr>
          <a:xfrm flipH="1">
            <a:off x="5887720" y="3232150"/>
            <a:ext cx="381000" cy="1524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429" name="Line 108"/>
          <p:cNvSpPr/>
          <p:nvPr/>
        </p:nvSpPr>
        <p:spPr>
          <a:xfrm>
            <a:off x="5887720" y="3384550"/>
            <a:ext cx="457200" cy="1524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430" name="Rectangle 109"/>
          <p:cNvSpPr/>
          <p:nvPr/>
        </p:nvSpPr>
        <p:spPr>
          <a:xfrm>
            <a:off x="5811520" y="300355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＋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31" name="Rectangle 110"/>
          <p:cNvSpPr/>
          <p:nvPr/>
        </p:nvSpPr>
        <p:spPr>
          <a:xfrm>
            <a:off x="6192520" y="338455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endParaRPr lang="zh-CN" altLang="en-US" sz="1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32" name="Line 111"/>
          <p:cNvSpPr/>
          <p:nvPr/>
        </p:nvSpPr>
        <p:spPr>
          <a:xfrm flipH="1">
            <a:off x="5963920" y="3613150"/>
            <a:ext cx="381000" cy="152400"/>
          </a:xfrm>
          <a:prstGeom prst="line">
            <a:avLst/>
          </a:prstGeom>
          <a:ln w="28575" cap="flat" cmpd="sng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433" name="Line 112"/>
          <p:cNvSpPr/>
          <p:nvPr/>
        </p:nvSpPr>
        <p:spPr>
          <a:xfrm>
            <a:off x="5963920" y="3765550"/>
            <a:ext cx="381000" cy="228600"/>
          </a:xfrm>
          <a:prstGeom prst="line">
            <a:avLst/>
          </a:prstGeom>
          <a:ln w="28575" cap="flat" cmpd="sng">
            <a:solidFill>
              <a:srgbClr val="3333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434" name="Rectangle 113"/>
          <p:cNvSpPr/>
          <p:nvPr/>
        </p:nvSpPr>
        <p:spPr>
          <a:xfrm>
            <a:off x="5887720" y="338455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b="1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＋</a:t>
            </a:r>
            <a:endParaRPr lang="zh-CN" altLang="en-US" sz="1800" b="1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35" name="Rectangle 114"/>
          <p:cNvSpPr/>
          <p:nvPr/>
        </p:nvSpPr>
        <p:spPr>
          <a:xfrm>
            <a:off x="6192520" y="376555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  <a:endParaRPr lang="zh-CN" altLang="en-US" sz="1800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436" name="Rectangle 115"/>
          <p:cNvSpPr/>
          <p:nvPr/>
        </p:nvSpPr>
        <p:spPr>
          <a:xfrm>
            <a:off x="6497320" y="3460750"/>
            <a:ext cx="7620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437" name="Rectangle 116"/>
          <p:cNvSpPr/>
          <p:nvPr/>
        </p:nvSpPr>
        <p:spPr>
          <a:xfrm>
            <a:off x="6497320" y="3841750"/>
            <a:ext cx="8382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438" name="Rectangle 117"/>
          <p:cNvSpPr/>
          <p:nvPr/>
        </p:nvSpPr>
        <p:spPr>
          <a:xfrm>
            <a:off x="5201920" y="3613150"/>
            <a:ext cx="7620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439" name="Rectangle 118"/>
          <p:cNvSpPr/>
          <p:nvPr/>
        </p:nvSpPr>
        <p:spPr>
          <a:xfrm>
            <a:off x="7335520" y="3384550"/>
            <a:ext cx="1752600" cy="914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4440" name="Rectangle 119"/>
          <p:cNvSpPr/>
          <p:nvPr/>
        </p:nvSpPr>
        <p:spPr>
          <a:xfrm>
            <a:off x="7335520" y="3536950"/>
            <a:ext cx="17526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49" charset="-122"/>
              </a:rPr>
              <a:t>推算值等于已知值计算正确</a:t>
            </a:r>
            <a:endParaRPr lang="zh-CN" altLang="en-US" sz="2000" b="1" dirty="0">
              <a:solidFill>
                <a:srgbClr val="3333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Rectangle 2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7772400" cy="533400"/>
          </a:xfrm>
        </p:spPr>
        <p:txBody>
          <a:bodyPr vert="horz" wrap="square" lIns="91440" tIns="45720" rIns="91440" bIns="45720" anchor="ctr">
            <a:normAutofit fontScale="90000"/>
          </a:bodyPr>
          <a:p>
            <a:pPr algn="l">
              <a:buClrTx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二、闭合水准路线成果计算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6175" y="990600"/>
            <a:ext cx="6374765" cy="5215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Rectangle 6"/>
          <p:cNvSpPr/>
          <p:nvPr/>
        </p:nvSpPr>
        <p:spPr>
          <a:xfrm>
            <a:off x="2574925" y="336740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86.365m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WPS 演示</Application>
  <PresentationFormat>宽屏</PresentationFormat>
  <Paragraphs>508</Paragraphs>
  <Slides>14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Times New Roman</vt:lpstr>
      <vt:lpstr>华文新魏</vt:lpstr>
      <vt:lpstr>隶书</vt:lpstr>
      <vt:lpstr>Arial Unicode MS</vt:lpstr>
      <vt:lpstr>Calibri Light</vt:lpstr>
      <vt:lpstr>Calibri</vt:lpstr>
      <vt:lpstr>黑体</vt:lpstr>
      <vt:lpstr>楷体_GB2312</vt:lpstr>
      <vt:lpstr>新宋体</vt:lpstr>
      <vt:lpstr>Office 主题</vt:lpstr>
      <vt:lpstr>PowerPoint 演示文稿</vt:lpstr>
      <vt:lpstr>PowerPoint 演示文稿</vt:lpstr>
      <vt:lpstr>二、附合水准路线成果计算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一、闭合水准路线成果计算</vt:lpstr>
      <vt:lpstr>三、支水准路线成果计算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</cp:revision>
  <dcterms:created xsi:type="dcterms:W3CDTF">2015-07-01T06:46:00Z</dcterms:created>
  <dcterms:modified xsi:type="dcterms:W3CDTF">2022-08-17T16:38:37Z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2052-10.8.0.6470</vt:lpwstr>
  </property>
</Properties>
</file>