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6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5E1D7-2867-4B92-B51C-E7FDBE12C0F2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1F1F2-D919-4A02-B504-95DB933610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2021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13185-3A93-40FC-9806-5DF4D01065F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7850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7395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9253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5871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2037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2076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795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6747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0174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5692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1535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6835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687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6129" y="2887744"/>
            <a:ext cx="2522744" cy="238674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9268" y="2780929"/>
            <a:ext cx="2991427" cy="2598237"/>
          </a:xfrm>
          <a:prstGeom prst="rect">
            <a:avLst/>
          </a:prstGeom>
        </p:spPr>
      </p:pic>
      <p:sp>
        <p:nvSpPr>
          <p:cNvPr id="12" name="标题 1"/>
          <p:cNvSpPr>
            <a:spLocks noGrp="1"/>
          </p:cNvSpPr>
          <p:nvPr>
            <p:ph type="title"/>
          </p:nvPr>
        </p:nvSpPr>
        <p:spPr>
          <a:xfrm>
            <a:off x="2063552" y="2132856"/>
            <a:ext cx="2170584" cy="45437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zh-CN" altLang="en-US" smtClean="0">
                <a:latin typeface="华文宋体" pitchFamily="2" charset="-122"/>
                <a:ea typeface="华文宋体" pitchFamily="2" charset="-122"/>
              </a:rPr>
              <a:t>主控项目</a:t>
            </a:r>
            <a:endParaRPr lang="zh-CN" altLang="en-US">
              <a:latin typeface="华文宋体" pitchFamily="2" charset="-122"/>
              <a:ea typeface="华文宋体" pitchFamily="2" charset="-122"/>
            </a:endParaRPr>
          </a:p>
        </p:txBody>
      </p:sp>
      <p:sp>
        <p:nvSpPr>
          <p:cNvPr id="11" name="文本占位符 3"/>
          <p:cNvSpPr>
            <a:spLocks noGrp="1"/>
          </p:cNvSpPr>
          <p:nvPr>
            <p:ph type="body" sz="half" idx="2"/>
          </p:nvPr>
        </p:nvSpPr>
        <p:spPr>
          <a:xfrm>
            <a:off x="1919536" y="2708920"/>
            <a:ext cx="2664296" cy="3240360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71755"/>
            <a:r>
              <a:rPr lang="en-US" altLang="zh-CN" kern="100">
                <a:solidFill>
                  <a:schemeClr val="tx1">
                    <a:lumMod val="95000"/>
                    <a:lumOff val="5000"/>
                  </a:schemeClr>
                </a:solidFill>
                <a:ea typeface="幼圆"/>
                <a:cs typeface="Times New Roman"/>
              </a:rPr>
              <a:t>1</a:t>
            </a:r>
            <a:r>
              <a:rPr lang="zh-CN" altLang="en-US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、</a:t>
            </a:r>
            <a:r>
              <a:rPr lang="zh-CN" altLang="zh-CN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找坡率：</a:t>
            </a:r>
            <a:r>
              <a:rPr lang="zh-CN" altLang="en-US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地漏比门口处低</a:t>
            </a:r>
            <a:r>
              <a:rPr lang="en-US" altLang="zh-CN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1cm</a:t>
            </a:r>
            <a:r>
              <a:rPr lang="zh-CN" altLang="zh-CN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控制</a:t>
            </a:r>
            <a:r>
              <a:rPr lang="zh-CN" altLang="en-US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；</a:t>
            </a:r>
            <a:endParaRPr lang="zh-CN" altLang="zh-CN" kern="100">
              <a:solidFill>
                <a:schemeClr val="tx1">
                  <a:lumMod val="95000"/>
                  <a:lumOff val="5000"/>
                </a:schemeClr>
              </a:solidFill>
              <a:latin typeface="华文宋体" pitchFamily="2" charset="-122"/>
              <a:ea typeface="华文宋体" pitchFamily="2" charset="-122"/>
              <a:cs typeface="Times New Roman"/>
            </a:endParaRPr>
          </a:p>
          <a:p>
            <a:pPr marL="71755"/>
            <a:r>
              <a:rPr lang="en-US" altLang="zh-CN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2</a:t>
            </a:r>
            <a:r>
              <a:rPr lang="zh-CN" altLang="en-US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、</a:t>
            </a:r>
            <a:r>
              <a:rPr lang="zh-CN" altLang="zh-CN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地漏完成面应低于砖</a:t>
            </a:r>
            <a:r>
              <a:rPr lang="en-US" altLang="zh-CN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0.5-1mm</a:t>
            </a:r>
            <a:r>
              <a:rPr lang="zh-CN" altLang="zh-CN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为合格</a:t>
            </a:r>
            <a:r>
              <a:rPr lang="zh-CN" altLang="en-US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；</a:t>
            </a:r>
            <a:endParaRPr lang="zh-CN" altLang="zh-CN" kern="100">
              <a:solidFill>
                <a:schemeClr val="tx1">
                  <a:lumMod val="95000"/>
                  <a:lumOff val="5000"/>
                </a:schemeClr>
              </a:solidFill>
              <a:latin typeface="华文宋体" pitchFamily="2" charset="-122"/>
              <a:ea typeface="华文宋体" pitchFamily="2" charset="-122"/>
              <a:cs typeface="Times New Roman"/>
            </a:endParaRPr>
          </a:p>
          <a:p>
            <a:pPr marL="71755"/>
            <a:r>
              <a:rPr lang="en-US" altLang="zh-CN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3</a:t>
            </a:r>
            <a:r>
              <a:rPr lang="zh-CN" altLang="en-US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、</a:t>
            </a:r>
            <a:r>
              <a:rPr lang="zh-CN" altLang="zh-CN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安装地漏时应</a:t>
            </a:r>
            <a:r>
              <a:rPr lang="zh-CN" altLang="en-US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将排水管与防水保护层切平，如保护层过高可用角磨机适当磨削，如破坏防水层要补刷堵漏灵；</a:t>
            </a:r>
            <a:endParaRPr lang="en-US" altLang="zh-CN" kern="100">
              <a:solidFill>
                <a:schemeClr val="tx1">
                  <a:lumMod val="95000"/>
                  <a:lumOff val="5000"/>
                </a:schemeClr>
              </a:solidFill>
              <a:latin typeface="华文宋体" pitchFamily="2" charset="-122"/>
              <a:ea typeface="华文宋体" pitchFamily="2" charset="-122"/>
              <a:cs typeface="Times New Roman"/>
            </a:endParaRPr>
          </a:p>
          <a:p>
            <a:pPr marL="71755"/>
            <a:r>
              <a:rPr lang="en-US" altLang="zh-CN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4</a:t>
            </a:r>
            <a:r>
              <a:rPr lang="zh-CN" altLang="en-US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、</a:t>
            </a:r>
            <a:r>
              <a:rPr lang="zh-CN" altLang="zh-CN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施工后</a:t>
            </a:r>
            <a:r>
              <a:rPr lang="zh-CN" altLang="en-US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地面淋水</a:t>
            </a:r>
            <a:r>
              <a:rPr lang="zh-CN" altLang="zh-CN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试验，</a:t>
            </a:r>
            <a:r>
              <a:rPr lang="zh-CN" altLang="en-US" kern="100">
                <a:solidFill>
                  <a:schemeClr val="tx1">
                    <a:lumMod val="95000"/>
                    <a:lumOff val="5000"/>
                  </a:schemeClr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防止积水</a:t>
            </a:r>
            <a:endParaRPr lang="zh-CN" altLang="zh-CN" kern="100">
              <a:solidFill>
                <a:schemeClr val="tx1">
                  <a:lumMod val="95000"/>
                  <a:lumOff val="5000"/>
                </a:schemeClr>
              </a:solidFill>
              <a:latin typeface="华文宋体" pitchFamily="2" charset="-122"/>
              <a:ea typeface="华文宋体" pitchFamily="2" charset="-122"/>
              <a:cs typeface="Times New Roman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1991544" y="332657"/>
          <a:ext cx="8424936" cy="1741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5158"/>
                <a:gridCol w="7079778"/>
              </a:tblGrid>
              <a:tr h="3506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Aft>
                          <a:spcPct val="0"/>
                        </a:spcAft>
                        <a:buClrTx/>
                        <a:buSzTx/>
                        <a:defRPr/>
                      </a:pPr>
                      <a:r>
                        <a:rPr lang="zh-CN" altLang="zh-CN" sz="2000" b="1" kern="1200" smtClean="0">
                          <a:solidFill>
                            <a:schemeClr val="lt1"/>
                          </a:solidFill>
                          <a:latin typeface="华文宋体" pitchFamily="2" charset="-122"/>
                          <a:ea typeface="华文宋体" pitchFamily="2" charset="-122"/>
                          <a:cs typeface="+mn-cs"/>
                        </a:rPr>
                        <a:t>地漏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3506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b="1" kern="1200" noProof="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+mn-cs"/>
                        </a:rPr>
                        <a:t>一</a:t>
                      </a:r>
                      <a:r>
                        <a:rPr lang="zh-CN" altLang="zh-CN" sz="1800" b="1" kern="1200" noProof="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+mn-cs"/>
                        </a:rPr>
                        <a:t>、施工前控制</a:t>
                      </a:r>
                      <a:endParaRPr lang="zh-CN" altLang="en-US" sz="1800" b="1" kern="1200" noProof="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6135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600" b="1" kern="12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主控要点</a:t>
                      </a:r>
                      <a:endParaRPr lang="zh-CN" altLang="en-US" sz="1600" b="1" kern="120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spcAft>
                          <a:spcPct val="0"/>
                        </a:spcAft>
                        <a:buFont typeface="+mj-lt"/>
                        <a:buNone/>
                      </a:pPr>
                      <a:r>
                        <a:rPr lang="zh-CN" altLang="zh-CN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提前排版，现场放样定位，</a:t>
                      </a:r>
                      <a:r>
                        <a:rPr lang="zh-CN" altLang="en-US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严禁</a:t>
                      </a:r>
                      <a:r>
                        <a:rPr lang="zh-CN" altLang="en-US" sz="1400" kern="100" smtClean="0">
                          <a:solidFill>
                            <a:schemeClr val="tx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与</a:t>
                      </a:r>
                      <a:r>
                        <a:rPr lang="zh-CN" altLang="zh-CN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下水管</a:t>
                      </a:r>
                      <a:r>
                        <a:rPr lang="zh-CN" altLang="en-US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错位</a:t>
                      </a:r>
                      <a:endParaRPr lang="zh-CN" altLang="zh-CN" sz="1400" kern="100" smtClean="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06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800" b="1" kern="1200" noProof="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+mn-cs"/>
                        </a:rPr>
                        <a:t>二、施工规范</a:t>
                      </a:r>
                      <a:endParaRPr lang="zh-CN" altLang="en-US" sz="1800" b="1" kern="1200" noProof="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1965376" y="5996310"/>
          <a:ext cx="8245424" cy="36004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241247"/>
                <a:gridCol w="7004177"/>
              </a:tblGrid>
              <a:tr h="360040">
                <a:tc>
                  <a:txBody>
                    <a:bodyPr/>
                    <a:lstStyle/>
                    <a:p>
                      <a:pPr marL="0" lvl="0" indent="-342900" algn="ctr" defTabSz="914400" rtl="0" eaLnBrk="1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buNone/>
                      </a:pPr>
                      <a:r>
                        <a:rPr lang="zh-CN" altLang="zh-CN" sz="1400" b="1" kern="10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+mn-cs"/>
                        </a:rPr>
                        <a:t>关注敏感点</a:t>
                      </a:r>
                    </a:p>
                  </a:txBody>
                  <a:tcPr marL="47392" marR="47392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ct val="0"/>
                        </a:spcAft>
                      </a:pPr>
                      <a:r>
                        <a:rPr lang="zh-CN" altLang="en-US" sz="1800" kern="12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+mn-cs"/>
                        </a:rPr>
                        <a:t>地面积水，排水不畅</a:t>
                      </a:r>
                      <a:endParaRPr lang="zh-CN" altLang="zh-CN" sz="1800" kern="120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+mn-cs"/>
                      </a:endParaRPr>
                    </a:p>
                  </a:txBody>
                  <a:tcPr marL="47392" marR="47392" marT="0" marB="0" anchor="ctr"/>
                </a:tc>
              </a:tr>
            </a:tbl>
          </a:graphicData>
        </a:graphic>
      </p:graphicFrame>
      <p:sp>
        <p:nvSpPr>
          <p:cNvPr id="15" name="圆角矩形 14"/>
          <p:cNvSpPr/>
          <p:nvPr/>
        </p:nvSpPr>
        <p:spPr>
          <a:xfrm>
            <a:off x="4769267" y="5167675"/>
            <a:ext cx="1470749" cy="2114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/>
              <a:t>地漏与排水管错位</a:t>
            </a:r>
            <a:endParaRPr lang="zh-CN" altLang="en-US" sz="1200"/>
          </a:p>
        </p:txBody>
      </p:sp>
      <p:sp>
        <p:nvSpPr>
          <p:cNvPr id="16" name="任意多边形 15"/>
          <p:cNvSpPr/>
          <p:nvPr/>
        </p:nvSpPr>
        <p:spPr>
          <a:xfrm>
            <a:off x="9536419" y="4697948"/>
            <a:ext cx="932455" cy="747964"/>
          </a:xfrm>
          <a:custGeom>
            <a:avLst/>
            <a:gdLst>
              <a:gd name="connsiteX0" fmla="*/ 0 w 1651379"/>
              <a:gd name="connsiteY0" fmla="*/ 723331 h 1337480"/>
              <a:gd name="connsiteX1" fmla="*/ 232012 w 1651379"/>
              <a:gd name="connsiteY1" fmla="*/ 491319 h 1337480"/>
              <a:gd name="connsiteX2" fmla="*/ 614149 w 1651379"/>
              <a:gd name="connsiteY2" fmla="*/ 1037230 h 1337480"/>
              <a:gd name="connsiteX3" fmla="*/ 1651379 w 1651379"/>
              <a:gd name="connsiteY3" fmla="*/ 0 h 1337480"/>
              <a:gd name="connsiteX4" fmla="*/ 682388 w 1651379"/>
              <a:gd name="connsiteY4" fmla="*/ 1337480 h 1337480"/>
              <a:gd name="connsiteX5" fmla="*/ 0 w 1651379"/>
              <a:gd name="connsiteY5" fmla="*/ 723331 h 1337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1379" h="1337480">
                <a:moveTo>
                  <a:pt x="0" y="723331"/>
                </a:moveTo>
                <a:lnTo>
                  <a:pt x="232012" y="491319"/>
                </a:lnTo>
                <a:lnTo>
                  <a:pt x="614149" y="1037230"/>
                </a:lnTo>
                <a:lnTo>
                  <a:pt x="1651379" y="0"/>
                </a:lnTo>
                <a:lnTo>
                  <a:pt x="682388" y="1337480"/>
                </a:lnTo>
                <a:lnTo>
                  <a:pt x="0" y="723331"/>
                </a:ln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7" name="乘号 16"/>
          <p:cNvSpPr/>
          <p:nvPr/>
        </p:nvSpPr>
        <p:spPr>
          <a:xfrm>
            <a:off x="7083580" y="4798695"/>
            <a:ext cx="668605" cy="597136"/>
          </a:xfrm>
          <a:prstGeom prst="mathMultiply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圆角矩形 17"/>
          <p:cNvSpPr/>
          <p:nvPr/>
        </p:nvSpPr>
        <p:spPr>
          <a:xfrm>
            <a:off x="7946130" y="5167675"/>
            <a:ext cx="1470749" cy="2114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/>
              <a:t>地漏与排水管对正</a:t>
            </a:r>
            <a:endParaRPr lang="zh-CN" altLang="en-US" sz="1200"/>
          </a:p>
        </p:txBody>
      </p:sp>
    </p:spTree>
    <p:extLst>
      <p:ext uri="{BB962C8B-B14F-4D97-AF65-F5344CB8AC3E}">
        <p14:creationId xmlns:p14="http://schemas.microsoft.com/office/powerpoint/2010/main" val="302716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宽屏</PresentationFormat>
  <Paragraphs>16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华文宋体</vt:lpstr>
      <vt:lpstr>宋体</vt:lpstr>
      <vt:lpstr>幼圆</vt:lpstr>
      <vt:lpstr>Arial</vt:lpstr>
      <vt:lpstr>Calibri</vt:lpstr>
      <vt:lpstr>Calibri Light</vt:lpstr>
      <vt:lpstr>Times New Roman</vt:lpstr>
      <vt:lpstr>Office 主题</vt:lpstr>
      <vt:lpstr>主控项目</vt:lpstr>
    </vt:vector>
  </TitlesOfParts>
  <Company>Organization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主控项目</dc:title>
  <dc:creator>PC</dc:creator>
  <cp:lastModifiedBy>PC</cp:lastModifiedBy>
  <cp:revision>3</cp:revision>
  <dcterms:created xsi:type="dcterms:W3CDTF">2023-10-24T10:06:28Z</dcterms:created>
  <dcterms:modified xsi:type="dcterms:W3CDTF">2023-10-24T10:08:21Z</dcterms:modified>
</cp:coreProperties>
</file>