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5E1D7-2867-4B92-B51C-E7FDBE12C0F2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F1F2-D919-4A02-B504-95DB933610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02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13185-3A93-40FC-9806-5DF4D01065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11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395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25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87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03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76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9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6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535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83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9F3F-AC71-47F0-AE63-965D732D5F4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5265-2422-49C6-8915-C01C57457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87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012391" y="2564904"/>
            <a:ext cx="2160240" cy="50405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zh-CN" altLang="en-US" smtClean="0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2"/>
          </p:nvPr>
        </p:nvSpPr>
        <p:spPr>
          <a:xfrm>
            <a:off x="1868375" y="3356992"/>
            <a:ext cx="2304256" cy="31949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en-US" altLang="zh-CN" kern="10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1</a:t>
            </a:r>
            <a:r>
              <a:rPr lang="zh-CN" altLang="en-US" kern="100" smtClean="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/>
              <a:t>筒子板必须居中，两侧门套线必须垂直、方正、大小一致；</a:t>
            </a:r>
          </a:p>
          <a:p>
            <a:pPr lvl="0"/>
            <a:r>
              <a:rPr lang="en-US" altLang="zh-CN" smtClean="0"/>
              <a:t>2</a:t>
            </a:r>
            <a:r>
              <a:rPr lang="zh-CN" altLang="en-US" smtClean="0"/>
              <a:t>、</a:t>
            </a:r>
            <a:r>
              <a:rPr lang="zh-CN" altLang="zh-CN" smtClean="0"/>
              <a:t>竖</a:t>
            </a:r>
            <a:r>
              <a:rPr lang="zh-CN" altLang="zh-CN"/>
              <a:t>套线高于横套线</a:t>
            </a:r>
            <a:r>
              <a:rPr lang="en-US" altLang="zh-CN"/>
              <a:t>5mm</a:t>
            </a:r>
            <a:r>
              <a:rPr lang="zh-CN" altLang="zh-CN"/>
              <a:t>；套线与地面留</a:t>
            </a:r>
            <a:r>
              <a:rPr lang="en-US" altLang="zh-CN" smtClean="0"/>
              <a:t>17mm</a:t>
            </a:r>
            <a:r>
              <a:rPr lang="zh-CN" altLang="zh-CN"/>
              <a:t>缝隙（木地板厚</a:t>
            </a:r>
            <a:r>
              <a:rPr lang="en-US" altLang="zh-CN"/>
              <a:t>12mm</a:t>
            </a:r>
            <a:r>
              <a:rPr lang="zh-CN" altLang="zh-CN"/>
              <a:t>，防潮垫</a:t>
            </a:r>
            <a:r>
              <a:rPr lang="en-US" altLang="zh-CN"/>
              <a:t>3mm</a:t>
            </a:r>
            <a:r>
              <a:rPr lang="zh-CN" altLang="zh-CN"/>
              <a:t>）；</a:t>
            </a:r>
          </a:p>
          <a:p>
            <a:pPr lvl="0"/>
            <a:r>
              <a:rPr lang="en-US" altLang="zh-CN" smtClean="0"/>
              <a:t>3</a:t>
            </a:r>
            <a:r>
              <a:rPr lang="zh-CN" altLang="en-US" smtClean="0"/>
              <a:t>、</a:t>
            </a:r>
            <a:r>
              <a:rPr lang="zh-CN" altLang="zh-CN" smtClean="0"/>
              <a:t>门扇</a:t>
            </a:r>
            <a:r>
              <a:rPr lang="zh-CN" altLang="zh-CN"/>
              <a:t>与地面基层留</a:t>
            </a:r>
            <a:r>
              <a:rPr lang="en-US" altLang="zh-CN" smtClean="0"/>
              <a:t>22mm</a:t>
            </a:r>
            <a:r>
              <a:rPr lang="zh-CN" altLang="zh-CN"/>
              <a:t>（木地板厚</a:t>
            </a:r>
            <a:r>
              <a:rPr lang="en-US" altLang="zh-CN"/>
              <a:t>12mm</a:t>
            </a:r>
            <a:r>
              <a:rPr lang="zh-CN" altLang="zh-CN"/>
              <a:t>，防潮垫</a:t>
            </a:r>
            <a:r>
              <a:rPr lang="en-US" altLang="zh-CN"/>
              <a:t>3mm</a:t>
            </a:r>
            <a:r>
              <a:rPr lang="zh-CN" altLang="zh-CN"/>
              <a:t>）</a:t>
            </a:r>
            <a:r>
              <a:rPr lang="zh-CN" altLang="zh-CN" smtClean="0"/>
              <a:t>；</a:t>
            </a:r>
            <a:endParaRPr lang="en-US" altLang="zh-CN" smtClean="0"/>
          </a:p>
          <a:p>
            <a:pPr lvl="0"/>
            <a:r>
              <a:rPr lang="en-US" altLang="zh-CN" smtClean="0"/>
              <a:t>4</a:t>
            </a:r>
            <a:r>
              <a:rPr lang="zh-CN" altLang="en-US" smtClean="0"/>
              <a:t>、为防止胶条老化收缩造价缝隙过大，套线、门挡条均</a:t>
            </a:r>
            <a:r>
              <a:rPr lang="en-US" altLang="zh-CN" smtClean="0"/>
              <a:t>90</a:t>
            </a:r>
            <a:r>
              <a:rPr lang="zh-CN" altLang="en-US" smtClean="0"/>
              <a:t>度拼接，不做</a:t>
            </a:r>
            <a:r>
              <a:rPr lang="en-US" altLang="zh-CN" smtClean="0"/>
              <a:t>45</a:t>
            </a:r>
            <a:r>
              <a:rPr lang="zh-CN" altLang="en-US" smtClean="0"/>
              <a:t>度拼角。</a:t>
            </a: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969695" y="332656"/>
          <a:ext cx="8208912" cy="1973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324"/>
                <a:gridCol w="7046588"/>
              </a:tblGrid>
              <a:tr h="3888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  <a:buClrTx/>
                        <a:buSzTx/>
                        <a:defRPr/>
                      </a:pPr>
                      <a:r>
                        <a:rPr lang="zh-CN" altLang="zh-CN" sz="2000" b="1" kern="1200" smtClean="0">
                          <a:solidFill>
                            <a:schemeClr val="lt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木门节点做法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一</a:t>
                      </a: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、施工前控制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下料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木门生产周期</a:t>
                      </a: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30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天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2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根据现场尺寸深化设计</a:t>
                      </a:r>
                    </a:p>
                  </a:txBody>
                  <a:tcPr marL="68580" marR="68580" marT="0" marB="0" anchor="ctr"/>
                </a:tc>
              </a:tr>
              <a:tr h="4187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600" b="1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主控要点</a:t>
                      </a:r>
                      <a:endParaRPr lang="zh-CN" altLang="en-US" sz="1600" b="1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ct val="0"/>
                        </a:spcAft>
                        <a:buFont typeface="+mj-lt"/>
                        <a:buNone/>
                      </a:pPr>
                      <a:r>
                        <a:rPr lang="en-US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1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、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木构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件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进场前</a:t>
                      </a:r>
                      <a:r>
                        <a:rPr lang="zh-CN" altLang="en-US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提供施工方案及检验报告、合格证，报监理</a:t>
                      </a:r>
                      <a:r>
                        <a:rPr lang="zh-CN" altLang="zh-CN" sz="1400" kern="1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Times New Roman"/>
                        </a:rPr>
                        <a:t>确认</a:t>
                      </a:r>
                      <a:endParaRPr lang="en-US" altLang="zh-CN" sz="1400" kern="100" smtClean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893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zh-CN" sz="1800" b="1" kern="1200" noProof="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二、施工规范</a:t>
                      </a:r>
                      <a:endParaRPr lang="zh-CN" altLang="en-US" sz="1800" b="1" kern="1200" noProof="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67" y="2008333"/>
            <a:ext cx="1985337" cy="27628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 l="26735" t="7088" b="31480"/>
          <a:stretch>
            <a:fillRect/>
          </a:stretch>
        </p:blipFill>
        <p:spPr>
          <a:xfrm>
            <a:off x="6727958" y="1981198"/>
            <a:ext cx="3522427" cy="3831583"/>
          </a:xfrm>
          <a:prstGeom prst="rect">
            <a:avLst/>
          </a:prstGeom>
        </p:spPr>
      </p:pic>
      <p:cxnSp>
        <p:nvCxnSpPr>
          <p:cNvPr id="4" name="肘形连接符 3"/>
          <p:cNvCxnSpPr/>
          <p:nvPr/>
        </p:nvCxnSpPr>
        <p:spPr>
          <a:xfrm>
            <a:off x="6093008" y="3356992"/>
            <a:ext cx="867088" cy="50405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联系 15"/>
          <p:cNvSpPr/>
          <p:nvPr/>
        </p:nvSpPr>
        <p:spPr>
          <a:xfrm>
            <a:off x="5735960" y="3148464"/>
            <a:ext cx="357048" cy="424553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8256240" y="2816932"/>
            <a:ext cx="72008" cy="25202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585864" y="269962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5mm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5516631" y="4594520"/>
            <a:ext cx="1495942" cy="386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木门安装后效果</a:t>
            </a:r>
            <a:endParaRPr lang="zh-CN" altLang="en-US" sz="12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075" y="4986141"/>
            <a:ext cx="1665678" cy="20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2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1847528" y="908720"/>
            <a:ext cx="2242592" cy="4543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zh-CN" altLang="en-US" sz="2000" b="1">
                <a:latin typeface="华文宋体" pitchFamily="2" charset="-122"/>
                <a:ea typeface="华文宋体" pitchFamily="2" charset="-122"/>
              </a:rPr>
              <a:t>主控项目</a:t>
            </a:r>
            <a:endParaRPr lang="zh-CN" altLang="en-US" sz="2000" b="1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2"/>
          </p:nvPr>
        </p:nvSpPr>
        <p:spPr>
          <a:xfrm>
            <a:off x="1775520" y="1700808"/>
            <a:ext cx="2376264" cy="33843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4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门框线安装后线形应完整，且厚度应大于踢脚线</a:t>
            </a:r>
          </a:p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5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门框应安装在门头石上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且高</a:t>
            </a:r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3mm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，门框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门基层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必须做防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火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处理</a:t>
            </a:r>
          </a:p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6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门扇开启灵活，无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响声，不自动启闭。</a:t>
            </a:r>
            <a:endParaRPr lang="en-US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  <a:p>
            <a:pPr marL="71755"/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7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、</a:t>
            </a:r>
            <a:r>
              <a:rPr lang="zh-CN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垂直度</a:t>
            </a:r>
            <a:r>
              <a:rPr lang="zh-CN" altLang="en-US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及方正＜</a:t>
            </a:r>
            <a:r>
              <a:rPr lang="en-US" altLang="zh-CN" kern="100">
                <a:solidFill>
                  <a:schemeClr val="tx1">
                    <a:lumMod val="95000"/>
                    <a:lumOff val="5000"/>
                  </a:schemeClr>
                </a:solidFill>
                <a:latin typeface="华文宋体" pitchFamily="2" charset="-122"/>
                <a:ea typeface="华文宋体" pitchFamily="2" charset="-122"/>
                <a:cs typeface="Times New Roman"/>
              </a:rPr>
              <a:t>2mm</a:t>
            </a:r>
            <a:endParaRPr lang="zh-CN" altLang="zh-CN" kern="100">
              <a:solidFill>
                <a:schemeClr val="tx1">
                  <a:lumMod val="95000"/>
                  <a:lumOff val="5000"/>
                </a:schemeClr>
              </a:solidFill>
              <a:latin typeface="华文宋体" pitchFamily="2" charset="-122"/>
              <a:ea typeface="华文宋体" pitchFamily="2" charset="-122"/>
              <a:cs typeface="Times New Roman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1847528" y="5733256"/>
          <a:ext cx="8640960" cy="43204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00790"/>
                <a:gridCol w="7340170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华文宋体" pitchFamily="2" charset="-122"/>
                          <a:ea typeface="华文宋体" pitchFamily="2" charset="-122"/>
                        </a:rPr>
                        <a:t>关注敏感点</a:t>
                      </a:r>
                      <a:endParaRPr lang="zh-CN" sz="1400" b="1" kern="100">
                        <a:latin typeface="华文宋体" pitchFamily="2" charset="-122"/>
                        <a:ea typeface="华文宋体" pitchFamily="2" charset="-122"/>
                        <a:cs typeface="Times New Roman"/>
                      </a:endParaRPr>
                    </a:p>
                  </a:txBody>
                  <a:tcPr marL="47392" marR="4739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ct val="0"/>
                        </a:spcAft>
                      </a:pP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开启不灵活、缝隙不均匀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变形</a:t>
                      </a:r>
                      <a:r>
                        <a:rPr lang="zh-CN" altLang="en-US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、</a:t>
                      </a:r>
                      <a:r>
                        <a:rPr lang="zh-CN" altLang="zh-CN" sz="1800" kern="1200" smtClean="0">
                          <a:solidFill>
                            <a:schemeClr val="dk1"/>
                          </a:solidFill>
                          <a:latin typeface="华文宋体" pitchFamily="2" charset="-122"/>
                          <a:ea typeface="华文宋体" pitchFamily="2" charset="-122"/>
                          <a:cs typeface="+mn-cs"/>
                        </a:rPr>
                        <a:t>色差</a:t>
                      </a:r>
                      <a:endParaRPr lang="zh-CN" altLang="zh-CN" sz="1800" kern="1200">
                        <a:solidFill>
                          <a:schemeClr val="dk1"/>
                        </a:solidFill>
                        <a:latin typeface="华文宋体" pitchFamily="2" charset="-122"/>
                        <a:ea typeface="华文宋体" pitchFamily="2" charset="-122"/>
                        <a:cs typeface="+mn-cs"/>
                      </a:endParaRPr>
                    </a:p>
                  </a:txBody>
                  <a:tcPr marL="47392" marR="47392" marT="0" marB="0"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739" y="367210"/>
            <a:ext cx="2431699" cy="3929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23552" t="8294" r="10921" b="36839"/>
          <a:stretch>
            <a:fillRect/>
          </a:stretch>
        </p:blipFill>
        <p:spPr>
          <a:xfrm>
            <a:off x="6189509" y="3861048"/>
            <a:ext cx="1728192" cy="180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005" y="3301997"/>
            <a:ext cx="1835011" cy="23366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096" y="367209"/>
            <a:ext cx="2293099" cy="2974832"/>
          </a:xfrm>
          <a:prstGeom prst="rect">
            <a:avLst/>
          </a:prstGeom>
        </p:spPr>
      </p:pic>
      <p:sp>
        <p:nvSpPr>
          <p:cNvPr id="17" name="任意多边形 16"/>
          <p:cNvSpPr/>
          <p:nvPr/>
        </p:nvSpPr>
        <p:spPr>
          <a:xfrm>
            <a:off x="4660519" y="3615561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乘号 18"/>
          <p:cNvSpPr/>
          <p:nvPr/>
        </p:nvSpPr>
        <p:spPr>
          <a:xfrm>
            <a:off x="5855207" y="504152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乘号 19"/>
          <p:cNvSpPr/>
          <p:nvPr/>
        </p:nvSpPr>
        <p:spPr>
          <a:xfrm>
            <a:off x="8395646" y="5041529"/>
            <a:ext cx="668605" cy="597136"/>
          </a:xfrm>
          <a:prstGeom prst="mathMultiply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7231199" y="2838158"/>
            <a:ext cx="703605" cy="463838"/>
          </a:xfrm>
          <a:custGeom>
            <a:avLst/>
            <a:gdLst>
              <a:gd name="connsiteX0" fmla="*/ 0 w 1651379"/>
              <a:gd name="connsiteY0" fmla="*/ 723331 h 1337480"/>
              <a:gd name="connsiteX1" fmla="*/ 232012 w 1651379"/>
              <a:gd name="connsiteY1" fmla="*/ 491319 h 1337480"/>
              <a:gd name="connsiteX2" fmla="*/ 614149 w 1651379"/>
              <a:gd name="connsiteY2" fmla="*/ 1037230 h 1337480"/>
              <a:gd name="connsiteX3" fmla="*/ 1651379 w 1651379"/>
              <a:gd name="connsiteY3" fmla="*/ 0 h 1337480"/>
              <a:gd name="connsiteX4" fmla="*/ 682388 w 1651379"/>
              <a:gd name="connsiteY4" fmla="*/ 1337480 h 1337480"/>
              <a:gd name="connsiteX5" fmla="*/ 0 w 1651379"/>
              <a:gd name="connsiteY5" fmla="*/ 723331 h 133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1379" h="1337480">
                <a:moveTo>
                  <a:pt x="0" y="723331"/>
                </a:moveTo>
                <a:lnTo>
                  <a:pt x="232012" y="491319"/>
                </a:lnTo>
                <a:lnTo>
                  <a:pt x="614149" y="1037230"/>
                </a:lnTo>
                <a:lnTo>
                  <a:pt x="1651379" y="0"/>
                </a:lnTo>
                <a:lnTo>
                  <a:pt x="682388" y="1337480"/>
                </a:lnTo>
                <a:lnTo>
                  <a:pt x="0" y="723331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1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226</Words>
  <Application>Microsoft Office PowerPoint</Application>
  <PresentationFormat>宽屏</PresentationFormat>
  <Paragraphs>25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华文宋体</vt:lpstr>
      <vt:lpstr>宋体</vt:lpstr>
      <vt:lpstr>Arial</vt:lpstr>
      <vt:lpstr>Calibri</vt:lpstr>
      <vt:lpstr>Calibri Light</vt:lpstr>
      <vt:lpstr>Times New Roman</vt:lpstr>
      <vt:lpstr>Office 主题</vt:lpstr>
      <vt:lpstr>主控项目</vt:lpstr>
      <vt:lpstr>PowerPoint 演示文稿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主控项目</dc:title>
  <dc:creator>PC</dc:creator>
  <cp:lastModifiedBy>PC</cp:lastModifiedBy>
  <cp:revision>14</cp:revision>
  <dcterms:created xsi:type="dcterms:W3CDTF">2023-10-24T10:06:28Z</dcterms:created>
  <dcterms:modified xsi:type="dcterms:W3CDTF">2023-10-24T10:14:08Z</dcterms:modified>
</cp:coreProperties>
</file>