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0" r:id="rId3"/>
    <p:sldId id="573" r:id="rId4"/>
    <p:sldId id="584" r:id="rId5"/>
    <p:sldId id="574" r:id="rId6"/>
    <p:sldId id="579" r:id="rId7"/>
    <p:sldId id="585" r:id="rId8"/>
    <p:sldId id="580" r:id="rId9"/>
    <p:sldId id="586" r:id="rId10"/>
    <p:sldId id="433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ADF"/>
    <a:srgbClr val="FFFFFF"/>
    <a:srgbClr val="333389"/>
    <a:srgbClr val="5DA9A5"/>
    <a:srgbClr val="D4BA3A"/>
    <a:srgbClr val="2E67A5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61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193800"/>
            <a:ext cx="10274935" cy="4889500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Verdana" panose="020B0604030504040204" pitchFamily="34" charset="0"/>
              </a:defRPr>
            </a:lvl3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892810" y="2697480"/>
            <a:ext cx="9895205" cy="3246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主讲人：刘莉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5150168" y="2706370"/>
            <a:ext cx="35102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6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流水施工</a:t>
            </a:r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221924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prstClr val="white"/>
                </a:solidFill>
              </a:endParaRPr>
            </a:p>
          </p:txBody>
        </p:sp>
        <p:pic>
          <p:nvPicPr>
            <p:cNvPr id="19491" name="Picture 12@|13FFC:16777215|FBC:16777215|LFC:0|LBC:167772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472" y="3187920"/>
              <a:ext cx="915585" cy="101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267335" y="1265238"/>
            <a:ext cx="5037138" cy="3028315"/>
            <a:chOff x="-22680" y="1265629"/>
            <a:chExt cx="5037327" cy="3027536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438" y="2132181"/>
              <a:ext cx="1324024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547" y="3111416"/>
              <a:ext cx="319100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-22680" y="1265629"/>
              <a:ext cx="3399282" cy="30275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流水施工是指所有的施工过程按一定的时间间隔依次投入施工，各个施工过程陆续开工、陆续完工，使同一施工过程的施工班</a:t>
              </a:r>
              <a:endPara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组保持连续、均衡施工，不同施工过程尽可能平行搭接施工的组织方式。</a:t>
              </a:r>
              <a:endPara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695449" y="4149724"/>
            <a:ext cx="3699511" cy="1655445"/>
            <a:chOff x="1405607" y="4149501"/>
            <a:chExt cx="3700350" cy="1655420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941" y="4149501"/>
              <a:ext cx="132427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810" y="4268562"/>
              <a:ext cx="373147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1405607" y="4943239"/>
              <a:ext cx="1853985" cy="8616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有一定规模的工程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255511" y="1265556"/>
            <a:ext cx="4711065" cy="2193608"/>
            <a:chOff x="6966342" y="1265946"/>
            <a:chExt cx="4711450" cy="2193045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538" y="2132181"/>
              <a:ext cx="1324083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1417"/>
              <a:ext cx="344516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774335" y="1265946"/>
              <a:ext cx="2903457" cy="172294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cs typeface="+mn-ea"/>
                  <a:sym typeface="+mn-ea"/>
                </a:rPr>
                <a:t>工作面利用率高、专业化施工、专业队连续作业，资源消耗均衡利于供应</a:t>
              </a:r>
              <a:endParaRPr lang="zh-CN" altLang="en-US" sz="2800" b="1" dirty="0">
                <a:cs typeface="+mn-ea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7188835" y="4140837"/>
            <a:ext cx="4864737" cy="2094865"/>
            <a:chOff x="6886447" y="4143795"/>
            <a:chExt cx="4865723" cy="2094833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065" y="4143795"/>
              <a:ext cx="1324243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206"/>
              <a:ext cx="414422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788659" y="4515264"/>
              <a:ext cx="2963511" cy="17233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Tx/>
                <a:buSzTx/>
              </a:pPr>
              <a:r>
                <a:rPr lang="zh-CN" altLang="en-US" sz="2800" b="1" dirty="0">
                  <a:cs typeface="+mn-ea"/>
                  <a:sym typeface="+mn-ea"/>
                </a:rPr>
                <a:t>工期短、效率高、用人少，资源消耗均衡，现场管理费和物资消耗少</a:t>
              </a:r>
              <a:endPara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5" name="文本框 18"/>
          <p:cNvSpPr txBox="1">
            <a:spLocks noChangeArrowheads="1"/>
          </p:cNvSpPr>
          <p:nvPr/>
        </p:nvSpPr>
        <p:spPr bwMode="auto">
          <a:xfrm>
            <a:off x="10102121" y="248259"/>
            <a:ext cx="1850529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 eaLnBrk="1" hangingPunct="1"/>
            <a:r>
              <a:rPr lang="en-US" altLang="zh-CN" sz="100" b="1" dirty="0">
                <a:solidFill>
                  <a:srgbClr val="4B8E37"/>
                </a:solidFill>
                <a:latin typeface="微软雅黑" panose="020B0503020204020204" charset="-122"/>
              </a:rPr>
              <a:t>LOGO</a:t>
            </a:r>
            <a:endParaRPr lang="zh-CN" altLang="en-US" sz="100" b="1" dirty="0">
              <a:solidFill>
                <a:srgbClr val="4B8E37"/>
              </a:solidFill>
              <a:latin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1808480" cy="533400"/>
          </a:xfrm>
        </p:spPr>
        <p:txBody>
          <a:bodyPr/>
          <a:p>
            <a:r>
              <a:rPr lang="zh-CN" altLang="en-US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 流水施工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3789680" y="2455545"/>
            <a:ext cx="12319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 </a:t>
            </a:r>
            <a:r>
              <a:rPr lang="zh-CN" altLang="en-US" sz="3200" b="1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定义</a:t>
            </a:r>
            <a:endParaRPr lang="zh-CN" altLang="en-US" sz="3200" b="1" dirty="0">
              <a:latin typeface="Verdana" panose="020B0604030504040204" pitchFamily="34" charset="0"/>
              <a:ea typeface="微软雅黑" panose="020B0503020204020204" charset="-122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7538720" y="2529205"/>
            <a:ext cx="12319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 </a:t>
            </a:r>
            <a:r>
              <a:rPr lang="zh-CN" altLang="en-US" sz="3200" b="1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特点</a:t>
            </a:r>
            <a:endParaRPr lang="zh-CN" altLang="en-US" sz="3200" b="1" dirty="0">
              <a:latin typeface="Verdana" panose="020B0604030504040204" pitchFamily="34" charset="0"/>
              <a:ea typeface="微软雅黑" panose="020B0503020204020204" charset="-122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3890010" y="4374515"/>
            <a:ext cx="1108710" cy="981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3200" b="1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适用范围</a:t>
            </a:r>
            <a:endParaRPr lang="zh-CN" altLang="en-US" sz="3200" b="1" dirty="0">
              <a:latin typeface="Verdana" panose="020B0604030504040204" pitchFamily="34" charset="0"/>
              <a:ea typeface="微软雅黑" panose="020B0503020204020204" charset="-122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7679690" y="4269105"/>
            <a:ext cx="1113790" cy="1009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3200" b="1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经济效益</a:t>
            </a:r>
            <a:endParaRPr lang="zh-CN" altLang="en-US" sz="3200" b="1" dirty="0">
              <a:latin typeface="Verdana" panose="020B0604030504040204" pitchFamily="34" charset="0"/>
              <a:ea typeface="微软雅黑" panose="020B0503020204020204" charset="-122"/>
              <a:cs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37833" y="1770063"/>
            <a:ext cx="2638425" cy="5071110"/>
            <a:chOff x="550289" y="2132744"/>
            <a:chExt cx="2638867" cy="5070066"/>
          </a:xfrm>
        </p:grpSpPr>
        <p:sp>
          <p:nvSpPr>
            <p:cNvPr id="4" name="Freeform 50"/>
            <p:cNvSpPr/>
            <p:nvPr/>
          </p:nvSpPr>
          <p:spPr>
            <a:xfrm>
              <a:off x="1064725" y="2132744"/>
              <a:ext cx="2073623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9781" tIns="386666" rIns="774064" bIns="386666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9371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sz="2400" b="1" dirty="0">
                <a:solidFill>
                  <a:srgbClr val="315B2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601390" y="2718728"/>
              <a:ext cx="1240998" cy="7383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chemeClr val="accent5">
                      <a:lumMod val="10000"/>
                    </a:schemeClr>
                  </a:solidFill>
                  <a:cs typeface="+mn-ea"/>
                  <a:sym typeface="Arial" panose="020B0604020202020204" pitchFamily="34" charset="0"/>
                </a:rPr>
                <a:t>分项工程流水施工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690012" y="4248763"/>
              <a:ext cx="2499144" cy="29540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2000" b="1">
                  <a:solidFill>
                    <a:srgbClr val="445469"/>
                  </a:solidFill>
                  <a:cs typeface="+mn-ea"/>
                  <a:sym typeface="+mn-ea"/>
                </a:rPr>
                <a:t>   </a:t>
              </a:r>
              <a:r>
                <a:rPr lang="zh-CN" altLang="en-US" sz="2400" b="1">
                  <a:solidFill>
                    <a:srgbClr val="445469"/>
                  </a:solidFill>
                  <a:cs typeface="+mn-ea"/>
                  <a:sym typeface="+mn-ea"/>
                </a:rPr>
                <a:t>分项工程流水也称为细部流水，是指</a:t>
              </a:r>
              <a:r>
                <a:rPr lang="zh-CN" altLang="en-US" sz="2400" b="1">
                  <a:solidFill>
                    <a:srgbClr val="FF0000"/>
                  </a:solidFill>
                  <a:cs typeface="+mn-ea"/>
                  <a:sym typeface="+mn-ea"/>
                </a:rPr>
                <a:t>一个施工班组</a:t>
              </a:r>
              <a:r>
                <a:rPr lang="zh-CN" altLang="en-US" sz="2400" b="1">
                  <a:solidFill>
                    <a:srgbClr val="445469"/>
                  </a:solidFill>
                  <a:cs typeface="+mn-ea"/>
                  <a:sym typeface="+mn-ea"/>
                </a:rPr>
                <a:t>使用同一生产工具，依次连续地在各施工段上完成同一施工过程的施工组织方式。</a:t>
              </a:r>
              <a:endParaRPr lang="zh-CN" altLang="en-US" sz="2400" b="1" dirty="0">
                <a:solidFill>
                  <a:srgbClr val="445469"/>
                </a:solidFill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266124" y="985838"/>
            <a:ext cx="2851785" cy="5071110"/>
            <a:chOff x="3296118" y="2132744"/>
            <a:chExt cx="2850653" cy="5069873"/>
          </a:xfrm>
        </p:grpSpPr>
        <p:sp>
          <p:nvSpPr>
            <p:cNvPr id="7" name="Freeform 50"/>
            <p:cNvSpPr/>
            <p:nvPr/>
          </p:nvSpPr>
          <p:spPr>
            <a:xfrm>
              <a:off x="3897859" y="2132744"/>
              <a:ext cx="2074038" cy="181406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9781" tIns="386666" rIns="774064" bIns="386666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4760"/>
              <a:ext cx="1026704" cy="102844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728" y="2643794"/>
              <a:ext cx="790261" cy="79196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sz="2400" b="1" dirty="0">
                <a:solidFill>
                  <a:srgbClr val="315B2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296118" y="4248683"/>
              <a:ext cx="2850653" cy="29539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45469"/>
                  </a:solidFill>
                  <a:cs typeface="+mn-ea"/>
                  <a:sym typeface="+mn-ea"/>
                </a:rPr>
                <a:t>   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为完成分部工程而组建起来的全部细部流水的综合，即</a:t>
              </a:r>
              <a:r>
                <a:rPr lang="zh-CN" altLang="en-US" sz="2400" b="1" dirty="0">
                  <a:solidFill>
                    <a:srgbClr val="FF0000"/>
                  </a:solidFill>
                  <a:cs typeface="+mn-ea"/>
                  <a:sym typeface="+mn-ea"/>
                </a:rPr>
                <a:t>若干个施工班组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各自利用同一生产工具，依次连续地在各施工段上完成同一施工过程的施工组织方式。</a:t>
              </a:r>
              <a:endParaRPr lang="zh-CN" altLang="en-US" sz="2400" b="1" dirty="0">
                <a:solidFill>
                  <a:srgbClr val="445469"/>
                </a:solidFill>
                <a:cs typeface="+mn-ea"/>
                <a:sym typeface="+mn-ea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433586" y="2718706"/>
              <a:ext cx="1355822" cy="7383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>
                  <a:solidFill>
                    <a:schemeClr val="accent5">
                      <a:lumMod val="10000"/>
                    </a:schemeClr>
                  </a:solidFill>
                  <a:cs typeface="+mn-ea"/>
                  <a:sym typeface="Arial" panose="020B0604020202020204" pitchFamily="34" charset="0"/>
                </a:rPr>
                <a:t>分部工程流水施工</a:t>
              </a:r>
              <a:endParaRPr lang="zh-CN" altLang="en-US" sz="2400" b="1">
                <a:solidFill>
                  <a:schemeClr val="accent5">
                    <a:lumMod val="10000"/>
                  </a:schemeClr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6391593" y="1782128"/>
            <a:ext cx="2879089" cy="5071110"/>
            <a:chOff x="6277804" y="2132744"/>
            <a:chExt cx="2879571" cy="5070066"/>
          </a:xfrm>
        </p:grpSpPr>
        <p:sp>
          <p:nvSpPr>
            <p:cNvPr id="10" name="Freeform 50"/>
            <p:cNvSpPr/>
            <p:nvPr/>
          </p:nvSpPr>
          <p:spPr>
            <a:xfrm>
              <a:off x="6792240" y="2132744"/>
              <a:ext cx="2073622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9781" tIns="386666" rIns="774064" bIns="386666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886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sz="2400" b="1" dirty="0">
                <a:solidFill>
                  <a:srgbClr val="315B2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285425" y="4248763"/>
              <a:ext cx="2871950" cy="29540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45469"/>
                  </a:solidFill>
                  <a:cs typeface="+mn-ea"/>
                  <a:sym typeface="+mn-ea"/>
                </a:rPr>
                <a:t>   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为完成单位工程而组织起来的全部专业流水的总和，即所有施工班组在</a:t>
              </a:r>
              <a:r>
                <a:rPr lang="zh-CN" altLang="en-US" sz="2400" b="1" dirty="0">
                  <a:solidFill>
                    <a:srgbClr val="FF0000"/>
                  </a:solidFill>
                  <a:cs typeface="+mn-ea"/>
                  <a:sym typeface="+mn-ea"/>
                </a:rPr>
                <a:t>一个施工对象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的各施工段上依次连续地施工，直至完成单位工程为止的施工组织方式。</a:t>
              </a:r>
              <a:endParaRPr lang="zh-CN" altLang="en-US" sz="2400" b="1" dirty="0">
                <a:solidFill>
                  <a:srgbClr val="445469"/>
                </a:solidFill>
                <a:cs typeface="+mn-ea"/>
                <a:sym typeface="+mn-ea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304771" y="2718729"/>
              <a:ext cx="1337534" cy="7383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chemeClr val="accent5">
                      <a:lumMod val="10000"/>
                    </a:schemeClr>
                  </a:solidFill>
                  <a:cs typeface="+mn-ea"/>
                  <a:sym typeface="Arial" panose="020B0604020202020204" pitchFamily="34" charset="0"/>
                </a:rPr>
                <a:t>单位工程流水施工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9292590" y="1010285"/>
            <a:ext cx="2569210" cy="5071671"/>
            <a:chOff x="9111228" y="2132744"/>
            <a:chExt cx="2588034" cy="5070045"/>
          </a:xfrm>
        </p:grpSpPr>
        <p:sp>
          <p:nvSpPr>
            <p:cNvPr id="13" name="Freeform 50"/>
            <p:cNvSpPr/>
            <p:nvPr/>
          </p:nvSpPr>
          <p:spPr>
            <a:xfrm>
              <a:off x="9625344" y="2132744"/>
              <a:ext cx="2073918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9781" tIns="386666" rIns="774064" bIns="386666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64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64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4775"/>
              <a:ext cx="1026645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30236" y="2643814"/>
              <a:ext cx="790215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8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315B2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sz="2400" b="1" dirty="0">
                <a:solidFill>
                  <a:srgbClr val="315B2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401608" y="4249081"/>
              <a:ext cx="2297654" cy="295370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2000" b="1" dirty="0">
                  <a:solidFill>
                    <a:srgbClr val="445469"/>
                  </a:solidFill>
                  <a:cs typeface="+mn-ea"/>
                  <a:sym typeface="+mn-ea"/>
                </a:rPr>
                <a:t>   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建筑群流水是在一个个单位工程之间组织起来的流水施工，是为完成</a:t>
              </a:r>
              <a:r>
                <a:rPr lang="zh-CN" altLang="en-US" sz="2400" b="1" dirty="0">
                  <a:solidFill>
                    <a:srgbClr val="FF0000"/>
                  </a:solidFill>
                  <a:cs typeface="+mn-ea"/>
                  <a:sym typeface="+mn-ea"/>
                </a:rPr>
                <a:t>一个建筑群</a:t>
              </a:r>
              <a:r>
                <a:rPr lang="zh-CN" altLang="en-US" sz="2400" b="1" dirty="0">
                  <a:solidFill>
                    <a:srgbClr val="445469"/>
                  </a:solidFill>
                  <a:cs typeface="+mn-ea"/>
                  <a:sym typeface="+mn-ea"/>
                </a:rPr>
                <a:t>而组织起来的全部单位工程流水的总和。</a:t>
              </a:r>
              <a:endParaRPr lang="zh-CN" altLang="en-US" sz="2400" b="1" dirty="0">
                <a:solidFill>
                  <a:srgbClr val="445469"/>
                </a:solidFill>
                <a:cs typeface="+mn-ea"/>
                <a:sym typeface="+mn-ea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158501" y="2670479"/>
              <a:ext cx="1289098" cy="73826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chemeClr val="accent5">
                      <a:lumMod val="10000"/>
                    </a:schemeClr>
                  </a:solidFill>
                  <a:cs typeface="+mn-ea"/>
                  <a:sym typeface="Arial" panose="020B0604020202020204" pitchFamily="34" charset="0"/>
                </a:rPr>
                <a:t>群体工程流水施工</a:t>
              </a:r>
              <a:endParaRPr 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18"/>
          <p:cNvSpPr txBox="1">
            <a:spLocks noChangeArrowheads="1"/>
          </p:cNvSpPr>
          <p:nvPr/>
        </p:nvSpPr>
        <p:spPr bwMode="auto">
          <a:xfrm>
            <a:off x="10102121" y="248259"/>
            <a:ext cx="1850529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 eaLnBrk="1" hangingPunct="1"/>
            <a:r>
              <a:rPr lang="en-US" altLang="zh-CN" sz="100" b="1" dirty="0">
                <a:solidFill>
                  <a:srgbClr val="4B8E37"/>
                </a:solidFill>
                <a:latin typeface="微软雅黑" panose="020B0503020204020204" charset="-122"/>
              </a:rPr>
              <a:t>LOGO</a:t>
            </a:r>
            <a:endParaRPr lang="zh-CN" altLang="en-US" sz="100" b="1" dirty="0">
              <a:solidFill>
                <a:srgbClr val="4B8E37"/>
              </a:solidFill>
              <a:latin typeface="微软雅黑" panose="020B0503020204020204" charset="-122"/>
            </a:endParaRPr>
          </a:p>
        </p:txBody>
      </p:sp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latin typeface="仿宋_GB2312" pitchFamily="1" charset="-122"/>
                <a:ea typeface="仿宋_GB2312" pitchFamily="1" charset="-122"/>
                <a:sym typeface="+mn-ea"/>
              </a:rPr>
              <a:t>流水施工的分类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38530" y="1594168"/>
            <a:ext cx="10155239" cy="2289175"/>
            <a:chOff x="1281908" y="2264313"/>
            <a:chExt cx="9547394" cy="2152191"/>
          </a:xfrm>
        </p:grpSpPr>
        <p:sp>
          <p:nvSpPr>
            <p:cNvPr id="40983" name="Freeform 7"/>
            <p:cNvSpPr/>
            <p:nvPr/>
          </p:nvSpPr>
          <p:spPr bwMode="auto">
            <a:xfrm flipV="1">
              <a:off x="8689248" y="3349704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1129" y="310310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5" name="Freeform 6"/>
            <p:cNvSpPr>
              <a:spLocks noEditPoints="1"/>
            </p:cNvSpPr>
            <p:nvPr/>
          </p:nvSpPr>
          <p:spPr bwMode="auto">
            <a:xfrm>
              <a:off x="2239541" y="3188910"/>
              <a:ext cx="209778" cy="230756"/>
            </a:xfrm>
            <a:custGeom>
              <a:avLst/>
              <a:gdLst>
                <a:gd name="T0" fmla="*/ 2147483647 w 376"/>
                <a:gd name="T1" fmla="*/ 2147483647 h 376"/>
                <a:gd name="T2" fmla="*/ 2147483647 w 376"/>
                <a:gd name="T3" fmla="*/ 2147483647 h 376"/>
                <a:gd name="T4" fmla="*/ 2147483647 w 376"/>
                <a:gd name="T5" fmla="*/ 2147483647 h 376"/>
                <a:gd name="T6" fmla="*/ 2147483647 w 376"/>
                <a:gd name="T7" fmla="*/ 2147483647 h 376"/>
                <a:gd name="T8" fmla="*/ 2147483647 w 376"/>
                <a:gd name="T9" fmla="*/ 2147483647 h 376"/>
                <a:gd name="T10" fmla="*/ 2147483647 w 376"/>
                <a:gd name="T11" fmla="*/ 2147483647 h 376"/>
                <a:gd name="T12" fmla="*/ 2147483647 w 376"/>
                <a:gd name="T13" fmla="*/ 2147483647 h 376"/>
                <a:gd name="T14" fmla="*/ 2147483647 w 376"/>
                <a:gd name="T15" fmla="*/ 0 h 376"/>
                <a:gd name="T16" fmla="*/ 2147483647 w 376"/>
                <a:gd name="T17" fmla="*/ 2147483647 h 376"/>
                <a:gd name="T18" fmla="*/ 2147483647 w 376"/>
                <a:gd name="T19" fmla="*/ 2147483647 h 376"/>
                <a:gd name="T20" fmla="*/ 2147483647 w 376"/>
                <a:gd name="T21" fmla="*/ 2147483647 h 376"/>
                <a:gd name="T22" fmla="*/ 2147483647 w 376"/>
                <a:gd name="T23" fmla="*/ 2147483647 h 376"/>
                <a:gd name="T24" fmla="*/ 2147483647 w 376"/>
                <a:gd name="T25" fmla="*/ 2147483647 h 376"/>
                <a:gd name="T26" fmla="*/ 2147483647 w 376"/>
                <a:gd name="T27" fmla="*/ 2147483647 h 376"/>
                <a:gd name="T28" fmla="*/ 2147483647 w 376"/>
                <a:gd name="T29" fmla="*/ 2147483647 h 376"/>
                <a:gd name="T30" fmla="*/ 0 w 376"/>
                <a:gd name="T31" fmla="*/ 2147483647 h 376"/>
                <a:gd name="T32" fmla="*/ 2147483647 w 376"/>
                <a:gd name="T33" fmla="*/ 2147483647 h 376"/>
                <a:gd name="T34" fmla="*/ 2147483647 w 376"/>
                <a:gd name="T35" fmla="*/ 2147483647 h 376"/>
                <a:gd name="T36" fmla="*/ 2147483647 w 376"/>
                <a:gd name="T37" fmla="*/ 2147483647 h 376"/>
                <a:gd name="T38" fmla="*/ 2147483647 w 376"/>
                <a:gd name="T39" fmla="*/ 2147483647 h 376"/>
                <a:gd name="T40" fmla="*/ 2147483647 w 376"/>
                <a:gd name="T41" fmla="*/ 2147483647 h 376"/>
                <a:gd name="T42" fmla="*/ 2147483647 w 376"/>
                <a:gd name="T43" fmla="*/ 2147483647 h 376"/>
                <a:gd name="T44" fmla="*/ 2147483647 w 376"/>
                <a:gd name="T45" fmla="*/ 2147483647 h 376"/>
                <a:gd name="T46" fmla="*/ 2147483647 w 376"/>
                <a:gd name="T47" fmla="*/ 2147483647 h 376"/>
                <a:gd name="T48" fmla="*/ 2147483647 w 376"/>
                <a:gd name="T49" fmla="*/ 2147483647 h 376"/>
                <a:gd name="T50" fmla="*/ 2147483647 w 376"/>
                <a:gd name="T51" fmla="*/ 2147483647 h 376"/>
                <a:gd name="T52" fmla="*/ 2147483647 w 376"/>
                <a:gd name="T53" fmla="*/ 2147483647 h 376"/>
                <a:gd name="T54" fmla="*/ 2147483647 w 376"/>
                <a:gd name="T55" fmla="*/ 2147483647 h 376"/>
                <a:gd name="T56" fmla="*/ 2147483647 w 376"/>
                <a:gd name="T57" fmla="*/ 2147483647 h 376"/>
                <a:gd name="T58" fmla="*/ 2147483647 w 376"/>
                <a:gd name="T59" fmla="*/ 2147483647 h 376"/>
                <a:gd name="T60" fmla="*/ 2147483647 w 376"/>
                <a:gd name="T61" fmla="*/ 2147483647 h 376"/>
                <a:gd name="T62" fmla="*/ 2147483647 w 376"/>
                <a:gd name="T63" fmla="*/ 2147483647 h 376"/>
                <a:gd name="T64" fmla="*/ 2147483647 w 376"/>
                <a:gd name="T65" fmla="*/ 2147483647 h 376"/>
                <a:gd name="T66" fmla="*/ 2147483647 w 376"/>
                <a:gd name="T67" fmla="*/ 2147483647 h 376"/>
                <a:gd name="T68" fmla="*/ 2147483647 w 376"/>
                <a:gd name="T69" fmla="*/ 2147483647 h 376"/>
                <a:gd name="T70" fmla="*/ 2147483647 w 376"/>
                <a:gd name="T71" fmla="*/ 2147483647 h 376"/>
                <a:gd name="T72" fmla="*/ 2147483647 w 376"/>
                <a:gd name="T73" fmla="*/ 2147483647 h 376"/>
                <a:gd name="T74" fmla="*/ 2147483647 w 376"/>
                <a:gd name="T75" fmla="*/ 2147483647 h 376"/>
                <a:gd name="T76" fmla="*/ 2147483647 w 376"/>
                <a:gd name="T77" fmla="*/ 2147483647 h 376"/>
                <a:gd name="T78" fmla="*/ 2147483647 w 376"/>
                <a:gd name="T79" fmla="*/ 2147483647 h 376"/>
                <a:gd name="T80" fmla="*/ 2147483647 w 376"/>
                <a:gd name="T81" fmla="*/ 2147483647 h 376"/>
                <a:gd name="T82" fmla="*/ 2147483647 w 376"/>
                <a:gd name="T83" fmla="*/ 2147483647 h 376"/>
                <a:gd name="T84" fmla="*/ 2147483647 w 376"/>
                <a:gd name="T85" fmla="*/ 2147483647 h 376"/>
                <a:gd name="T86" fmla="*/ 2147483647 w 376"/>
                <a:gd name="T87" fmla="*/ 2147483647 h 376"/>
                <a:gd name="T88" fmla="*/ 2147483647 w 376"/>
                <a:gd name="T89" fmla="*/ 2147483647 h 376"/>
                <a:gd name="T90" fmla="*/ 2147483647 w 376"/>
                <a:gd name="T91" fmla="*/ 2147483647 h 376"/>
                <a:gd name="T92" fmla="*/ 2147483647 w 376"/>
                <a:gd name="T93" fmla="*/ 2147483647 h 376"/>
                <a:gd name="T94" fmla="*/ 2147483647 w 376"/>
                <a:gd name="T95" fmla="*/ 2147483647 h 376"/>
                <a:gd name="T96" fmla="*/ 2147483647 w 376"/>
                <a:gd name="T97" fmla="*/ 2147483647 h 376"/>
                <a:gd name="T98" fmla="*/ 2147483647 w 376"/>
                <a:gd name="T99" fmla="*/ 2147483647 h 376"/>
                <a:gd name="T100" fmla="*/ 2147483647 w 376"/>
                <a:gd name="T101" fmla="*/ 2147483647 h 376"/>
                <a:gd name="T102" fmla="*/ 2147483647 w 376"/>
                <a:gd name="T103" fmla="*/ 2147483647 h 376"/>
                <a:gd name="T104" fmla="*/ 2147483647 w 376"/>
                <a:gd name="T105" fmla="*/ 2147483647 h 376"/>
                <a:gd name="T106" fmla="*/ 2147483647 w 376"/>
                <a:gd name="T107" fmla="*/ 2147483647 h 376"/>
                <a:gd name="T108" fmla="*/ 2147483647 w 376"/>
                <a:gd name="T109" fmla="*/ 2147483647 h 376"/>
                <a:gd name="T110" fmla="*/ 2147483647 w 376"/>
                <a:gd name="T111" fmla="*/ 2147483647 h 376"/>
                <a:gd name="T112" fmla="*/ 2147483647 w 376"/>
                <a:gd name="T113" fmla="*/ 2147483647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4866" y="3103100"/>
              <a:ext cx="419387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7" name="Freeform 11"/>
            <p:cNvSpPr/>
            <p:nvPr/>
          </p:nvSpPr>
          <p:spPr bwMode="auto">
            <a:xfrm>
              <a:off x="5934601" y="3236086"/>
              <a:ext cx="258741" cy="168209"/>
            </a:xfrm>
            <a:custGeom>
              <a:avLst/>
              <a:gdLst>
                <a:gd name="T0" fmla="*/ 2147483647 w 400"/>
                <a:gd name="T1" fmla="*/ 2147483647 h 260"/>
                <a:gd name="T2" fmla="*/ 2147483647 w 400"/>
                <a:gd name="T3" fmla="*/ 2147483647 h 260"/>
                <a:gd name="T4" fmla="*/ 2147483647 w 400"/>
                <a:gd name="T5" fmla="*/ 0 h 260"/>
                <a:gd name="T6" fmla="*/ 2147483647 w 400"/>
                <a:gd name="T7" fmla="*/ 2147483647 h 260"/>
                <a:gd name="T8" fmla="*/ 2147483647 w 400"/>
                <a:gd name="T9" fmla="*/ 2147483647 h 260"/>
                <a:gd name="T10" fmla="*/ 2147483647 w 400"/>
                <a:gd name="T11" fmla="*/ 2147483647 h 260"/>
                <a:gd name="T12" fmla="*/ 0 w 400"/>
                <a:gd name="T13" fmla="*/ 2147483647 h 260"/>
                <a:gd name="T14" fmla="*/ 2147483647 w 400"/>
                <a:gd name="T15" fmla="*/ 2147483647 h 260"/>
                <a:gd name="T16" fmla="*/ 2147483647 w 400"/>
                <a:gd name="T17" fmla="*/ 2147483647 h 260"/>
                <a:gd name="T18" fmla="*/ 2147483647 w 400"/>
                <a:gd name="T19" fmla="*/ 2147483647 h 260"/>
                <a:gd name="T20" fmla="*/ 2147483647 w 400"/>
                <a:gd name="T21" fmla="*/ 2147483647 h 260"/>
                <a:gd name="T22" fmla="*/ 2147483647 w 400"/>
                <a:gd name="T23" fmla="*/ 2147483647 h 260"/>
                <a:gd name="T24" fmla="*/ 2147483647 w 400"/>
                <a:gd name="T25" fmla="*/ 2147483647 h 260"/>
                <a:gd name="T26" fmla="*/ 2147483647 w 400"/>
                <a:gd name="T27" fmla="*/ 2147483647 h 260"/>
                <a:gd name="T28" fmla="*/ 2147483647 w 400"/>
                <a:gd name="T29" fmla="*/ 2147483647 h 260"/>
                <a:gd name="T30" fmla="*/ 2147483647 w 400"/>
                <a:gd name="T31" fmla="*/ 2147483647 h 260"/>
                <a:gd name="T32" fmla="*/ 2147483647 w 400"/>
                <a:gd name="T33" fmla="*/ 2147483647 h 260"/>
                <a:gd name="T34" fmla="*/ 2147483647 w 400"/>
                <a:gd name="T35" fmla="*/ 2147483647 h 2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774" y="3103100"/>
              <a:ext cx="417894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9" name="Freeform 16"/>
            <p:cNvSpPr>
              <a:spLocks noEditPoints="1"/>
            </p:cNvSpPr>
            <p:nvPr/>
          </p:nvSpPr>
          <p:spPr bwMode="auto">
            <a:xfrm>
              <a:off x="4075222" y="3200863"/>
              <a:ext cx="239343" cy="239070"/>
            </a:xfrm>
            <a:custGeom>
              <a:avLst/>
              <a:gdLst>
                <a:gd name="T0" fmla="*/ 2147483647 w 371"/>
                <a:gd name="T1" fmla="*/ 269698744 h 370"/>
                <a:gd name="T2" fmla="*/ 536887637 w 371"/>
                <a:gd name="T3" fmla="*/ 2147483647 h 370"/>
                <a:gd name="T4" fmla="*/ 2147483647 w 371"/>
                <a:gd name="T5" fmla="*/ 2147483647 h 370"/>
                <a:gd name="T6" fmla="*/ 2147483647 w 371"/>
                <a:gd name="T7" fmla="*/ 2147483647 h 370"/>
                <a:gd name="T8" fmla="*/ 2147483647 w 371"/>
                <a:gd name="T9" fmla="*/ 269698744 h 370"/>
                <a:gd name="T10" fmla="*/ 2147483647 w 371"/>
                <a:gd name="T11" fmla="*/ 2147483647 h 370"/>
                <a:gd name="T12" fmla="*/ 2147483647 w 371"/>
                <a:gd name="T13" fmla="*/ 2147483647 h 370"/>
                <a:gd name="T14" fmla="*/ 2147483647 w 371"/>
                <a:gd name="T15" fmla="*/ 2147483647 h 370"/>
                <a:gd name="T16" fmla="*/ 2147483647 w 371"/>
                <a:gd name="T17" fmla="*/ 2147483647 h 370"/>
                <a:gd name="T18" fmla="*/ 2147483647 w 371"/>
                <a:gd name="T19" fmla="*/ 2147483647 h 370"/>
                <a:gd name="T20" fmla="*/ 2147483647 w 371"/>
                <a:gd name="T21" fmla="*/ 2147483647 h 370"/>
                <a:gd name="T22" fmla="*/ 2147483647 w 371"/>
                <a:gd name="T23" fmla="*/ 2147483647 h 370"/>
                <a:gd name="T24" fmla="*/ 2147483647 w 371"/>
                <a:gd name="T25" fmla="*/ 2147483647 h 370"/>
                <a:gd name="T26" fmla="*/ 2147483647 w 371"/>
                <a:gd name="T27" fmla="*/ 2147483647 h 370"/>
                <a:gd name="T28" fmla="*/ 2147483647 w 371"/>
                <a:gd name="T29" fmla="*/ 2147483647 h 370"/>
                <a:gd name="T30" fmla="*/ 2147483647 w 371"/>
                <a:gd name="T31" fmla="*/ 2147483647 h 370"/>
                <a:gd name="T32" fmla="*/ 2147483647 w 371"/>
                <a:gd name="T33" fmla="*/ 2147483647 h 370"/>
                <a:gd name="T34" fmla="*/ 2147483647 w 371"/>
                <a:gd name="T35" fmla="*/ 2147483647 h 370"/>
                <a:gd name="T36" fmla="*/ 2147483647 w 371"/>
                <a:gd name="T37" fmla="*/ 2147483647 h 370"/>
                <a:gd name="T38" fmla="*/ 2147483647 w 371"/>
                <a:gd name="T39" fmla="*/ 2147483647 h 370"/>
                <a:gd name="T40" fmla="*/ 2147483647 w 371"/>
                <a:gd name="T41" fmla="*/ 2147483647 h 370"/>
                <a:gd name="T42" fmla="*/ 2147483647 w 371"/>
                <a:gd name="T43" fmla="*/ 2147483647 h 370"/>
                <a:gd name="T44" fmla="*/ 2147483647 w 371"/>
                <a:gd name="T45" fmla="*/ 2147483647 h 370"/>
                <a:gd name="T46" fmla="*/ 2147483647 w 371"/>
                <a:gd name="T47" fmla="*/ 2147483647 h 370"/>
                <a:gd name="T48" fmla="*/ 2147483647 w 371"/>
                <a:gd name="T49" fmla="*/ 2147483647 h 370"/>
                <a:gd name="T50" fmla="*/ 2147483647 w 371"/>
                <a:gd name="T51" fmla="*/ 2147483647 h 370"/>
                <a:gd name="T52" fmla="*/ 2147483647 w 371"/>
                <a:gd name="T53" fmla="*/ 2147483647 h 370"/>
                <a:gd name="T54" fmla="*/ 2147483647 w 371"/>
                <a:gd name="T55" fmla="*/ 2147483647 h 370"/>
                <a:gd name="T56" fmla="*/ 2147483647 w 371"/>
                <a:gd name="T57" fmla="*/ 2147483647 h 370"/>
                <a:gd name="T58" fmla="*/ 2147483647 w 371"/>
                <a:gd name="T59" fmla="*/ 2147483647 h 370"/>
                <a:gd name="T60" fmla="*/ 2147483647 w 371"/>
                <a:gd name="T61" fmla="*/ 2147483647 h 370"/>
                <a:gd name="T62" fmla="*/ 2147483647 w 371"/>
                <a:gd name="T63" fmla="*/ 2147483647 h 370"/>
                <a:gd name="T64" fmla="*/ 2147483647 w 371"/>
                <a:gd name="T65" fmla="*/ 2147483647 h 370"/>
                <a:gd name="T66" fmla="*/ 2147483647 w 371"/>
                <a:gd name="T67" fmla="*/ 2147483647 h 370"/>
                <a:gd name="T68" fmla="*/ 2147483647 w 371"/>
                <a:gd name="T69" fmla="*/ 2147483647 h 370"/>
                <a:gd name="T70" fmla="*/ 2147483647 w 371"/>
                <a:gd name="T71" fmla="*/ 2147483647 h 370"/>
                <a:gd name="T72" fmla="*/ 2147483647 w 371"/>
                <a:gd name="T73" fmla="*/ 2147483647 h 370"/>
                <a:gd name="T74" fmla="*/ 2147483647 w 371"/>
                <a:gd name="T75" fmla="*/ 2147483647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0" name="Freeform 7"/>
            <p:cNvSpPr/>
            <p:nvPr/>
          </p:nvSpPr>
          <p:spPr bwMode="auto">
            <a:xfrm>
              <a:off x="6839162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1" name="Freeform 7"/>
            <p:cNvSpPr/>
            <p:nvPr/>
          </p:nvSpPr>
          <p:spPr bwMode="auto">
            <a:xfrm flipV="1">
              <a:off x="4985578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2" name="Freeform 7"/>
            <p:cNvSpPr/>
            <p:nvPr/>
          </p:nvSpPr>
          <p:spPr bwMode="auto">
            <a:xfrm>
              <a:off x="3133197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3" name="Freeform 7"/>
            <p:cNvSpPr/>
            <p:nvPr/>
          </p:nvSpPr>
          <p:spPr bwMode="auto">
            <a:xfrm>
              <a:off x="1281908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4" name="Freeform 7"/>
            <p:cNvSpPr/>
            <p:nvPr/>
          </p:nvSpPr>
          <p:spPr bwMode="auto">
            <a:xfrm flipV="1">
              <a:off x="1281908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5" name="Freeform 7"/>
            <p:cNvSpPr/>
            <p:nvPr/>
          </p:nvSpPr>
          <p:spPr bwMode="auto">
            <a:xfrm flipV="1">
              <a:off x="3133197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6" name="Freeform 7"/>
            <p:cNvSpPr/>
            <p:nvPr/>
          </p:nvSpPr>
          <p:spPr bwMode="auto">
            <a:xfrm>
              <a:off x="4985578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0997" name="Freeform 7"/>
            <p:cNvSpPr/>
            <p:nvPr/>
          </p:nvSpPr>
          <p:spPr bwMode="auto">
            <a:xfrm flipV="1">
              <a:off x="6839162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034" y="3103100"/>
              <a:ext cx="419386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99" name="Freeform 26"/>
            <p:cNvSpPr>
              <a:spLocks noEditPoints="1"/>
            </p:cNvSpPr>
            <p:nvPr/>
          </p:nvSpPr>
          <p:spPr bwMode="auto">
            <a:xfrm>
              <a:off x="7836861" y="3210493"/>
              <a:ext cx="175570" cy="219811"/>
            </a:xfrm>
            <a:custGeom>
              <a:avLst/>
              <a:gdLst>
                <a:gd name="T0" fmla="*/ 2147483647 w 321"/>
                <a:gd name="T1" fmla="*/ 2147483647 h 402"/>
                <a:gd name="T2" fmla="*/ 2147483647 w 321"/>
                <a:gd name="T3" fmla="*/ 1798383697 h 402"/>
                <a:gd name="T4" fmla="*/ 2147483647 w 321"/>
                <a:gd name="T5" fmla="*/ 2147483647 h 402"/>
                <a:gd name="T6" fmla="*/ 2147483647 w 321"/>
                <a:gd name="T7" fmla="*/ 2147483647 h 402"/>
                <a:gd name="T8" fmla="*/ 981813693 w 321"/>
                <a:gd name="T9" fmla="*/ 2147483647 h 402"/>
                <a:gd name="T10" fmla="*/ 163635616 w 321"/>
                <a:gd name="T11" fmla="*/ 2147483647 h 402"/>
                <a:gd name="T12" fmla="*/ 1309084925 w 321"/>
                <a:gd name="T13" fmla="*/ 2147483647 h 402"/>
                <a:gd name="T14" fmla="*/ 2147483647 w 321"/>
                <a:gd name="T15" fmla="*/ 2147483647 h 402"/>
                <a:gd name="T16" fmla="*/ 2147483647 w 321"/>
                <a:gd name="T17" fmla="*/ 2147483647 h 402"/>
                <a:gd name="T18" fmla="*/ 2147483647 w 321"/>
                <a:gd name="T19" fmla="*/ 2147483647 h 402"/>
                <a:gd name="T20" fmla="*/ 2147483647 w 321"/>
                <a:gd name="T21" fmla="*/ 2147483647 h 402"/>
                <a:gd name="T22" fmla="*/ 2147483647 w 321"/>
                <a:gd name="T23" fmla="*/ 2147483647 h 402"/>
                <a:gd name="T24" fmla="*/ 2147483647 w 321"/>
                <a:gd name="T25" fmla="*/ 2147483647 h 402"/>
                <a:gd name="T26" fmla="*/ 2147483647 w 321"/>
                <a:gd name="T27" fmla="*/ 2147483647 h 402"/>
                <a:gd name="T28" fmla="*/ 2147483647 w 321"/>
                <a:gd name="T29" fmla="*/ 2147483647 h 402"/>
                <a:gd name="T30" fmla="*/ 2147483647 w 321"/>
                <a:gd name="T31" fmla="*/ 2147483647 h 402"/>
                <a:gd name="T32" fmla="*/ 2147483647 w 321"/>
                <a:gd name="T33" fmla="*/ 2147483647 h 402"/>
                <a:gd name="T34" fmla="*/ 2147483647 w 321"/>
                <a:gd name="T35" fmla="*/ 2147483647 h 402"/>
                <a:gd name="T36" fmla="*/ 2147483647 w 321"/>
                <a:gd name="T37" fmla="*/ 2147483647 h 402"/>
                <a:gd name="T38" fmla="*/ 2147483647 w 321"/>
                <a:gd name="T39" fmla="*/ 2147483647 h 402"/>
                <a:gd name="T40" fmla="*/ 2147483647 w 321"/>
                <a:gd name="T41" fmla="*/ 2147483647 h 4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41000" name="Freeform 7"/>
            <p:cNvSpPr/>
            <p:nvPr/>
          </p:nvSpPr>
          <p:spPr bwMode="auto">
            <a:xfrm>
              <a:off x="8689248" y="2282904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709" y="312101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4273" y="3200113"/>
              <a:ext cx="216409" cy="252234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981" name="TextBox 13"/>
          <p:cNvSpPr txBox="1">
            <a:spLocks noChangeArrowheads="1"/>
          </p:cNvSpPr>
          <p:nvPr/>
        </p:nvSpPr>
        <p:spPr bwMode="auto">
          <a:xfrm>
            <a:off x="1188720" y="4563110"/>
            <a:ext cx="1593215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划分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施工过程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</p:txBody>
      </p: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10102121" y="248259"/>
            <a:ext cx="1850529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 eaLnBrk="1" hangingPunct="1"/>
            <a:r>
              <a:rPr lang="en-US" altLang="zh-CN" sz="100" b="1" dirty="0">
                <a:solidFill>
                  <a:srgbClr val="4B8E37"/>
                </a:solidFill>
                <a:latin typeface="微软雅黑" panose="020B0503020204020204" charset="-122"/>
              </a:rPr>
              <a:t>LOGO</a:t>
            </a:r>
            <a:endParaRPr lang="zh-CN" altLang="en-US" sz="100" b="1" dirty="0">
              <a:solidFill>
                <a:srgbClr val="4B8E37"/>
              </a:solidFill>
              <a:latin typeface="微软雅黑" panose="020B050302020402020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组织流水施工的条件</a:t>
            </a:r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143250" y="4538980"/>
            <a:ext cx="1593215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划分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施工段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5255" y="4578985"/>
            <a:ext cx="160274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组织独立的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施工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班组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155815" y="4578985"/>
            <a:ext cx="181356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主要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施工过程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必须连续、均衡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105900" y="4578985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</a:pPr>
            <a:r>
              <a:rPr lang="zh-CN" altLang="en-US" sz="2800" b="1">
                <a:solidFill>
                  <a:srgbClr val="445469"/>
                </a:solidFill>
                <a:sym typeface="+mn-ea"/>
              </a:rPr>
              <a:t>不同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过程</a:t>
            </a:r>
            <a:r>
              <a:rPr lang="zh-CN" altLang="en-US" sz="2800" b="1">
                <a:solidFill>
                  <a:srgbClr val="445469"/>
                </a:solidFill>
                <a:sym typeface="+mn-ea"/>
              </a:rPr>
              <a:t>尽可能组织平行搭接施工</a:t>
            </a:r>
            <a:endParaRPr lang="zh-CN" altLang="en-US" sz="2800" b="1">
              <a:solidFill>
                <a:srgbClr val="445469"/>
              </a:solidFill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latin typeface="仿宋_GB2312" pitchFamily="1" charset="-122"/>
                <a:ea typeface="仿宋_GB2312" pitchFamily="1" charset="-122"/>
                <a:sym typeface="+mn-ea"/>
              </a:rPr>
              <a:t>流水施工的表达方法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26625" name="Rectangle 2"/>
          <p:cNvSpPr>
            <a:spLocks noGrp="1"/>
          </p:cNvSpPr>
          <p:nvPr/>
        </p:nvSpPr>
        <p:spPr>
          <a:xfrm>
            <a:off x="376555" y="1268730"/>
            <a:ext cx="11492865" cy="331279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 工程实例：</a:t>
            </a:r>
            <a:r>
              <a:rPr lang="zh-CN" altLang="en-US" sz="3000" b="1" dirty="0">
                <a:latin typeface="仿宋_GB2312" pitchFamily="1" charset="-122"/>
                <a:ea typeface="仿宋_GB2312" pitchFamily="1" charset="-122"/>
              </a:rPr>
              <a:t>某工程主体结构楼层浇筑混凝土，采用流水施工组织方式</a:t>
            </a:r>
            <a:r>
              <a:rPr lang="zh-CN" altLang="en-US" sz="2800" b="1" dirty="0">
                <a:latin typeface="仿宋_GB2312" pitchFamily="1" charset="-122"/>
                <a:ea typeface="楷体_GB2312" charset="-122"/>
              </a:rPr>
              <a:t>  </a:t>
            </a:r>
            <a:r>
              <a:rPr lang="zh-CN" altLang="en-US" sz="3000" dirty="0">
                <a:latin typeface="仿宋_GB2312" pitchFamily="1" charset="-122"/>
                <a:ea typeface="仿宋_GB2312" pitchFamily="1" charset="-122"/>
                <a:sym typeface="+mn-ea"/>
              </a:rPr>
              <a:t>平面上划分三个施工段</a:t>
            </a:r>
            <a:r>
              <a:rPr lang="zh-CN" altLang="en-US" sz="3000" dirty="0">
                <a:latin typeface="仿宋_GB2312" pitchFamily="1" charset="-122"/>
                <a:ea typeface="仿宋_GB2312" pitchFamily="1" charset="-122"/>
                <a:sym typeface="+mn-ea"/>
              </a:rPr>
              <a:t>，</a:t>
            </a:r>
            <a:r>
              <a:rPr lang="zh-CN" altLang="en-US" sz="3000" b="1" dirty="0">
                <a:latin typeface="仿宋_GB2312" pitchFamily="1" charset="-122"/>
                <a:ea typeface="仿宋_GB2312" pitchFamily="1" charset="-122"/>
              </a:rPr>
              <a:t>有三个主导施工过程：支模板、绑扎钢筋、浇筑混凝土。流水施工顺序如下：</a:t>
            </a:r>
            <a:endParaRPr lang="zh-CN" altLang="en-US" sz="2800" b="1" dirty="0">
              <a:ea typeface="楷体_GB231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097020" y="4048760"/>
            <a:ext cx="756285" cy="2946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018655" y="4048760"/>
            <a:ext cx="782320" cy="2946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21205" y="3070225"/>
            <a:ext cx="1700530" cy="3700780"/>
            <a:chOff x="485512" y="1102755"/>
            <a:chExt cx="2368048" cy="4731878"/>
          </a:xfrm>
        </p:grpSpPr>
        <p:pic>
          <p:nvPicPr>
            <p:cNvPr id="11" name="Picture 2" descr="E:\施工组织数字化\谢健\济宁交稿\支模板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435396" y="2023662"/>
              <a:ext cx="4209863" cy="23680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 Box 4"/>
            <p:cNvSpPr txBox="1"/>
            <p:nvPr/>
          </p:nvSpPr>
          <p:spPr>
            <a:xfrm>
              <a:off x="1089462" y="5363719"/>
              <a:ext cx="1654450" cy="470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支模板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4435" y="3099435"/>
            <a:ext cx="1812290" cy="3659504"/>
            <a:chOff x="3460343" y="1109444"/>
            <a:chExt cx="2525617" cy="4678356"/>
          </a:xfrm>
        </p:grpSpPr>
        <p:pic>
          <p:nvPicPr>
            <p:cNvPr id="15" name="Picture 3" descr="E:\施工组织数字化\谢健\济宁交稿\绑扎钢筋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547676" y="2022111"/>
              <a:ext cx="4172193" cy="2346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 Box 4"/>
            <p:cNvSpPr txBox="1"/>
            <p:nvPr/>
          </p:nvSpPr>
          <p:spPr>
            <a:xfrm>
              <a:off x="4209887" y="5316961"/>
              <a:ext cx="1776073" cy="4708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绑扎钢筋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71155" y="3099435"/>
            <a:ext cx="1684020" cy="3670935"/>
            <a:chOff x="6435257" y="1090992"/>
            <a:chExt cx="2346131" cy="4692194"/>
          </a:xfrm>
        </p:grpSpPr>
        <p:pic>
          <p:nvPicPr>
            <p:cNvPr id="18" name="Picture 4" descr="E:\施工组织数字化\谢健\济宁交稿\浇筑混凝土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22872" y="2003376"/>
              <a:ext cx="4170900" cy="23461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 Box 4"/>
            <p:cNvSpPr txBox="1"/>
            <p:nvPr/>
          </p:nvSpPr>
          <p:spPr>
            <a:xfrm>
              <a:off x="6837779" y="5312424"/>
              <a:ext cx="1942724" cy="470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浇筑混凝土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横道图表达法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aphicFrame>
        <p:nvGraphicFramePr>
          <p:cNvPr id="6" name="Picture 47"/>
          <p:cNvGraphicFramePr>
            <a:graphicFrameLocks noChangeAspect="1"/>
          </p:cNvGraphicFramePr>
          <p:nvPr/>
        </p:nvGraphicFramePr>
        <p:xfrm>
          <a:off x="1273810" y="1169670"/>
          <a:ext cx="9377045" cy="532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12315825" imgH="5076825" progId="AutoCAD.Drawing.16">
                  <p:embed/>
                </p:oleObj>
              </mc:Choice>
              <mc:Fallback>
                <p:oleObj name="" r:id="rId1" imgW="12315825" imgH="5076825" progId="AutoCAD.Drawing.1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33702" t="11487" r="35690" b="16025"/>
                      <a:stretch>
                        <a:fillRect/>
                      </a:stretch>
                    </p:blipFill>
                    <p:spPr>
                      <a:xfrm>
                        <a:off x="1273810" y="1169670"/>
                        <a:ext cx="9377045" cy="5325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网络图表达法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18434" name="内容占位符 3"/>
          <p:cNvSpPr>
            <a:spLocks noGrp="1"/>
          </p:cNvSpPr>
          <p:nvPr>
            <p:ph idx="1"/>
          </p:nvPr>
        </p:nvSpPr>
        <p:spPr>
          <a:xfrm>
            <a:off x="1625600" y="5492115"/>
            <a:ext cx="1235075" cy="985520"/>
          </a:xfrm>
        </p:spPr>
        <p:txBody>
          <a:bodyPr anchor="t"/>
          <a:p>
            <a:pPr marL="0" indent="0" fontAlgn="base">
              <a:buNone/>
            </a:pPr>
            <a:r>
              <a:rPr lang="en-US" altLang="zh-CN" sz="3200" strike="noStrike" noProof="1"/>
              <a:t>节点</a:t>
            </a:r>
            <a:endParaRPr lang="en-US" altLang="zh-CN" sz="3200" strike="noStrike" noProof="1"/>
          </a:p>
        </p:txBody>
      </p:sp>
      <p:graphicFrame>
        <p:nvGraphicFramePr>
          <p:cNvPr id="25603" name="对象 -2147482241"/>
          <p:cNvGraphicFramePr>
            <a:graphicFrameLocks noChangeAspect="1"/>
          </p:cNvGraphicFramePr>
          <p:nvPr/>
        </p:nvGraphicFramePr>
        <p:xfrm>
          <a:off x="538480" y="1052830"/>
          <a:ext cx="10424795" cy="490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2315825" imgH="5076825" progId="AutoCAD.Drawing.16">
                  <p:embed/>
                </p:oleObj>
              </mc:Choice>
              <mc:Fallback>
                <p:oleObj name="" r:id="rId1" imgW="12315825" imgH="5076825" progId="AutoCAD.Drawing.1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 l="191" t="1096" r="4962" b="169"/>
                      <a:stretch>
                        <a:fillRect/>
                      </a:stretch>
                    </p:blipFill>
                    <p:spPr>
                      <a:xfrm>
                        <a:off x="538480" y="1052830"/>
                        <a:ext cx="10424795" cy="4907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744220" y="1751965"/>
            <a:ext cx="3974465" cy="1673225"/>
            <a:chOff x="1172" y="2759"/>
            <a:chExt cx="6259" cy="2635"/>
          </a:xfrm>
        </p:grpSpPr>
        <p:sp>
          <p:nvSpPr>
            <p:cNvPr id="5" name="内容占位符 3"/>
            <p:cNvSpPr>
              <a:spLocks noGrp="1"/>
            </p:cNvSpPr>
            <p:nvPr/>
          </p:nvSpPr>
          <p:spPr>
            <a:xfrm>
              <a:off x="1172" y="4397"/>
              <a:ext cx="1729" cy="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fontAlgn="base">
                <a:buNone/>
              </a:pPr>
              <a:r>
                <a:rPr lang="en-US" altLang="zh-CN" sz="3200" strike="noStrike" noProof="1">
                  <a:solidFill>
                    <a:srgbClr val="FF0000"/>
                  </a:solidFill>
                </a:rPr>
                <a:t>箭线</a:t>
              </a:r>
              <a:endParaRPr lang="en-US" altLang="zh-CN" sz="3200" strike="noStrike" noProof="1">
                <a:solidFill>
                  <a:srgbClr val="FF00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370" y="2759"/>
              <a:ext cx="363" cy="20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4" name="直接箭头连接符 13"/>
            <p:cNvCxnSpPr/>
            <p:nvPr/>
          </p:nvCxnSpPr>
          <p:spPr>
            <a:xfrm flipV="1">
              <a:off x="2669" y="3677"/>
              <a:ext cx="4762" cy="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22" name="组合 21"/>
          <p:cNvGrpSpPr/>
          <p:nvPr/>
        </p:nvGrpSpPr>
        <p:grpSpPr>
          <a:xfrm>
            <a:off x="1129030" y="1544320"/>
            <a:ext cx="9759315" cy="4120515"/>
            <a:chOff x="1683" y="2533"/>
            <a:chExt cx="15369" cy="6489"/>
          </a:xfrm>
        </p:grpSpPr>
        <p:sp>
          <p:nvSpPr>
            <p:cNvPr id="3" name="内容占位符 3"/>
            <p:cNvSpPr>
              <a:spLocks noGrp="1"/>
            </p:cNvSpPr>
            <p:nvPr/>
          </p:nvSpPr>
          <p:spPr>
            <a:xfrm>
              <a:off x="15132" y="3594"/>
              <a:ext cx="1921" cy="1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fontAlgn="base">
                <a:buNone/>
              </a:pPr>
              <a:r>
                <a:rPr lang="en-US" altLang="zh-CN" sz="3200" strike="noStrike" noProof="1">
                  <a:solidFill>
                    <a:srgbClr val="5F8ADF"/>
                  </a:solidFill>
                </a:rPr>
                <a:t>线路</a:t>
              </a:r>
              <a:endParaRPr lang="en-US" altLang="zh-CN" sz="3200" strike="noStrike" noProof="1">
                <a:solidFill>
                  <a:srgbClr val="5F8ADF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14551" y="9006"/>
              <a:ext cx="1800" cy="1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1683" y="2533"/>
              <a:ext cx="1800" cy="1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4242" y="2550"/>
              <a:ext cx="3208" cy="1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8156" y="5791"/>
              <a:ext cx="1800" cy="1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10621" y="8999"/>
              <a:ext cx="3225" cy="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7686" y="2912"/>
              <a:ext cx="38" cy="2391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10181" y="6133"/>
              <a:ext cx="38" cy="2391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箭头连接符 22"/>
          <p:cNvCxnSpPr/>
          <p:nvPr/>
        </p:nvCxnSpPr>
        <p:spPr>
          <a:xfrm flipV="1">
            <a:off x="2347595" y="3865880"/>
            <a:ext cx="1236980" cy="1798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6956" y="1702435"/>
            <a:ext cx="2606675" cy="4772024"/>
            <a:chOff x="1010785" y="2137434"/>
            <a:chExt cx="2608240" cy="4771031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3" y="2137434"/>
              <a:ext cx="1983978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50796" tIns="50796" rIns="50796" bIns="50796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7221" y="2692944"/>
              <a:ext cx="1057910" cy="4304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微软雅黑" panose="020B0503020204020204" charset="-122"/>
                  <a:cs typeface="Source Sans Pro"/>
                </a:rPr>
                <a:t>1</a:t>
              </a:r>
              <a:endParaRPr lang="en-GB" sz="2800" b="1" dirty="0">
                <a:solidFill>
                  <a:prstClr val="white"/>
                </a:solidFill>
                <a:latin typeface="微软雅黑" panose="020B0503020204020204" charset="-122"/>
                <a:cs typeface="Source Sans Pro"/>
              </a:endParaRP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3" y="4503905"/>
              <a:ext cx="2117408" cy="3688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分类</a:t>
              </a:r>
              <a:endParaRPr lang="zh-CN" altLang="en-US" sz="2400" b="1" dirty="0"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010785" y="5136549"/>
              <a:ext cx="2608240" cy="1771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分项工程流水施工</a:t>
              </a: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分部工程流水施工单位工程流水施工群体工程流水施工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296093" y="1365250"/>
            <a:ext cx="3784600" cy="4772660"/>
            <a:chOff x="3364998" y="2137434"/>
            <a:chExt cx="3784055" cy="4771667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4003716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50796" tIns="50796" rIns="50796" bIns="50796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2120" y="2692944"/>
              <a:ext cx="1057123" cy="4304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微软雅黑" panose="020B0503020204020204" charset="-122"/>
                  <a:cs typeface="Source Sans Pro"/>
                </a:rPr>
                <a:t>2</a:t>
              </a:r>
              <a:endParaRPr lang="en-GB" sz="2800" b="1" dirty="0">
                <a:solidFill>
                  <a:prstClr val="white"/>
                </a:solidFill>
                <a:latin typeface="微软雅黑" panose="020B0503020204020204" charset="-122"/>
                <a:cs typeface="Source Sans Pro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7" y="4503905"/>
              <a:ext cx="2117420" cy="3688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组织条件</a:t>
              </a:r>
              <a:endParaRPr lang="zh-CN" altLang="en-US" sz="2000" b="1" dirty="0"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364998" y="5211464"/>
              <a:ext cx="3784055" cy="169763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+mn-ea"/>
                </a:rPr>
                <a:t>划分施工过程、施工段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+mn-ea"/>
              </a:endParaRPr>
            </a:p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+mn-ea"/>
                </a:rPr>
                <a:t>组织独立的施工班组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+mn-ea"/>
              </a:endParaRPr>
            </a:p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+mn-ea"/>
                </a:rPr>
                <a:t>主要施工过程必须连续均衡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+mn-ea"/>
              </a:endParaRPr>
            </a:p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+mn-ea"/>
                </a:rPr>
                <a:t>不同过程组织平行搭接施工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8521701" y="1702435"/>
            <a:ext cx="2171064" cy="4246881"/>
            <a:chOff x="6623734" y="2137434"/>
            <a:chExt cx="2170752" cy="4245997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4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50796" tIns="50796" rIns="50796" bIns="50796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694" y="2692944"/>
              <a:ext cx="1057123" cy="4304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微软雅黑" panose="020B0503020204020204" charset="-122"/>
                  <a:cs typeface="Source Sans Pro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微软雅黑" panose="020B0503020204020204" charset="-122"/>
                <a:cs typeface="Source Sans Pro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4" y="4503905"/>
              <a:ext cx="2117420" cy="3688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表达方法</a:t>
              </a:r>
              <a:endParaRPr lang="zh-CN" altLang="en-US" sz="2000" b="1" dirty="0"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835793" y="5300981"/>
              <a:ext cx="1958693" cy="108245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横道图表达法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algn="l" defTabSz="912495" fontAlgn="auto"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网络图表达法</a:t>
              </a:r>
              <a:endParaRPr lang="zh-CN" altLang="en-US" sz="2000" b="1" dirty="0">
                <a:solidFill>
                  <a:schemeClr val="accent5">
                    <a:lumMod val="10000"/>
                  </a:schemeClr>
                </a:solidFill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altLang="zh-CN" sz="1465" dirty="0"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10102121" y="248259"/>
            <a:ext cx="1850529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 eaLnBrk="1" hangingPunct="1"/>
            <a:r>
              <a:rPr lang="en-US" altLang="zh-CN" sz="100" b="1" dirty="0">
                <a:solidFill>
                  <a:srgbClr val="4B8E37"/>
                </a:solidFill>
                <a:latin typeface="微软雅黑" panose="020B0503020204020204" charset="-122"/>
              </a:rPr>
              <a:t>LOGO</a:t>
            </a:r>
            <a:endParaRPr lang="zh-CN" altLang="en-US" sz="100" b="1" dirty="0">
              <a:solidFill>
                <a:srgbClr val="4B8E37"/>
              </a:solidFill>
              <a:latin typeface="微软雅黑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流水施工小结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864</Words>
  <Application>WPS 演示</Application>
  <PresentationFormat>全屏显示(4:3)</PresentationFormat>
  <Paragraphs>142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仿宋_GB2312</vt:lpstr>
      <vt:lpstr>仿宋</vt:lpstr>
      <vt:lpstr>楷体_GB2312</vt:lpstr>
      <vt:lpstr>Helvetica Light</vt:lpstr>
      <vt:lpstr>Source Sans Pro</vt:lpstr>
      <vt:lpstr>Calibri</vt:lpstr>
      <vt:lpstr>Arial Unicode MS</vt:lpstr>
      <vt:lpstr>新宋体</vt:lpstr>
      <vt:lpstr>148TGp_industry_light</vt:lpstr>
      <vt:lpstr>AutoCAD.Drawing.16</vt:lpstr>
      <vt:lpstr>AutoCAD.Drawing.16</vt:lpstr>
      <vt:lpstr>PowerPoint 演示文稿</vt:lpstr>
      <vt:lpstr> 流水施工</vt:lpstr>
      <vt:lpstr>流水施工的分类</vt:lpstr>
      <vt:lpstr>组织流水施工的条件</vt:lpstr>
      <vt:lpstr>流水施工的表达方法</vt:lpstr>
      <vt:lpstr>横道图表达法</vt:lpstr>
      <vt:lpstr>网络图表达法</vt:lpstr>
      <vt:lpstr>流水施工小结</vt:lpstr>
      <vt:lpstr>双代号网络图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若水</cp:lastModifiedBy>
  <cp:revision>191</cp:revision>
  <dcterms:created xsi:type="dcterms:W3CDTF">2010-04-09T08:49:00Z</dcterms:created>
  <dcterms:modified xsi:type="dcterms:W3CDTF">2021-08-19T02:27:03Z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C33590CB1C034627A7A08D616A0CB653</vt:lpwstr>
  </property>
</Properties>
</file>