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10" r:id="rId3"/>
    <p:sldId id="411" r:id="rId4"/>
    <p:sldId id="412" r:id="rId6"/>
    <p:sldId id="413" r:id="rId7"/>
    <p:sldId id="414" r:id="rId8"/>
    <p:sldId id="415" r:id="rId9"/>
    <p:sldId id="416" r:id="rId10"/>
    <p:sldId id="417" r:id="rId11"/>
    <p:sldId id="418" r:id="rId12"/>
    <p:sldId id="419" r:id="rId13"/>
    <p:sldId id="420" r:id="rId14"/>
    <p:sldId id="421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150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defRPr u="none" strike="noStrike" kern="1200" cap="none" spc="150" normalizeH="0" baseline="0"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kumimoji="0" lang="zh-CN" altLang="en-US" sz="18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defRPr sz="16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defRPr sz="16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defRPr sz="14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zh-CN" altLang="en-US" sz="2000" b="1" i="0" u="none" strike="noStrike" kern="1200" cap="none" spc="2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defRPr u="none" strike="noStrike" kern="1200" cap="none" spc="150" normalizeH="0" baseline="0"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defRPr u="none" strike="noStrike" kern="1200" cap="none" spc="150" normalizeH="0" baseline="0"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slide" Target="slide1.xml"/><Relationship Id="rId1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31621" name="Rectangle 5"/>
          <p:cNvSpPr>
            <a:spLocks noChangeArrowheads="1"/>
          </p:cNvSpPr>
          <p:nvPr/>
        </p:nvSpPr>
        <p:spPr bwMode="blackWhite">
          <a:xfrm>
            <a:off x="1524000" y="2794000"/>
            <a:ext cx="9144000" cy="15582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>
                <a:lumMod val="85000"/>
                <a:lumOff val="15000"/>
              </a:schemeClr>
            </a:solidFill>
            <a:miter lim="800000"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3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strike="noStrike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  <a:sym typeface="+mn-ea"/>
              </a:rPr>
              <a:t>第</a:t>
            </a:r>
            <a:r>
              <a:rPr lang="en-US" altLang="zh-CN" b="1" strike="noStrike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  <a:sym typeface="+mn-ea"/>
              </a:rPr>
              <a:t>3</a:t>
            </a:r>
            <a:r>
              <a:rPr lang="zh-CN" altLang="en-US" b="1" strike="noStrike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  <a:sym typeface="+mn-ea"/>
              </a:rPr>
              <a:t>单元    报表管理</a:t>
            </a:r>
            <a:endParaRPr kumimoji="1" lang="zh-CN" altLang="en-US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zh-CN" sz="3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blackWhite">
          <a:xfrm>
            <a:off x="1524000" y="1225550"/>
            <a:ext cx="9144000" cy="1568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会计电算化技能</a:t>
            </a:r>
            <a:endParaRPr kumimoji="1" lang="zh-CN" altLang="en-US" sz="4800" b="1" i="0" u="none" strike="noStrike" kern="1200" cap="none" spc="0" normalizeH="0" baseline="0" noProof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实训教程</a:t>
            </a:r>
            <a:endParaRPr kumimoji="1" lang="zh-CN" altLang="en-US" sz="4800" b="1" i="0" u="none" strike="noStrike" kern="1200" cap="none" spc="0" normalizeH="0" baseline="0" noProof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AutoShape 2">
            <a:hlinkClick r:id="rId1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99CC00"/>
              </a:gs>
              <a:gs pos="100000">
                <a:srgbClr val="FFFFCC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eaLnBrk="1" hangingPunct="1"/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39" name="AutoShape 9"/>
          <p:cNvSpPr/>
          <p:nvPr/>
        </p:nvSpPr>
        <p:spPr>
          <a:xfrm>
            <a:off x="2459038" y="2205038"/>
            <a:ext cx="7416800" cy="971550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</a:ln>
        </p:spPr>
        <p:txBody>
          <a:bodyPr/>
          <a:p>
            <a:pPr algn="just" eaLnBrk="1" hangingPunct="1"/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40" name="Rectangle 4"/>
          <p:cNvSpPr/>
          <p:nvPr/>
        </p:nvSpPr>
        <p:spPr>
          <a:xfrm>
            <a:off x="2532063" y="3382169"/>
            <a:ext cx="7021512" cy="2584450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r>
              <a:rPr lang="en-US" altLang="zh-CN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en-US" altLang="zh-CN" sz="1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关键字在格式状态下定义，关键字的值则在数据状态下录入。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每张报表可以同时定义多个关键字。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关键字如年、月等会随同报表数据一起显示，在定义关键字时即要考虑编制报表的需要，又要考虑打印的需要。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如果关键字的位置设置错误，可以执行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数据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】|【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关键字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】|【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取消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命令取消后再重新设置。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关键字在一张报表中只能定义一次，即同一张报表中不能有重复的关键字。 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41" name="Rectangle 5"/>
          <p:cNvSpPr/>
          <p:nvPr/>
        </p:nvSpPr>
        <p:spPr>
          <a:xfrm>
            <a:off x="2243138" y="1699260"/>
            <a:ext cx="1459230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ctr">
            <a:spAutoFit/>
          </a:bodyPr>
          <a:p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42" name="Rectangle 6"/>
          <p:cNvSpPr/>
          <p:nvPr/>
        </p:nvSpPr>
        <p:spPr>
          <a:xfrm>
            <a:off x="2674938" y="2349500"/>
            <a:ext cx="7237412" cy="70675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：设置关键字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在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A3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单元中定义</a:t>
            </a:r>
            <a:r>
              <a:rPr lang="zh-CN" altLang="en-US" sz="2000" b="1" dirty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单位名称</a:t>
            </a:r>
            <a:r>
              <a:rPr lang="zh-CN" altLang="en-US" sz="2000" b="1" dirty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，在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D3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单元中定义</a:t>
            </a:r>
            <a:r>
              <a:rPr lang="zh-CN" altLang="en-US" sz="2000" b="1" dirty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年</a:t>
            </a:r>
            <a:r>
              <a:rPr lang="zh-CN" altLang="en-US" sz="2000" b="1" dirty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43" name="Text Box 3"/>
          <p:cNvSpPr txBox="1"/>
          <p:nvPr/>
        </p:nvSpPr>
        <p:spPr>
          <a:xfrm>
            <a:off x="1882775" y="944563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3.1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报表管理系统初始化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AutoShape 2">
            <a:hlinkClick r:id="rId1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99CC00"/>
              </a:gs>
              <a:gs pos="100000">
                <a:srgbClr val="FFFFCC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eaLnBrk="1" hangingPunct="1"/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63" name="AutoShape 9"/>
          <p:cNvSpPr/>
          <p:nvPr/>
        </p:nvSpPr>
        <p:spPr>
          <a:xfrm>
            <a:off x="2459038" y="2205038"/>
            <a:ext cx="7416800" cy="1511300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</a:ln>
        </p:spPr>
        <p:txBody>
          <a:bodyPr/>
          <a:p>
            <a:pPr algn="just" eaLnBrk="1" hangingPunct="1"/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364" name="Rectangle 4"/>
          <p:cNvSpPr/>
          <p:nvPr/>
        </p:nvSpPr>
        <p:spPr>
          <a:xfrm>
            <a:off x="2532063" y="3936206"/>
            <a:ext cx="7021512" cy="1476375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r>
              <a:rPr lang="en-US" altLang="zh-CN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en-US" altLang="zh-CN" sz="1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单元公式在输入时，凡是涉及到数学符号和标点符号的均须输入英文半角字符。否则，系统将认为公式输入错误而不能被保存。    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单元公式可以直接录入也可以参照录入。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sz="18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365" name="Rectangle 5"/>
          <p:cNvSpPr/>
          <p:nvPr/>
        </p:nvSpPr>
        <p:spPr>
          <a:xfrm>
            <a:off x="2243138" y="1699260"/>
            <a:ext cx="1459230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ctr">
            <a:spAutoFit/>
          </a:bodyPr>
          <a:p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66" name="Rectangle 6"/>
          <p:cNvSpPr/>
          <p:nvPr/>
        </p:nvSpPr>
        <p:spPr>
          <a:xfrm>
            <a:off x="2495550" y="2349500"/>
            <a:ext cx="7237413" cy="132207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7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：定义单元公式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直接输入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B6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单元</a:t>
            </a:r>
            <a:r>
              <a:rPr lang="zh-CN" altLang="en-US" sz="2000" b="1" dirty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货币资金</a:t>
            </a:r>
            <a:r>
              <a:rPr lang="zh-CN" altLang="en-US" sz="2000" b="1" dirty="0">
                <a:latin typeface="宋体" panose="02010600030101010101" pitchFamily="2" charset="-122"/>
                <a:ea typeface="楷体_GB2312" pitchFamily="49" charset="-122"/>
              </a:rPr>
              <a:t>”“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期末余额</a:t>
            </a:r>
            <a:r>
              <a:rPr lang="zh-CN" altLang="en-US" sz="2000" b="1" dirty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的计算公式。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使用</a:t>
            </a:r>
            <a:r>
              <a:rPr lang="zh-CN" altLang="en-US" sz="2000" b="1" dirty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函数向导</a:t>
            </a:r>
            <a:r>
              <a:rPr lang="zh-CN" altLang="en-US" sz="2000" b="1" dirty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录入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C7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单元（即</a:t>
            </a:r>
            <a:r>
              <a:rPr lang="zh-CN" altLang="en-US" sz="2000" b="1" dirty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应收账款</a:t>
            </a:r>
            <a:r>
              <a:rPr lang="zh-CN" altLang="en-US" sz="2000" b="1" dirty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年初余额单元）公式。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367" name="Text Box 3"/>
          <p:cNvSpPr txBox="1"/>
          <p:nvPr/>
        </p:nvSpPr>
        <p:spPr>
          <a:xfrm>
            <a:off x="1882775" y="944563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3.1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报表管理系统初始化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AutoShape 2">
            <a:hlinkClick r:id="rId1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99CC00"/>
              </a:gs>
              <a:gs pos="100000">
                <a:srgbClr val="FFFFCC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eaLnBrk="1" hangingPunct="1"/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387" name="AutoShape 9"/>
          <p:cNvSpPr/>
          <p:nvPr/>
        </p:nvSpPr>
        <p:spPr>
          <a:xfrm>
            <a:off x="2459038" y="2205038"/>
            <a:ext cx="7416800" cy="1044575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</a:ln>
        </p:spPr>
        <p:txBody>
          <a:bodyPr/>
          <a:p>
            <a:pPr algn="just" eaLnBrk="1" hangingPunct="1"/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6388" name="Rectangle 4"/>
          <p:cNvSpPr/>
          <p:nvPr/>
        </p:nvSpPr>
        <p:spPr>
          <a:xfrm>
            <a:off x="2351088" y="3748723"/>
            <a:ext cx="7273925" cy="1198880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r>
              <a:rPr lang="en-US" altLang="zh-CN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en-US" altLang="zh-CN" sz="1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en-US" altLang="zh-CN" sz="1800" b="1" dirty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.REP</a:t>
            </a:r>
            <a:r>
              <a:rPr lang="en-US" altLang="zh-CN" sz="1800" b="1" dirty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为畅捷通报表文件专用扩展名。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如果没有保存就退出，系统将弹出</a:t>
            </a:r>
            <a:r>
              <a:rPr lang="zh-CN" altLang="en-US" sz="1800" b="1" dirty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是否保存报表？</a:t>
            </a:r>
            <a:r>
              <a:rPr lang="zh-CN" altLang="en-US" sz="1800" b="1" dirty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对话框。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会计报表的管理主要是在每个月末使用报表模板生成会计报表。</a:t>
            </a:r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sz="18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6389" name="Rectangle 5"/>
          <p:cNvSpPr/>
          <p:nvPr/>
        </p:nvSpPr>
        <p:spPr>
          <a:xfrm>
            <a:off x="2243138" y="1699260"/>
            <a:ext cx="1459230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ctr">
            <a:spAutoFit/>
          </a:bodyPr>
          <a:p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390" name="Rectangle 6"/>
          <p:cNvSpPr/>
          <p:nvPr/>
        </p:nvSpPr>
        <p:spPr>
          <a:xfrm>
            <a:off x="2495550" y="2349500"/>
            <a:ext cx="7237413" cy="70675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8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：保存报表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     将报表文件保存为</a:t>
            </a:r>
            <a:r>
              <a:rPr lang="zh-CN" altLang="en-US" sz="2000" b="1" dirty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资产负债表</a:t>
            </a:r>
            <a:r>
              <a:rPr lang="zh-CN" altLang="en-US" sz="2000" b="1" dirty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6391" name="Text Box 3"/>
          <p:cNvSpPr txBox="1"/>
          <p:nvPr/>
        </p:nvSpPr>
        <p:spPr>
          <a:xfrm>
            <a:off x="1882775" y="944563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3.1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报表管理系统初始化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146" name="Group 165"/>
          <p:cNvGrpSpPr/>
          <p:nvPr/>
        </p:nvGrpSpPr>
        <p:grpSpPr>
          <a:xfrm>
            <a:off x="3324225" y="1089025"/>
            <a:ext cx="6154738" cy="795338"/>
            <a:chOff x="1429" y="928"/>
            <a:chExt cx="3877" cy="501"/>
          </a:xfrm>
        </p:grpSpPr>
        <p:sp>
          <p:nvSpPr>
            <p:cNvPr id="1853606" name="Text Box 166">
              <a:hlinkClick r:id="rId1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72" y="928"/>
              <a:ext cx="3334" cy="368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华文新魏" pitchFamily="2" charset="-122"/>
                  <a:ea typeface="华文新魏" pitchFamily="2" charset="-122"/>
                  <a:cs typeface="+mn-cs"/>
                  <a:hlinkClick r:id="rId2" action="ppaction://hlinksldjump"/>
                </a:rPr>
                <a:t>3.1  </a:t>
              </a:r>
              <a:r>
                <a:rPr kumimoji="0" lang="en-US" altLang="zh-CN" sz="32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华文新魏" pitchFamily="2" charset="-122"/>
                  <a:ea typeface="华文新魏" pitchFamily="2" charset="-122"/>
                  <a:cs typeface="+mn-cs"/>
                </a:rPr>
                <a:t>  </a:t>
              </a:r>
              <a:r>
                <a:rPr kumimoji="0" lang="zh-CN" altLang="en-US" sz="32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华文新魏" pitchFamily="2" charset="-122"/>
                  <a:ea typeface="华文新魏" pitchFamily="2" charset="-122"/>
                  <a:cs typeface="+mn-cs"/>
                </a:rPr>
                <a:t>报表管理系统初始化</a:t>
              </a:r>
              <a:endPara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新魏" pitchFamily="2" charset="-122"/>
                <a:ea typeface="华文新魏" pitchFamily="2" charset="-122"/>
                <a:cs typeface="+mn-cs"/>
              </a:endParaRPr>
            </a:p>
          </p:txBody>
        </p:sp>
        <p:sp>
          <p:nvSpPr>
            <p:cNvPr id="6152" name="Line 167"/>
            <p:cNvSpPr/>
            <p:nvPr/>
          </p:nvSpPr>
          <p:spPr>
            <a:xfrm>
              <a:off x="1836" y="1298"/>
              <a:ext cx="3076" cy="0"/>
            </a:xfrm>
            <a:prstGeom prst="line">
              <a:avLst/>
            </a:prstGeom>
            <a:ln w="44450" cap="flat" cmpd="sng">
              <a:solidFill>
                <a:schemeClr val="folHlink"/>
              </a:solidFill>
              <a:prstDash val="sysDot"/>
              <a:headEnd type="none" w="med" len="med"/>
              <a:tailEnd type="oval" w="med" len="med"/>
            </a:ln>
          </p:spPr>
        </p:sp>
        <p:sp>
          <p:nvSpPr>
            <p:cNvPr id="6153" name="AutoShape 168"/>
            <p:cNvSpPr/>
            <p:nvPr/>
          </p:nvSpPr>
          <p:spPr>
            <a:xfrm>
              <a:off x="1429" y="1162"/>
              <a:ext cx="359" cy="267"/>
            </a:xfrm>
            <a:prstGeom prst="hexagon">
              <a:avLst>
                <a:gd name="adj" fmla="val 33614"/>
                <a:gd name="vf" fmla="val 115470"/>
              </a:avLst>
            </a:prstGeom>
            <a:gradFill rotWithShape="1">
              <a:gsLst>
                <a:gs pos="0">
                  <a:srgbClr val="765E00"/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/>
            <a:p>
              <a:pPr eaLnBrk="1" hangingPunct="1"/>
              <a:endPara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6147" name="Group 169"/>
          <p:cNvGrpSpPr/>
          <p:nvPr/>
        </p:nvGrpSpPr>
        <p:grpSpPr>
          <a:xfrm>
            <a:off x="3324225" y="1952625"/>
            <a:ext cx="5529263" cy="795338"/>
            <a:chOff x="1429" y="928"/>
            <a:chExt cx="3483" cy="501"/>
          </a:xfrm>
        </p:grpSpPr>
        <p:sp>
          <p:nvSpPr>
            <p:cNvPr id="1853610" name="Text Box 170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1972" y="928"/>
              <a:ext cx="1919" cy="368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华文新魏" pitchFamily="2" charset="-122"/>
                  <a:ea typeface="华文新魏" pitchFamily="2" charset="-122"/>
                  <a:cs typeface="+mn-cs"/>
                  <a:hlinkClick r:id="rId1" action="ppaction://hlinksldjump"/>
                </a:rPr>
                <a:t>3.2  </a:t>
              </a:r>
              <a:r>
                <a:rPr kumimoji="0" lang="en-US" altLang="zh-CN" sz="32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华文新魏" pitchFamily="2" charset="-122"/>
                  <a:ea typeface="华文新魏" pitchFamily="2" charset="-122"/>
                  <a:cs typeface="+mn-cs"/>
                </a:rPr>
                <a:t> </a:t>
              </a:r>
              <a:r>
                <a:rPr kumimoji="0" lang="zh-CN" altLang="en-US" sz="32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华文新魏" pitchFamily="2" charset="-122"/>
                  <a:ea typeface="华文新魏" pitchFamily="2" charset="-122"/>
                  <a:cs typeface="+mn-cs"/>
                </a:rPr>
                <a:t>报表模版</a:t>
              </a:r>
              <a:endParaRPr kumimoji="0" lang="zh-CN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6149" name="Line 171"/>
            <p:cNvSpPr/>
            <p:nvPr/>
          </p:nvSpPr>
          <p:spPr>
            <a:xfrm>
              <a:off x="1836" y="1298"/>
              <a:ext cx="3076" cy="0"/>
            </a:xfrm>
            <a:prstGeom prst="line">
              <a:avLst/>
            </a:prstGeom>
            <a:ln w="44450" cap="flat" cmpd="sng">
              <a:solidFill>
                <a:schemeClr val="folHlink"/>
              </a:solidFill>
              <a:prstDash val="sysDot"/>
              <a:headEnd type="none" w="med" len="med"/>
              <a:tailEnd type="oval" w="med" len="med"/>
            </a:ln>
          </p:spPr>
        </p:sp>
        <p:sp>
          <p:nvSpPr>
            <p:cNvPr id="6150" name="AutoShape 172"/>
            <p:cNvSpPr/>
            <p:nvPr/>
          </p:nvSpPr>
          <p:spPr>
            <a:xfrm>
              <a:off x="1429" y="1162"/>
              <a:ext cx="359" cy="267"/>
            </a:xfrm>
            <a:prstGeom prst="hexagon">
              <a:avLst>
                <a:gd name="adj" fmla="val 33614"/>
                <a:gd name="vf" fmla="val 115470"/>
              </a:avLst>
            </a:prstGeom>
            <a:gradFill rotWithShape="1">
              <a:gsLst>
                <a:gs pos="0">
                  <a:srgbClr val="76475E"/>
                </a:gs>
                <a:gs pos="100000">
                  <a:srgbClr val="FF99CC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/>
            <a:p>
              <a:pPr eaLnBrk="1" hangingPunct="1"/>
              <a:endPara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AutoShape 2">
            <a:hlinkClick r:id="rId1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99CC00"/>
              </a:gs>
              <a:gs pos="100000">
                <a:srgbClr val="FFFFCC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eaLnBrk="1" hangingPunct="1"/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171" name="Text Box 3"/>
          <p:cNvSpPr txBox="1"/>
          <p:nvPr/>
        </p:nvSpPr>
        <p:spPr>
          <a:xfrm>
            <a:off x="1919288" y="765175"/>
            <a:ext cx="8137525" cy="1061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just" eaLnBrk="1" hangingPunct="1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endParaRPr lang="en-US" altLang="zh-CN" sz="2400" b="1" dirty="0">
              <a:latin typeface="楷体_GB2312" pitchFamily="49" charset="-122"/>
              <a:ea typeface="黑体" panose="02010609060101010101" pitchFamily="49" charset="-122"/>
            </a:endParaRPr>
          </a:p>
        </p:txBody>
      </p:sp>
      <p:sp>
        <p:nvSpPr>
          <p:cNvPr id="7172" name="Text Box 3"/>
          <p:cNvSpPr txBox="1"/>
          <p:nvPr/>
        </p:nvSpPr>
        <p:spPr>
          <a:xfrm>
            <a:off x="1882775" y="944563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3.1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报表管理系统初始化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3" name="Rectangle 16"/>
          <p:cNvSpPr/>
          <p:nvPr/>
        </p:nvSpPr>
        <p:spPr>
          <a:xfrm>
            <a:off x="2747963" y="2087245"/>
            <a:ext cx="6589712" cy="2245360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pPr eaLnBrk="1" hangingPunct="1"/>
            <a:r>
              <a:rPr lang="zh-CN" altLang="en-US" sz="2000" b="1" dirty="0">
                <a:latin typeface="宋体" panose="02010600030101010101" pitchFamily="2" charset="-122"/>
              </a:rPr>
              <a:t>任务导入：</a:t>
            </a:r>
            <a:endParaRPr lang="zh-CN" altLang="en-US" sz="2000" dirty="0"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sz="2000" dirty="0">
                <a:latin typeface="宋体" panose="02010600030101010101" pitchFamily="2" charset="-122"/>
              </a:rPr>
              <a:t>    宏信公司已经使用畅捷通</a:t>
            </a:r>
            <a:r>
              <a:rPr lang="en-US" altLang="zh-CN" sz="2000" dirty="0">
                <a:latin typeface="宋体" panose="02010600030101010101" pitchFamily="2" charset="-122"/>
              </a:rPr>
              <a:t>T3</a:t>
            </a:r>
            <a:r>
              <a:rPr lang="zh-CN" altLang="en-US" sz="2000" dirty="0">
                <a:latin typeface="宋体" panose="02010600030101010101" pitchFamily="2" charset="-122"/>
              </a:rPr>
              <a:t>管理软件完成了系统初始化、总账系统填制凭证、出纳签字、审核凭证、记账和期末业务处理的操作。而无论是手工操作还是计算机操作，企业每到会计期末都要编制会计报表。现在需要了解在电算化方式下，应如何完成会计报表的编制？应知识要点什么问题？</a:t>
            </a:r>
            <a:endParaRPr lang="zh-CN" altLang="en-US" sz="20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AutoShape 2">
            <a:hlinkClick r:id="rId1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99CC00"/>
              </a:gs>
              <a:gs pos="100000">
                <a:srgbClr val="FFFFCC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eaLnBrk="1" hangingPunct="1"/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195" name="AutoShape 9"/>
          <p:cNvSpPr/>
          <p:nvPr/>
        </p:nvSpPr>
        <p:spPr>
          <a:xfrm>
            <a:off x="2459038" y="2457450"/>
            <a:ext cx="7416800" cy="971550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</a:ln>
        </p:spPr>
        <p:txBody>
          <a:bodyPr/>
          <a:p>
            <a:pPr algn="just" eaLnBrk="1" hangingPunct="1"/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196" name="Rectangle 13"/>
          <p:cNvSpPr/>
          <p:nvPr/>
        </p:nvSpPr>
        <p:spPr>
          <a:xfrm>
            <a:off x="2640013" y="3796983"/>
            <a:ext cx="7200900" cy="2061210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600" b="1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16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r>
              <a:rPr lang="en-US" altLang="zh-CN" sz="1600" b="1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en-US" altLang="zh-CN" sz="1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  建立新表后，将得到一张系统默认格式的空表，报表名默认为</a:t>
            </a:r>
            <a:r>
              <a:rPr lang="en-US" altLang="zh-CN" sz="1600" b="1" dirty="0">
                <a:latin typeface="楷体_GB2312" pitchFamily="49" charset="-122"/>
                <a:ea typeface="楷体_GB2312" pitchFamily="49" charset="-122"/>
              </a:rPr>
              <a:t>Report1.rep</a:t>
            </a: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16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  空白报表建立起来以后，里面没有任何内容，所有单元的类型均默认为数值单元。</a:t>
            </a:r>
            <a:endParaRPr lang="zh-CN" altLang="en-US" sz="16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  新报表建立后，默认的状态栏为格式状态。</a:t>
            </a:r>
            <a:endParaRPr lang="zh-CN" altLang="en-US" sz="16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  系统默认新增报表的表尺寸为</a:t>
            </a:r>
            <a:r>
              <a:rPr lang="en-US" altLang="zh-CN" sz="1600" b="1" dirty="0">
                <a:latin typeface="楷体_GB2312" pitchFamily="49" charset="-122"/>
                <a:ea typeface="楷体_GB2312" pitchFamily="49" charset="-122"/>
              </a:rPr>
              <a:t>50</a:t>
            </a: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行、</a:t>
            </a:r>
            <a:r>
              <a:rPr lang="en-US" altLang="zh-CN" sz="1600" b="1" dirty="0">
                <a:latin typeface="楷体_GB2312" pitchFamily="49" charset="-122"/>
                <a:ea typeface="楷体_GB2312" pitchFamily="49" charset="-122"/>
              </a:rPr>
              <a:t>7</a:t>
            </a: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列。</a:t>
            </a:r>
            <a:endParaRPr lang="zh-CN" altLang="en-US" sz="16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  报表的尺寸设置完之后，还可以单击</a:t>
            </a:r>
            <a:r>
              <a:rPr lang="zh-CN" altLang="en-US" sz="1600" b="1" dirty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格式</a:t>
            </a:r>
            <a:r>
              <a:rPr lang="zh-CN" altLang="en-US" sz="1600" b="1" dirty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菜单中</a:t>
            </a:r>
            <a:r>
              <a:rPr lang="zh-CN" altLang="en-US" sz="1600" b="1" dirty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插入</a:t>
            </a:r>
            <a:r>
              <a:rPr lang="zh-CN" altLang="en-US" sz="1600" b="1" dirty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或</a:t>
            </a:r>
            <a:r>
              <a:rPr lang="zh-CN" altLang="en-US" sz="1600" b="1" dirty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删除</a:t>
            </a:r>
            <a:r>
              <a:rPr lang="zh-CN" altLang="en-US" sz="1600" b="1" dirty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选项增加或减少行或列来调整报表大小。</a:t>
            </a:r>
            <a:endParaRPr lang="zh-CN" altLang="en-US" sz="16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197" name="Rectangle 14"/>
          <p:cNvSpPr/>
          <p:nvPr/>
        </p:nvSpPr>
        <p:spPr>
          <a:xfrm>
            <a:off x="2243138" y="1915160"/>
            <a:ext cx="1459230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ctr">
            <a:spAutoFit/>
          </a:bodyPr>
          <a:p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198" name="Rectangle 15"/>
          <p:cNvSpPr/>
          <p:nvPr/>
        </p:nvSpPr>
        <p:spPr>
          <a:xfrm>
            <a:off x="2674938" y="2600325"/>
            <a:ext cx="6805612" cy="70675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：增加一张表并设置表尺寸。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     设置报表尺寸为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12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行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列。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199" name="Text Box 3"/>
          <p:cNvSpPr txBox="1"/>
          <p:nvPr/>
        </p:nvSpPr>
        <p:spPr>
          <a:xfrm>
            <a:off x="1882775" y="944563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3.1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报表管理系统初始化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AutoShape 2">
            <a:hlinkClick r:id="rId1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99CC00"/>
              </a:gs>
              <a:gs pos="100000">
                <a:srgbClr val="FFFFCC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eaLnBrk="1" hangingPunct="1"/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19" name="AutoShape 9"/>
          <p:cNvSpPr/>
          <p:nvPr/>
        </p:nvSpPr>
        <p:spPr>
          <a:xfrm>
            <a:off x="2459038" y="2206625"/>
            <a:ext cx="7416800" cy="1835150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</a:ln>
        </p:spPr>
        <p:txBody>
          <a:bodyPr/>
          <a:p>
            <a:pPr algn="just" eaLnBrk="1" hangingPunct="1"/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220" name="Rectangle 4"/>
          <p:cNvSpPr/>
          <p:nvPr/>
        </p:nvSpPr>
        <p:spPr>
          <a:xfrm>
            <a:off x="2640013" y="4360069"/>
            <a:ext cx="7058025" cy="1476375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r>
              <a:rPr lang="en-US" altLang="zh-CN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en-US" altLang="zh-CN" sz="1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行高和列宽的定义，可以通过菜单操作，也可以直接利用鼠标拖动某行或某列来调整行高和列宽。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划好的表格线在格式状态下变化并不明显。操作完以后可以在数据状态下查看效果。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221" name="Rectangle 5"/>
          <p:cNvSpPr/>
          <p:nvPr/>
        </p:nvSpPr>
        <p:spPr>
          <a:xfrm>
            <a:off x="2243138" y="1699260"/>
            <a:ext cx="1459230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ctr">
            <a:spAutoFit/>
          </a:bodyPr>
          <a:p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22" name="Rectangle 6"/>
          <p:cNvSpPr/>
          <p:nvPr/>
        </p:nvSpPr>
        <p:spPr>
          <a:xfrm>
            <a:off x="2566988" y="2349500"/>
            <a:ext cx="7165975" cy="163004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：设置报表的行高和列宽并设置表格线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定义报表第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行行高为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12mm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，第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2~12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行的行高为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8mm.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；定义第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列（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列）和第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列（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D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列）列宽为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44mm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；第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列（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列）、第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列（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C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列）、第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列（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E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列）和第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列（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F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列）列宽为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20mm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。将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A4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：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F12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划上网线。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223" name="Text Box 3"/>
          <p:cNvSpPr txBox="1"/>
          <p:nvPr/>
        </p:nvSpPr>
        <p:spPr>
          <a:xfrm>
            <a:off x="1882775" y="944563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3.1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报表管理系统初始化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AutoShape 2">
            <a:hlinkClick r:id="rId1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99CC00"/>
              </a:gs>
              <a:gs pos="100000">
                <a:srgbClr val="FFFFCC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eaLnBrk="1" hangingPunct="1"/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43" name="AutoShape 9"/>
          <p:cNvSpPr/>
          <p:nvPr/>
        </p:nvSpPr>
        <p:spPr>
          <a:xfrm>
            <a:off x="2459038" y="2205038"/>
            <a:ext cx="7416800" cy="1008062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</a:ln>
        </p:spPr>
        <p:txBody>
          <a:bodyPr/>
          <a:p>
            <a:pPr algn="just" eaLnBrk="1" hangingPunct="1"/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244" name="Rectangle 4"/>
          <p:cNvSpPr/>
          <p:nvPr/>
        </p:nvSpPr>
        <p:spPr>
          <a:xfrm>
            <a:off x="2747963" y="3631089"/>
            <a:ext cx="6840537" cy="1753235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r>
              <a:rPr lang="en-US" altLang="zh-CN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en-US" altLang="zh-CN" sz="1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组合单元可以用该区域名或者区域中的任一单元名来加以表示。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组合单元实际上就是一个大的单元，所有针对单元的操作对组合单元均有效。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若要取消所定义的组合单元，可以在</a:t>
            </a:r>
            <a:r>
              <a:rPr lang="zh-CN" altLang="en-US" sz="1800" b="1" dirty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组合单元</a:t>
            </a:r>
            <a:r>
              <a:rPr lang="zh-CN" altLang="en-US" sz="1800" b="1" dirty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对话框中，单击</a:t>
            </a:r>
            <a:r>
              <a:rPr lang="zh-CN" altLang="en-US" sz="1800" b="1" dirty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取消组合</a:t>
            </a:r>
            <a:r>
              <a:rPr lang="zh-CN" altLang="en-US" sz="1800" b="1" dirty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按钮实现。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245" name="Rectangle 5"/>
          <p:cNvSpPr/>
          <p:nvPr/>
        </p:nvSpPr>
        <p:spPr>
          <a:xfrm>
            <a:off x="2243138" y="1699260"/>
            <a:ext cx="1459230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ctr">
            <a:spAutoFit/>
          </a:bodyPr>
          <a:p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46" name="Rectangle 6"/>
          <p:cNvSpPr/>
          <p:nvPr/>
        </p:nvSpPr>
        <p:spPr>
          <a:xfrm>
            <a:off x="2674938" y="2349500"/>
            <a:ext cx="6805612" cy="70675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：设置组合单元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     将单元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A1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：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F1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组合成一个单元。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247" name="Text Box 3"/>
          <p:cNvSpPr txBox="1"/>
          <p:nvPr/>
        </p:nvSpPr>
        <p:spPr>
          <a:xfrm>
            <a:off x="1882775" y="944563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3.1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报表管理系统初始化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AutoShape 9"/>
          <p:cNvSpPr/>
          <p:nvPr/>
        </p:nvSpPr>
        <p:spPr>
          <a:xfrm>
            <a:off x="2387600" y="2205038"/>
            <a:ext cx="7956550" cy="3636962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</a:ln>
        </p:spPr>
        <p:txBody>
          <a:bodyPr/>
          <a:p>
            <a:pPr algn="just" eaLnBrk="1" hangingPunct="1"/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267" name="Rectangle 5"/>
          <p:cNvSpPr/>
          <p:nvPr/>
        </p:nvSpPr>
        <p:spPr>
          <a:xfrm>
            <a:off x="2747963" y="2346960"/>
            <a:ext cx="8101012" cy="706755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pPr defTabSz="914400">
              <a:tabLst>
                <a:tab pos="571500" algn="l"/>
              </a:tabLst>
            </a:pP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：输入表间项目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571500" algn="l"/>
              </a:tabLst>
            </a:pP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     根据以下表样录入表样文字。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151716" name="Group 164"/>
          <p:cNvGraphicFramePr>
            <a:graphicFrameLocks noGrp="1"/>
          </p:cNvGraphicFramePr>
          <p:nvPr/>
        </p:nvGraphicFramePr>
        <p:xfrm>
          <a:off x="2640013" y="3213100"/>
          <a:ext cx="7416800" cy="2239645"/>
        </p:xfrm>
        <a:graphic>
          <a:graphicData uri="http://schemas.openxmlformats.org/drawingml/2006/table">
            <a:tbl>
              <a:tblPr/>
              <a:tblGrid>
                <a:gridCol w="431800"/>
                <a:gridCol w="1368425"/>
                <a:gridCol w="936625"/>
                <a:gridCol w="934720"/>
                <a:gridCol w="1837055"/>
                <a:gridCol w="971550"/>
                <a:gridCol w="936625"/>
              </a:tblGrid>
              <a:tr h="195263"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A 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 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 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 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E 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F 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资产负债表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80975"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80975"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25425"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资     产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期末余额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年初余额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负债及所有者权益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期末余额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年初余额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一、流动资产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货币资金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应收账款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630">
                        <a:spcAft>
                          <a:spcPct val="20000"/>
                        </a:spcAft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54025">
                        <a:spcAft>
                          <a:spcPct val="20000"/>
                        </a:spcAft>
                        <a:buFont typeface="Wingdings" panose="05000000000000000000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2pPr>
                      <a:lvl3pPr marL="152908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216535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726055">
                        <a:spcBef>
                          <a:spcPct val="20000"/>
                        </a:spcBef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31832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6404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4097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5548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8763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2" name="AutoShape 2">
            <a:hlinkClick r:id="rId1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99CC00"/>
              </a:gs>
              <a:gs pos="100000">
                <a:srgbClr val="FFFFCC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eaLnBrk="1" hangingPunct="1"/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333" name="Rectangle 165"/>
          <p:cNvSpPr/>
          <p:nvPr/>
        </p:nvSpPr>
        <p:spPr>
          <a:xfrm>
            <a:off x="2243138" y="1699260"/>
            <a:ext cx="1459230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ctr">
            <a:spAutoFit/>
          </a:bodyPr>
          <a:p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334" name="Text Box 3"/>
          <p:cNvSpPr txBox="1"/>
          <p:nvPr/>
        </p:nvSpPr>
        <p:spPr>
          <a:xfrm>
            <a:off x="1882775" y="944563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3.1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报表管理系统初始化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AutoShape 2">
            <a:hlinkClick r:id="rId1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99CC00"/>
              </a:gs>
              <a:gs pos="100000">
                <a:srgbClr val="FFFFCC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eaLnBrk="1" hangingPunct="1"/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1" name="Text Box 3"/>
          <p:cNvSpPr txBox="1"/>
          <p:nvPr/>
        </p:nvSpPr>
        <p:spPr>
          <a:xfrm>
            <a:off x="1882775" y="944563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3.1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报表管理系统初始化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292" name="Rectangle 89"/>
          <p:cNvSpPr/>
          <p:nvPr/>
        </p:nvSpPr>
        <p:spPr>
          <a:xfrm>
            <a:off x="2711450" y="2420303"/>
            <a:ext cx="6985000" cy="1938020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en-US" altLang="zh-CN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在输入报表项目时，编制单位、日期一般不需要输入，财务报表系统将其单独设置为关键字。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项目输入完之后，默认的格式均为普通宋体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12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号，居左。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一个表样单元最多能输入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63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个字符或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31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个汉字，允许换行显示。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AutoShape 2">
            <a:hlinkClick r:id="rId1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99CC00"/>
              </a:gs>
              <a:gs pos="100000">
                <a:srgbClr val="FFFFCC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eaLnBrk="1" hangingPunct="1"/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15" name="AutoShape 9"/>
          <p:cNvSpPr/>
          <p:nvPr/>
        </p:nvSpPr>
        <p:spPr>
          <a:xfrm>
            <a:off x="2459038" y="2205038"/>
            <a:ext cx="7416800" cy="2232025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</a:ln>
        </p:spPr>
        <p:txBody>
          <a:bodyPr/>
          <a:p>
            <a:pPr algn="just" eaLnBrk="1" hangingPunct="1"/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316" name="Rectangle 4"/>
          <p:cNvSpPr/>
          <p:nvPr/>
        </p:nvSpPr>
        <p:spPr>
          <a:xfrm>
            <a:off x="2747963" y="4722178"/>
            <a:ext cx="6840537" cy="829945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600" b="1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16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r>
              <a:rPr lang="en-US" altLang="zh-CN" sz="1600" b="1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en-US" altLang="zh-CN" sz="1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600" b="1" dirty="0">
                <a:latin typeface="楷体_GB2312" pitchFamily="49" charset="-122"/>
                <a:ea typeface="楷体_GB2312" pitchFamily="49" charset="-122"/>
              </a:rPr>
              <a:t>  1.</a:t>
            </a: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报表新建时，所有单元的单元属性均默认为数值型</a:t>
            </a:r>
            <a:endParaRPr lang="zh-CN" altLang="en-US" sz="16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600" b="1" dirty="0">
                <a:latin typeface="楷体_GB2312" pitchFamily="49" charset="-122"/>
                <a:ea typeface="楷体_GB2312" pitchFamily="49" charset="-122"/>
              </a:rPr>
              <a:t>  2.</a:t>
            </a: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格式状态下，输入的内容均默认为</a:t>
            </a:r>
            <a:r>
              <a:rPr lang="zh-CN" altLang="en-US" sz="1600" b="1" dirty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表样</a:t>
            </a:r>
            <a:r>
              <a:rPr lang="zh-CN" altLang="en-US" sz="1600" b="1" dirty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单元。</a:t>
            </a:r>
            <a:endParaRPr lang="zh-CN" altLang="en-US" sz="16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317" name="Rectangle 5"/>
          <p:cNvSpPr/>
          <p:nvPr/>
        </p:nvSpPr>
        <p:spPr>
          <a:xfrm>
            <a:off x="2243138" y="1699260"/>
            <a:ext cx="1459230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ctr">
            <a:spAutoFit/>
          </a:bodyPr>
          <a:p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18" name="Rectangle 6"/>
          <p:cNvSpPr/>
          <p:nvPr/>
        </p:nvSpPr>
        <p:spPr>
          <a:xfrm>
            <a:off x="2674938" y="2349500"/>
            <a:ext cx="7021512" cy="203009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：定义单元属性和单元风格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分别将区域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B6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：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C12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和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E6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：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F12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，设置为数值型的单元类型、逗号的数字格式。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将</a:t>
            </a:r>
            <a:r>
              <a:rPr lang="zh-CN" altLang="en-US" sz="1800" b="1" dirty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资产负债表</a:t>
            </a:r>
            <a:r>
              <a:rPr lang="zh-CN" altLang="en-US" sz="1800" b="1" dirty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设置字体为宋体、字型为粗体、字号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14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、水平方向和垂直方向居中。将</a:t>
            </a:r>
            <a:r>
              <a:rPr lang="zh-CN" altLang="en-US" sz="1800" b="1" dirty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资产</a:t>
            </a:r>
            <a:r>
              <a:rPr lang="zh-CN" altLang="en-US" sz="1800" b="1" dirty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、 </a:t>
            </a:r>
            <a:r>
              <a:rPr lang="zh-CN" altLang="en-US" sz="1800" b="1" dirty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期末余额</a:t>
            </a:r>
            <a:r>
              <a:rPr lang="zh-CN" altLang="en-US" sz="1800" b="1" dirty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1800" b="1" dirty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年初余额</a:t>
            </a:r>
            <a:r>
              <a:rPr lang="zh-CN" altLang="en-US" sz="1800" b="1" dirty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1800" b="1" dirty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负债及所有者权益</a:t>
            </a:r>
            <a:r>
              <a:rPr lang="zh-CN" altLang="en-US" sz="1800" b="1" dirty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1800" b="1" dirty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期末余额</a:t>
            </a:r>
            <a:r>
              <a:rPr lang="zh-CN" altLang="en-US" sz="1800" b="1" dirty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1800" b="1" dirty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年初余额</a:t>
            </a:r>
            <a:r>
              <a:rPr lang="zh-CN" altLang="en-US" sz="1800" b="1" dirty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设置字体为宋体、字型为斜体、字号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14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、水平方向和垂直方向居中。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319" name="Text Box 3"/>
          <p:cNvSpPr txBox="1"/>
          <p:nvPr/>
        </p:nvSpPr>
        <p:spPr>
          <a:xfrm>
            <a:off x="1882775" y="944563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3.1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报表管理系统初始化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 thruBlk="1"/>
  </p:transition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TEMPLATE_CATEGORY" val="custom"/>
  <p:tag name="KSO_WM_TEMPLATE_INDEX" val="2020442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1940</Words>
  <Application>WPS 演示</Application>
  <PresentationFormat>宽屏</PresentationFormat>
  <Paragraphs>177</Paragraphs>
  <Slides>12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5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Times New Roman</vt:lpstr>
      <vt:lpstr>黑体</vt:lpstr>
      <vt:lpstr>华文新魏</vt:lpstr>
      <vt:lpstr>楷体_GB2312</vt:lpstr>
      <vt:lpstr>新宋体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海英</cp:lastModifiedBy>
  <cp:revision>151</cp:revision>
  <dcterms:created xsi:type="dcterms:W3CDTF">2019-06-19T02:08:00Z</dcterms:created>
  <dcterms:modified xsi:type="dcterms:W3CDTF">2021-01-10T07:06:23Z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