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wdp" ContentType="image/vnd.ms-photo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0"/>
  </p:handoutMasterIdLst>
  <p:sldIdLst>
    <p:sldId id="1342" r:id="rId3"/>
    <p:sldId id="1343" r:id="rId5"/>
    <p:sldId id="507" r:id="rId6"/>
    <p:sldId id="557" r:id="rId7"/>
    <p:sldId id="509" r:id="rId8"/>
    <p:sldId id="513" r:id="rId9"/>
    <p:sldId id="1345" r:id="rId10"/>
    <p:sldId id="1346" r:id="rId11"/>
    <p:sldId id="1347" r:id="rId12"/>
    <p:sldId id="1348" r:id="rId13"/>
    <p:sldId id="1693" r:id="rId14"/>
    <p:sldId id="1700" r:id="rId15"/>
    <p:sldId id="1701" r:id="rId16"/>
    <p:sldId id="1702" r:id="rId17"/>
    <p:sldId id="1703" r:id="rId18"/>
    <p:sldId id="1704" r:id="rId19"/>
    <p:sldId id="1705" r:id="rId20"/>
    <p:sldId id="1706" r:id="rId21"/>
    <p:sldId id="1708" r:id="rId22"/>
    <p:sldId id="1709" r:id="rId23"/>
    <p:sldId id="1710" r:id="rId24"/>
    <p:sldId id="1712" r:id="rId25"/>
    <p:sldId id="1694" r:id="rId26"/>
    <p:sldId id="1695" r:id="rId27"/>
    <p:sldId id="1696" r:id="rId28"/>
    <p:sldId id="1697" r:id="rId29"/>
    <p:sldId id="1698" r:id="rId30"/>
    <p:sldId id="1699" r:id="rId31"/>
    <p:sldId id="1172" r:id="rId32"/>
    <p:sldId id="1720" r:id="rId33"/>
    <p:sldId id="1721" r:id="rId34"/>
    <p:sldId id="1722" r:id="rId35"/>
    <p:sldId id="1723" r:id="rId36"/>
    <p:sldId id="1724" r:id="rId37"/>
    <p:sldId id="1567" r:id="rId38"/>
    <p:sldId id="1670" r:id="rId39"/>
    <p:sldId id="1586" r:id="rId40"/>
    <p:sldId id="1587" r:id="rId41"/>
    <p:sldId id="940" r:id="rId42"/>
    <p:sldId id="1380" r:id="rId43"/>
    <p:sldId id="1725" r:id="rId44"/>
    <p:sldId id="1726" r:id="rId45"/>
    <p:sldId id="1727" r:id="rId46"/>
    <p:sldId id="1381" r:id="rId47"/>
    <p:sldId id="1384" r:id="rId48"/>
    <p:sldId id="1588" r:id="rId49"/>
    <p:sldId id="1390" r:id="rId50"/>
    <p:sldId id="1391" r:id="rId51"/>
    <p:sldId id="955" r:id="rId52"/>
    <p:sldId id="956" r:id="rId53"/>
    <p:sldId id="957" r:id="rId54"/>
    <p:sldId id="958" r:id="rId55"/>
    <p:sldId id="959" r:id="rId56"/>
    <p:sldId id="960" r:id="rId57"/>
    <p:sldId id="963" r:id="rId58"/>
    <p:sldId id="280" r:id="rId59"/>
  </p:sldIdLst>
  <p:sldSz cx="9144000" cy="5143500" type="screen16x9"/>
  <p:notesSz cx="6858000" cy="9144000"/>
  <p:custDataLst>
    <p:tags r:id="rId6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00"/>
    <a:srgbClr val="E8E8E6"/>
    <a:srgbClr val="D9D9D9"/>
    <a:srgbClr val="BDD7EE"/>
    <a:srgbClr val="2A12DE"/>
    <a:srgbClr val="F3D046"/>
    <a:srgbClr val="EF863F"/>
    <a:srgbClr val="FBE5D6"/>
    <a:srgbClr val="8D8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78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619522" name="幻灯片图像占位符 6195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619523" name="文本占位符 61952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8242" name="幻灯片图像占位符 77824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8243" name="文本占位符 77824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4146" name="幻灯片图像占位符 7741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4147" name="文本占位符 7741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6194" name="幻灯片图像占位符 7761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6195" name="文本占位符 77619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28418" name="幻灯片图像占位符 82841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28419" name="文本占位符 828418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35586" name="幻灯片图像占位符 83558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35587" name="文本占位符 8355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37634" name="幻灯片图像占位符 83763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37635" name="文本占位符 8376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839682" name="幻灯片图像占位符 83968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839683" name="文本占位符 83968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2595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audio" Target="../media/audio1.wav"/><Relationship Id="rId3" Type="http://schemas.microsoft.com/office/2007/relationships/hdphoto" Target="../media/image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0410" y="484600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38" y="4531519"/>
            <a:ext cx="9188451" cy="6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270" y="0"/>
            <a:ext cx="9192260" cy="51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split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171450"/>
            <a:ext cx="7669213" cy="3655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marL="443230" marR="0" lvl="0" indent="-2667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615F6E-2EB6-4EFE-B271-66FA7E149DA9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8030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075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3425" y="48536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image" Target="../media/image11.png"/><Relationship Id="rId3" Type="http://schemas.openxmlformats.org/officeDocument/2006/relationships/tags" Target="../tags/tag23.xml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4" Type="http://schemas.openxmlformats.org/officeDocument/2006/relationships/image" Target="../media/image13.png"/><Relationship Id="rId3" Type="http://schemas.openxmlformats.org/officeDocument/2006/relationships/tags" Target="../tags/tag29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6.xml"/><Relationship Id="rId2" Type="http://schemas.openxmlformats.org/officeDocument/2006/relationships/image" Target="../media/image18.jpeg"/><Relationship Id="rId1" Type="http://schemas.openxmlformats.org/officeDocument/2006/relationships/tags" Target="../tags/tag3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2" Type="http://schemas.openxmlformats.org/officeDocument/2006/relationships/image" Target="../media/image18.jpeg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23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20.wmf"/><Relationship Id="rId12" Type="http://schemas.openxmlformats.org/officeDocument/2006/relationships/notesSlide" Target="../notesSlides/notesSlide22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.xml"/><Relationship Id="rId2" Type="http://schemas.openxmlformats.org/officeDocument/2006/relationships/image" Target="../media/image25.png"/><Relationship Id="rId1" Type="http://schemas.openxmlformats.org/officeDocument/2006/relationships/tags" Target="../tags/tag4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image" Target="../media/image26.jpeg"/><Relationship Id="rId1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0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49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0" Type="http://schemas.openxmlformats.org/officeDocument/2006/relationships/notesSlide" Target="../notesSlides/notesSlide29.xml"/><Relationship Id="rId1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6.jpeg"/><Relationship Id="rId1" Type="http://schemas.openxmlformats.org/officeDocument/2006/relationships/tags" Target="../tags/tag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tags" Target="../tags/tag59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tags" Target="../tags/tag60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tags" Target="../tags/tag61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tags" Target="../tags/tag6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tags" Target="../tags/tag63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8" Type="http://schemas.openxmlformats.org/officeDocument/2006/relationships/oleObject" Target="../embeddings/oleObject8.bin"/><Relationship Id="rId7" Type="http://schemas.openxmlformats.org/officeDocument/2006/relationships/image" Target="../media/image22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20.wmf"/><Relationship Id="rId2" Type="http://schemas.openxmlformats.org/officeDocument/2006/relationships/oleObject" Target="../embeddings/oleObject5.bin"/><Relationship Id="rId12" Type="http://schemas.openxmlformats.org/officeDocument/2006/relationships/notesSlide" Target="../notesSlides/notesSlide40.xml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7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300639" y="2464118"/>
            <a:ext cx="11134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电子</a:t>
            </a:r>
            <a:endParaRPr lang="zh-CN" altLang="en-US" sz="28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56" y="2463641"/>
            <a:ext cx="1030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技术</a:t>
            </a:r>
            <a:endParaRPr lang="zh-CN" altLang="en-US" sz="2800" b="1" dirty="0" smtClean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445136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445136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051050" y="1564005"/>
            <a:ext cx="1078230" cy="1076960"/>
            <a:chOff x="3448" y="2767"/>
            <a:chExt cx="1554" cy="1554"/>
          </a:xfrm>
        </p:grpSpPr>
        <p:sp>
          <p:nvSpPr>
            <p:cNvPr id="57" name="Rectangle 19      (向天歌演示原创作品：www.TopPPT.cn)"/>
            <p:cNvSpPr/>
            <p:nvPr/>
          </p:nvSpPr>
          <p:spPr>
            <a:xfrm rot="2289162">
              <a:off x="3448" y="2767"/>
              <a:ext cx="1554" cy="1554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3643" y="2917"/>
              <a:ext cx="1134" cy="1208"/>
              <a:chOff x="3649" y="2955"/>
              <a:chExt cx="1134" cy="1208"/>
            </a:xfrm>
          </p:grpSpPr>
          <p:sp>
            <p:nvSpPr>
              <p:cNvPr id="59" name="Freeform 162"/>
              <p:cNvSpPr/>
              <p:nvPr/>
            </p:nvSpPr>
            <p:spPr bwMode="auto">
              <a:xfrm>
                <a:off x="3649" y="2955"/>
                <a:ext cx="1134" cy="1208"/>
              </a:xfrm>
              <a:custGeom>
                <a:avLst/>
                <a:gdLst>
                  <a:gd name="T0" fmla="*/ 256 w 256"/>
                  <a:gd name="T1" fmla="*/ 216 h 256"/>
                  <a:gd name="T2" fmla="*/ 216 w 256"/>
                  <a:gd name="T3" fmla="*/ 256 h 256"/>
                  <a:gd name="T4" fmla="*/ 40 w 256"/>
                  <a:gd name="T5" fmla="*/ 256 h 256"/>
                  <a:gd name="T6" fmla="*/ 0 w 256"/>
                  <a:gd name="T7" fmla="*/ 216 h 256"/>
                  <a:gd name="T8" fmla="*/ 0 w 256"/>
                  <a:gd name="T9" fmla="*/ 40 h 256"/>
                  <a:gd name="T10" fmla="*/ 40 w 256"/>
                  <a:gd name="T11" fmla="*/ 0 h 256"/>
                  <a:gd name="T12" fmla="*/ 216 w 256"/>
                  <a:gd name="T13" fmla="*/ 0 h 256"/>
                  <a:gd name="T14" fmla="*/ 256 w 256"/>
                  <a:gd name="T15" fmla="*/ 40 h 256"/>
                  <a:gd name="T16" fmla="*/ 256 w 256"/>
                  <a:gd name="T17" fmla="*/ 21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256">
                    <a:moveTo>
                      <a:pt x="256" y="216"/>
                    </a:moveTo>
                    <a:cubicBezTo>
                      <a:pt x="256" y="238"/>
                      <a:pt x="238" y="256"/>
                      <a:pt x="216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18" y="256"/>
                      <a:pt x="0" y="238"/>
                      <a:pt x="0" y="21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38" y="0"/>
                      <a:pt x="256" y="18"/>
                      <a:pt x="256" y="40"/>
                    </a:cubicBezTo>
                    <a:lnTo>
                      <a:pt x="256" y="216"/>
                    </a:lnTo>
                    <a:close/>
                  </a:path>
                </a:pathLst>
              </a:custGeom>
              <a:solidFill>
                <a:srgbClr val="7DC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63"/>
              <p:cNvSpPr/>
              <p:nvPr/>
            </p:nvSpPr>
            <p:spPr bwMode="auto">
              <a:xfrm>
                <a:off x="3896" y="3249"/>
                <a:ext cx="887" cy="914"/>
              </a:xfrm>
              <a:custGeom>
                <a:avLst/>
                <a:gdLst>
                  <a:gd name="T0" fmla="*/ 200 w 200"/>
                  <a:gd name="T1" fmla="*/ 58 h 194"/>
                  <a:gd name="T2" fmla="*/ 142 w 200"/>
                  <a:gd name="T3" fmla="*/ 0 h 194"/>
                  <a:gd name="T4" fmla="*/ 96 w 200"/>
                  <a:gd name="T5" fmla="*/ 46 h 194"/>
                  <a:gd name="T6" fmla="*/ 56 w 200"/>
                  <a:gd name="T7" fmla="*/ 5 h 194"/>
                  <a:gd name="T8" fmla="*/ 49 w 200"/>
                  <a:gd name="T9" fmla="*/ 12 h 194"/>
                  <a:gd name="T10" fmla="*/ 41 w 200"/>
                  <a:gd name="T11" fmla="*/ 40 h 194"/>
                  <a:gd name="T12" fmla="*/ 15 w 200"/>
                  <a:gd name="T13" fmla="*/ 46 h 194"/>
                  <a:gd name="T14" fmla="*/ 6 w 200"/>
                  <a:gd name="T15" fmla="*/ 55 h 194"/>
                  <a:gd name="T16" fmla="*/ 47 w 200"/>
                  <a:gd name="T17" fmla="*/ 95 h 194"/>
                  <a:gd name="T18" fmla="*/ 0 w 200"/>
                  <a:gd name="T19" fmla="*/ 141 h 194"/>
                  <a:gd name="T20" fmla="*/ 53 w 200"/>
                  <a:gd name="T21" fmla="*/ 194 h 194"/>
                  <a:gd name="T22" fmla="*/ 160 w 200"/>
                  <a:gd name="T23" fmla="*/ 194 h 194"/>
                  <a:gd name="T24" fmla="*/ 200 w 200"/>
                  <a:gd name="T25" fmla="*/ 154 h 194"/>
                  <a:gd name="T26" fmla="*/ 200 w 200"/>
                  <a:gd name="T27" fmla="*/ 5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194">
                    <a:moveTo>
                      <a:pt x="200" y="58"/>
                    </a:move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53" y="194"/>
                      <a:pt x="53" y="194"/>
                      <a:pt x="53" y="194"/>
                    </a:cubicBezTo>
                    <a:cubicBezTo>
                      <a:pt x="160" y="194"/>
                      <a:pt x="160" y="194"/>
                      <a:pt x="160" y="194"/>
                    </a:cubicBezTo>
                    <a:cubicBezTo>
                      <a:pt x="182" y="194"/>
                      <a:pt x="200" y="176"/>
                      <a:pt x="200" y="154"/>
                    </a:cubicBezTo>
                    <a:lnTo>
                      <a:pt x="200" y="58"/>
                    </a:lnTo>
                    <a:close/>
                  </a:path>
                </a:pathLst>
              </a:custGeom>
              <a:solidFill>
                <a:srgbClr val="6DA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64"/>
              <p:cNvSpPr/>
              <p:nvPr/>
            </p:nvSpPr>
            <p:spPr bwMode="auto">
              <a:xfrm>
                <a:off x="4157" y="3230"/>
                <a:ext cx="397" cy="415"/>
              </a:xfrm>
              <a:custGeom>
                <a:avLst/>
                <a:gdLst>
                  <a:gd name="T0" fmla="*/ 89 w 89"/>
                  <a:gd name="T1" fmla="*/ 17 h 88"/>
                  <a:gd name="T2" fmla="*/ 71 w 89"/>
                  <a:gd name="T3" fmla="*/ 0 h 88"/>
                  <a:gd name="T4" fmla="*/ 59 w 89"/>
                  <a:gd name="T5" fmla="*/ 5 h 88"/>
                  <a:gd name="T6" fmla="*/ 0 w 89"/>
                  <a:gd name="T7" fmla="*/ 63 h 88"/>
                  <a:gd name="T8" fmla="*/ 25 w 89"/>
                  <a:gd name="T9" fmla="*/ 88 h 88"/>
                  <a:gd name="T10" fmla="*/ 84 w 89"/>
                  <a:gd name="T11" fmla="*/ 30 h 88"/>
                  <a:gd name="T12" fmla="*/ 84 w 89"/>
                  <a:gd name="T13" fmla="*/ 30 h 88"/>
                  <a:gd name="T14" fmla="*/ 89 w 89"/>
                  <a:gd name="T15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88">
                    <a:moveTo>
                      <a:pt x="89" y="17"/>
                    </a:moveTo>
                    <a:cubicBezTo>
                      <a:pt x="89" y="8"/>
                      <a:pt x="81" y="0"/>
                      <a:pt x="71" y="0"/>
                    </a:cubicBezTo>
                    <a:cubicBezTo>
                      <a:pt x="67" y="0"/>
                      <a:pt x="62" y="2"/>
                      <a:pt x="59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7" y="27"/>
                      <a:pt x="89" y="22"/>
                      <a:pt x="89" y="17"/>
                    </a:cubicBezTo>
                    <a:close/>
                  </a:path>
                </a:pathLst>
              </a:custGeom>
              <a:solidFill>
                <a:srgbClr val="739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165"/>
              <p:cNvSpPr/>
              <p:nvPr/>
            </p:nvSpPr>
            <p:spPr bwMode="auto">
              <a:xfrm>
                <a:off x="3878" y="3565"/>
                <a:ext cx="352" cy="368"/>
              </a:xfrm>
              <a:custGeom>
                <a:avLst/>
                <a:gdLst>
                  <a:gd name="T0" fmla="*/ 33 w 117"/>
                  <a:gd name="T1" fmla="*/ 70 h 115"/>
                  <a:gd name="T2" fmla="*/ 20 w 117"/>
                  <a:gd name="T3" fmla="*/ 72 h 115"/>
                  <a:gd name="T4" fmla="*/ 0 w 117"/>
                  <a:gd name="T5" fmla="*/ 103 h 115"/>
                  <a:gd name="T6" fmla="*/ 12 w 117"/>
                  <a:gd name="T7" fmla="*/ 115 h 115"/>
                  <a:gd name="T8" fmla="*/ 12 w 117"/>
                  <a:gd name="T9" fmla="*/ 115 h 115"/>
                  <a:gd name="T10" fmla="*/ 14 w 117"/>
                  <a:gd name="T11" fmla="*/ 115 h 115"/>
                  <a:gd name="T12" fmla="*/ 43 w 117"/>
                  <a:gd name="T13" fmla="*/ 96 h 115"/>
                  <a:gd name="T14" fmla="*/ 45 w 117"/>
                  <a:gd name="T15" fmla="*/ 82 h 115"/>
                  <a:gd name="T16" fmla="*/ 117 w 117"/>
                  <a:gd name="T17" fmla="*/ 11 h 115"/>
                  <a:gd name="T18" fmla="*/ 105 w 117"/>
                  <a:gd name="T19" fmla="*/ 0 h 115"/>
                  <a:gd name="T20" fmla="*/ 33 w 117"/>
                  <a:gd name="T21" fmla="*/ 7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115">
                    <a:moveTo>
                      <a:pt x="33" y="70"/>
                    </a:moveTo>
                    <a:lnTo>
                      <a:pt x="20" y="72"/>
                    </a:lnTo>
                    <a:lnTo>
                      <a:pt x="0" y="103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43" y="96"/>
                    </a:lnTo>
                    <a:lnTo>
                      <a:pt x="45" y="82"/>
                    </a:lnTo>
                    <a:lnTo>
                      <a:pt x="117" y="11"/>
                    </a:lnTo>
                    <a:lnTo>
                      <a:pt x="105" y="0"/>
                    </a:lnTo>
                    <a:lnTo>
                      <a:pt x="33" y="70"/>
                    </a:lnTo>
                    <a:close/>
                  </a:path>
                </a:pathLst>
              </a:custGeom>
              <a:solidFill>
                <a:srgbClr val="505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66"/>
              <p:cNvSpPr/>
              <p:nvPr/>
            </p:nvSpPr>
            <p:spPr bwMode="auto">
              <a:xfrm>
                <a:off x="4239" y="3310"/>
                <a:ext cx="196" cy="208"/>
              </a:xfrm>
              <a:custGeom>
                <a:avLst/>
                <a:gdLst>
                  <a:gd name="T0" fmla="*/ 7 w 65"/>
                  <a:gd name="T1" fmla="*/ 65 h 65"/>
                  <a:gd name="T2" fmla="*/ 0 w 65"/>
                  <a:gd name="T3" fmla="*/ 59 h 65"/>
                  <a:gd name="T4" fmla="*/ 59 w 65"/>
                  <a:gd name="T5" fmla="*/ 0 h 65"/>
                  <a:gd name="T6" fmla="*/ 65 w 65"/>
                  <a:gd name="T7" fmla="*/ 7 h 65"/>
                  <a:gd name="T8" fmla="*/ 7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7" y="65"/>
                    </a:moveTo>
                    <a:lnTo>
                      <a:pt x="0" y="59"/>
                    </a:lnTo>
                    <a:lnTo>
                      <a:pt x="59" y="0"/>
                    </a:lnTo>
                    <a:lnTo>
                      <a:pt x="65" y="7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67"/>
              <p:cNvSpPr/>
              <p:nvPr/>
            </p:nvSpPr>
            <p:spPr bwMode="auto">
              <a:xfrm>
                <a:off x="4278" y="3358"/>
                <a:ext cx="196" cy="208"/>
              </a:xfrm>
              <a:custGeom>
                <a:avLst/>
                <a:gdLst>
                  <a:gd name="T0" fmla="*/ 8 w 65"/>
                  <a:gd name="T1" fmla="*/ 65 h 65"/>
                  <a:gd name="T2" fmla="*/ 0 w 65"/>
                  <a:gd name="T3" fmla="*/ 57 h 65"/>
                  <a:gd name="T4" fmla="*/ 59 w 65"/>
                  <a:gd name="T5" fmla="*/ 0 h 65"/>
                  <a:gd name="T6" fmla="*/ 65 w 65"/>
                  <a:gd name="T7" fmla="*/ 5 h 65"/>
                  <a:gd name="T8" fmla="*/ 8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8" y="65"/>
                    </a:moveTo>
                    <a:lnTo>
                      <a:pt x="0" y="57"/>
                    </a:lnTo>
                    <a:lnTo>
                      <a:pt x="59" y="0"/>
                    </a:lnTo>
                    <a:lnTo>
                      <a:pt x="65" y="5"/>
                    </a:lnTo>
                    <a:lnTo>
                      <a:pt x="8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68"/>
              <p:cNvSpPr/>
              <p:nvPr/>
            </p:nvSpPr>
            <p:spPr bwMode="auto">
              <a:xfrm>
                <a:off x="3878" y="3223"/>
                <a:ext cx="677" cy="719"/>
              </a:xfrm>
              <a:custGeom>
                <a:avLst/>
                <a:gdLst>
                  <a:gd name="T0" fmla="*/ 0 w 152"/>
                  <a:gd name="T1" fmla="*/ 35 h 152"/>
                  <a:gd name="T2" fmla="*/ 35 w 152"/>
                  <a:gd name="T3" fmla="*/ 70 h 152"/>
                  <a:gd name="T4" fmla="*/ 47 w 152"/>
                  <a:gd name="T5" fmla="*/ 68 h 152"/>
                  <a:gd name="T6" fmla="*/ 127 w 152"/>
                  <a:gd name="T7" fmla="*/ 147 h 152"/>
                  <a:gd name="T8" fmla="*/ 127 w 152"/>
                  <a:gd name="T9" fmla="*/ 147 h 152"/>
                  <a:gd name="T10" fmla="*/ 137 w 152"/>
                  <a:gd name="T11" fmla="*/ 152 h 152"/>
                  <a:gd name="T12" fmla="*/ 152 w 152"/>
                  <a:gd name="T13" fmla="*/ 137 h 152"/>
                  <a:gd name="T14" fmla="*/ 148 w 152"/>
                  <a:gd name="T15" fmla="*/ 127 h 152"/>
                  <a:gd name="T16" fmla="*/ 68 w 152"/>
                  <a:gd name="T17" fmla="*/ 47 h 152"/>
                  <a:gd name="T18" fmla="*/ 70 w 152"/>
                  <a:gd name="T19" fmla="*/ 35 h 152"/>
                  <a:gd name="T20" fmla="*/ 35 w 152"/>
                  <a:gd name="T21" fmla="*/ 0 h 152"/>
                  <a:gd name="T22" fmla="*/ 26 w 152"/>
                  <a:gd name="T23" fmla="*/ 1 h 152"/>
                  <a:gd name="T24" fmla="*/ 46 w 152"/>
                  <a:gd name="T25" fmla="*/ 22 h 152"/>
                  <a:gd name="T26" fmla="*/ 46 w 152"/>
                  <a:gd name="T27" fmla="*/ 22 h 152"/>
                  <a:gd name="T28" fmla="*/ 40 w 152"/>
                  <a:gd name="T29" fmla="*/ 40 h 152"/>
                  <a:gd name="T30" fmla="*/ 22 w 152"/>
                  <a:gd name="T31" fmla="*/ 47 h 152"/>
                  <a:gd name="T32" fmla="*/ 1 w 152"/>
                  <a:gd name="T33" fmla="*/ 26 h 152"/>
                  <a:gd name="T34" fmla="*/ 0 w 152"/>
                  <a:gd name="T35" fmla="*/ 3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152">
                    <a:moveTo>
                      <a:pt x="0" y="35"/>
                    </a:moveTo>
                    <a:cubicBezTo>
                      <a:pt x="0" y="54"/>
                      <a:pt x="16" y="70"/>
                      <a:pt x="35" y="70"/>
                    </a:cubicBezTo>
                    <a:cubicBezTo>
                      <a:pt x="39" y="70"/>
                      <a:pt x="43" y="69"/>
                      <a:pt x="47" y="68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9" y="150"/>
                      <a:pt x="133" y="152"/>
                      <a:pt x="137" y="152"/>
                    </a:cubicBezTo>
                    <a:cubicBezTo>
                      <a:pt x="145" y="152"/>
                      <a:pt x="152" y="145"/>
                      <a:pt x="152" y="137"/>
                    </a:cubicBezTo>
                    <a:cubicBezTo>
                      <a:pt x="152" y="133"/>
                      <a:pt x="150" y="129"/>
                      <a:pt x="148" y="12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ubicBezTo>
                      <a:pt x="32" y="0"/>
                      <a:pt x="29" y="0"/>
                      <a:pt x="26" y="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25"/>
                      <a:pt x="47" y="34"/>
                      <a:pt x="40" y="40"/>
                    </a:cubicBezTo>
                    <a:cubicBezTo>
                      <a:pt x="33" y="47"/>
                      <a:pt x="25" y="50"/>
                      <a:pt x="22" y="4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9"/>
                      <a:pt x="0" y="32"/>
                      <a:pt x="0" y="35"/>
                    </a:cubicBezTo>
                    <a:close/>
                  </a:path>
                </a:pathLst>
              </a:custGeom>
              <a:solidFill>
                <a:srgbClr val="F5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Oval 169"/>
              <p:cNvSpPr>
                <a:spLocks noChangeArrowheads="1"/>
              </p:cNvSpPr>
              <p:nvPr/>
            </p:nvSpPr>
            <p:spPr bwMode="auto">
              <a:xfrm>
                <a:off x="4461" y="3843"/>
                <a:ext cx="51" cy="54"/>
              </a:xfrm>
              <a:prstGeom prst="ellipse">
                <a:avLst/>
              </a:prstGeom>
              <a:solidFill>
                <a:srgbClr val="CC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2" name="TextBox 18      (向天歌演示原创作品：www.TopPPT.cn)"/>
          <p:cNvSpPr txBox="1"/>
          <p:nvPr/>
        </p:nvSpPr>
        <p:spPr>
          <a:xfrm>
            <a:off x="857250" y="3395186"/>
            <a:ext cx="502348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项目二：收音机的制作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  <a:p>
            <a:pPr algn="ctr"/>
            <a:r>
              <a:rPr lang="zh-CN" altLang="en-US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子项目</a:t>
            </a:r>
            <a:r>
              <a:rPr lang="en-US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3.</a:t>
            </a:r>
            <a:r>
              <a:rPr lang="zh-CN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功率放大电路的安装与调试</a:t>
            </a:r>
            <a:endParaRPr lang="zh-CN" altLang="zh-CN" sz="21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99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99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9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99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26" grpId="0"/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7250" y="400050"/>
            <a:ext cx="5853113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开始上图中电路，分析讨论具体分为几步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1.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共发射极放大电路的装配与调试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负反馈放大电路的装配与调试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3.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功率放大电路的装配与调试；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4.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滤收音机整机的装配与调试。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801870" y="2098040"/>
            <a:ext cx="4031680" cy="1710055"/>
            <a:chOff x="6660" y="1710"/>
            <a:chExt cx="6589" cy="2693"/>
          </a:xfrm>
        </p:grpSpPr>
        <p:sp>
          <p:nvSpPr>
            <p:cNvPr id="11" name="左大括号 10"/>
            <p:cNvSpPr/>
            <p:nvPr/>
          </p:nvSpPr>
          <p:spPr>
            <a:xfrm>
              <a:off x="6660" y="1800"/>
              <a:ext cx="720" cy="228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015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33" y="1710"/>
              <a:ext cx="611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800"/>
                <a:t>任务一：</a:t>
              </a:r>
              <a:r>
                <a:rPr lang="zh-CN" altLang="zh-CN" sz="1800">
                  <a:sym typeface="+mn-ea"/>
                </a:rPr>
                <a:t>负反馈放大电路的仿真与调试</a:t>
              </a:r>
              <a:endParaRPr lang="zh-CN" altLang="zh-CN" sz="1800">
                <a:sym typeface="+mn-ea"/>
              </a:endParaRPr>
            </a:p>
            <a:p>
              <a:endParaRPr lang="zh-CN" altLang="zh-CN" sz="18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66" y="2726"/>
              <a:ext cx="60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/>
                <a:t>任务二：</a:t>
              </a:r>
              <a:r>
                <a:rPr lang="zh-CN" altLang="zh-CN" sz="1800">
                  <a:sym typeface="+mn-ea"/>
                </a:rPr>
                <a:t>分析功率放大电路</a:t>
              </a:r>
              <a:endParaRPr lang="zh-CN" altLang="zh-CN" sz="1800"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133" y="3387"/>
              <a:ext cx="611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/>
                <a:t>任务三：</a:t>
              </a:r>
              <a:r>
                <a:rPr lang="zh-CN" altLang="zh-CN" sz="1800">
                  <a:sym typeface="+mn-ea"/>
                </a:rPr>
                <a:t>功率</a:t>
              </a:r>
              <a:r>
                <a:rPr lang="zh-CN" altLang="zh-CN" sz="1800">
                  <a:sym typeface="+mn-ea"/>
                </a:rPr>
                <a:t>放大电路的仿真与调试</a:t>
              </a:r>
              <a:endParaRPr lang="zh-CN" altLang="zh-CN" sz="1800">
                <a:sym typeface="+mn-ea"/>
              </a:endParaRPr>
            </a:p>
          </p:txBody>
        </p:sp>
      </p:grp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58051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01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054006" y="1842921"/>
            <a:ext cx="44500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任务一</a:t>
            </a:r>
            <a:endParaRPr lang="zh-CN" altLang="zh-CN" sz="2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2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负反馈放大电路仿真与连线</a:t>
            </a:r>
            <a:endParaRPr lang="zh-CN" altLang="zh-CN" sz="2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2" name="标题 465921"/>
          <p:cNvSpPr>
            <a:spLocks noGrp="1"/>
          </p:cNvSpPr>
          <p:nvPr>
            <p:ph type="title"/>
          </p:nvPr>
        </p:nvSpPr>
        <p:spPr>
          <a:xfrm>
            <a:off x="2159476" y="418069"/>
            <a:ext cx="4104085" cy="857250"/>
          </a:xfrm>
        </p:spPr>
        <p:txBody>
          <a:bodyPr anchor="ctr" anchorCtr="0"/>
          <a:p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）反馈的基本概念 </a:t>
            </a:r>
            <a:endParaRPr lang="zh-CN" altLang="en-US" sz="2000" dirty="0"/>
          </a:p>
        </p:txBody>
      </p:sp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8" name="矩形 465937"/>
          <p:cNvSpPr/>
          <p:nvPr/>
        </p:nvSpPr>
        <p:spPr>
          <a:xfrm>
            <a:off x="4460081" y="2290723"/>
            <a:ext cx="26860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lnSpc>
                <a:spcPct val="100000"/>
              </a:lnSpc>
            </a:pPr>
            <a:r>
              <a:rPr lang="zh-CN" alt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465941" name="图片 465940" descr="图8-11反馈方框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4131" y="1113235"/>
            <a:ext cx="3564731" cy="18466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5942" name="矩形 465941"/>
          <p:cNvSpPr/>
          <p:nvPr/>
        </p:nvSpPr>
        <p:spPr>
          <a:xfrm>
            <a:off x="1793161" y="3743405"/>
            <a:ext cx="6121400" cy="82994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将放大电路输出量（电压或电流）的一部分或全部，通过某些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元件或网络（称为反馈网络），反向送回到输入端，来影响原输入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量（电压或电流）的过程。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65943" name="矩形 465942"/>
          <p:cNvSpPr/>
          <p:nvPr/>
        </p:nvSpPr>
        <p:spPr>
          <a:xfrm>
            <a:off x="2707640" y="2992120"/>
            <a:ext cx="2642235" cy="27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反馈放大器方框示意图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65944" name="圆角矩形标注 465943"/>
          <p:cNvSpPr/>
          <p:nvPr/>
        </p:nvSpPr>
        <p:spPr>
          <a:xfrm>
            <a:off x="1925241" y="1653779"/>
            <a:ext cx="594122" cy="432197"/>
          </a:xfrm>
          <a:prstGeom prst="wedgeRoundRectCallout">
            <a:avLst>
              <a:gd name="adj1" fmla="val 85870"/>
              <a:gd name="adj2" fmla="val -5440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输入量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sp>
        <p:nvSpPr>
          <p:cNvPr id="465945" name="圆角矩形标注 465944"/>
          <p:cNvSpPr/>
          <p:nvPr/>
        </p:nvSpPr>
        <p:spPr>
          <a:xfrm>
            <a:off x="6084094" y="1275160"/>
            <a:ext cx="594122" cy="325040"/>
          </a:xfrm>
          <a:prstGeom prst="wedgeRoundRectCallout">
            <a:avLst>
              <a:gd name="adj1" fmla="val -61625"/>
              <a:gd name="adj2" fmla="val 6685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输出量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sp>
        <p:nvSpPr>
          <p:cNvPr id="465946" name="圆角矩形标注 465945"/>
          <p:cNvSpPr/>
          <p:nvPr/>
        </p:nvSpPr>
        <p:spPr>
          <a:xfrm>
            <a:off x="2627710" y="2409825"/>
            <a:ext cx="756047" cy="377429"/>
          </a:xfrm>
          <a:prstGeom prst="wedgeRoundRectCallout">
            <a:avLst>
              <a:gd name="adj1" fmla="val 69370"/>
              <a:gd name="adj2" fmla="val -10047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反馈量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4045" y="9271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一、知识导入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44" grpId="0" bldLvl="0" animBg="1"/>
      <p:bldP spid="465945" grpId="0" bldLvl="0" animBg="1"/>
      <p:bldP spid="46594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pic>
        <p:nvPicPr>
          <p:cNvPr id="3" name="负反馈对电路的影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0" y="441325"/>
            <a:ext cx="6453505" cy="461200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0000"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8498" name="标题 618497"/>
          <p:cNvSpPr>
            <a:spLocks noGrp="1"/>
          </p:cNvSpPr>
          <p:nvPr>
            <p:ph type="title"/>
          </p:nvPr>
        </p:nvSpPr>
        <p:spPr>
          <a:xfrm>
            <a:off x="2250281" y="205979"/>
            <a:ext cx="4104085" cy="857250"/>
          </a:xfrm>
        </p:spPr>
        <p:txBody>
          <a:bodyPr anchor="ctr" anchorCtr="0">
            <a:noAutofit/>
          </a:bodyPr>
          <a:p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）负反馈的类型及判断 </a:t>
            </a:r>
            <a:endParaRPr lang="zh-CN" altLang="en-US" sz="2000" dirty="0"/>
          </a:p>
        </p:txBody>
      </p:sp>
      <p:sp>
        <p:nvSpPr>
          <p:cNvPr id="618501" name="动作按钮: 后退或前一项 61850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02" name="动作按钮: 前进或下一项 61850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03" name="动作按钮: 第一张 61850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29" name="矩形 618528"/>
          <p:cNvSpPr/>
          <p:nvPr/>
        </p:nvSpPr>
        <p:spPr>
          <a:xfrm>
            <a:off x="2286000" y="4192191"/>
            <a:ext cx="329882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瞬时极性法、负反馈类型的判断 </a:t>
            </a:r>
            <a:endParaRPr lang="en-US" altLang="zh-CN" sz="1015" b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18530" name="图片 618529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160" y="4049316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8531" name="矩形 618530"/>
          <p:cNvSpPr/>
          <p:nvPr/>
        </p:nvSpPr>
        <p:spPr>
          <a:xfrm>
            <a:off x="1547813" y="1100336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24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．反馈极性与判断</a:t>
            </a:r>
            <a:endParaRPr lang="zh-CN" altLang="en-US" sz="24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18533" name="矩形 618532"/>
          <p:cNvSpPr/>
          <p:nvPr/>
        </p:nvSpPr>
        <p:spPr>
          <a:xfrm>
            <a:off x="2574131" y="3107769"/>
            <a:ext cx="7658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负反馈 </a:t>
            </a:r>
            <a:endParaRPr lang="zh-CN" altLang="en-US" sz="14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34" name="矩形 618533"/>
          <p:cNvSpPr/>
          <p:nvPr/>
        </p:nvSpPr>
        <p:spPr>
          <a:xfrm>
            <a:off x="3383756" y="3137218"/>
            <a:ext cx="45065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反馈信号削弱原输入信号，使净输入信号减小，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放大电路增益（也叫放大倍数）下降的为负反馈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618535" name="矩形 618534"/>
          <p:cNvSpPr/>
          <p:nvPr/>
        </p:nvSpPr>
        <p:spPr>
          <a:xfrm>
            <a:off x="3437335" y="2027397"/>
            <a:ext cx="3916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b="0" dirty="0">
                <a:latin typeface="Arial" panose="020B0604020202020204" pitchFamily="34" charset="0"/>
              </a:rPr>
              <a:t>反馈信号增强原输入信号，使净输入信号增大，</a:t>
            </a:r>
            <a:endParaRPr lang="zh-CN" altLang="en-US" sz="14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400" b="0" dirty="0">
                <a:latin typeface="Arial" panose="020B0604020202020204" pitchFamily="34" charset="0"/>
              </a:rPr>
              <a:t>放大电路增益提高的为正反馈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618536" name="矩形 618535"/>
          <p:cNvSpPr/>
          <p:nvPr/>
        </p:nvSpPr>
        <p:spPr>
          <a:xfrm>
            <a:off x="3762375" y="3902154"/>
            <a:ext cx="12369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i′</a:t>
            </a:r>
            <a:r>
              <a:rPr lang="zh-CN" altLang="en-US" sz="1600" b="0" dirty="0">
                <a:latin typeface="Times New Roman" panose="02020603050405020304" pitchFamily="18" charset="0"/>
              </a:rPr>
              <a:t>＝</a:t>
            </a: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</a:t>
            </a:r>
            <a:r>
              <a:rPr lang="zh-CN" altLang="en-US" sz="1600" b="0" dirty="0">
                <a:latin typeface="Times New Roman" panose="02020603050405020304" pitchFamily="18" charset="0"/>
              </a:rPr>
              <a:t>－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X</a:t>
            </a:r>
            <a:r>
              <a:rPr lang="en-US" altLang="zh-CN" sz="1600" b="0" err="1">
                <a:latin typeface="Times New Roman" panose="02020603050405020304" pitchFamily="18" charset="0"/>
              </a:rPr>
              <a:t>f</a:t>
            </a:r>
            <a:r>
              <a:rPr lang="en-US" altLang="zh-CN" sz="1600">
                <a:latin typeface="Times New Roman" panose="02020603050405020304" pitchFamily="18" charset="0"/>
              </a:rPr>
              <a:t> </a:t>
            </a:r>
            <a:endParaRPr lang="en-US" altLang="zh-CN" sz="1600">
              <a:latin typeface="Times New Roman" panose="02020603050405020304" pitchFamily="18" charset="0"/>
            </a:endParaRPr>
          </a:p>
        </p:txBody>
      </p:sp>
      <p:sp>
        <p:nvSpPr>
          <p:cNvPr id="618537" name="矩形 618536"/>
          <p:cNvSpPr/>
          <p:nvPr/>
        </p:nvSpPr>
        <p:spPr>
          <a:xfrm>
            <a:off x="3869531" y="2660333"/>
            <a:ext cx="12369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i′</a:t>
            </a:r>
            <a:r>
              <a:rPr lang="zh-CN" altLang="en-US" sz="1600" b="0" dirty="0">
                <a:latin typeface="Times New Roman" panose="02020603050405020304" pitchFamily="18" charset="0"/>
              </a:rPr>
              <a:t>＝</a:t>
            </a: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</a:t>
            </a:r>
            <a:r>
              <a:rPr lang="zh-CN" altLang="en-US" sz="1600" b="0" dirty="0">
                <a:latin typeface="Times New Roman" panose="02020603050405020304" pitchFamily="18" charset="0"/>
              </a:rPr>
              <a:t>＋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X</a:t>
            </a:r>
            <a:r>
              <a:rPr lang="en-US" altLang="zh-CN" sz="1600" b="0" err="1">
                <a:latin typeface="Times New Roman" panose="02020603050405020304" pitchFamily="18" charset="0"/>
              </a:rPr>
              <a:t>f</a:t>
            </a:r>
            <a:r>
              <a:rPr lang="en-US" altLang="zh-CN" sz="1600">
                <a:latin typeface="Times New Roman" panose="02020603050405020304" pitchFamily="18" charset="0"/>
              </a:rPr>
              <a:t> </a:t>
            </a:r>
            <a:endParaRPr lang="en-US" altLang="zh-CN" sz="1600">
              <a:latin typeface="Times New Roman" panose="02020603050405020304" pitchFamily="18" charset="0"/>
            </a:endParaRPr>
          </a:p>
        </p:txBody>
      </p:sp>
      <p:sp>
        <p:nvSpPr>
          <p:cNvPr id="618538" name="左大括号 618537"/>
          <p:cNvSpPr/>
          <p:nvPr/>
        </p:nvSpPr>
        <p:spPr>
          <a:xfrm>
            <a:off x="2465785" y="2247900"/>
            <a:ext cx="53578" cy="971550"/>
          </a:xfrm>
          <a:prstGeom prst="leftBrace">
            <a:avLst>
              <a:gd name="adj1" fmla="val 15111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015"/>
          </a:p>
        </p:txBody>
      </p:sp>
      <p:sp>
        <p:nvSpPr>
          <p:cNvPr id="618541" name="矩形 618540"/>
          <p:cNvSpPr/>
          <p:nvPr/>
        </p:nvSpPr>
        <p:spPr>
          <a:xfrm>
            <a:off x="2033588" y="2201466"/>
            <a:ext cx="44259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反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馈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极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性 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42" name="矩形 618541"/>
          <p:cNvSpPr/>
          <p:nvPr/>
        </p:nvSpPr>
        <p:spPr>
          <a:xfrm>
            <a:off x="2519363" y="2081451"/>
            <a:ext cx="7658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正反馈 </a:t>
            </a:r>
            <a:endParaRPr lang="zh-CN" altLang="en-US" sz="14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43" name="圆角矩形标注 618542"/>
          <p:cNvSpPr/>
          <p:nvPr/>
        </p:nvSpPr>
        <p:spPr>
          <a:xfrm>
            <a:off x="4787504" y="1545431"/>
            <a:ext cx="1025128" cy="378619"/>
          </a:xfrm>
          <a:prstGeom prst="wedgeRoundRectCallout">
            <a:avLst>
              <a:gd name="adj1" fmla="val -113296"/>
              <a:gd name="adj2" fmla="val -6540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200" dirty="0">
                <a:latin typeface="Arial" panose="020B0604020202020204" pitchFamily="34" charset="0"/>
              </a:rPr>
              <a:t>瞬时极性法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4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7219" name="动作按钮: 后退或前一项 77721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0" name="动作按钮: 前进或下一项 7772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1" name="动作按钮: 第一张 7772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2" name="矩形 777221"/>
          <p:cNvSpPr/>
          <p:nvPr/>
        </p:nvSpPr>
        <p:spPr>
          <a:xfrm>
            <a:off x="1860630" y="1231821"/>
            <a:ext cx="31311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（一）交流反馈和直流反馈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b="0">
                <a:latin typeface="Arial" panose="020B0604020202020204" pitchFamily="34" charset="0"/>
              </a:rPr>
              <a:t>                          </a:t>
            </a:r>
            <a:r>
              <a:rPr lang="en-US" altLang="zh-CN" sz="1600" b="0">
                <a:latin typeface="宋体" panose="02010600030101010101" pitchFamily="2" charset="-122"/>
              </a:rPr>
              <a:t>——</a:t>
            </a:r>
            <a:r>
              <a:rPr lang="zh-CN" altLang="en-US" sz="1600" dirty="0">
                <a:latin typeface="Arial" panose="020B0604020202020204" pitchFamily="34" charset="0"/>
              </a:rPr>
              <a:t>按反馈成分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3" name="矩形 777222"/>
          <p:cNvSpPr/>
          <p:nvPr/>
        </p:nvSpPr>
        <p:spPr>
          <a:xfrm>
            <a:off x="1570673" y="625356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24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．反馈类型及判断</a:t>
            </a:r>
            <a:endParaRPr lang="zh-CN" altLang="en-US" sz="24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77224" name="矩形 777223"/>
          <p:cNvSpPr/>
          <p:nvPr/>
        </p:nvSpPr>
        <p:spPr>
          <a:xfrm>
            <a:off x="2564765" y="2033588"/>
            <a:ext cx="30772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交流反馈</a:t>
            </a:r>
            <a:r>
              <a:rPr lang="zh-CN" altLang="en-US" sz="1400" b="0" dirty="0">
                <a:latin typeface="Arial" panose="020B0604020202020204" pitchFamily="34" charset="0"/>
              </a:rPr>
              <a:t>：反馈量中只含交流成分。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777225" name="矩形 777224"/>
          <p:cNvSpPr/>
          <p:nvPr/>
        </p:nvSpPr>
        <p:spPr>
          <a:xfrm>
            <a:off x="2579053" y="2776538"/>
            <a:ext cx="30772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直流反馈</a:t>
            </a:r>
            <a:r>
              <a:rPr lang="zh-CN" altLang="en-US" sz="1400" b="0" dirty="0">
                <a:latin typeface="Arial" panose="020B0604020202020204" pitchFamily="34" charset="0"/>
              </a:rPr>
              <a:t>：反馈量中只含直流成分。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777226" name="矩形 777225"/>
          <p:cNvSpPr/>
          <p:nvPr/>
        </p:nvSpPr>
        <p:spPr>
          <a:xfrm>
            <a:off x="3505359" y="2382679"/>
            <a:ext cx="2880995" cy="33718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主要作用是稳定静态工作点。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7" name="矩形 777226"/>
          <p:cNvSpPr/>
          <p:nvPr/>
        </p:nvSpPr>
        <p:spPr>
          <a:xfrm>
            <a:off x="3605371" y="3301841"/>
            <a:ext cx="2677795" cy="33718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作用：影响电路的动态性能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8" name="左大括号 777227"/>
          <p:cNvSpPr/>
          <p:nvPr/>
        </p:nvSpPr>
        <p:spPr>
          <a:xfrm>
            <a:off x="2309971" y="2186940"/>
            <a:ext cx="215504" cy="809625"/>
          </a:xfrm>
          <a:prstGeom prst="leftBrace">
            <a:avLst>
              <a:gd name="adj1" fmla="val 31307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400"/>
          </a:p>
        </p:txBody>
      </p:sp>
      <p:pic>
        <p:nvPicPr>
          <p:cNvPr id="777229" name="图片 777228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738" y="4030266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7230" name="矩形 777229"/>
          <p:cNvSpPr/>
          <p:nvPr/>
        </p:nvSpPr>
        <p:spPr>
          <a:xfrm>
            <a:off x="2465785" y="4137422"/>
            <a:ext cx="252603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latin typeface="Arial" panose="020B0604020202020204" pitchFamily="34" charset="0"/>
                <a:ea typeface="华文隶书" panose="02010800040101010101" pitchFamily="2" charset="-122"/>
              </a:rPr>
              <a:t>负反馈类型的判断</a:t>
            </a:r>
            <a:r>
              <a:rPr lang="zh-CN" altLang="en-US" sz="1015" dirty="0">
                <a:latin typeface="Arial" panose="020B0604020202020204" pitchFamily="34" charset="0"/>
              </a:rPr>
              <a:t> </a:t>
            </a:r>
            <a:endParaRPr lang="en-US" altLang="zh-CN" sz="1015">
              <a:latin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3123" name="动作按钮: 后退或前一项 773122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4" name="动作按钮: 前进或下一项 77312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5" name="动作按钮: 第一张 77312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6" name="矩形 773125"/>
          <p:cNvSpPr/>
          <p:nvPr/>
        </p:nvSpPr>
        <p:spPr>
          <a:xfrm>
            <a:off x="1704420" y="548005"/>
            <a:ext cx="495998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（二）电压反馈和电流反馈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b="0">
                <a:latin typeface="Arial" panose="020B0604020202020204" pitchFamily="34" charset="0"/>
              </a:rPr>
              <a:t>                          </a:t>
            </a:r>
            <a:r>
              <a:rPr lang="en-US" altLang="zh-CN" sz="1600" b="0">
                <a:latin typeface="宋体" panose="02010600030101010101" pitchFamily="2" charset="-122"/>
              </a:rPr>
              <a:t>——</a:t>
            </a:r>
            <a:r>
              <a:rPr lang="zh-CN" altLang="en-US" sz="1600" dirty="0">
                <a:latin typeface="Arial" panose="020B0604020202020204" pitchFamily="34" charset="0"/>
              </a:rPr>
              <a:t>按从输出端取出反馈信号的方式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28" name="矩形 773127"/>
          <p:cNvSpPr/>
          <p:nvPr/>
        </p:nvSpPr>
        <p:spPr>
          <a:xfrm>
            <a:off x="2559765" y="1733312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电压反馈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：反馈信号取自输出电压，即反馈信号与输出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电压成正比。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29" name="矩形 773128"/>
          <p:cNvSpPr/>
          <p:nvPr/>
        </p:nvSpPr>
        <p:spPr>
          <a:xfrm>
            <a:off x="2613343" y="2381012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电流反馈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：反馈信号取自输出电流，即反馈信号与输出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电流成正比。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31" name="矩形 773130"/>
          <p:cNvSpPr/>
          <p:nvPr/>
        </p:nvSpPr>
        <p:spPr>
          <a:xfrm>
            <a:off x="2195830" y="3503295"/>
            <a:ext cx="5635625" cy="82994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判断电压反馈和电流反馈可采用</a:t>
            </a: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短接法</a:t>
            </a:r>
            <a:r>
              <a:rPr lang="zh-CN" altLang="en-US" sz="1600" dirty="0">
                <a:latin typeface="Arial" panose="020B0604020202020204" pitchFamily="34" charset="0"/>
              </a:rPr>
              <a:t>。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假定把放大器负载短接，即令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u</a:t>
            </a:r>
            <a:r>
              <a:rPr lang="en-US" altLang="zh-CN" sz="1600" b="0" baseline="-25000" err="1">
                <a:latin typeface="Times New Roman" panose="02020603050405020304" pitchFamily="18" charset="0"/>
              </a:rPr>
              <a:t>o</a:t>
            </a:r>
            <a:r>
              <a:rPr lang="en-US" altLang="zh-CN" sz="1600" b="0">
                <a:latin typeface="Arial" panose="020B0604020202020204" pitchFamily="34" charset="0"/>
              </a:rPr>
              <a:t>=0</a:t>
            </a:r>
            <a:r>
              <a:rPr lang="zh-CN" altLang="en-US" sz="1600" b="0" dirty="0">
                <a:latin typeface="Arial" panose="020B0604020202020204" pitchFamily="34" charset="0"/>
              </a:rPr>
              <a:t>，此时如果反馈信号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也为零，则为电压反馈，否则为电流反馈。 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sp>
        <p:nvSpPr>
          <p:cNvPr id="773132" name="左大括号 773131"/>
          <p:cNvSpPr/>
          <p:nvPr/>
        </p:nvSpPr>
        <p:spPr>
          <a:xfrm>
            <a:off x="2397760" y="1852930"/>
            <a:ext cx="215900" cy="718820"/>
          </a:xfrm>
          <a:prstGeom prst="leftBrace">
            <a:avLst>
              <a:gd name="adj1" fmla="val 3057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600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5171" name="动作按钮: 后退或前一项 77517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2" name="动作按钮: 前进或下一项 77517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3" name="动作按钮: 第一张 77517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4" name="矩形 775173"/>
          <p:cNvSpPr/>
          <p:nvPr/>
        </p:nvSpPr>
        <p:spPr>
          <a:xfrm>
            <a:off x="749618" y="641350"/>
            <a:ext cx="630745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（三）串联反馈和并联反馈</a:t>
            </a:r>
            <a:r>
              <a:rPr lang="zh-CN" altLang="en-US" sz="2400" dirty="0">
                <a:latin typeface="Arial" panose="020B0604020202020204" pitchFamily="34" charset="0"/>
              </a:rPr>
              <a:t> </a:t>
            </a:r>
            <a:endParaRPr lang="zh-CN" altLang="en-US" sz="24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 b="0">
                <a:latin typeface="Arial" panose="020B0604020202020204" pitchFamily="34" charset="0"/>
              </a:rPr>
              <a:t>                         </a:t>
            </a:r>
            <a:r>
              <a:rPr lang="en-US" altLang="zh-CN" sz="1800" b="0">
                <a:latin typeface="Arial" panose="020B0604020202020204" pitchFamily="34" charset="0"/>
              </a:rPr>
              <a:t> </a:t>
            </a:r>
            <a:r>
              <a:rPr lang="en-US" altLang="zh-CN" sz="1800" b="0">
                <a:latin typeface="宋体" panose="02010600030101010101" pitchFamily="2" charset="-122"/>
              </a:rPr>
              <a:t>——</a:t>
            </a:r>
            <a:r>
              <a:rPr lang="zh-CN" altLang="en-US" sz="1800" dirty="0">
                <a:latin typeface="Arial" panose="020B0604020202020204" pitchFamily="34" charset="0"/>
              </a:rPr>
              <a:t>按反馈网络与输入端连接方式分类 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775176" name="矩形 775175"/>
          <p:cNvSpPr/>
          <p:nvPr/>
        </p:nvSpPr>
        <p:spPr>
          <a:xfrm>
            <a:off x="2445703" y="1709182"/>
            <a:ext cx="4246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串联反馈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：反馈网络与放大电路输入端串联，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反馈以电压比较的形式出现</a:t>
            </a:r>
            <a:r>
              <a:rPr lang="zh-CN" altLang="en-US" sz="1600" dirty="0">
                <a:latin typeface="Arial" panose="020B0604020202020204" pitchFamily="34" charset="0"/>
              </a:rPr>
              <a:t> 。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5177" name="矩形 775176"/>
          <p:cNvSpPr/>
          <p:nvPr/>
        </p:nvSpPr>
        <p:spPr>
          <a:xfrm>
            <a:off x="2445703" y="2356882"/>
            <a:ext cx="4246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并联反馈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：反馈网络与放大电路输入端并联，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反馈以电流比较的形式出现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r>
              <a:rPr lang="zh-CN" altLang="en-US" sz="1600" b="0" dirty="0">
                <a:latin typeface="Arial" panose="020B0604020202020204" pitchFamily="34" charset="0"/>
              </a:rPr>
              <a:t>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5178" name="矩形 775177"/>
          <p:cNvSpPr/>
          <p:nvPr/>
        </p:nvSpPr>
        <p:spPr>
          <a:xfrm>
            <a:off x="2141935" y="3119438"/>
            <a:ext cx="5521960" cy="107632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串联反馈和并联反馈可以</a:t>
            </a:r>
            <a:r>
              <a:rPr lang="zh-CN" altLang="en-US" sz="1600" b="0" dirty="0">
                <a:solidFill>
                  <a:srgbClr val="000099"/>
                </a:solidFill>
                <a:latin typeface="Arial" panose="020B0604020202020204" pitchFamily="34" charset="0"/>
              </a:rPr>
              <a:t>根据电路结构判断</a:t>
            </a:r>
            <a:r>
              <a:rPr lang="zh-CN" altLang="en-US" sz="1600" b="0" dirty="0">
                <a:latin typeface="Arial" panose="020B0604020202020204" pitchFamily="34" charset="0"/>
              </a:rPr>
              <a:t>。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若输入信号与反馈信号加在放大电路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两个不同的输入端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上则为串联反馈；若输入信号与反馈信号加在放大器的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同一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输入端上</a:t>
            </a:r>
            <a:r>
              <a:rPr lang="zh-CN" altLang="en-US" sz="1600" b="0" dirty="0">
                <a:latin typeface="Arial" panose="020B0604020202020204" pitchFamily="34" charset="0"/>
              </a:rPr>
              <a:t>则为并联反馈。 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sp>
        <p:nvSpPr>
          <p:cNvPr id="775179" name="左大括号 775178"/>
          <p:cNvSpPr/>
          <p:nvPr/>
        </p:nvSpPr>
        <p:spPr>
          <a:xfrm>
            <a:off x="2284095" y="1798320"/>
            <a:ext cx="161925" cy="749300"/>
          </a:xfrm>
          <a:prstGeom prst="leftBrace">
            <a:avLst>
              <a:gd name="adj1" fmla="val 3057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6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pic>
        <p:nvPicPr>
          <p:cNvPr id="3" name="反馈的类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12570" y="585470"/>
            <a:ext cx="5994400" cy="3733800"/>
          </a:xfrm>
          <a:prstGeom prst="round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0000"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3" name="文本框 2"/>
          <p:cNvSpPr txBox="1"/>
          <p:nvPr/>
        </p:nvSpPr>
        <p:spPr>
          <a:xfrm>
            <a:off x="967740" y="1010920"/>
            <a:ext cx="4572000" cy="237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负反馈类型的判别步骤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1) 找出反馈网络(一般是电阻、电容)。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2) 判别是交流反馈还是直流反馈？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3) 判别是否负反馈？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4) 是负反馈！判断是何种类型的负反馈？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2960" y="48895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归纳总结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整体设计：课程进度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9"/>
            <a:ext cx="9144000" cy="51406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05835" y="1698625"/>
            <a:ext cx="1247140" cy="1828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6740" y="598805"/>
            <a:ext cx="7199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 algn="l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试判断图示电路的反馈极性，写出反馈过程，并说明反馈类型。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495" y="34734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PK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895" y="1464310"/>
            <a:ext cx="2743200" cy="1400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930" y="1511935"/>
            <a:ext cx="2590800" cy="1352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95" y="3208020"/>
            <a:ext cx="2743200" cy="1419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0" y="3255645"/>
            <a:ext cx="2590800" cy="1447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78355" y="287083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(a)</a:t>
            </a:r>
            <a:endParaRPr lang="en-US" altLang="zh-CN" sz="1600"/>
          </a:p>
        </p:txBody>
      </p:sp>
      <p:sp>
        <p:nvSpPr>
          <p:cNvPr id="12" name="文本框 11"/>
          <p:cNvSpPr txBox="1"/>
          <p:nvPr/>
        </p:nvSpPr>
        <p:spPr>
          <a:xfrm>
            <a:off x="6257290" y="2891790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(b)</a:t>
            </a:r>
            <a:endParaRPr lang="en-US" altLang="zh-CN" sz="1600"/>
          </a:p>
        </p:txBody>
      </p:sp>
      <p:sp>
        <p:nvSpPr>
          <p:cNvPr id="13" name="文本框 12"/>
          <p:cNvSpPr txBox="1"/>
          <p:nvPr/>
        </p:nvSpPr>
        <p:spPr>
          <a:xfrm>
            <a:off x="2077720" y="462724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(c)</a:t>
            </a:r>
            <a:endParaRPr lang="en-US" altLang="zh-CN" sz="1600"/>
          </a:p>
        </p:txBody>
      </p:sp>
      <p:sp>
        <p:nvSpPr>
          <p:cNvPr id="14" name="文本框 13"/>
          <p:cNvSpPr txBox="1"/>
          <p:nvPr/>
        </p:nvSpPr>
        <p:spPr>
          <a:xfrm>
            <a:off x="6257290" y="473011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(d)</a:t>
            </a:r>
            <a:endParaRPr lang="en-US" altLang="zh-CN" sz="1600"/>
          </a:p>
        </p:txBody>
      </p: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4" name="文本框 3"/>
          <p:cNvSpPr txBox="1"/>
          <p:nvPr/>
        </p:nvSpPr>
        <p:spPr>
          <a:xfrm>
            <a:off x="822960" y="48895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强调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00225" y="307975"/>
            <a:ext cx="6765290" cy="403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1.</a:t>
            </a:r>
            <a:r>
              <a:rPr lang="zh-CN" altLang="en-US"/>
              <a:t>利用瞬时极性法判断负反馈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(1)设接“地”参考点的电位为零，在某点对“地”电压(即电位)的正半周，该点交流电位的瞬时极性为正；在负半周则为负。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(2)设基极瞬时极性为正，根据集电极瞬时极性与基极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、发射极(接有发射极电阻而无旁路电容时)瞬时极性与基极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的原则，标出相关各点的瞬时极性。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负反馈的类型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(3)若反馈信号与输入信号加在</a:t>
            </a:r>
            <a:r>
              <a:rPr lang="zh-CN" altLang="en-US">
                <a:solidFill>
                  <a:srgbClr val="FF0000"/>
                </a:solidFill>
              </a:rPr>
              <a:t>同一电极上</a:t>
            </a:r>
            <a:r>
              <a:rPr lang="zh-CN" altLang="en-US"/>
              <a:t>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两者极性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为负反馈；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极性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为正反馈。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(4)若反馈信号与输入信号加在</a:t>
            </a:r>
            <a:r>
              <a:rPr lang="zh-CN" altLang="en-US">
                <a:solidFill>
                  <a:srgbClr val="FF0000"/>
                </a:solidFill>
              </a:rPr>
              <a:t>两个电极上</a:t>
            </a:r>
            <a:r>
              <a:rPr lang="zh-CN" altLang="en-US"/>
              <a:t>，两者极性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为负反馈；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极性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为正反馈。</a:t>
            </a:r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1085" name="图片 771084" descr="图8-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6740" y="1728470"/>
            <a:ext cx="4551045" cy="3234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12495" y="958215"/>
            <a:ext cx="7199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 algn="l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试判断图示电路的反馈极性，写出反馈过程，并说明反馈类型。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495" y="34734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小组展示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pic>
        <p:nvPicPr>
          <p:cNvPr id="771085" name="图片 771084" descr="图8-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49145" y="1162685"/>
            <a:ext cx="4980305" cy="35401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25500" y="24384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二、任务实施</a:t>
            </a:r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224028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二、任务实施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25500" y="755650"/>
            <a:ext cx="775017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b)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b="0">
                <a:ea typeface="宋体" panose="02010600030101010101" pitchFamily="2" charset="-122"/>
              </a:rPr>
              <a:t>操作要求（1）连线前检查和筛选元器件，检查出不合格的元件、缺失的元件、模块的错误链接点；（2）按照电路图及电子连线工艺要求，将缺失的各元器件在电路板上进行布局、安装与连线；（3）熟练掌握连线方法，无错连、漏连情况；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sz="1800" b="0">
                <a:ea typeface="宋体" panose="02010600030101010101" pitchFamily="2" charset="-122"/>
              </a:rPr>
              <a:t>）所有操作符合行业安全文明生产规范；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sz="1800" b="0">
                <a:ea typeface="宋体" panose="02010600030101010101" pitchFamily="2" charset="-122"/>
              </a:rPr>
              <a:t>）连线完毕后，关闭电源，工具摆放整齐，场地清理干净。c）电路调试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(1)</a:t>
            </a:r>
            <a:r>
              <a:rPr lang="zh-CN" sz="1800" b="0">
                <a:ea typeface="宋体" panose="02010600030101010101" pitchFamily="2" charset="-122"/>
              </a:rPr>
              <a:t>选择+5V稳压电源，为放大电路提供直流电源。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(2)</a:t>
            </a:r>
            <a:r>
              <a:rPr lang="zh-CN" sz="1800" b="0">
                <a:ea typeface="宋体" panose="02010600030101010101" pitchFamily="2" charset="-122"/>
              </a:rPr>
              <a:t>函数信号发生器输出正弦波，为放大电路提供输入信号。(3)通过示波器观察放大电路的输出波形</a:t>
            </a:r>
            <a:r>
              <a:rPr lang="en-US" altLang="zh-CN" sz="1800" b="0">
                <a:ea typeface="宋体" panose="02010600030101010101" pitchFamily="2" charset="-122"/>
              </a:rPr>
              <a:t>     </a:t>
            </a:r>
            <a:r>
              <a:rPr lang="zh-CN" sz="1800">
                <a:ea typeface="宋体" panose="02010600030101010101" pitchFamily="2" charset="-122"/>
                <a:sym typeface="+mn-ea"/>
              </a:rPr>
              <a:t>，并绘制在试卷上。(4)测量放大电路的静态工作点，并记录在下表中。</a:t>
            </a:r>
            <a:endParaRPr lang="zh-CN" altLang="en-US" sz="1800" b="0">
              <a:ea typeface="宋体" panose="02010600030101010101" pitchFamily="2" charset="-122"/>
            </a:endParaRPr>
          </a:p>
          <a:p>
            <a:pPr marL="266065" indent="-266065"/>
            <a:endParaRPr lang="zh-CN" altLang="en-US" sz="18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5046980" y="3547110"/>
            <a:ext cx="274955" cy="228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183640" y="570230"/>
            <a:ext cx="6021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(1)测量放大电路的静态工作点，并记录到下表中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1372870" y="1559560"/>
          <a:ext cx="6398260" cy="193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  <a:gridCol w="1599565"/>
              </a:tblGrid>
              <a:tr h="41465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089785" y="1694180"/>
          <a:ext cx="27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79400" imgH="215900" progId="Equation.KSEE3">
                  <p:embed/>
                </p:oleObj>
              </mc:Choice>
              <mc:Fallback>
                <p:oleObj name="" r:id="rId1" imgW="279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89785" y="1694180"/>
                        <a:ext cx="27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85540" y="168783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279400" imgH="228600" progId="Equation.KSEE3">
                  <p:embed/>
                </p:oleObj>
              </mc:Choice>
              <mc:Fallback>
                <p:oleObj name="" r:id="rId3" imgW="279400" imgH="2286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5540" y="168783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00320" y="169418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5" imgW="279400" imgH="228600" progId="Equation.KSEE3">
                  <p:embed/>
                </p:oleObj>
              </mc:Choice>
              <mc:Fallback>
                <p:oleObj name="" r:id="rId5" imgW="279400" imgH="2286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0320" y="169418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71653" y="1700530"/>
          <a:ext cx="17716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7" imgW="177165" imgH="228600" progId="Equation.KSEE3">
                  <p:embed/>
                </p:oleObj>
              </mc:Choice>
              <mc:Fallback>
                <p:oleObj name="" r:id="rId7" imgW="177165" imgH="2286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71653" y="1700530"/>
                        <a:ext cx="17716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9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933498" y="1061085"/>
          <a:ext cx="228600" cy="38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</a:tblGrid>
              <a:tr h="7569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dk1"/>
                          </a:solidFill>
                        </a:rPr>
                        <a:t>活动导入</a:t>
                      </a:r>
                      <a:endParaRPr lang="zh-CN" altLang="en-US" sz="1015" b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查阅与整理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74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成果展示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1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9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总结归纳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静态工作点和输出电压波形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1371600"/>
                <a:gridCol w="457200"/>
                <a:gridCol w="7429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2.会根据实际电路要求，完成电路图的设计；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任务一检查评价单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53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02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690752" y="1126006"/>
            <a:ext cx="38404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任务二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分析功率电路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12100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20"/>
                <a:gridCol w="1582420"/>
                <a:gridCol w="1582420"/>
                <a:gridCol w="1582420"/>
                <a:gridCol w="1582420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47115" y="837565"/>
            <a:ext cx="6825006" cy="988060"/>
            <a:chOff x="1649" y="1605"/>
            <a:chExt cx="10454" cy="15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124" y="1645"/>
              <a:ext cx="8964" cy="1421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8" name="Rectangle 174"/>
            <p:cNvSpPr>
              <a:spLocks noChangeArrowheads="1"/>
            </p:cNvSpPr>
            <p:nvPr/>
          </p:nvSpPr>
          <p:spPr bwMode="auto">
            <a:xfrm>
              <a:off x="1649" y="1605"/>
              <a:ext cx="1842" cy="1556"/>
            </a:xfrm>
            <a:prstGeom prst="rect">
              <a:avLst/>
            </a:prstGeom>
            <a:solidFill>
              <a:srgbClr val="E4951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6" name="Rectangle 177"/>
            <p:cNvSpPr/>
            <p:nvPr/>
          </p:nvSpPr>
          <p:spPr>
            <a:xfrm>
              <a:off x="1885" y="2192"/>
              <a:ext cx="1368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noProof="1" smtClean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黑体" panose="02010609060101010101" charset="-122"/>
                  <a:sym typeface="+mn-ea"/>
                </a:rPr>
                <a:t>知识目标</a:t>
              </a:r>
              <a:endParaRPr lang="zh-CN" altLang="en-US" noProof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7" name="Rectangle 180"/>
            <p:cNvSpPr>
              <a:spLocks noChangeArrowheads="1"/>
            </p:cNvSpPr>
            <p:nvPr/>
          </p:nvSpPr>
          <p:spPr bwMode="auto">
            <a:xfrm>
              <a:off x="3481" y="1929"/>
              <a:ext cx="8622" cy="11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1.了解功率放大电路的主要功能；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2.掌握选用功率放大器的要求；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3.理解互补对称功率放大器的工作原理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7115" y="2106295"/>
            <a:ext cx="6816090" cy="1070610"/>
            <a:chOff x="1649" y="3647"/>
            <a:chExt cx="10440" cy="2754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124" y="3688"/>
              <a:ext cx="8965" cy="2672"/>
            </a:xfrm>
            <a:prstGeom prst="rect">
              <a:avLst/>
            </a:prstGeom>
            <a:noFill/>
            <a:ln w="12700">
              <a:solidFill>
                <a:srgbClr val="339966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5"/>
            <p:cNvSpPr>
              <a:spLocks noChangeArrowheads="1"/>
            </p:cNvSpPr>
            <p:nvPr/>
          </p:nvSpPr>
          <p:spPr bwMode="auto">
            <a:xfrm>
              <a:off x="1649" y="3647"/>
              <a:ext cx="1842" cy="2754"/>
            </a:xfrm>
            <a:prstGeom prst="rect">
              <a:avLst/>
            </a:prstGeom>
            <a:solidFill>
              <a:srgbClr val="5EB4B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9" name="Rectangle 178"/>
            <p:cNvSpPr>
              <a:spLocks noChangeArrowheads="1"/>
            </p:cNvSpPr>
            <p:nvPr/>
          </p:nvSpPr>
          <p:spPr bwMode="auto">
            <a:xfrm>
              <a:off x="1885" y="4645"/>
              <a:ext cx="1368" cy="7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能力目标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20" name="Rectangle 181"/>
            <p:cNvSpPr>
              <a:spLocks noChangeArrowheads="1"/>
            </p:cNvSpPr>
            <p:nvPr/>
          </p:nvSpPr>
          <p:spPr bwMode="auto">
            <a:xfrm>
              <a:off x="3516" y="4211"/>
              <a:ext cx="8553" cy="1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1.能根据设计电路图，进行功率放大电路的安装；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2.能够识读电路图；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3.能根据电子装配安装工艺的要求，正确安装电子元件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6480" y="3500425"/>
            <a:ext cx="6947419" cy="1112270"/>
            <a:chOff x="1621" y="5198"/>
            <a:chExt cx="10700" cy="1606"/>
          </a:xfrm>
        </p:grpSpPr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141" y="5243"/>
              <a:ext cx="8978" cy="1561"/>
            </a:xfrm>
            <a:prstGeom prst="rect">
              <a:avLst/>
            </a:prstGeom>
            <a:noFill/>
            <a:ln w="12700">
              <a:solidFill>
                <a:srgbClr val="336699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3" name="Rectangle 176"/>
            <p:cNvSpPr>
              <a:spLocks noChangeArrowheads="1"/>
            </p:cNvSpPr>
            <p:nvPr/>
          </p:nvSpPr>
          <p:spPr bwMode="auto">
            <a:xfrm>
              <a:off x="1621" y="5198"/>
              <a:ext cx="1842" cy="1583"/>
            </a:xfrm>
            <a:prstGeom prst="rect">
              <a:avLst/>
            </a:prstGeom>
            <a:solidFill>
              <a:srgbClr val="62D862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4" name="Rectangle 179"/>
            <p:cNvSpPr>
              <a:spLocks noChangeArrowheads="1"/>
            </p:cNvSpPr>
            <p:nvPr/>
          </p:nvSpPr>
          <p:spPr bwMode="auto">
            <a:xfrm>
              <a:off x="1902" y="5713"/>
              <a:ext cx="1368" cy="4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素质目标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35" name="Rectangle 182"/>
            <p:cNvSpPr>
              <a:spLocks noChangeArrowheads="1"/>
            </p:cNvSpPr>
            <p:nvPr/>
          </p:nvSpPr>
          <p:spPr bwMode="auto">
            <a:xfrm>
              <a:off x="3464" y="5304"/>
              <a:ext cx="8857" cy="14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1.学生通过安装调试操作，掌握仪器仪表（万用表）的使用能力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2.通过具体电路模型的建立，不断规范学生正确使用图形符号，完成电路图的设计，提升严谨的工作态度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3.面对实际工作任务，学生能够明确工作任务，分解制定合理的工作计划，逐步领会、学习和掌握独立工作的能力。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7394" name="标题 827393"/>
          <p:cNvSpPr>
            <a:spLocks noGrp="1"/>
          </p:cNvSpPr>
          <p:nvPr>
            <p:ph type="title"/>
          </p:nvPr>
        </p:nvSpPr>
        <p:spPr>
          <a:xfrm>
            <a:off x="1027906" y="173594"/>
            <a:ext cx="4104085" cy="857250"/>
          </a:xfrm>
        </p:spPr>
        <p:txBody>
          <a:bodyPr anchor="ctr" anchorCtr="0"/>
          <a:p>
            <a:r>
              <a:rPr lang="zh-CN" altLang="en-US" dirty="0">
                <a:ea typeface="黑体" panose="02010609060101010101" charset="-122"/>
              </a:rPr>
              <a:t>一、</a:t>
            </a:r>
            <a:r>
              <a:rPr lang="zh-CN" altLang="en-US" dirty="0"/>
              <a:t>认识功率放大器</a:t>
            </a:r>
            <a:endParaRPr lang="zh-CN" altLang="en-US" dirty="0"/>
          </a:p>
        </p:txBody>
      </p:sp>
      <p:sp>
        <p:nvSpPr>
          <p:cNvPr id="827395" name="动作按钮: 后退或前一项 82739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27396" name="动作按钮: 前进或下一项 82739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27397" name="动作按钮: 第一张 82739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27398" name="矩形 827397"/>
          <p:cNvSpPr/>
          <p:nvPr/>
        </p:nvSpPr>
        <p:spPr>
          <a:xfrm>
            <a:off x="2250281" y="4192191"/>
            <a:ext cx="239649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功率放大器实例</a:t>
            </a:r>
            <a:r>
              <a:rPr lang="zh-CN" altLang="en-US" sz="1015" dirty="0">
                <a:latin typeface="Arial" panose="020B0604020202020204" pitchFamily="34" charset="0"/>
              </a:rPr>
              <a:t> </a:t>
            </a:r>
            <a:endParaRPr lang="en-US" altLang="zh-CN" sz="1015">
              <a:latin typeface="Arial" panose="020B0604020202020204" pitchFamily="34" charset="0"/>
            </a:endParaRPr>
          </a:p>
        </p:txBody>
      </p:sp>
      <p:pic>
        <p:nvPicPr>
          <p:cNvPr id="827399" name="图片 827398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160" y="4049316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7410" name="图片 827409" descr="图8-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0" y="1515110"/>
            <a:ext cx="7145655" cy="204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7411" name="矩形 827410"/>
          <p:cNvSpPr/>
          <p:nvPr/>
        </p:nvSpPr>
        <p:spPr>
          <a:xfrm>
            <a:off x="3697208" y="3661013"/>
            <a:ext cx="18465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800" b="0" dirty="0">
                <a:latin typeface="Arial" panose="020B0604020202020204" pitchFamily="34" charset="0"/>
              </a:rPr>
              <a:t>常见低频功放管</a:t>
            </a:r>
            <a:r>
              <a:rPr lang="zh-CN" altLang="en-US" sz="1800" dirty="0">
                <a:latin typeface="Arial" panose="020B0604020202020204" pitchFamily="34" charset="0"/>
              </a:rPr>
              <a:t> 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4563" name="动作按钮: 后退或前一项 834562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4564" name="动作按钮: 前进或下一项 83456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4565" name="动作按钮: 第一张 83456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4568" name="矩形 834567"/>
          <p:cNvSpPr/>
          <p:nvPr/>
        </p:nvSpPr>
        <p:spPr>
          <a:xfrm>
            <a:off x="733108" y="442159"/>
            <a:ext cx="5440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36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36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．功率放大器的基本要求</a:t>
            </a:r>
            <a:endParaRPr lang="zh-CN" altLang="en-US" sz="36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34571" name="矩形 834570"/>
          <p:cNvSpPr/>
          <p:nvPr/>
        </p:nvSpPr>
        <p:spPr>
          <a:xfrm>
            <a:off x="626110" y="1009333"/>
            <a:ext cx="7127875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304800" algn="l"/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99"/>
                </a:solidFill>
                <a:latin typeface="Arial" panose="020B0604020202020204" pitchFamily="34" charset="0"/>
              </a:rPr>
              <a:t>1</a:t>
            </a:r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）有足够大的输出功率</a:t>
            </a:r>
            <a:endParaRPr lang="zh-CN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        为了获得足够大的输出功率，要求功率放大器的三极管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（也称功放管）的电压和电流都允许有足够大的输出幅度，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  但又不超过管子的极限参数。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99"/>
                </a:solidFill>
                <a:latin typeface="Arial" panose="020B0604020202020204" pitchFamily="34" charset="0"/>
              </a:rPr>
              <a:t>2</a:t>
            </a:r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）效率要高</a:t>
            </a:r>
            <a:endParaRPr lang="zh-CN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        放大电路的效率是指负载获得的功率与电源提供的功率之比。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99"/>
                </a:solidFill>
                <a:latin typeface="Arial" panose="020B0604020202020204" pitchFamily="34" charset="0"/>
              </a:rPr>
              <a:t>3</a:t>
            </a:r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）非线性失真小</a:t>
            </a:r>
            <a:endParaRPr lang="zh-CN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        要求功率放大器的非线性失真尽量小，特别是高保真的音响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及扩音设备对这方面有较严格的要求。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99"/>
                </a:solidFill>
                <a:latin typeface="Arial" panose="020B0604020202020204" pitchFamily="34" charset="0"/>
              </a:rPr>
              <a:t>4</a:t>
            </a:r>
            <a:r>
              <a:rPr lang="zh-CN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）功放管散热要好</a:t>
            </a:r>
            <a:endParaRPr lang="zh-CN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indent="304800" algn="l"/>
            <a:r>
              <a:rPr lang="zh-CN" altLang="en-US" sz="1800" b="0" dirty="0">
                <a:latin typeface="Arial" panose="020B0604020202020204" pitchFamily="34" charset="0"/>
              </a:rPr>
              <a:t>         通常功放管的集电极具有金属散热外壳。</a:t>
            </a:r>
            <a:endParaRPr lang="zh-CN" altLang="en-US" sz="1800" b="0" dirty="0">
              <a:latin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6611" name="动作按钮: 后退或前一项 83661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6612" name="动作按钮: 前进或下一项 83661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6613" name="动作按钮: 第一张 83661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6614" name="矩形 836613"/>
          <p:cNvSpPr/>
          <p:nvPr/>
        </p:nvSpPr>
        <p:spPr>
          <a:xfrm>
            <a:off x="704136" y="586939"/>
            <a:ext cx="716280" cy="39693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8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功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率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放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大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器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的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类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型</a:t>
            </a:r>
            <a:endParaRPr lang="zh-CN" altLang="en-US" sz="28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36618" name="图片 836617" descr="图8-24表1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1301" y="1348979"/>
            <a:ext cx="1015604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6617" name="图片 836616" descr="图8-24表2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023" y="2375297"/>
            <a:ext cx="971550" cy="10798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6616" name="图片 836615" descr="图8-24表3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723" y="3455194"/>
            <a:ext cx="1213247" cy="11215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6624" name="矩形 836623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6628" name="矩形 836627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6632" name="矩形 836631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836708" name="表格 836707"/>
          <p:cNvGraphicFramePr/>
          <p:nvPr>
            <p:custDataLst>
              <p:tags r:id="rId4"/>
            </p:custDataLst>
          </p:nvPr>
        </p:nvGraphicFramePr>
        <p:xfrm>
          <a:off x="1612265" y="778510"/>
          <a:ext cx="6172200" cy="3952875"/>
        </p:xfrm>
        <a:graphic>
          <a:graphicData uri="http://schemas.openxmlformats.org/drawingml/2006/table">
            <a:tbl>
              <a:tblPr/>
              <a:tblGrid>
                <a:gridCol w="688975"/>
                <a:gridCol w="2458720"/>
                <a:gridCol w="3024505"/>
              </a:tblGrid>
              <a:tr h="35369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类型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图    示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说    明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11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13335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甲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13335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类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13335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放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13335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大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13335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器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2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26670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①功放管的静态工作点选择在放大区，在工作过程中，功放管始终处于导通状态。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②输入信号全波得到放大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③适用于小信号放大电路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④管耗大、效率低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96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乙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类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放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大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器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2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266700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①功放管的静态工作点设置在功放管的截止边缘，在工作过程中，功放管仅在输入信号的正半周导通，负半周则截止。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②输入信号仅半波得到放大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③适用于大信号放大电路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6700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④效率高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840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甲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乙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类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放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大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器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1200" dirty="0"/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b="1" u="none" kern="1200" baseline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ea typeface="楷体_GB2312" panose="02010609030101010101" pitchFamily="49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268605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①功放管的静态工作点介于甲类和乙类之间，有不大的静态电流，波形的失真情况和效率介于甲、乙类之间。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86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②静态电流很小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86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③适用于功率放大电路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268605" eaLnBrk="0" hangingPunc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④效率高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6698" name="矩形 836697"/>
          <p:cNvSpPr/>
          <p:nvPr/>
        </p:nvSpPr>
        <p:spPr>
          <a:xfrm>
            <a:off x="1143000" y="3702050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836709" name="图片 836708" descr="B3-8-3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723" y="1323975"/>
            <a:ext cx="1188244" cy="1051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6710" name="图片 836709" descr="B3-8-3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723" y="2403872"/>
            <a:ext cx="1187053" cy="10513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6711" name="图片 836710" descr="B3-8-3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123" y="3483372"/>
            <a:ext cx="1188244" cy="105965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8658" name="标题 838657"/>
          <p:cNvSpPr>
            <a:spLocks noGrp="1"/>
          </p:cNvSpPr>
          <p:nvPr>
            <p:ph type="title"/>
          </p:nvPr>
        </p:nvSpPr>
        <p:spPr>
          <a:xfrm>
            <a:off x="722471" y="194549"/>
            <a:ext cx="4104085" cy="857250"/>
          </a:xfrm>
        </p:spPr>
        <p:txBody>
          <a:bodyPr anchor="ctr" anchorCtr="0"/>
          <a:p>
            <a:r>
              <a:rPr lang="zh-CN" altLang="en-US" sz="2400" dirty="0">
                <a:ea typeface="黑体" panose="02010609060101010101" charset="-122"/>
              </a:rPr>
              <a:t>二、</a:t>
            </a:r>
            <a:r>
              <a:rPr lang="zh-CN" altLang="en-US" sz="2400" dirty="0"/>
              <a:t>集成功率放大器及应用</a:t>
            </a:r>
            <a:endParaRPr lang="zh-CN" altLang="en-US" sz="2400" dirty="0"/>
          </a:p>
        </p:txBody>
      </p:sp>
      <p:sp>
        <p:nvSpPr>
          <p:cNvPr id="838659" name="动作按钮: 后退或前一项 83865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60" name="动作按钮: 前进或下一项 83865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61" name="动作按钮: 第一张 83866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66" name="矩形 838665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67" name="矩形 838666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68" name="矩形 838667"/>
          <p:cNvSpPr/>
          <p:nvPr/>
        </p:nvSpPr>
        <p:spPr>
          <a:xfrm>
            <a:off x="1143000" y="1256110"/>
            <a:ext cx="17145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8691" name="矩形 838690"/>
          <p:cNvSpPr/>
          <p:nvPr/>
        </p:nvSpPr>
        <p:spPr>
          <a:xfrm>
            <a:off x="1143000" y="3702050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838694" name="图片 838693" descr="图8-25LM386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820" y="1601470"/>
            <a:ext cx="2672715" cy="2259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8693" name="图片 838692" descr="图8-30B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585" y="1649095"/>
            <a:ext cx="2106295" cy="219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8696" name="矩形 838695"/>
          <p:cNvSpPr/>
          <p:nvPr/>
        </p:nvSpPr>
        <p:spPr>
          <a:xfrm>
            <a:off x="5940029" y="2526467"/>
            <a:ext cx="35433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lnSpc>
                <a:spcPct val="100000"/>
              </a:lnSpc>
            </a:pPr>
            <a:r>
              <a:rPr lang="zh-CN" alt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sp>
        <p:nvSpPr>
          <p:cNvPr id="838697" name="矩形 838696"/>
          <p:cNvSpPr/>
          <p:nvPr/>
        </p:nvSpPr>
        <p:spPr>
          <a:xfrm>
            <a:off x="2610088" y="4000818"/>
            <a:ext cx="37515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indent="266700" algn="l" defTabSz="914400">
              <a:lnSpc>
                <a:spcPct val="100000"/>
              </a:lnSpc>
              <a:tabLst>
                <a:tab pos="2628900" algn="l"/>
              </a:tabLst>
            </a:pPr>
            <a:r>
              <a:rPr lang="zh-CN" alt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                                      （</a:t>
            </a:r>
            <a:r>
              <a:rPr lang="en-US" altLang="zh-CN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indent="266700" algn="l" defTabSz="914400" eaLnBrk="0" hangingPunct="0">
              <a:lnSpc>
                <a:spcPct val="100000"/>
              </a:lnSpc>
              <a:tabLst>
                <a:tab pos="2628900" algn="l"/>
              </a:tabLst>
            </a:pPr>
            <a:r>
              <a:rPr lang="en-US" altLang="zh-CN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LM386</a:t>
            </a:r>
            <a:r>
              <a:rPr lang="zh-CN" alt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外形图及引脚图</a:t>
            </a:r>
            <a:endParaRPr lang="zh-CN" alt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1490" name="文本占位符 831489"/>
          <p:cNvSpPr>
            <a:spLocks noGrp="1"/>
          </p:cNvSpPr>
          <p:nvPr>
            <p:ph type="body" idx="1"/>
          </p:nvPr>
        </p:nvSpPr>
        <p:spPr>
          <a:xfrm>
            <a:off x="682625" y="271780"/>
            <a:ext cx="5840016" cy="400050"/>
          </a:xfrm>
        </p:spPr>
        <p:txBody>
          <a:bodyPr/>
          <a:p>
            <a:pPr>
              <a:buNone/>
            </a:pPr>
            <a:r>
              <a:rPr lang="en-US" altLang="zh-CN"/>
              <a:t>【</a:t>
            </a:r>
            <a:r>
              <a:rPr lang="zh-CN" altLang="en-US" dirty="0"/>
              <a:t>课堂练习</a:t>
            </a:r>
            <a:r>
              <a:rPr lang="en-US" altLang="zh-CN"/>
              <a:t>】</a:t>
            </a:r>
            <a:endParaRPr lang="zh-CN" altLang="en-US" b="0" dirty="0">
              <a:latin typeface="宋体" panose="02010600030101010101" pitchFamily="2" charset="-122"/>
            </a:endParaRPr>
          </a:p>
        </p:txBody>
      </p:sp>
      <p:sp>
        <p:nvSpPr>
          <p:cNvPr id="831492" name="矩形 831491"/>
          <p:cNvSpPr/>
          <p:nvPr/>
        </p:nvSpPr>
        <p:spPr>
          <a:xfrm>
            <a:off x="1143000" y="0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1493" name="矩形 831492"/>
          <p:cNvSpPr/>
          <p:nvPr/>
        </p:nvSpPr>
        <p:spPr>
          <a:xfrm>
            <a:off x="1143000" y="2493169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1494" name="动作按钮: 后退或前一项 831493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1495" name="动作按钮: 前进或下一项 831494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1496" name="动作按钮: 第一张 831495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831502" name="矩形 831501"/>
          <p:cNvSpPr/>
          <p:nvPr/>
        </p:nvSpPr>
        <p:spPr>
          <a:xfrm>
            <a:off x="1142841" y="632539"/>
            <a:ext cx="4754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800" b="0" dirty="0">
                <a:latin typeface="Arial" panose="020B0604020202020204" pitchFamily="34" charset="0"/>
              </a:rPr>
              <a:t>如图所示音频放大电路，试分析其工作情况。</a:t>
            </a:r>
            <a:endParaRPr lang="zh-CN" altLang="en-US" sz="18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800" b="0" dirty="0">
                <a:latin typeface="Arial" panose="020B0604020202020204" pitchFamily="34" charset="0"/>
              </a:rPr>
              <a:t>（可用</a:t>
            </a:r>
            <a:r>
              <a:rPr lang="en-US" altLang="zh-CN" sz="1800" b="0" dirty="0">
                <a:latin typeface="Arial" panose="020B0604020202020204" pitchFamily="34" charset="0"/>
              </a:rPr>
              <a:t>LM1875</a:t>
            </a:r>
            <a:r>
              <a:rPr lang="zh-CN" altLang="en-US" sz="1800" b="0" dirty="0">
                <a:latin typeface="Arial" panose="020B0604020202020204" pitchFamily="34" charset="0"/>
              </a:rPr>
              <a:t>来代替</a:t>
            </a:r>
            <a:r>
              <a:rPr lang="en-US" altLang="zh-CN" sz="1800" b="0" dirty="0">
                <a:latin typeface="Arial" panose="020B0604020202020204" pitchFamily="34" charset="0"/>
              </a:rPr>
              <a:t>LM386</a:t>
            </a:r>
            <a:r>
              <a:rPr lang="zh-CN" altLang="en-US" sz="1800" b="0" dirty="0">
                <a:latin typeface="Arial" panose="020B0604020202020204" pitchFamily="34" charset="0"/>
              </a:rPr>
              <a:t>）</a:t>
            </a:r>
            <a:r>
              <a:rPr lang="zh-CN" altLang="en-US" sz="1800" dirty="0">
                <a:latin typeface="Arial" panose="020B0604020202020204" pitchFamily="34" charset="0"/>
              </a:rPr>
              <a:t> 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pic>
        <p:nvPicPr>
          <p:cNvPr id="831503" name="图片 8315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785" y="1466215"/>
            <a:ext cx="4559935" cy="313182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81990" y="398145"/>
            <a:ext cx="15544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仿真电路</a:t>
            </a:r>
            <a:endParaRPr lang="en-US" altLang="zh-CN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922270" y="1093470"/>
            <a:ext cx="3776980" cy="3147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67740" y="1010920"/>
            <a:ext cx="597471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800"/>
          </a:p>
          <a:p>
            <a:r>
              <a:rPr sz="1800"/>
              <a:t>这个电路取自于TDA2030的技术手册(pdf，英文格式)。</a:t>
            </a:r>
            <a:endParaRPr sz="1800"/>
          </a:p>
          <a:p>
            <a:endParaRPr sz="1800"/>
          </a:p>
          <a:p>
            <a:r>
              <a:rPr sz="1800"/>
              <a:t>你在输入端加一个电位器，这个可以调节音量。1N4001可以用1N4007代替。</a:t>
            </a:r>
            <a:endParaRPr sz="1800"/>
          </a:p>
          <a:p>
            <a:endParaRPr sz="1800"/>
          </a:p>
          <a:p>
            <a:r>
              <a:rPr sz="1800"/>
              <a:t>需要注意在扬声器附近有一个1欧姆电阻，这个电阻与后面的220nF电容合成一个消振电路，这个1欧姆电阻最好使用大功率电阻，比如10W的大功率电阻。用小电阻容易烧。</a:t>
            </a:r>
            <a:endParaRPr sz="1800"/>
          </a:p>
        </p:txBody>
      </p:sp>
      <p:sp>
        <p:nvSpPr>
          <p:cNvPr id="4" name="文本框 3"/>
          <p:cNvSpPr txBox="1"/>
          <p:nvPr/>
        </p:nvSpPr>
        <p:spPr>
          <a:xfrm>
            <a:off x="822960" y="48895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归纳总结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7" name="文本框 6"/>
          <p:cNvSpPr txBox="1"/>
          <p:nvPr/>
        </p:nvSpPr>
        <p:spPr>
          <a:xfrm>
            <a:off x="2209800" y="945991"/>
            <a:ext cx="33985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每队展示</a:t>
            </a:r>
            <a:r>
              <a:rPr lang="en-US" altLang="zh-CN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2</a:t>
            </a:r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分钟，可以多人展示</a:t>
            </a:r>
            <a:r>
              <a:rPr lang="zh-CN" altLang="en-US" sz="1015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。</a:t>
            </a:r>
            <a:endParaRPr lang="zh-CN" altLang="en-US" sz="1015"/>
          </a:p>
        </p:txBody>
      </p:sp>
      <p:pic>
        <p:nvPicPr>
          <p:cNvPr id="8" name="图片 7" descr="show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1314450"/>
            <a:ext cx="5685473" cy="36980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3470" y="46418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14400" y="3429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0" name="表格 132209"/>
          <p:cNvGraphicFramePr/>
          <p:nvPr>
            <p:custDataLst>
              <p:tags r:id="rId1"/>
            </p:custDataLst>
          </p:nvPr>
        </p:nvGraphicFramePr>
        <p:xfrm>
          <a:off x="1046480" y="994410"/>
          <a:ext cx="6963410" cy="3500120"/>
        </p:xfrm>
        <a:graphic>
          <a:graphicData uri="http://schemas.openxmlformats.org/drawingml/2006/table">
            <a:tbl>
              <a:tblPr/>
              <a:tblGrid>
                <a:gridCol w="1001395"/>
                <a:gridCol w="930275"/>
                <a:gridCol w="1586865"/>
                <a:gridCol w="605790"/>
                <a:gridCol w="676910"/>
                <a:gridCol w="607060"/>
                <a:gridCol w="471170"/>
                <a:gridCol w="484505"/>
                <a:gridCol w="599440"/>
              </a:tblGrid>
              <a:tr h="34290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1.熟练掌握四种反馈的判断方法；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2.根据给定的电路，能够判断出反馈的类型；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3.会使用仿真根据分析电路；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38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4.会根据电路图分析电子元件在电路中的作用 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83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417253" y="633175"/>
            <a:ext cx="16052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任务二检测评价单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084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03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189261" y="1750211"/>
            <a:ext cx="42468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任务三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2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功率放大器识别与安装</a:t>
            </a:r>
            <a:endParaRPr lang="zh-CN" altLang="zh-CN" sz="32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0" y="0"/>
          <a:ext cx="8032750" cy="33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550"/>
                <a:gridCol w="1606550"/>
                <a:gridCol w="1606550"/>
                <a:gridCol w="1606550"/>
                <a:gridCol w="1606550"/>
              </a:tblGrid>
              <a:tr h="3359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725170"/>
            <a:ext cx="7117715" cy="4200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81990" y="39814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一、任务导入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LM386仿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" y="916305"/>
            <a:ext cx="5968365" cy="3721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7630" y="4648835"/>
            <a:ext cx="4572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这是增益最小时(1、8)引脚什么也没接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7211695" y="4190365"/>
            <a:ext cx="1692910" cy="724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输入0</a:t>
            </a:r>
            <a:r>
              <a:rPr lang="en-US" altLang="zh-CN"/>
              <a:t>.</a:t>
            </a:r>
            <a:r>
              <a:rPr lang="zh-CN" altLang="en-US"/>
              <a:t>05v，输出1v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增益为20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 descr="LM386仿真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5" y="255905"/>
            <a:ext cx="6886575" cy="4381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3560" y="4708525"/>
            <a:ext cx="54089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这是增益为40时，(1、8)引脚串联一个1.2kΩ，10uF的电容。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 descr="LM386仿真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371475"/>
            <a:ext cx="6553200" cy="4219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14855" y="461581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00"/>
              <a:t>这是输出最大时(1、8)引脚接10uF的电容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图片 5" descr="LM386仿真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95" y="706755"/>
            <a:ext cx="6863080" cy="423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224028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二、任务分析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474980" y="755650"/>
            <a:ext cx="8611870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sz="1800" b="0">
                <a:ea typeface="宋体" panose="02010600030101010101" pitchFamily="2" charset="-122"/>
              </a:rPr>
              <a:t>A是差分式放大电路，并且Q1,Q2,Q3,Q4是PNP三极管，它们合成了PNP三极管，R4,R5为发射极电阻，差分式的ic由Q5,Q6两个NPN三极管组成的镜像电流源提供，并作为有源负载Rc增大输入级Au。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采用镜像电流源作为差分式的集电极电阻，并采用单端输出的方式，io=ic2-ic3；如果差分放大电路参数对称将得到两倍</a:t>
            </a:r>
            <a:r>
              <a:rPr sz="1800" b="0">
                <a:latin typeface="宋体" panose="02010600030101010101" pitchFamily="2" charset="-122"/>
                <a:ea typeface="宋体" panose="02010600030101010101" pitchFamily="2" charset="-122"/>
              </a:rPr>
              <a:t>△</a:t>
            </a:r>
            <a:r>
              <a:rPr sz="1800" b="0">
                <a:ea typeface="宋体" panose="02010600030101010101" pitchFamily="2" charset="-122"/>
              </a:rPr>
              <a:t>ic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R1和R7提供差分输入的静态IBQ电流，由于阻值相同，所以基极电流相同。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B中间级由Q7这个NPN管完成输入信号的放大。它的ic7由电流源提供。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C是甲类互补对称式功放电路，其中复合管PNP是由Q8 PNP,Q9 NPN，完成原因是集成电路PNP管的β很小，而功放管需要很大的β值，因此用PNP和NPN复合。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2,3输入端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6 电源 端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4接地端</a:t>
            </a:r>
            <a:endParaRPr sz="1800" b="0">
              <a:ea typeface="宋体" panose="02010600030101010101" pitchFamily="2" charset="-122"/>
            </a:endParaRPr>
          </a:p>
          <a:p>
            <a:pPr marL="266065" indent="-266065"/>
            <a:r>
              <a:rPr sz="1800" b="0">
                <a:ea typeface="宋体" panose="02010600030101010101" pitchFamily="2" charset="-122"/>
              </a:rPr>
              <a:t>5输出端</a:t>
            </a:r>
            <a:endParaRPr sz="18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46980" y="3547110"/>
            <a:ext cx="274955" cy="22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183640" y="570230"/>
            <a:ext cx="6021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(1)计算功率放大电路的增益，并记录到下表中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1372870" y="1559560"/>
          <a:ext cx="6398260" cy="193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  <a:gridCol w="1599565"/>
              </a:tblGrid>
              <a:tr h="41465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089785" y="1694180"/>
          <a:ext cx="27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79400" imgH="215900" progId="Equation.KSEE3">
                  <p:embed/>
                </p:oleObj>
              </mc:Choice>
              <mc:Fallback>
                <p:oleObj name="" r:id="rId2" imgW="279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89785" y="1694180"/>
                        <a:ext cx="27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85540" y="168783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279400" imgH="228600" progId="Equation.KSEE3">
                  <p:embed/>
                </p:oleObj>
              </mc:Choice>
              <mc:Fallback>
                <p:oleObj name="" r:id="rId4" imgW="279400" imgH="2286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5540" y="168783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00320" y="169418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6" imgW="279400" imgH="228600" progId="Equation.KSEE3">
                  <p:embed/>
                </p:oleObj>
              </mc:Choice>
              <mc:Fallback>
                <p:oleObj name="" r:id="rId6" imgW="279400" imgH="2286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0320" y="169418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71653" y="1700530"/>
          <a:ext cx="17716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8" imgW="177165" imgH="228600" progId="Equation.KSEE3">
                  <p:embed/>
                </p:oleObj>
              </mc:Choice>
              <mc:Fallback>
                <p:oleObj name="" r:id="rId8" imgW="177165" imgH="2286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1653" y="1700530"/>
                        <a:ext cx="17716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7144" y="0"/>
          <a:ext cx="8067675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535"/>
                <a:gridCol w="1613535"/>
                <a:gridCol w="1613535"/>
                <a:gridCol w="1613535"/>
                <a:gridCol w="1613535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 b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7144" y="360045"/>
          <a:ext cx="274955" cy="4796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55"/>
              </a:tblGrid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7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64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8933498" y="1061085"/>
          <a:ext cx="228600" cy="38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</a:tblGrid>
              <a:tr h="7569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dk1"/>
                          </a:solidFill>
                        </a:rPr>
                        <a:t>活动导入</a:t>
                      </a:r>
                      <a:endParaRPr lang="zh-CN" altLang="en-US" sz="1015" b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查阅与整理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74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成果展示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1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9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总结归纳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静态工作点和输出电压波形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1371600"/>
                <a:gridCol w="457200"/>
                <a:gridCol w="7429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2.会根据实际电路要求，完成电路图的设计；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任务三检查评价单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14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04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展示评价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229102" y="2965998"/>
            <a:ext cx="903636" cy="252730"/>
            <a:chOff x="1694389" y="3210530"/>
            <a:chExt cx="1204848" cy="336973"/>
          </a:xfrm>
        </p:grpSpPr>
        <p:sp>
          <p:nvSpPr>
            <p:cNvPr id="4" name="矩形 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小组内自评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486402" y="2971713"/>
            <a:ext cx="903636" cy="252730"/>
            <a:chOff x="1694389" y="3210530"/>
            <a:chExt cx="1204848" cy="336973"/>
          </a:xfrm>
        </p:grpSpPr>
        <p:sp>
          <p:nvSpPr>
            <p:cNvPr id="7" name="矩形 6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小组间互评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86252" y="3314613"/>
            <a:ext cx="1036986" cy="252730"/>
            <a:chOff x="1694389" y="3210530"/>
            <a:chExt cx="1382648" cy="336973"/>
          </a:xfrm>
        </p:grpSpPr>
        <p:sp>
          <p:nvSpPr>
            <p:cNvPr id="12" name="矩形 11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766397" y="3210530"/>
              <a:ext cx="13106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教师综合评价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316355" y="1657350"/>
            <a:ext cx="1346835" cy="6619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教 师</a:t>
            </a:r>
            <a:endParaRPr lang="zh-CN" altLang="en-US" sz="1800"/>
          </a:p>
        </p:txBody>
      </p:sp>
      <p:sp>
        <p:nvSpPr>
          <p:cNvPr id="10" name="椭圆 9"/>
          <p:cNvSpPr/>
          <p:nvPr/>
        </p:nvSpPr>
        <p:spPr>
          <a:xfrm>
            <a:off x="1315879" y="3087529"/>
            <a:ext cx="1347788" cy="7000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学 生</a:t>
            </a:r>
            <a:endParaRPr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3841909" y="1466850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、布置预习内容，做好上课准备；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、准备常用三极管、连线用具、万用表等；</a:t>
            </a:r>
            <a:endParaRPr lang="en-US" altLang="zh-CN" sz="1015"/>
          </a:p>
        </p:txBody>
      </p:sp>
      <p:sp>
        <p:nvSpPr>
          <p:cNvPr id="12" name="矩形 11"/>
          <p:cNvSpPr/>
          <p:nvPr/>
        </p:nvSpPr>
        <p:spPr>
          <a:xfrm>
            <a:off x="3841909" y="2916079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、根据小组工作计划分组；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、准备数字式</a:t>
            </a:r>
            <a:r>
              <a:rPr lang="en-US" altLang="zh-CN" sz="1015"/>
              <a:t>/</a:t>
            </a:r>
            <a:r>
              <a:rPr lang="zh-CN" altLang="en-US" sz="1015"/>
              <a:t>指针式万用表；</a:t>
            </a:r>
            <a:endParaRPr lang="zh-CN" altLang="en-US" sz="1015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75600" cy="34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120"/>
                <a:gridCol w="1595120"/>
                <a:gridCol w="1595120"/>
                <a:gridCol w="1595120"/>
                <a:gridCol w="1595120"/>
              </a:tblGrid>
              <a:tr h="3486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8645" y="2268220"/>
            <a:ext cx="2021840" cy="2504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每组对自己组任务完成情况评价，并把打分情况交给老师。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分钟的评价内容，包含优点、缺点、缺失点等。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一、小组内自评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每组对其他组任务完成情况评价，并把打分情况交给老师。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分钟的其他组的评价内容，包含优点、缺点等。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二、小组间互评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2011680" cy="1251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职业素养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专业能力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工作成果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三个方面进行评价</a:t>
            </a:r>
            <a:endParaRPr lang="zh-CN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三、教师评价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3771900" y="457200"/>
            <a:ext cx="3723323" cy="440817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1800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05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归纳总结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845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5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4237990" y="3027680"/>
            <a:ext cx="43338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1.</a:t>
            </a:r>
            <a:r>
              <a:rPr lang="zh-CN" sz="18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负反馈</a:t>
            </a:r>
            <a:r>
              <a:rPr 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放大电路的安装调试2.分析功率放大电路3.功率放大电路的仿真与调试</a:t>
            </a:r>
            <a:endParaRPr lang="zh-CN" altLang="en-US" sz="18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628650" y="302895"/>
            <a:ext cx="2649220" cy="384175"/>
          </a:xfrm>
        </p:spPr>
        <p:txBody>
          <a:bodyPr vert="horz" wrap="square" lIns="68580" tIns="34290" rIns="68580" bIns="34290" anchor="ctr" anchorCtr="0">
            <a:noAutofit/>
          </a:bodyPr>
          <a:p>
            <a:pPr eaLnBrk="1" hangingPunct="1"/>
            <a:r>
              <a:rPr lang="zh-CN" altLang="en-US" sz="2400" b="1" dirty="0">
                <a:solidFill>
                  <a:schemeClr val="tx1"/>
                </a:solidFill>
              </a:rPr>
              <a:t>归纳总结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957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60" y="789940"/>
            <a:ext cx="5565775" cy="413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-635"/>
          <a:ext cx="332105" cy="516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0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406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拓展应用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43330" y="386715"/>
            <a:ext cx="520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搜集资料振荡放大电路</a:t>
            </a:r>
            <a:endParaRPr 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459230" y="1428115"/>
            <a:ext cx="533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</a:t>
            </a:r>
            <a:r>
              <a:rPr lang="zh-CN" altLang="en-US" sz="3200"/>
              <a:t>振荡</a:t>
            </a:r>
            <a:r>
              <a:rPr lang="zh-CN" altLang="en-US" sz="3200"/>
              <a:t>的应用；</a:t>
            </a:r>
            <a:endParaRPr lang="zh-CN" altLang="en-US" sz="3200"/>
          </a:p>
          <a:p>
            <a:r>
              <a:rPr lang="en-US" altLang="zh-CN" sz="3200"/>
              <a:t>2.</a:t>
            </a:r>
            <a:r>
              <a:rPr lang="zh-CN" altLang="en-US" sz="3200"/>
              <a:t>振荡</a:t>
            </a:r>
            <a:r>
              <a:rPr lang="zh-CN" altLang="en-US" sz="3200"/>
              <a:t>的特点；</a:t>
            </a:r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典型的振荡电路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071905" y="2463935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谢谢</a:t>
            </a:r>
            <a:endParaRPr lang="zh-CN" altLang="zh-CN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62" y="2463739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聆听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362840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362840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51050" y="1564005"/>
            <a:ext cx="1078230" cy="1076960"/>
            <a:chOff x="3230" y="2463"/>
            <a:chExt cx="1698" cy="1696"/>
          </a:xfrm>
        </p:grpSpPr>
        <p:sp>
          <p:nvSpPr>
            <p:cNvPr id="4" name="Rectangle 19      (向天歌演示原创作品：www.TopPPT.cn)"/>
            <p:cNvSpPr/>
            <p:nvPr/>
          </p:nvSpPr>
          <p:spPr>
            <a:xfrm rot="2289162">
              <a:off x="3230" y="2463"/>
              <a:ext cx="1698" cy="1696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5" name="Freeform 162"/>
            <p:cNvSpPr/>
            <p:nvPr/>
          </p:nvSpPr>
          <p:spPr bwMode="auto">
            <a:xfrm>
              <a:off x="3443" y="2627"/>
              <a:ext cx="1239" cy="1318"/>
            </a:xfrm>
            <a:custGeom>
              <a:avLst/>
              <a:gdLst>
                <a:gd name="T0" fmla="*/ 256 w 256"/>
                <a:gd name="T1" fmla="*/ 216 h 256"/>
                <a:gd name="T2" fmla="*/ 216 w 256"/>
                <a:gd name="T3" fmla="*/ 256 h 256"/>
                <a:gd name="T4" fmla="*/ 40 w 256"/>
                <a:gd name="T5" fmla="*/ 256 h 256"/>
                <a:gd name="T6" fmla="*/ 0 w 256"/>
                <a:gd name="T7" fmla="*/ 216 h 256"/>
                <a:gd name="T8" fmla="*/ 0 w 256"/>
                <a:gd name="T9" fmla="*/ 40 h 256"/>
                <a:gd name="T10" fmla="*/ 40 w 256"/>
                <a:gd name="T11" fmla="*/ 0 h 256"/>
                <a:gd name="T12" fmla="*/ 216 w 256"/>
                <a:gd name="T13" fmla="*/ 0 h 256"/>
                <a:gd name="T14" fmla="*/ 256 w 256"/>
                <a:gd name="T15" fmla="*/ 40 h 256"/>
                <a:gd name="T16" fmla="*/ 256 w 256"/>
                <a:gd name="T17" fmla="*/ 2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256" y="216"/>
                  </a:moveTo>
                  <a:cubicBezTo>
                    <a:pt x="256" y="238"/>
                    <a:pt x="238" y="256"/>
                    <a:pt x="216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18" y="256"/>
                    <a:pt x="0" y="238"/>
                    <a:pt x="0" y="2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38" y="0"/>
                    <a:pt x="256" y="18"/>
                    <a:pt x="256" y="40"/>
                  </a:cubicBezTo>
                  <a:lnTo>
                    <a:pt x="256" y="216"/>
                  </a:lnTo>
                  <a:close/>
                </a:path>
              </a:pathLst>
            </a:custGeom>
            <a:solidFill>
              <a:srgbClr val="7DC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68"/>
            <p:cNvSpPr/>
            <p:nvPr/>
          </p:nvSpPr>
          <p:spPr bwMode="auto">
            <a:xfrm>
              <a:off x="3693" y="2919"/>
              <a:ext cx="740" cy="785"/>
            </a:xfrm>
            <a:custGeom>
              <a:avLst/>
              <a:gdLst>
                <a:gd name="T0" fmla="*/ 0 w 152"/>
                <a:gd name="T1" fmla="*/ 35 h 152"/>
                <a:gd name="T2" fmla="*/ 35 w 152"/>
                <a:gd name="T3" fmla="*/ 70 h 152"/>
                <a:gd name="T4" fmla="*/ 47 w 152"/>
                <a:gd name="T5" fmla="*/ 68 h 152"/>
                <a:gd name="T6" fmla="*/ 127 w 152"/>
                <a:gd name="T7" fmla="*/ 147 h 152"/>
                <a:gd name="T8" fmla="*/ 127 w 152"/>
                <a:gd name="T9" fmla="*/ 147 h 152"/>
                <a:gd name="T10" fmla="*/ 137 w 152"/>
                <a:gd name="T11" fmla="*/ 152 h 152"/>
                <a:gd name="T12" fmla="*/ 152 w 152"/>
                <a:gd name="T13" fmla="*/ 137 h 152"/>
                <a:gd name="T14" fmla="*/ 148 w 152"/>
                <a:gd name="T15" fmla="*/ 127 h 152"/>
                <a:gd name="T16" fmla="*/ 68 w 152"/>
                <a:gd name="T17" fmla="*/ 47 h 152"/>
                <a:gd name="T18" fmla="*/ 70 w 152"/>
                <a:gd name="T19" fmla="*/ 35 h 152"/>
                <a:gd name="T20" fmla="*/ 35 w 152"/>
                <a:gd name="T21" fmla="*/ 0 h 152"/>
                <a:gd name="T22" fmla="*/ 26 w 152"/>
                <a:gd name="T23" fmla="*/ 1 h 152"/>
                <a:gd name="T24" fmla="*/ 46 w 152"/>
                <a:gd name="T25" fmla="*/ 22 h 152"/>
                <a:gd name="T26" fmla="*/ 46 w 152"/>
                <a:gd name="T27" fmla="*/ 22 h 152"/>
                <a:gd name="T28" fmla="*/ 40 w 152"/>
                <a:gd name="T29" fmla="*/ 40 h 152"/>
                <a:gd name="T30" fmla="*/ 22 w 152"/>
                <a:gd name="T31" fmla="*/ 47 h 152"/>
                <a:gd name="T32" fmla="*/ 1 w 152"/>
                <a:gd name="T33" fmla="*/ 26 h 152"/>
                <a:gd name="T34" fmla="*/ 0 w 152"/>
                <a:gd name="T35" fmla="*/ 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0" y="35"/>
                  </a:moveTo>
                  <a:cubicBezTo>
                    <a:pt x="0" y="54"/>
                    <a:pt x="16" y="70"/>
                    <a:pt x="35" y="70"/>
                  </a:cubicBezTo>
                  <a:cubicBezTo>
                    <a:pt x="39" y="70"/>
                    <a:pt x="43" y="69"/>
                    <a:pt x="47" y="6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9" y="150"/>
                    <a:pt x="133" y="152"/>
                    <a:pt x="137" y="152"/>
                  </a:cubicBezTo>
                  <a:cubicBezTo>
                    <a:pt x="145" y="152"/>
                    <a:pt x="152" y="145"/>
                    <a:pt x="152" y="137"/>
                  </a:cubicBezTo>
                  <a:cubicBezTo>
                    <a:pt x="152" y="133"/>
                    <a:pt x="150" y="129"/>
                    <a:pt x="148" y="12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69" y="43"/>
                    <a:pt x="70" y="39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ubicBezTo>
                    <a:pt x="32" y="0"/>
                    <a:pt x="29" y="0"/>
                    <a:pt x="26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25"/>
                    <a:pt x="47" y="34"/>
                    <a:pt x="40" y="40"/>
                  </a:cubicBezTo>
                  <a:cubicBezTo>
                    <a:pt x="33" y="47"/>
                    <a:pt x="25" y="50"/>
                    <a:pt x="22" y="4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9"/>
                    <a:pt x="0" y="32"/>
                    <a:pt x="0" y="35"/>
                  </a:cubicBezTo>
                  <a:close/>
                </a:path>
              </a:pathLst>
            </a:custGeom>
            <a:solidFill>
              <a:srgbClr val="F5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8      (向天歌演示原创作品：www.TopPPT.cn)"/>
          <p:cNvSpPr txBox="1"/>
          <p:nvPr/>
        </p:nvSpPr>
        <p:spPr>
          <a:xfrm>
            <a:off x="1223010" y="814705"/>
            <a:ext cx="3610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学而时习之，不亦说乎</a:t>
            </a:r>
            <a:endParaRPr lang="zh-CN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9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99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 descr="7b0a2020202022776f7264617274223a20227b5c2269645c223a32303332383634332c5c227469645c223a31333437397d220a7d0a"/>
          <p:cNvSpPr/>
          <p:nvPr/>
        </p:nvSpPr>
        <p:spPr>
          <a:xfrm>
            <a:off x="4864418" y="2105660"/>
            <a:ext cx="303911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OffAxis2Top">
                <a:rot lat="20400000" lon="1200000" rev="21180000"/>
              </a:camera>
              <a:lightRig rig="contrasting" dir="t">
                <a:rot lat="0" lon="0" rev="0"/>
              </a:lightRig>
            </a:scene3d>
            <a:sp3d extrusionH="260350" contourW="12700" prstMaterial="matte">
              <a:extrusionClr>
                <a:srgbClr val="1B543F"/>
              </a:extrusionClr>
              <a:contourClr>
                <a:srgbClr val="C2EBDC"/>
              </a:contourClr>
            </a:sp3d>
          </a:bodyPr>
          <a:p>
            <a:pPr algn="ctr"/>
            <a:r>
              <a:rPr lang="zh-CN" altLang="en-US" sz="11200" b="1">
                <a:ln w="0" cap="rnd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76200" dir="3000000" algn="tl" rotWithShape="0">
                    <a:srgbClr val="2B8564">
                      <a:alpha val="24000"/>
                    </a:srgbClr>
                  </a:outerShdw>
                </a:effectLst>
                <a:latin typeface="汉仪铸字招牌黑简" charset="0"/>
                <a:ea typeface="汉仪铸字招牌黑简" charset="0"/>
              </a:rPr>
              <a:t>上课</a:t>
            </a:r>
            <a:endParaRPr lang="zh-CN" altLang="en-US" sz="11200" b="1">
              <a:ln w="0" cap="rnd">
                <a:solidFill>
                  <a:schemeClr val="bg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76200" dir="3000000" algn="tl" rotWithShape="0">
                  <a:srgbClr val="2B8564">
                    <a:alpha val="24000"/>
                  </a:srgbClr>
                </a:outerShdw>
              </a:effectLst>
              <a:latin typeface="汉仪铸字招牌黑简" charset="0"/>
              <a:ea typeface="汉仪铸字招牌黑简" charset="0"/>
            </a:endParaRPr>
          </a:p>
        </p:txBody>
      </p:sp>
      <p:pic>
        <p:nvPicPr>
          <p:cNvPr id="9" name="图片 8" descr="上课铃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843915"/>
            <a:ext cx="3912870" cy="39128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0" y="0"/>
          <a:ext cx="8023225" cy="34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45"/>
                <a:gridCol w="1604645"/>
                <a:gridCol w="1604645"/>
                <a:gridCol w="1604645"/>
                <a:gridCol w="1604645"/>
              </a:tblGrid>
              <a:tr h="347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4763"/>
          <a:ext cx="655320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085850" y="1428750"/>
            <a:ext cx="5536883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/>
              <a:t>1. 收集</a:t>
            </a:r>
            <a:r>
              <a:rPr lang="zh-CN" sz="2100" dirty="0" smtClean="0"/>
              <a:t>功率</a:t>
            </a:r>
            <a:r>
              <a:rPr sz="2100" dirty="0" smtClean="0"/>
              <a:t>放大电路的基本知识；</a:t>
            </a:r>
            <a:endParaRPr sz="2100" dirty="0" smtClean="0"/>
          </a:p>
          <a:p>
            <a:r>
              <a:rPr sz="2100" dirty="0" smtClean="0"/>
              <a:t>2. 根据收集的要求，谈谈你对本次课的期待？</a:t>
            </a:r>
            <a:endParaRPr sz="2100" dirty="0" smtClean="0"/>
          </a:p>
          <a:p>
            <a:r>
              <a:rPr sz="2100" dirty="0" smtClean="0"/>
              <a:t>3. 思考掌握收音机的关键技能点；</a:t>
            </a:r>
            <a:endParaRPr sz="2100" dirty="0" smtClean="0"/>
          </a:p>
        </p:txBody>
      </p:sp>
      <p:pic>
        <p:nvPicPr>
          <p:cNvPr id="17" name="图片 16" descr="问号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71991" y="1215073"/>
            <a:ext cx="3333750" cy="3924300"/>
          </a:xfrm>
          <a:prstGeom prst="rect">
            <a:avLst/>
          </a:prstGeom>
        </p:spPr>
      </p:pic>
      <p:sp>
        <p:nvSpPr>
          <p:cNvPr id="14" name="Rectangle 180"/>
          <p:cNvSpPr>
            <a:spLocks noChangeArrowheads="1"/>
          </p:cNvSpPr>
          <p:nvPr/>
        </p:nvSpPr>
        <p:spPr bwMode="auto">
          <a:xfrm>
            <a:off x="2599055" y="3193415"/>
            <a:ext cx="29438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你会怎么做？</a:t>
            </a:r>
            <a:endParaRPr lang="zh-CN" altLang="en-US" sz="4000" dirty="0" smtClean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259840" y="733425"/>
            <a:ext cx="703659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小区内3号楼1单元的王大娘是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戏剧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爱好者，经常携带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收音机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设备在广场休闲区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听戏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，最近反映刚买的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收音机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出现问题，委托我们进行维修一下。同学们该如何进行维修工作呢。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075" y="2524125"/>
            <a:ext cx="4505325" cy="258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57300" y="800100"/>
            <a:ext cx="5853430" cy="4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内部电路图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r>
              <a:rPr lang="zh-CN" sz="2100" b="1" dirty="0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认识电路板上的电子元件</a:t>
            </a:r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图片 16" descr="问号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0555" y="1959610"/>
            <a:ext cx="2162810" cy="2758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370" y="1245870"/>
            <a:ext cx="5667375" cy="324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TABLE_ENDDRAG_ORIGIN_RECT" val="649*27"/>
  <p:tag name="TABLE_ENDDRAG_RECT" val="37*23*649*27"/>
</p:tagLst>
</file>

<file path=ppt/tags/tag10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1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2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3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4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5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6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8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9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20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</p:tagLst>
</file>

<file path=ppt/tags/tag2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7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29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TABLE_ENDDRAG_ORIGIN_RECT" val="632*26"/>
  <p:tag name="TABLE_ENDDRAG_RECT" val="0*0*632*26"/>
</p:tagLst>
</file>

<file path=ppt/tags/tag3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39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4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2.xml><?xml version="1.0" encoding="utf-8"?>
<p:tagLst xmlns:p="http://schemas.openxmlformats.org/presentationml/2006/main">
  <p:tag name="TABLE_ENDDRAG_ORIGIN_RECT" val="55*57"/>
  <p:tag name="TABLE_ENDDRAG_RECT" val="53*40*55*57"/>
</p:tagLst>
</file>

<file path=ppt/tags/tag4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4.xml><?xml version="1.0" encoding="utf-8"?>
<p:tagLst xmlns:p="http://schemas.openxmlformats.org/presentationml/2006/main">
  <p:tag name="KSO_WM_UNIT_TABLE_BEAUTIFY" val="smartTable{7d11214f-0b1d-4baa-b8f0-9ba4943af51e}"/>
</p:tagLst>
</file>

<file path=ppt/tags/tag4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46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8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9.xml><?xml version="1.0" encoding="utf-8"?>
<p:tagLst xmlns:p="http://schemas.openxmlformats.org/presentationml/2006/main">
  <p:tag name="TABLE_ENDDRAG_ORIGIN_RECT" val="486*311"/>
  <p:tag name="TABLE_ENDDRAG_RECT" val="126*61*486*311"/>
</p:tagLst>
</file>

<file path=ppt/tags/tag5.xml><?xml version="1.0" encoding="utf-8"?>
<p:tagLst xmlns:p="http://schemas.openxmlformats.org/presentationml/2006/main">
  <p:tag name="TABLE_ENDDRAG_ORIGIN_RECT" val="627*27"/>
  <p:tag name="TABLE_ENDDRAG_RECT" val="0*0*627*27"/>
</p:tagLst>
</file>

<file path=ppt/tags/tag50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4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6.xml><?xml version="1.0" encoding="utf-8"?>
<p:tagLst xmlns:p="http://schemas.openxmlformats.org/presentationml/2006/main">
  <p:tag name="KSO_WM_UNIT_TABLE_BEAUTIFY" val="smartTable{90dd3a82-c9c5-4547-87f0-626d61a6d4b3}"/>
  <p:tag name="TABLE_ENDDRAG_ORIGIN_RECT" val="548*346"/>
  <p:tag name="TABLE_ENDDRAG_RECT" val="82*57*548*346"/>
</p:tagLst>
</file>

<file path=ppt/tags/tag5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8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9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.xml><?xml version="1.0" encoding="utf-8"?>
<p:tagLst xmlns:p="http://schemas.openxmlformats.org/presentationml/2006/main">
  <p:tag name="KSO_WM_UNIT_PLACING_PICTURE_USER_VIEWPORT" val="{&quot;height&quot;:5961,&quot;width&quot;:3878}"/>
</p:tagLst>
</file>

<file path=ppt/tags/tag6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2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6.xml><?xml version="1.0" encoding="utf-8"?>
<p:tagLst xmlns:p="http://schemas.openxmlformats.org/presentationml/2006/main">
  <p:tag name="TABLE_ENDDRAG_ORIGIN_RECT" val="60*396"/>
  <p:tag name="TABLE_ENDDRAG_RECT" val="901*111*60*396"/>
</p:tagLst>
</file>

<file path=ppt/tags/tag6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68.xml><?xml version="1.0" encoding="utf-8"?>
<p:tagLst xmlns:p="http://schemas.openxmlformats.org/presentationml/2006/main">
  <p:tag name="TABLE_ENDDRAG_ORIGIN_RECT" val="55*57"/>
  <p:tag name="TABLE_ENDDRAG_RECT" val="53*40*55*57"/>
</p:tagLst>
</file>

<file path=ppt/tags/tag69.xml><?xml version="1.0" encoding="utf-8"?>
<p:tagLst xmlns:p="http://schemas.openxmlformats.org/presentationml/2006/main">
  <p:tag name="KSO_WM_UNIT_TABLE_BEAUTIFY" val="smartTable{7d11214f-0b1d-4baa-b8f0-9ba4943af51e}"/>
</p:tagLst>
</file>

<file path=ppt/tags/tag7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7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71.xml><?xml version="1.0" encoding="utf-8"?>
<p:tagLst xmlns:p="http://schemas.openxmlformats.org/presentationml/2006/main">
  <p:tag name="TABLE_ENDDRAG_ORIGIN_RECT" val="28*406"/>
  <p:tag name="TABLE_ENDDRAG_RECT" val="0*0*28*406"/>
</p:tagLst>
</file>

<file path=ppt/tags/tag72.xml><?xml version="1.0" encoding="utf-8"?>
<p:tagLst xmlns:p="http://schemas.openxmlformats.org/presentationml/2006/main">
  <p:tag name="TABLE_ENDDRAG_ORIGIN_RECT" val="28*406"/>
  <p:tag name="TABLE_ENDDRAG_RECT" val="0*0*28*406"/>
</p:tagLst>
</file>

<file path=ppt/tags/tag73.xml><?xml version="1.0" encoding="utf-8"?>
<p:tagLst xmlns:p="http://schemas.openxmlformats.org/presentationml/2006/main">
  <p:tag name="TABLE_ENDDRAG_ORIGIN_RECT" val="28*406"/>
  <p:tag name="TABLE_ENDDRAG_RECT" val="0*0*28*406"/>
</p:tagLst>
</file>

<file path=ppt/tags/tag74.xml><?xml version="1.0" encoding="utf-8"?>
<p:tagLst xmlns:p="http://schemas.openxmlformats.org/presentationml/2006/main">
  <p:tag name="TABLE_ENDDRAG_ORIGIN_RECT" val="28*406"/>
  <p:tag name="TABLE_ENDDRAG_RECT" val="0*0*28*406"/>
</p:tagLst>
</file>

<file path=ppt/tags/tag7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76.xml><?xml version="1.0" encoding="utf-8"?>
<p:tagLst xmlns:p="http://schemas.openxmlformats.org/presentationml/2006/main">
  <p:tag name="TABLE_ENDDRAG_ORIGIN_RECT" val="29*406"/>
  <p:tag name="TABLE_ENDDRAG_RECT" val="0*0*29*406"/>
</p:tagLst>
</file>

<file path=ppt/tags/tag7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78.xml><?xml version="1.0" encoding="utf-8"?>
<p:tagLst xmlns:p="http://schemas.openxmlformats.org/presentationml/2006/main">
  <p:tag name="COMMONDATA" val="eyJoZGlkIjoiMzQ3ZTNmYzM1NzVmOTAzNGQ4ZmUxZmJkMTA1YmU0M2UifQ=="/>
  <p:tag name="KSO_WPP_MARK_KEY" val="19d96986-6f83-4b10-a6b0-6a8d25e9831d"/>
</p:tagLst>
</file>

<file path=ppt/tags/tag8.xml><?xml version="1.0" encoding="utf-8"?>
<p:tagLst xmlns:p="http://schemas.openxmlformats.org/presentationml/2006/main">
  <p:tag name="TABLE_ENDDRAG_ORIGIN_RECT" val="631*27"/>
  <p:tag name="TABLE_ENDDRAG_RECT" val="0*0*631*27"/>
</p:tagLst>
</file>

<file path=ppt/tags/tag9.xml><?xml version="1.0" encoding="utf-8"?>
<p:tagLst xmlns:p="http://schemas.openxmlformats.org/presentationml/2006/main">
  <p:tag name="TABLE_ENDDRAG_ORIGIN_RECT" val="26*404"/>
  <p:tag name="TABLE_ENDDRAG_RECT" val="0*0*26*40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9311</Words>
  <Application>WPS 演示</Application>
  <PresentationFormat>全屏显示(16:9)</PresentationFormat>
  <Paragraphs>5139</Paragraphs>
  <Slides>56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56</vt:i4>
      </vt:variant>
    </vt:vector>
  </HeadingPairs>
  <TitlesOfParts>
    <vt:vector size="83" baseType="lpstr">
      <vt:lpstr>Arial</vt:lpstr>
      <vt:lpstr>宋体</vt:lpstr>
      <vt:lpstr>Wingdings</vt:lpstr>
      <vt:lpstr>Times New Roman</vt:lpstr>
      <vt:lpstr>微软雅黑</vt:lpstr>
      <vt:lpstr>文鼎霹靂體</vt:lpstr>
      <vt:lpstr>PMingLiU-ExtB</vt:lpstr>
      <vt:lpstr>黑体</vt:lpstr>
      <vt:lpstr>汉仪铸字招牌黑简</vt:lpstr>
      <vt:lpstr>楷体</vt:lpstr>
      <vt:lpstr>仿宋_GB2312</vt:lpstr>
      <vt:lpstr>Calibri</vt:lpstr>
      <vt:lpstr>Arial Unicode MS</vt:lpstr>
      <vt:lpstr>Calibri Light</vt:lpstr>
      <vt:lpstr>Impact</vt:lpstr>
      <vt:lpstr>方正豪体简体</vt:lpstr>
      <vt:lpstr>华文隶书</vt:lpstr>
      <vt:lpstr>楷体_GB2312</vt:lpstr>
      <vt:lpstr>Office 主题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（1）反馈的基本概念 </vt:lpstr>
      <vt:lpstr>PowerPoint 演示文稿</vt:lpstr>
      <vt:lpstr>（2）负反馈的类型及判断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一、认识功率放大器</vt:lpstr>
      <vt:lpstr>PowerPoint 演示文稿</vt:lpstr>
      <vt:lpstr>PowerPoint 演示文稿</vt:lpstr>
      <vt:lpstr>二、集成功率放大器及应用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归纳总结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海燕～李</cp:lastModifiedBy>
  <cp:revision>222</cp:revision>
  <dcterms:created xsi:type="dcterms:W3CDTF">2016-12-07T11:35:00Z</dcterms:created>
  <dcterms:modified xsi:type="dcterms:W3CDTF">2023-05-24T14:22:30Z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2052-11.8.2.11813</vt:lpwstr>
  </property>
  <property fmtid="{D5CDD505-2E9C-101B-9397-08002B2CF9AE}" pid="3" name="ICV">
    <vt:lpwstr>186758625AC24FF3A96A96FC447869E0</vt:lpwstr>
  </property>
</Properties>
</file>