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15" r:id="rId2"/>
    <p:sldId id="473" r:id="rId3"/>
    <p:sldId id="516" r:id="rId4"/>
    <p:sldId id="517" r:id="rId5"/>
    <p:sldId id="528" r:id="rId6"/>
    <p:sldId id="529" r:id="rId7"/>
    <p:sldId id="530" r:id="rId8"/>
    <p:sldId id="531" r:id="rId9"/>
    <p:sldId id="532" r:id="rId10"/>
    <p:sldId id="533" r:id="rId11"/>
    <p:sldId id="534" r:id="rId12"/>
    <p:sldId id="519" r:id="rId13"/>
    <p:sldId id="518" r:id="rId14"/>
    <p:sldId id="520" r:id="rId15"/>
    <p:sldId id="521" r:id="rId16"/>
    <p:sldId id="525" r:id="rId17"/>
    <p:sldId id="524" r:id="rId18"/>
    <p:sldId id="523" r:id="rId19"/>
    <p:sldId id="527" r:id="rId20"/>
    <p:sldId id="448" r:id="rId21"/>
  </p:sldIdLst>
  <p:sldSz cx="12190413" cy="6858000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6"/>
    <a:srgbClr val="993300"/>
    <a:srgbClr val="FF9933"/>
    <a:srgbClr val="FAFFFF"/>
    <a:srgbClr val="504E64"/>
    <a:srgbClr val="FAFAFA"/>
    <a:srgbClr val="0DE8C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-468" y="48"/>
      </p:cViewPr>
      <p:guideLst>
        <p:guide orient="horz" pos="1117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077353-EE02-4F54-944F-C75BD23FC783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05C79E-35B9-4AD3-A52C-209C3191F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179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BC5409-FE04-49A8-968F-740FF713DDA9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77BA13-FDA9-4E09-B1D3-DE77EDA82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54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C2C9E1-DF63-48EC-8355-66C3E7F35121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282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45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39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2CECE-2761-4D88-A32C-F8CC3C96A89A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35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12475-DCF3-4342-88CD-6DD8B809F714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20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16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59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50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08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59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87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67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461C-3DE8-459F-AD18-06C083DC8EC5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9398-2D15-42D6-AD12-CBBD389314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353A-A46D-4BA6-9874-B6F000ACEB64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5217-E876-479A-A117-1CDC7C5513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F6CB-F2FB-4320-845F-003C21EC3D9A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F8D9-6BBE-4787-A285-2A2EC3EAFF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AC64-B205-4604-9ABC-A49B1C4A07D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FCD-7151-4F18-8C03-98D9A47916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7154-3B74-4E3F-A3AA-BCCA4DC4405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DB86-770D-4D87-A6C1-9C9F82E62D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AA5-FA6B-4DB4-9B01-CADF224C6B6C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CB7C-6515-4ED9-92A5-7354E87688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E3FF-B34E-41CD-821D-3AF87CC45FB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9BC-8F19-4119-BACC-D13955E32C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C0BF-74F5-43D7-A1C7-2D75D02E3A7F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BF-E487-4951-B7B5-6DD076B2C3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E3EBF-A956-4B92-858A-9B5552AF8F8D}" type="datetime1">
              <a:rPr lang="zh-CN" altLang="en-US" smtClean="0"/>
              <a:t>2023/10/19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1B61-B78F-44D8-B31E-E39BB3F4846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564E-EE05-4A9B-B4B2-4A8BB64E41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40E3-B5ED-484F-BEC0-2508E5C0838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4BF-9833-4A11-B91B-7719E70568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23D748-172D-4700-9149-0DAD3CEA968A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73E4CB-D398-4D6C-9DE9-52D92DB6DF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hyperlink" Target="http://www.jc021.com/showPic.php?picUrl=upload/24/200705/1178681133233.bm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image.baidu.com/i?ct=503316480&amp;z=0&amp;tn=baiduimagedetail&amp;word=%B5%F5%B6%A5%C1%FA%B9%C7&amp;in=26759&amp;cl=2&amp;cm=1&amp;sc=0&amp;lm=-1&amp;pn=1409&amp;rn=1&amp;di=893053200&amp;ln=1683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152" y="2062163"/>
            <a:ext cx="4433146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383338" y="1557338"/>
            <a:ext cx="4852987" cy="4824412"/>
            <a:chOff x="6383237" y="1556793"/>
            <a:chExt cx="4853065" cy="4824535"/>
          </a:xfrm>
        </p:grpSpPr>
        <p:sp>
          <p:nvSpPr>
            <p:cNvPr id="19" name="矩形 18"/>
            <p:cNvSpPr/>
            <p:nvPr/>
          </p:nvSpPr>
          <p:spPr>
            <a:xfrm>
              <a:off x="6383237" y="3023680"/>
              <a:ext cx="4853065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83237" y="4077807"/>
              <a:ext cx="4853065" cy="444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5423555" y="3910322"/>
              <a:ext cx="4753096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28518" y="4162741"/>
              <a:ext cx="4248258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7908829" y="4161947"/>
              <a:ext cx="4392724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1352213" y="2205038"/>
            <a:ext cx="838200" cy="1025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2060575"/>
            <a:ext cx="6527800" cy="3024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0129838" y="4122738"/>
            <a:ext cx="1073150" cy="962025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8463" y="4122738"/>
            <a:ext cx="1028700" cy="96202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824788" y="2055813"/>
            <a:ext cx="1104900" cy="962025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" name="标题 4"/>
          <p:cNvSpPr txBox="1">
            <a:spLocks noChangeArrowheads="1"/>
          </p:cNvSpPr>
          <p:nvPr/>
        </p:nvSpPr>
        <p:spPr bwMode="auto">
          <a:xfrm>
            <a:off x="-96838" y="3881438"/>
            <a:ext cx="55133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/>
            <a:endParaRPr lang="en-US" altLang="zh-CN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352213" y="2043113"/>
            <a:ext cx="838200" cy="102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5725" y="477838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14686" y="1556792"/>
            <a:ext cx="51922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任务</a:t>
            </a:r>
            <a:r>
              <a:rPr lang="en-US" altLang="zh-CN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03  </a:t>
            </a:r>
            <a:r>
              <a:rPr lang="zh-CN" altLang="en-US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轻质隔墙工程施工</a:t>
            </a:r>
            <a:endParaRPr lang="en-US" altLang="zh-CN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90500" y="1412875"/>
            <a:ext cx="2016125" cy="3170238"/>
            <a:chOff x="-169490" y="1609060"/>
            <a:chExt cx="2016224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-169490" y="1609060"/>
              <a:ext cx="1655844" cy="3170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00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ea typeface="方正舒体" pitchFamily="2" charset="-122"/>
                <a:cs typeface="Arial Unicode MS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7924" y="3607635"/>
              <a:ext cx="458810" cy="523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8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1018381" y="2308800"/>
            <a:ext cx="5256212" cy="1877437"/>
            <a:chOff x="1233985" y="2231529"/>
            <a:chExt cx="5256584" cy="1877585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233985" y="2231529"/>
              <a:ext cx="5256584" cy="187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altLang="zh-CN" sz="3600" dirty="0">
                <a:solidFill>
                  <a:schemeClr val="bg1"/>
                </a:solidFill>
                <a:latin typeface="AvantGarde Md BT"/>
                <a:ea typeface="微软雅黑" pitchFamily="34" charset="-122"/>
              </a:endParaRPr>
            </a:p>
            <a:p>
              <a:pPr algn="ctr">
                <a:defRPr/>
              </a:pPr>
              <a:r>
                <a:rPr lang="en-US" altLang="zh-CN" sz="4400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0301 </a:t>
              </a:r>
              <a:r>
                <a:rPr lang="zh-CN" altLang="en-US" sz="4400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安装</a:t>
              </a:r>
              <a:r>
                <a:rPr lang="zh-CN" altLang="en-US" sz="440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轻钢龙骨</a:t>
              </a:r>
              <a:endParaRPr lang="en-US" altLang="zh-CN" sz="4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defRPr/>
              </a:pPr>
              <a:r>
                <a:rPr lang="en-US" altLang="zh-CN" sz="3600" dirty="0">
                  <a:solidFill>
                    <a:srgbClr val="FFC000"/>
                  </a:solidFill>
                  <a:latin typeface="AvantGarde Md BT"/>
                  <a:ea typeface="微软雅黑" pitchFamily="34" charset="-122"/>
                </a:rPr>
                <a:t>                                      </a:t>
              </a:r>
              <a:endParaRPr lang="en-US" altLang="zh-CN" sz="3600" dirty="0">
                <a:solidFill>
                  <a:schemeClr val="bg1">
                    <a:lumMod val="50000"/>
                  </a:schemeClr>
                </a:solidFill>
                <a:latin typeface="AvantGarde Md BT"/>
                <a:ea typeface="微软雅黑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80710" y="3356457"/>
              <a:ext cx="3430831" cy="3699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Installation of light steel keel 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62163" y="1989138"/>
            <a:ext cx="464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建筑装饰工程施工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</p:spTree>
  </p:cSld>
  <p:clrMapOvr>
    <a:masterClrMapping/>
  </p:clrMapOvr>
  <p:transition advClick="0" advTm="88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3" grpId="0" animBg="1"/>
      <p:bldP spid="35" grpId="0" animBg="1"/>
      <p:bldP spid="81" grpId="0"/>
      <p:bldP spid="24" grpId="0" animBg="1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65891"/>
          <p:cNvSpPr>
            <a:spLocks noChangeArrowheads="1"/>
          </p:cNvSpPr>
          <p:nvPr/>
        </p:nvSpPr>
        <p:spPr bwMode="auto">
          <a:xfrm>
            <a:off x="4440403" y="4921289"/>
            <a:ext cx="301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轻钢龙骨隔墙与门框固定 </a:t>
            </a:r>
          </a:p>
        </p:txBody>
      </p:sp>
      <p:sp>
        <p:nvSpPr>
          <p:cNvPr id="17410" name="矩形 165892"/>
          <p:cNvSpPr>
            <a:spLocks noChangeArrowheads="1"/>
          </p:cNvSpPr>
          <p:nvPr/>
        </p:nvSpPr>
        <p:spPr bwMode="auto">
          <a:xfrm>
            <a:off x="2631884" y="5439885"/>
            <a:ext cx="662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(a)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木门框上部固定；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(b)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木门框两侧固定；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(c)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钢门框固定 </a:t>
            </a:r>
          </a:p>
        </p:txBody>
      </p:sp>
      <p:pic>
        <p:nvPicPr>
          <p:cNvPr id="17411" name="图片 165893" descr="a0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20" y="1268413"/>
            <a:ext cx="7704137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846043"/>
      </p:ext>
    </p:extLst>
  </p:cSld>
  <p:clrMapOvr>
    <a:masterClrMapping/>
  </p:clrMapOvr>
  <p:transition advClick="0" advTm="3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title"/>
          </p:nvPr>
        </p:nvSpPr>
        <p:spPr>
          <a:xfrm>
            <a:off x="1846734" y="32370"/>
            <a:ext cx="649287" cy="5289550"/>
          </a:xfrm>
        </p:spPr>
        <p:txBody>
          <a:bodyPr anchor="b"/>
          <a:lstStyle/>
          <a:p>
            <a:r>
              <a:rPr lang="zh-CN" altLang="en-US" b="1" dirty="0" smtClean="0"/>
              <a:t>检查龙骨安装</a:t>
            </a:r>
          </a:p>
        </p:txBody>
      </p:sp>
      <p:sp>
        <p:nvSpPr>
          <p:cNvPr id="18434" name="内容占位符 2"/>
          <p:cNvSpPr>
            <a:spLocks noGrp="1" noChangeArrowheads="1"/>
          </p:cNvSpPr>
          <p:nvPr>
            <p:ph sz="half" idx="2"/>
          </p:nvPr>
        </p:nvSpPr>
        <p:spPr>
          <a:xfrm>
            <a:off x="2926854" y="1320850"/>
            <a:ext cx="7421563" cy="36845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安装饰面板前，检查</a:t>
            </a:r>
            <a:r>
              <a:rPr lang="zh-CN" altLang="en-US" dirty="0" smtClean="0">
                <a:solidFill>
                  <a:srgbClr val="FF0000"/>
                </a:solidFill>
              </a:rPr>
              <a:t>隔墙骨架、门窗框、各种附墙设备、管道的安装和固定</a:t>
            </a:r>
            <a:r>
              <a:rPr lang="zh-CN" altLang="en-US" dirty="0" smtClean="0">
                <a:solidFill>
                  <a:schemeClr val="tx1"/>
                </a:solidFill>
              </a:rPr>
              <a:t>是否符合设计要求。</a:t>
            </a: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龙骨的立面垂直偏差不大于</a:t>
            </a:r>
            <a:r>
              <a:rPr lang="en-US" altLang="zh-CN" dirty="0" smtClean="0">
                <a:solidFill>
                  <a:srgbClr val="FF0000"/>
                </a:solidFill>
              </a:rPr>
              <a:t>3mm</a:t>
            </a:r>
            <a:r>
              <a:rPr lang="zh-CN" altLang="en-US" dirty="0" smtClean="0">
                <a:solidFill>
                  <a:schemeClr val="tx1"/>
                </a:solidFill>
              </a:rPr>
              <a:t>，表面平整度不大于</a:t>
            </a:r>
            <a:r>
              <a:rPr lang="en-US" altLang="zh-CN" dirty="0" smtClean="0">
                <a:solidFill>
                  <a:srgbClr val="FF0000"/>
                </a:solidFill>
              </a:rPr>
              <a:t>2mm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9052312"/>
      </p:ext>
    </p:extLst>
  </p:cSld>
  <p:clrMapOvr>
    <a:masterClrMapping/>
  </p:clrMapOvr>
  <p:transition advClick="0" advTm="3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5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2" y="540685"/>
            <a:ext cx="7876926" cy="465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 Box 3"/>
          <p:cNvSpPr txBox="1">
            <a:spLocks noChangeArrowheads="1"/>
          </p:cNvSpPr>
          <p:nvPr/>
        </p:nvSpPr>
        <p:spPr bwMode="auto">
          <a:xfrm>
            <a:off x="1774726" y="5445224"/>
            <a:ext cx="8305800" cy="4572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dirty="0"/>
              <a:t>轻钢龙骨纸面石膏板隔墙安装示意图</a:t>
            </a:r>
          </a:p>
        </p:txBody>
      </p:sp>
    </p:spTree>
    <p:extLst>
      <p:ext uri="{BB962C8B-B14F-4D97-AF65-F5344CB8AC3E}">
        <p14:creationId xmlns:p14="http://schemas.microsoft.com/office/powerpoint/2010/main" val="153295639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6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257800" y="37623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zh-CN" sz="2800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4495800" y="457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sz="2000">
                <a:solidFill>
                  <a:schemeClr val="bg1"/>
                </a:solidFill>
                <a:latin typeface="Times New Roman" pitchFamily="18" charset="0"/>
              </a:rPr>
              <a:t>工艺流程</a:t>
            </a: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1270670" y="627327"/>
            <a:ext cx="3744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一、</a:t>
            </a:r>
            <a:r>
              <a:rPr lang="zh-CN" sz="2800" b="1" dirty="0" smtClean="0">
                <a:solidFill>
                  <a:srgbClr val="002060"/>
                </a:solidFill>
              </a:rPr>
              <a:t>墙</a:t>
            </a:r>
            <a:r>
              <a:rPr lang="zh-CN" sz="2800" b="1" dirty="0">
                <a:solidFill>
                  <a:srgbClr val="002060"/>
                </a:solidFill>
              </a:rPr>
              <a:t>位放线</a:t>
            </a:r>
          </a:p>
        </p:txBody>
      </p:sp>
      <p:sp>
        <p:nvSpPr>
          <p:cNvPr id="87" name="Rectangle 9"/>
          <p:cNvSpPr>
            <a:spLocks noChangeArrowheads="1"/>
          </p:cNvSpPr>
          <p:nvPr/>
        </p:nvSpPr>
        <p:spPr bwMode="auto">
          <a:xfrm>
            <a:off x="6599262" y="4678362"/>
            <a:ext cx="3886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2000" dirty="0"/>
              <a:t>根据设计要求，在地面上弹出隔墙的位置线，即隔墙的中心线和墙的两侧线，作为施工时的标准线，为龙骨骨架的组装定位。</a:t>
            </a:r>
          </a:p>
        </p:txBody>
      </p:sp>
      <p:pic>
        <p:nvPicPr>
          <p:cNvPr id="88" name="Picture 9" descr="zhanting 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1213295"/>
            <a:ext cx="3276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0" descr="zhanting 0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13" y="1258093"/>
            <a:ext cx="42481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" descr="zhanting 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12" r="-4082" b="11876"/>
          <a:stretch>
            <a:fillRect/>
          </a:stretch>
        </p:blipFill>
        <p:spPr bwMode="auto">
          <a:xfrm>
            <a:off x="1744419" y="2905579"/>
            <a:ext cx="44958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9974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7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257800" y="37623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zh-CN" sz="2800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4495800" y="457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sz="2000">
                <a:solidFill>
                  <a:schemeClr val="bg1"/>
                </a:solidFill>
                <a:latin typeface="Times New Roman" pitchFamily="18" charset="0"/>
              </a:rPr>
              <a:t>工艺流程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82638" y="548680"/>
            <a:ext cx="7851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二、</a:t>
            </a:r>
            <a:r>
              <a:rPr lang="zh-CN" sz="2800" b="1" dirty="0" smtClean="0">
                <a:solidFill>
                  <a:srgbClr val="002060"/>
                </a:solidFill>
              </a:rPr>
              <a:t>安装</a:t>
            </a:r>
            <a:r>
              <a:rPr lang="zh-CN" sz="2800" b="1" dirty="0">
                <a:solidFill>
                  <a:srgbClr val="002060"/>
                </a:solidFill>
              </a:rPr>
              <a:t>沿地、沿顶及沿边龙骨</a:t>
            </a:r>
            <a:r>
              <a:rPr lang="zh-CN" altLang="zh-CN" sz="2800" b="1" dirty="0">
                <a:solidFill>
                  <a:srgbClr val="002060"/>
                </a:solidFill>
              </a:rPr>
              <a:t>—</a:t>
            </a:r>
            <a:r>
              <a:rPr lang="zh-CN" sz="2800" b="1" dirty="0">
                <a:solidFill>
                  <a:srgbClr val="002060"/>
                </a:solidFill>
              </a:rPr>
              <a:t>裁切轻钢龙骨</a:t>
            </a:r>
          </a:p>
        </p:txBody>
      </p:sp>
      <p:pic>
        <p:nvPicPr>
          <p:cNvPr id="14" name="Picture 8" descr="zhanting 0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79" y="1433571"/>
            <a:ext cx="4859338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zhanting 0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30" y="1720512"/>
            <a:ext cx="44196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75754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8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257800" y="37623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zh-CN" sz="2800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4495800" y="457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sz="2000">
                <a:solidFill>
                  <a:schemeClr val="bg1"/>
                </a:solidFill>
                <a:latin typeface="Times New Roman" pitchFamily="18" charset="0"/>
              </a:rPr>
              <a:t>工艺流程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54646" y="661194"/>
            <a:ext cx="7851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三、</a:t>
            </a:r>
            <a:r>
              <a:rPr lang="zh-CN" sz="2800" b="1" dirty="0" smtClean="0">
                <a:solidFill>
                  <a:srgbClr val="002060"/>
                </a:solidFill>
              </a:rPr>
              <a:t>安装</a:t>
            </a:r>
            <a:r>
              <a:rPr lang="zh-CN" sz="2800" b="1" dirty="0">
                <a:solidFill>
                  <a:srgbClr val="002060"/>
                </a:solidFill>
              </a:rPr>
              <a:t>沿地、沿顶及沿边龙骨</a:t>
            </a:r>
            <a:r>
              <a:rPr lang="zh-CN" altLang="zh-CN" sz="2800" b="1" dirty="0">
                <a:solidFill>
                  <a:srgbClr val="002060"/>
                </a:solidFill>
              </a:rPr>
              <a:t>—</a:t>
            </a:r>
            <a:r>
              <a:rPr lang="zh-CN" sz="2800" b="1" dirty="0">
                <a:solidFill>
                  <a:srgbClr val="002060"/>
                </a:solidFill>
              </a:rPr>
              <a:t>安装木砖</a:t>
            </a:r>
          </a:p>
        </p:txBody>
      </p:sp>
      <p:pic>
        <p:nvPicPr>
          <p:cNvPr id="9" name="Picture 8" descr="zhanting 0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46" y="1298270"/>
            <a:ext cx="36623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zhanting 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82" y="1328110"/>
            <a:ext cx="289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zhanting 0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6" y="3939548"/>
            <a:ext cx="36353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轻钢龙骨隔墙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1412776"/>
            <a:ext cx="25781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7260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9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257800" y="37623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zh-CN" sz="2800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4495800" y="457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sz="2000">
                <a:solidFill>
                  <a:schemeClr val="bg1"/>
                </a:solidFill>
                <a:latin typeface="Times New Roman" pitchFamily="18" charset="0"/>
              </a:rPr>
              <a:t>工艺流程</a:t>
            </a:r>
          </a:p>
        </p:txBody>
      </p:sp>
      <p:pic>
        <p:nvPicPr>
          <p:cNvPr id="8" name="Picture 8" descr="zhanting 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43" y="1628800"/>
            <a:ext cx="5715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zhanting 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3762400"/>
            <a:ext cx="2743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061538048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04" y="1718444"/>
            <a:ext cx="27432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b_777090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628800"/>
            <a:ext cx="20367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32630" y="772804"/>
            <a:ext cx="10907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四、</a:t>
            </a:r>
            <a:r>
              <a:rPr lang="zh-CN" sz="2800" b="1" dirty="0" smtClean="0">
                <a:solidFill>
                  <a:srgbClr val="002060"/>
                </a:solidFill>
              </a:rPr>
              <a:t>安装</a:t>
            </a:r>
            <a:r>
              <a:rPr lang="zh-CN" sz="2800" b="1" dirty="0">
                <a:solidFill>
                  <a:srgbClr val="002060"/>
                </a:solidFill>
              </a:rPr>
              <a:t>沿地、沿顶及沿边龙骨</a:t>
            </a:r>
            <a:r>
              <a:rPr lang="zh-CN" altLang="zh-CN" sz="2800" b="1" dirty="0">
                <a:solidFill>
                  <a:srgbClr val="002060"/>
                </a:solidFill>
              </a:rPr>
              <a:t>—</a:t>
            </a:r>
            <a:r>
              <a:rPr lang="zh-CN" sz="2800" b="1" dirty="0">
                <a:solidFill>
                  <a:srgbClr val="002060"/>
                </a:solidFill>
              </a:rPr>
              <a:t>安装沿地龙骨、沿顶龙骨、边龙骨</a:t>
            </a:r>
          </a:p>
        </p:txBody>
      </p:sp>
    </p:spTree>
    <p:extLst>
      <p:ext uri="{BB962C8B-B14F-4D97-AF65-F5344CB8AC3E}">
        <p14:creationId xmlns:p14="http://schemas.microsoft.com/office/powerpoint/2010/main" val="115940217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104414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10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257800" y="37623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zh-CN" sz="2800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4495800" y="457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sz="2000">
                <a:solidFill>
                  <a:schemeClr val="bg1"/>
                </a:solidFill>
                <a:latin typeface="Times New Roman" pitchFamily="18" charset="0"/>
              </a:rPr>
              <a:t>工艺流程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622" y="762000"/>
            <a:ext cx="102971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五、</a:t>
            </a:r>
            <a:r>
              <a:rPr lang="zh-CN" sz="2800" b="1" dirty="0" smtClean="0">
                <a:solidFill>
                  <a:srgbClr val="002060"/>
                </a:solidFill>
              </a:rPr>
              <a:t>安装</a:t>
            </a:r>
            <a:r>
              <a:rPr lang="zh-CN" sz="2800" b="1" dirty="0">
                <a:solidFill>
                  <a:srgbClr val="002060"/>
                </a:solidFill>
              </a:rPr>
              <a:t>沿地、沿顶及沿边龙骨</a:t>
            </a:r>
            <a:r>
              <a:rPr lang="zh-CN" altLang="zh-CN" sz="2800" b="1" dirty="0">
                <a:solidFill>
                  <a:srgbClr val="002060"/>
                </a:solidFill>
              </a:rPr>
              <a:t>—</a:t>
            </a:r>
            <a:r>
              <a:rPr lang="zh-CN" sz="2800" b="1" dirty="0">
                <a:solidFill>
                  <a:srgbClr val="002060"/>
                </a:solidFill>
              </a:rPr>
              <a:t>安装沿地龙骨、沿顶龙骨、边龙骨</a:t>
            </a:r>
          </a:p>
        </p:txBody>
      </p:sp>
      <p:pic>
        <p:nvPicPr>
          <p:cNvPr id="9" name="Picture 8" descr="zhanting 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2" y="1412776"/>
            <a:ext cx="3402573" cy="45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0372159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9" y="2132856"/>
            <a:ext cx="470186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3783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114321" y="6270159"/>
            <a:ext cx="578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11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257800" y="37623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zh-CN" sz="2800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4495800" y="457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sz="2000">
                <a:solidFill>
                  <a:schemeClr val="bg1"/>
                </a:solidFill>
                <a:latin typeface="Times New Roman" pitchFamily="18" charset="0"/>
              </a:rPr>
              <a:t>工艺流程</a:t>
            </a:r>
          </a:p>
        </p:txBody>
      </p:sp>
      <p:sp>
        <p:nvSpPr>
          <p:cNvPr id="8" name="Rectangle 203"/>
          <p:cNvSpPr>
            <a:spLocks noChangeArrowheads="1"/>
          </p:cNvSpPr>
          <p:nvPr/>
        </p:nvSpPr>
        <p:spPr bwMode="auto">
          <a:xfrm>
            <a:off x="609600" y="1158875"/>
            <a:ext cx="7851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六、</a:t>
            </a:r>
            <a:r>
              <a:rPr lang="zh-CN" sz="2800" b="1" dirty="0" smtClean="0">
                <a:solidFill>
                  <a:srgbClr val="002060"/>
                </a:solidFill>
              </a:rPr>
              <a:t>安装</a:t>
            </a:r>
            <a:r>
              <a:rPr lang="zh-CN" sz="2800" b="1" dirty="0">
                <a:solidFill>
                  <a:srgbClr val="002060"/>
                </a:solidFill>
              </a:rPr>
              <a:t>通贯龙骨和横撑龙骨</a:t>
            </a:r>
          </a:p>
        </p:txBody>
      </p:sp>
      <p:pic>
        <p:nvPicPr>
          <p:cNvPr id="9" name="Picture 8" descr="zhanting 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78" y="895350"/>
            <a:ext cx="3800444" cy="508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zhanting 0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0" y="2813819"/>
            <a:ext cx="43434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56163" y="1772816"/>
            <a:ext cx="388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sz="2000" dirty="0"/>
              <a:t>选用通贯系列龙骨时，高度低于</a:t>
            </a:r>
            <a:r>
              <a:rPr lang="zh-CN" altLang="zh-CN" sz="2000" dirty="0"/>
              <a:t>3m</a:t>
            </a:r>
            <a:r>
              <a:rPr lang="zh-CN" sz="2000" dirty="0"/>
              <a:t>的隔墙安装一道</a:t>
            </a:r>
            <a:r>
              <a:rPr lang="zh-CN" altLang="zh-CN" sz="2000" dirty="0"/>
              <a:t>;3</a:t>
            </a:r>
            <a:r>
              <a:rPr lang="zh-CN" altLang="zh-CN" sz="2000" dirty="0">
                <a:latin typeface="Arial" pitchFamily="34" charset="0"/>
              </a:rPr>
              <a:t>—</a:t>
            </a:r>
            <a:r>
              <a:rPr lang="zh-CN" altLang="zh-CN" sz="2000" dirty="0"/>
              <a:t>5m</a:t>
            </a:r>
            <a:r>
              <a:rPr lang="zh-CN" sz="2000" dirty="0"/>
              <a:t>时安装两道</a:t>
            </a:r>
            <a:r>
              <a:rPr lang="zh-CN" altLang="zh-CN" sz="2000" dirty="0"/>
              <a:t>;5m</a:t>
            </a:r>
            <a:r>
              <a:rPr lang="zh-CN" sz="2000" dirty="0"/>
              <a:t>以上时安装三道。</a:t>
            </a:r>
          </a:p>
        </p:txBody>
      </p:sp>
    </p:spTree>
    <p:extLst>
      <p:ext uri="{BB962C8B-B14F-4D97-AF65-F5344CB8AC3E}">
        <p14:creationId xmlns:p14="http://schemas.microsoft.com/office/powerpoint/2010/main" val="65392674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104414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257800" y="37623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zh-CN" sz="2800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4495800" y="457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sz="2000">
                <a:solidFill>
                  <a:schemeClr val="bg1"/>
                </a:solidFill>
                <a:latin typeface="Times New Roman" pitchFamily="18" charset="0"/>
              </a:rPr>
              <a:t>工艺流程</a:t>
            </a:r>
          </a:p>
        </p:txBody>
      </p:sp>
      <p:pic>
        <p:nvPicPr>
          <p:cNvPr id="8" name="Picture 6" descr="zhanting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85" y="652595"/>
            <a:ext cx="6910515" cy="51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73003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290638" y="673100"/>
            <a:ext cx="235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教学目标</a:t>
            </a:r>
          </a:p>
        </p:txBody>
      </p:sp>
      <p:sp>
        <p:nvSpPr>
          <p:cNvPr id="55" name="KSO_Shape"/>
          <p:cNvSpPr>
            <a:spLocks/>
          </p:cNvSpPr>
          <p:nvPr/>
        </p:nvSpPr>
        <p:spPr bwMode="auto">
          <a:xfrm>
            <a:off x="400050" y="582613"/>
            <a:ext cx="671513" cy="6238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7">
              <a:solidFill>
                <a:srgbClr val="1C666E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63" y="1125538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7350" y="765175"/>
            <a:ext cx="209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Unit teaching goal 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9939" y="1335776"/>
            <a:ext cx="3877248" cy="4528640"/>
            <a:chOff x="735806" y="1328010"/>
            <a:chExt cx="3877248" cy="4528640"/>
          </a:xfrm>
        </p:grpSpPr>
        <p:sp>
          <p:nvSpPr>
            <p:cNvPr id="20" name="矩形 1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1" name="矩形 29"/>
            <p:cNvSpPr>
              <a:spLocks noChangeArrowheads="1"/>
            </p:cNvSpPr>
            <p:nvPr/>
          </p:nvSpPr>
          <p:spPr bwMode="auto">
            <a:xfrm>
              <a:off x="941673" y="1622549"/>
              <a:ext cx="3239889" cy="34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能够正确阅读吊顶工程施工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图纸；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能够熟练使用本单元所用装修工具：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无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齿锯、冲击电锤、射钉枪</a:t>
              </a:r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、水准仪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等</a:t>
              </a:r>
              <a:endParaRPr lang="en-US" altLang="zh-CN" sz="2000" dirty="0" smtClean="0">
                <a:latin typeface="隶书"/>
                <a:ea typeface="隶书"/>
                <a:cs typeface="隶书"/>
              </a:endParaRPr>
            </a:p>
            <a:p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4</a:t>
              </a:r>
              <a:r>
                <a:rPr lang="en-US" altLang="zh-CN" sz="2000" dirty="0">
                  <a:latin typeface="隶书"/>
                  <a:ea typeface="隶书"/>
                  <a:cs typeface="隶书"/>
                </a:rPr>
                <a:t>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能够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依据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《GB50327-2001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住宅装饰装修工程施工规范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》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，完成弹线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、沿地龙骨、沿墙龙骨、竖龙骨与横撑龙骨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的安装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" name="上凸带形 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 力 目 标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708002" y="626679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5869" y="1164732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71759" y="1208965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26382" y="1343308"/>
            <a:ext cx="3877248" cy="4528640"/>
            <a:chOff x="735806" y="1328010"/>
            <a:chExt cx="3877248" cy="4528640"/>
          </a:xfrm>
        </p:grpSpPr>
        <p:sp>
          <p:nvSpPr>
            <p:cNvPr id="30" name="矩形 2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9"/>
            <p:cNvSpPr>
              <a:spLocks noChangeArrowheads="1"/>
            </p:cNvSpPr>
            <p:nvPr/>
          </p:nvSpPr>
          <p:spPr bwMode="auto">
            <a:xfrm>
              <a:off x="911102" y="1615017"/>
              <a:ext cx="3239889" cy="388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严格按规程使用装修工机具；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培养安全意识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严格轻钢龙骨安装施工工艺，确保龙骨安装质量；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培养责任意识、质量意识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施工现场材料堆放整齐、工具摆放有序；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注重维护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公司企业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形象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3" name="上凸带形 3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素质目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25458" y="1334199"/>
            <a:ext cx="3877248" cy="4528640"/>
            <a:chOff x="735806" y="1328010"/>
            <a:chExt cx="3877248" cy="4528640"/>
          </a:xfrm>
        </p:grpSpPr>
        <p:sp>
          <p:nvSpPr>
            <p:cNvPr id="35" name="矩形 34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29"/>
            <p:cNvSpPr>
              <a:spLocks noChangeArrowheads="1"/>
            </p:cNvSpPr>
            <p:nvPr/>
          </p:nvSpPr>
          <p:spPr bwMode="auto">
            <a:xfrm>
              <a:off x="939487" y="1698633"/>
              <a:ext cx="3239889" cy="232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了解隔墙用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轻钢龙骨及其配件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的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规格及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使用特征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掌握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轻钢龙骨安装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施工工艺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掌握轻钢龙骨施工质量控制要点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8" name="上凸带形 37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-1724025" y="630456"/>
            <a:ext cx="13914438" cy="5616575"/>
            <a:chOff x="-1724078" y="765700"/>
            <a:chExt cx="13914491" cy="5615628"/>
          </a:xfrm>
        </p:grpSpPr>
        <p:grpSp>
          <p:nvGrpSpPr>
            <p:cNvPr id="85001" name="组合 1"/>
            <p:cNvGrpSpPr>
              <a:grpSpLocks/>
            </p:cNvGrpSpPr>
            <p:nvPr/>
          </p:nvGrpSpPr>
          <p:grpSpPr bwMode="auto">
            <a:xfrm>
              <a:off x="-1724078" y="765700"/>
              <a:ext cx="13914491" cy="4319063"/>
              <a:chOff x="-1724078" y="765700"/>
              <a:chExt cx="13914491" cy="4319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46" y="2060882"/>
                <a:ext cx="6527825" cy="30236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pic>
            <p:nvPicPr>
              <p:cNvPr id="85009" name="图片 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37136" y="2060575"/>
                <a:ext cx="4232728" cy="302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010" name="标题 4"/>
              <p:cNvSpPr txBox="1">
                <a:spLocks noChangeArrowheads="1"/>
              </p:cNvSpPr>
              <p:nvPr/>
            </p:nvSpPr>
            <p:spPr bwMode="auto">
              <a:xfrm>
                <a:off x="-1724078" y="4816476"/>
                <a:ext cx="5513388" cy="268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1"/>
                <a:endParaRPr lang="en-US" altLang="zh-CN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" name="TextBox 59"/>
              <p:cNvSpPr>
                <a:spLocks noChangeArrowheads="1"/>
              </p:cNvSpPr>
              <p:nvPr/>
            </p:nvSpPr>
            <p:spPr bwMode="auto">
              <a:xfrm flipH="1">
                <a:off x="4006819" y="1197427"/>
                <a:ext cx="3119450" cy="399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华文隶书" pitchFamily="2" charset="-122"/>
                  <a:ea typeface="华文隶书" pitchFamily="2" charset="-122"/>
                  <a:sym typeface="方正兰亭黑_GBK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352210" y="2043423"/>
                <a:ext cx="838203" cy="30411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85013" name="图片 10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263558" y="765700"/>
                <a:ext cx="1224136" cy="122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5002" name="组合 8"/>
            <p:cNvGrpSpPr>
              <a:grpSpLocks/>
            </p:cNvGrpSpPr>
            <p:nvPr/>
          </p:nvGrpSpPr>
          <p:grpSpPr bwMode="auto">
            <a:xfrm>
              <a:off x="6735764" y="1556916"/>
              <a:ext cx="4500562" cy="4824412"/>
              <a:chOff x="6735668" y="1556793"/>
              <a:chExt cx="4500634" cy="48245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735646" y="3022659"/>
                <a:ext cx="4500651" cy="46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35646" y="4078196"/>
                <a:ext cx="4500651" cy="44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5423144" y="3909941"/>
                <a:ext cx="4753882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6828069" y="4162317"/>
                <a:ext cx="4249129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7908396" y="4161523"/>
                <a:ext cx="4393571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487488" y="2792413"/>
            <a:ext cx="5348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AvantGarde Md BT"/>
                <a:ea typeface="微软雅黑" pitchFamily="34" charset="-122"/>
              </a:rPr>
              <a:t>   </a:t>
            </a:r>
            <a:endParaRPr lang="en-US" altLang="zh-CN" sz="3600" b="1" dirty="0">
              <a:solidFill>
                <a:srgbClr val="FFC000"/>
              </a:solidFill>
              <a:latin typeface="AvantGarde Md BT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8662" y="3408176"/>
            <a:ext cx="4826000" cy="15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200" dirty="0">
                <a:solidFill>
                  <a:schemeClr val="bg1">
                    <a:lumMod val="75000"/>
                  </a:schemeClr>
                </a:solidFill>
                <a:latin typeface="Stencil" pitchFamily="82" charset="0"/>
              </a:rPr>
              <a:t>Thanks</a:t>
            </a:r>
            <a:endParaRPr lang="zh-CN" altLang="en-US" sz="9200" dirty="0">
              <a:solidFill>
                <a:schemeClr val="bg1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06625" y="2001838"/>
            <a:ext cx="4459288" cy="384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900" dirty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Decoration construction course design </a:t>
            </a:r>
            <a:endParaRPr lang="zh-CN" altLang="en-US" sz="1900" dirty="0">
              <a:solidFill>
                <a:schemeClr val="bg1">
                  <a:lumMod val="6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28250" y="4124325"/>
            <a:ext cx="941388" cy="96043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986838" y="2065338"/>
            <a:ext cx="1095375" cy="962025"/>
          </a:xfrm>
          <a:prstGeom prst="rect">
            <a:avLst/>
          </a:prstGeom>
          <a:solidFill>
            <a:schemeClr val="accent6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" grpId="0"/>
      <p:bldP spid="23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4695" y="764704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 smtClean="0">
                <a:solidFill>
                  <a:srgbClr val="540000"/>
                </a:solidFill>
              </a:rPr>
              <a:t>工作过程：施工准备                  施工实施                   质量检测                    验收使用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 smtClean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 smtClean="0"/>
              <a:t>龙骨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 smtClean="0"/>
              <a:t>材料不同分：轻钢龙骨、铝合金、木龙骨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 smtClean="0"/>
              <a:t>外形不同分：</a:t>
            </a:r>
            <a:r>
              <a:rPr lang="en-US" altLang="zh-CN" sz="2000" b="1" dirty="0" smtClean="0"/>
              <a:t>U</a:t>
            </a:r>
            <a:r>
              <a:rPr lang="zh-CN" altLang="en-US" sz="2000" b="1" dirty="0" smtClean="0"/>
              <a:t>形龙骨、</a:t>
            </a:r>
            <a:r>
              <a:rPr lang="en-US" altLang="zh-CN" sz="2000" b="1" dirty="0" smtClean="0"/>
              <a:t>T</a:t>
            </a:r>
            <a:r>
              <a:rPr lang="zh-CN" altLang="en-US" sz="2000" b="1" dirty="0" smtClean="0"/>
              <a:t>形龙骨、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 smtClean="0"/>
              <a:t>用途不同分：主龙骨、次龙骨、边龙骨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 smtClean="0"/>
              <a:t>承载能力分：上人龙骨、不上人龙骨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 smtClean="0"/>
              <a:t>轻钢龙骨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 smtClean="0"/>
              <a:t>概念</a:t>
            </a:r>
            <a:r>
              <a:rPr lang="en-US" altLang="zh-CN" sz="2000" b="1" dirty="0" smtClean="0"/>
              <a:t>-----</a:t>
            </a:r>
            <a:r>
              <a:rPr lang="zh-CN" altLang="en-US" sz="2000" b="1" dirty="0" smtClean="0"/>
              <a:t>以冷轧钢板、镀锌钢板、彩色喷塑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 smtClean="0"/>
              <a:t>钢板冷弯而成的薄壁型钢，厚度为</a:t>
            </a:r>
            <a:r>
              <a:rPr lang="en-US" altLang="zh-CN" sz="2000" b="1" dirty="0" smtClean="0"/>
              <a:t>0.5-1.5mm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 smtClean="0"/>
              <a:t>特点</a:t>
            </a:r>
            <a:r>
              <a:rPr lang="en-US" altLang="zh-CN" sz="2000" b="1" dirty="0" smtClean="0"/>
              <a:t>-----</a:t>
            </a:r>
            <a:r>
              <a:rPr lang="zh-CN" altLang="en-US" sz="2000" b="1" dirty="0" smtClean="0"/>
              <a:t>自重轻、刚度大、防火、抗震性能好，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 smtClean="0"/>
              <a:t>加工方便、安装简便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 smtClean="0"/>
              <a:t>                                     </a:t>
            </a:r>
            <a:endParaRPr lang="zh-CN" altLang="en-US" sz="1600" dirty="0" smtClean="0"/>
          </a:p>
        </p:txBody>
      </p:sp>
      <p:pic>
        <p:nvPicPr>
          <p:cNvPr id="17" name="Picture 6" descr="Dre_S_Software_Icons_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71" y="3861048"/>
            <a:ext cx="301915" cy="30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6396" y="585080"/>
            <a:ext cx="2097982" cy="189744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93482" y="1366449"/>
            <a:ext cx="2199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 b="1" dirty="0"/>
              <a:t>一、施工准备</a:t>
            </a:r>
            <a:r>
              <a:rPr lang="zh-CN" altLang="en-US" dirty="0"/>
              <a:t> </a:t>
            </a:r>
          </a:p>
        </p:txBody>
      </p:sp>
      <p:pic>
        <p:nvPicPr>
          <p:cNvPr id="21" name="Picture 11" descr="Dre_S_Software_Icons_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2276004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7652220" y="1431740"/>
            <a:ext cx="2697405" cy="2203582"/>
          </a:xfrm>
          <a:prstGeom prst="wedgeEllipseCallout">
            <a:avLst>
              <a:gd name="adj1" fmla="val -72796"/>
              <a:gd name="adj2" fmla="val 43639"/>
            </a:avLst>
          </a:prstGeom>
          <a:solidFill>
            <a:schemeClr val="bg2"/>
          </a:solidFill>
          <a:ln w="9525">
            <a:solidFill>
              <a:srgbClr val="9999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zh-CN" sz="1800"/>
          </a:p>
        </p:txBody>
      </p:sp>
      <p:pic>
        <p:nvPicPr>
          <p:cNvPr id="24" name="Picture 23" descr="未标题-2 拷贝"/>
          <p:cNvPicPr preferRelativeResize="0"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1377971"/>
            <a:ext cx="2499066" cy="239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8327454" y="3897516"/>
            <a:ext cx="1800474" cy="1526994"/>
          </a:xfrm>
          <a:prstGeom prst="wedgeEllipseCallout">
            <a:avLst>
              <a:gd name="adj1" fmla="val -99694"/>
              <a:gd name="adj2" fmla="val -4588"/>
            </a:avLst>
          </a:prstGeom>
          <a:solidFill>
            <a:schemeClr val="bg2"/>
          </a:solidFill>
          <a:ln w="9525">
            <a:solidFill>
              <a:srgbClr val="9999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zh-CN" sz="1800"/>
          </a:p>
        </p:txBody>
      </p:sp>
      <p:pic>
        <p:nvPicPr>
          <p:cNvPr id="27" name="Picture 26" descr="未标题-2 拷贝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81" y="3861048"/>
            <a:ext cx="2499066" cy="159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399382" y="1125067"/>
            <a:ext cx="799966" cy="0"/>
          </a:xfrm>
          <a:prstGeom prst="line">
            <a:avLst/>
          </a:prstGeom>
          <a:noFill/>
          <a:ln w="38100">
            <a:solidFill>
              <a:srgbClr val="54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5087094" y="1125067"/>
            <a:ext cx="799965" cy="0"/>
          </a:xfrm>
          <a:prstGeom prst="line">
            <a:avLst/>
          </a:prstGeom>
          <a:noFill/>
          <a:ln w="38100">
            <a:solidFill>
              <a:srgbClr val="54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6815286" y="1125067"/>
            <a:ext cx="799965" cy="0"/>
          </a:xfrm>
          <a:prstGeom prst="line">
            <a:avLst/>
          </a:prstGeom>
          <a:noFill/>
          <a:ln w="38100">
            <a:solidFill>
              <a:srgbClr val="54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46734" y="1817683"/>
            <a:ext cx="2199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/>
              <a:t>1</a:t>
            </a:r>
            <a:r>
              <a:rPr lang="zh-CN" altLang="en-US" sz="1800" b="1" dirty="0"/>
              <a:t>、材料准备</a:t>
            </a:r>
          </a:p>
        </p:txBody>
      </p:sp>
    </p:spTree>
    <p:extLst>
      <p:ext uri="{BB962C8B-B14F-4D97-AF65-F5344CB8AC3E}">
        <p14:creationId xmlns:p14="http://schemas.microsoft.com/office/powerpoint/2010/main" val="333657462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4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403598" y="1052736"/>
            <a:ext cx="10596264" cy="52464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600" b="1" smtClean="0"/>
              <a:t>轻钢龙骨</a:t>
            </a:r>
          </a:p>
          <a:p>
            <a:pPr eaLnBrk="1" hangingPunct="1">
              <a:buFontTx/>
              <a:buNone/>
            </a:pPr>
            <a:r>
              <a:rPr lang="zh-CN" altLang="en-US" sz="1600" b="1" smtClean="0"/>
              <a:t>截面形式</a:t>
            </a:r>
            <a:r>
              <a:rPr lang="en-US" altLang="zh-CN" sz="1600" b="1" smtClean="0"/>
              <a:t>-----U</a:t>
            </a:r>
            <a:r>
              <a:rPr lang="zh-CN" altLang="en-US" sz="1600" b="1" smtClean="0"/>
              <a:t>形、</a:t>
            </a:r>
            <a:r>
              <a:rPr lang="en-US" altLang="zh-CN" sz="1600" b="1" smtClean="0"/>
              <a:t>C</a:t>
            </a:r>
            <a:r>
              <a:rPr lang="zh-CN" altLang="en-US" sz="1600" b="1" smtClean="0"/>
              <a:t>形、</a:t>
            </a:r>
            <a:r>
              <a:rPr lang="en-US" altLang="zh-CN" sz="1600" b="1" smtClean="0"/>
              <a:t>L</a:t>
            </a:r>
            <a:r>
              <a:rPr lang="zh-CN" altLang="en-US" sz="1600" b="1" smtClean="0"/>
              <a:t>形</a:t>
            </a:r>
          </a:p>
          <a:p>
            <a:pPr eaLnBrk="1" hangingPunct="1">
              <a:buFontTx/>
              <a:buNone/>
            </a:pPr>
            <a:endParaRPr lang="zh-CN" altLang="en-US" sz="1600" b="1" smtClean="0"/>
          </a:p>
          <a:p>
            <a:pPr eaLnBrk="1" hangingPunct="1">
              <a:buFontTx/>
              <a:buNone/>
            </a:pPr>
            <a:r>
              <a:rPr lang="zh-CN" altLang="en-US" sz="1600" b="1" smtClean="0"/>
              <a:t>                                     </a:t>
            </a:r>
            <a:endParaRPr lang="zh-CN" altLang="en-US" sz="1600" smtClean="0"/>
          </a:p>
        </p:txBody>
      </p:sp>
      <p:pic>
        <p:nvPicPr>
          <p:cNvPr id="22" name="Picture 9" descr="Dre_S_Software_Icons_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36" y="1112256"/>
            <a:ext cx="323243" cy="3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22"/>
          <p:cNvSpPr>
            <a:spLocks/>
          </p:cNvSpPr>
          <p:nvPr/>
        </p:nvSpPr>
        <p:spPr bwMode="auto">
          <a:xfrm>
            <a:off x="2772023" y="3759279"/>
            <a:ext cx="1392072" cy="750809"/>
          </a:xfrm>
          <a:custGeom>
            <a:avLst/>
            <a:gdLst>
              <a:gd name="T0" fmla="*/ 0 w 590"/>
              <a:gd name="T1" fmla="*/ 0 h 408"/>
              <a:gd name="T2" fmla="*/ 0 w 590"/>
              <a:gd name="T3" fmla="*/ 647700 h 408"/>
              <a:gd name="T4" fmla="*/ 936625 w 590"/>
              <a:gd name="T5" fmla="*/ 647700 h 408"/>
              <a:gd name="T6" fmla="*/ 0 60000 65536"/>
              <a:gd name="T7" fmla="*/ 0 60000 65536"/>
              <a:gd name="T8" fmla="*/ 0 60000 65536"/>
              <a:gd name="T9" fmla="*/ 0 w 590"/>
              <a:gd name="T10" fmla="*/ 0 h 408"/>
              <a:gd name="T11" fmla="*/ 590 w 590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408">
                <a:moveTo>
                  <a:pt x="0" y="0"/>
                </a:moveTo>
                <a:lnTo>
                  <a:pt x="0" y="408"/>
                </a:lnTo>
                <a:lnTo>
                  <a:pt x="590" y="40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V="1">
            <a:off x="3707061" y="3759279"/>
            <a:ext cx="0" cy="7508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40"/>
          <p:cNvSpPr>
            <a:spLocks/>
          </p:cNvSpPr>
          <p:nvPr/>
        </p:nvSpPr>
        <p:spPr bwMode="auto">
          <a:xfrm flipV="1">
            <a:off x="4642097" y="3663256"/>
            <a:ext cx="644129" cy="918269"/>
          </a:xfrm>
          <a:custGeom>
            <a:avLst/>
            <a:gdLst>
              <a:gd name="T0" fmla="*/ 0 w 273"/>
              <a:gd name="T1" fmla="*/ 792162 h 499"/>
              <a:gd name="T2" fmla="*/ 0 w 273"/>
              <a:gd name="T3" fmla="*/ 0 h 499"/>
              <a:gd name="T4" fmla="*/ 288925 w 273"/>
              <a:gd name="T5" fmla="*/ 0 h 499"/>
              <a:gd name="T6" fmla="*/ 433388 w 273"/>
              <a:gd name="T7" fmla="*/ 144462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273"/>
              <a:gd name="T13" fmla="*/ 0 h 499"/>
              <a:gd name="T14" fmla="*/ 273 w 273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" h="499">
                <a:moveTo>
                  <a:pt x="0" y="499"/>
                </a:moveTo>
                <a:lnTo>
                  <a:pt x="0" y="0"/>
                </a:lnTo>
                <a:lnTo>
                  <a:pt x="182" y="0"/>
                </a:lnTo>
                <a:lnTo>
                  <a:pt x="273" y="91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42"/>
          <p:cNvSpPr>
            <a:spLocks/>
          </p:cNvSpPr>
          <p:nvPr/>
        </p:nvSpPr>
        <p:spPr bwMode="auto">
          <a:xfrm flipH="1" flipV="1">
            <a:off x="5507285" y="3663256"/>
            <a:ext cx="644127" cy="918269"/>
          </a:xfrm>
          <a:custGeom>
            <a:avLst/>
            <a:gdLst>
              <a:gd name="T0" fmla="*/ 0 w 273"/>
              <a:gd name="T1" fmla="*/ 792162 h 499"/>
              <a:gd name="T2" fmla="*/ 0 w 273"/>
              <a:gd name="T3" fmla="*/ 0 h 499"/>
              <a:gd name="T4" fmla="*/ 288925 w 273"/>
              <a:gd name="T5" fmla="*/ 0 h 499"/>
              <a:gd name="T6" fmla="*/ 433387 w 273"/>
              <a:gd name="T7" fmla="*/ 144462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273"/>
              <a:gd name="T13" fmla="*/ 0 h 499"/>
              <a:gd name="T14" fmla="*/ 273 w 273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" h="499">
                <a:moveTo>
                  <a:pt x="0" y="499"/>
                </a:moveTo>
                <a:lnTo>
                  <a:pt x="0" y="0"/>
                </a:lnTo>
                <a:lnTo>
                  <a:pt x="182" y="0"/>
                </a:lnTo>
                <a:lnTo>
                  <a:pt x="273" y="91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>
            <a:off x="5075485" y="4437063"/>
            <a:ext cx="6417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54"/>
          <p:cNvSpPr>
            <a:spLocks/>
          </p:cNvSpPr>
          <p:nvPr/>
        </p:nvSpPr>
        <p:spPr bwMode="auto">
          <a:xfrm>
            <a:off x="4637336" y="3654158"/>
            <a:ext cx="320884" cy="163780"/>
          </a:xfrm>
          <a:custGeom>
            <a:avLst/>
            <a:gdLst>
              <a:gd name="T0" fmla="*/ 3175 w 136"/>
              <a:gd name="T1" fmla="*/ 141288 h 89"/>
              <a:gd name="T2" fmla="*/ 15875 w 136"/>
              <a:gd name="T3" fmla="*/ 53975 h 89"/>
              <a:gd name="T4" fmla="*/ 90487 w 136"/>
              <a:gd name="T5" fmla="*/ 3175 h 89"/>
              <a:gd name="T6" fmla="*/ 215900 w 136"/>
              <a:gd name="T7" fmla="*/ 53975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89"/>
              <a:gd name="T14" fmla="*/ 136 w 136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89">
                <a:moveTo>
                  <a:pt x="2" y="89"/>
                </a:moveTo>
                <a:cubicBezTo>
                  <a:pt x="5" y="71"/>
                  <a:pt x="0" y="50"/>
                  <a:pt x="10" y="34"/>
                </a:cubicBezTo>
                <a:cubicBezTo>
                  <a:pt x="20" y="18"/>
                  <a:pt x="57" y="2"/>
                  <a:pt x="57" y="2"/>
                </a:cubicBezTo>
                <a:cubicBezTo>
                  <a:pt x="82" y="6"/>
                  <a:pt x="136" y="0"/>
                  <a:pt x="136" y="3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55"/>
          <p:cNvSpPr>
            <a:spLocks/>
          </p:cNvSpPr>
          <p:nvPr/>
        </p:nvSpPr>
        <p:spPr bwMode="auto">
          <a:xfrm flipH="1">
            <a:off x="5723186" y="3623996"/>
            <a:ext cx="320884" cy="163779"/>
          </a:xfrm>
          <a:custGeom>
            <a:avLst/>
            <a:gdLst>
              <a:gd name="T0" fmla="*/ 3175 w 136"/>
              <a:gd name="T1" fmla="*/ 141287 h 89"/>
              <a:gd name="T2" fmla="*/ 15875 w 136"/>
              <a:gd name="T3" fmla="*/ 53975 h 89"/>
              <a:gd name="T4" fmla="*/ 90487 w 136"/>
              <a:gd name="T5" fmla="*/ 3175 h 89"/>
              <a:gd name="T6" fmla="*/ 215900 w 136"/>
              <a:gd name="T7" fmla="*/ 53975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89"/>
              <a:gd name="T14" fmla="*/ 136 w 136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89">
                <a:moveTo>
                  <a:pt x="2" y="89"/>
                </a:moveTo>
                <a:cubicBezTo>
                  <a:pt x="5" y="71"/>
                  <a:pt x="0" y="50"/>
                  <a:pt x="10" y="34"/>
                </a:cubicBezTo>
                <a:cubicBezTo>
                  <a:pt x="20" y="18"/>
                  <a:pt x="57" y="2"/>
                  <a:pt x="57" y="2"/>
                </a:cubicBezTo>
                <a:cubicBezTo>
                  <a:pt x="82" y="6"/>
                  <a:pt x="136" y="0"/>
                  <a:pt x="136" y="3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56"/>
          <p:cNvSpPr>
            <a:spLocks/>
          </p:cNvSpPr>
          <p:nvPr/>
        </p:nvSpPr>
        <p:spPr bwMode="auto">
          <a:xfrm>
            <a:off x="6875711" y="3435731"/>
            <a:ext cx="1177362" cy="1002919"/>
          </a:xfrm>
          <a:custGeom>
            <a:avLst/>
            <a:gdLst>
              <a:gd name="T0" fmla="*/ 0 w 499"/>
              <a:gd name="T1" fmla="*/ 0 h 545"/>
              <a:gd name="T2" fmla="*/ 0 w 499"/>
              <a:gd name="T3" fmla="*/ 865187 h 545"/>
              <a:gd name="T4" fmla="*/ 792162 w 499"/>
              <a:gd name="T5" fmla="*/ 865187 h 545"/>
              <a:gd name="T6" fmla="*/ 0 60000 65536"/>
              <a:gd name="T7" fmla="*/ 0 60000 65536"/>
              <a:gd name="T8" fmla="*/ 0 60000 65536"/>
              <a:gd name="T9" fmla="*/ 0 w 499"/>
              <a:gd name="T10" fmla="*/ 0 h 545"/>
              <a:gd name="T11" fmla="*/ 499 w 4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545">
                <a:moveTo>
                  <a:pt x="0" y="0"/>
                </a:moveTo>
                <a:lnTo>
                  <a:pt x="0" y="545"/>
                </a:lnTo>
                <a:lnTo>
                  <a:pt x="499" y="5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AutoShape 57"/>
          <p:cNvSpPr>
            <a:spLocks noChangeArrowheads="1"/>
          </p:cNvSpPr>
          <p:nvPr/>
        </p:nvSpPr>
        <p:spPr bwMode="auto">
          <a:xfrm>
            <a:off x="675016" y="2657034"/>
            <a:ext cx="2248549" cy="916429"/>
          </a:xfrm>
          <a:prstGeom prst="wedgeRoundRectCallout">
            <a:avLst>
              <a:gd name="adj1" fmla="val 64690"/>
              <a:gd name="adj2" fmla="val 75500"/>
              <a:gd name="adj3" fmla="val 16667"/>
            </a:avLst>
          </a:prstGeom>
          <a:gradFill rotWithShape="1">
            <a:gsLst>
              <a:gs pos="0">
                <a:srgbClr val="9999FF"/>
              </a:gs>
              <a:gs pos="100000">
                <a:srgbClr val="D5D5FF">
                  <a:alpha val="1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400" b="1" dirty="0">
                <a:solidFill>
                  <a:srgbClr val="540000"/>
                </a:solidFill>
              </a:rPr>
              <a:t>U</a:t>
            </a:r>
            <a:r>
              <a:rPr lang="zh-CN" altLang="en-US" sz="1400" b="1" dirty="0">
                <a:solidFill>
                  <a:srgbClr val="540000"/>
                </a:solidFill>
              </a:rPr>
              <a:t>形龙骨为承载龙骨，是骨架主要受力构件</a:t>
            </a:r>
          </a:p>
        </p:txBody>
      </p:sp>
      <p:sp>
        <p:nvSpPr>
          <p:cNvPr id="41" name="Line 58"/>
          <p:cNvSpPr>
            <a:spLocks noChangeShapeType="1"/>
          </p:cNvSpPr>
          <p:nvPr/>
        </p:nvSpPr>
        <p:spPr bwMode="auto">
          <a:xfrm>
            <a:off x="2770436" y="4535783"/>
            <a:ext cx="0" cy="3330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59"/>
          <p:cNvSpPr>
            <a:spLocks noChangeShapeType="1"/>
          </p:cNvSpPr>
          <p:nvPr/>
        </p:nvSpPr>
        <p:spPr bwMode="auto">
          <a:xfrm>
            <a:off x="3707061" y="4535783"/>
            <a:ext cx="0" cy="333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H="1">
            <a:off x="2411660" y="4510088"/>
            <a:ext cx="4270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61"/>
          <p:cNvSpPr>
            <a:spLocks noChangeShapeType="1"/>
          </p:cNvSpPr>
          <p:nvPr/>
        </p:nvSpPr>
        <p:spPr bwMode="auto">
          <a:xfrm flipH="1">
            <a:off x="2411660" y="3862388"/>
            <a:ext cx="4270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62"/>
          <p:cNvSpPr>
            <a:spLocks noChangeShapeType="1"/>
          </p:cNvSpPr>
          <p:nvPr/>
        </p:nvSpPr>
        <p:spPr bwMode="auto">
          <a:xfrm>
            <a:off x="4643686" y="4608808"/>
            <a:ext cx="0" cy="3330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63"/>
          <p:cNvSpPr>
            <a:spLocks noChangeShapeType="1"/>
          </p:cNvSpPr>
          <p:nvPr/>
        </p:nvSpPr>
        <p:spPr bwMode="auto">
          <a:xfrm>
            <a:off x="5939086" y="4608808"/>
            <a:ext cx="0" cy="333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64"/>
          <p:cNvSpPr>
            <a:spLocks noChangeShapeType="1"/>
          </p:cNvSpPr>
          <p:nvPr/>
        </p:nvSpPr>
        <p:spPr bwMode="auto">
          <a:xfrm flipH="1">
            <a:off x="4283323" y="4581525"/>
            <a:ext cx="4270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65"/>
          <p:cNvSpPr>
            <a:spLocks noChangeShapeType="1"/>
          </p:cNvSpPr>
          <p:nvPr/>
        </p:nvSpPr>
        <p:spPr bwMode="auto">
          <a:xfrm flipH="1">
            <a:off x="4283323" y="3717925"/>
            <a:ext cx="4270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Line 66"/>
          <p:cNvSpPr>
            <a:spLocks noChangeShapeType="1"/>
          </p:cNvSpPr>
          <p:nvPr/>
        </p:nvSpPr>
        <p:spPr bwMode="auto">
          <a:xfrm flipH="1">
            <a:off x="6515348" y="3573463"/>
            <a:ext cx="4270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Line 67"/>
          <p:cNvSpPr>
            <a:spLocks noChangeShapeType="1"/>
          </p:cNvSpPr>
          <p:nvPr/>
        </p:nvSpPr>
        <p:spPr bwMode="auto">
          <a:xfrm flipH="1">
            <a:off x="6515348" y="4438650"/>
            <a:ext cx="4270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Line 68"/>
          <p:cNvSpPr>
            <a:spLocks noChangeShapeType="1"/>
          </p:cNvSpPr>
          <p:nvPr/>
        </p:nvSpPr>
        <p:spPr bwMode="auto">
          <a:xfrm>
            <a:off x="6875711" y="4464346"/>
            <a:ext cx="0" cy="3330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Line 69"/>
          <p:cNvSpPr>
            <a:spLocks noChangeShapeType="1"/>
          </p:cNvSpPr>
          <p:nvPr/>
        </p:nvSpPr>
        <p:spPr bwMode="auto">
          <a:xfrm>
            <a:off x="7667873" y="4464346"/>
            <a:ext cx="0" cy="3330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Line 70"/>
          <p:cNvSpPr>
            <a:spLocks noChangeShapeType="1"/>
          </p:cNvSpPr>
          <p:nvPr/>
        </p:nvSpPr>
        <p:spPr bwMode="auto">
          <a:xfrm>
            <a:off x="2770436" y="4725988"/>
            <a:ext cx="13920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Line 71"/>
          <p:cNvSpPr>
            <a:spLocks noChangeShapeType="1"/>
          </p:cNvSpPr>
          <p:nvPr/>
        </p:nvSpPr>
        <p:spPr bwMode="auto">
          <a:xfrm flipV="1">
            <a:off x="4643686" y="4797425"/>
            <a:ext cx="19253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72"/>
          <p:cNvSpPr>
            <a:spLocks noChangeShapeType="1"/>
          </p:cNvSpPr>
          <p:nvPr/>
        </p:nvSpPr>
        <p:spPr bwMode="auto">
          <a:xfrm>
            <a:off x="6875711" y="4654550"/>
            <a:ext cx="1177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73"/>
          <p:cNvSpPr>
            <a:spLocks noChangeShapeType="1"/>
          </p:cNvSpPr>
          <p:nvPr/>
        </p:nvSpPr>
        <p:spPr bwMode="auto">
          <a:xfrm flipV="1">
            <a:off x="6659811" y="3435730"/>
            <a:ext cx="0" cy="10029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Line 75"/>
          <p:cNvSpPr>
            <a:spLocks noChangeShapeType="1"/>
          </p:cNvSpPr>
          <p:nvPr/>
        </p:nvSpPr>
        <p:spPr bwMode="auto">
          <a:xfrm flipV="1">
            <a:off x="4427786" y="3580446"/>
            <a:ext cx="0" cy="10010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76"/>
          <p:cNvSpPr>
            <a:spLocks noChangeShapeType="1"/>
          </p:cNvSpPr>
          <p:nvPr/>
        </p:nvSpPr>
        <p:spPr bwMode="auto">
          <a:xfrm flipV="1">
            <a:off x="2554536" y="3759279"/>
            <a:ext cx="0" cy="7508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77"/>
          <p:cNvSpPr>
            <a:spLocks noChangeShapeType="1"/>
          </p:cNvSpPr>
          <p:nvPr/>
        </p:nvSpPr>
        <p:spPr bwMode="auto">
          <a:xfrm flipH="1">
            <a:off x="5867647" y="4702991"/>
            <a:ext cx="214710" cy="167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78"/>
          <p:cNvSpPr>
            <a:spLocks noChangeShapeType="1"/>
          </p:cNvSpPr>
          <p:nvPr/>
        </p:nvSpPr>
        <p:spPr bwMode="auto">
          <a:xfrm flipH="1">
            <a:off x="4570660" y="4702991"/>
            <a:ext cx="214709" cy="167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79"/>
          <p:cNvSpPr>
            <a:spLocks noChangeShapeType="1"/>
          </p:cNvSpPr>
          <p:nvPr/>
        </p:nvSpPr>
        <p:spPr bwMode="auto">
          <a:xfrm flipH="1">
            <a:off x="6804272" y="4558527"/>
            <a:ext cx="214710" cy="1674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80"/>
          <p:cNvSpPr>
            <a:spLocks noChangeShapeType="1"/>
          </p:cNvSpPr>
          <p:nvPr/>
        </p:nvSpPr>
        <p:spPr bwMode="auto">
          <a:xfrm flipH="1">
            <a:off x="7596435" y="4558527"/>
            <a:ext cx="214709" cy="1674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81"/>
          <p:cNvSpPr>
            <a:spLocks noChangeShapeType="1"/>
          </p:cNvSpPr>
          <p:nvPr/>
        </p:nvSpPr>
        <p:spPr bwMode="auto">
          <a:xfrm flipH="1">
            <a:off x="3635622" y="4631552"/>
            <a:ext cx="214710" cy="1674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82"/>
          <p:cNvSpPr>
            <a:spLocks noChangeShapeType="1"/>
          </p:cNvSpPr>
          <p:nvPr/>
        </p:nvSpPr>
        <p:spPr bwMode="auto">
          <a:xfrm flipH="1">
            <a:off x="2698997" y="4631552"/>
            <a:ext cx="214710" cy="1674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83"/>
          <p:cNvSpPr>
            <a:spLocks noChangeShapeType="1"/>
          </p:cNvSpPr>
          <p:nvPr/>
        </p:nvSpPr>
        <p:spPr bwMode="auto">
          <a:xfrm>
            <a:off x="2483098" y="4415906"/>
            <a:ext cx="214710" cy="1656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Line 84"/>
          <p:cNvSpPr>
            <a:spLocks noChangeShapeType="1"/>
          </p:cNvSpPr>
          <p:nvPr/>
        </p:nvSpPr>
        <p:spPr bwMode="auto">
          <a:xfrm>
            <a:off x="2483098" y="3766619"/>
            <a:ext cx="214710" cy="1656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Line 85"/>
          <p:cNvSpPr>
            <a:spLocks noChangeShapeType="1"/>
          </p:cNvSpPr>
          <p:nvPr/>
        </p:nvSpPr>
        <p:spPr bwMode="auto">
          <a:xfrm>
            <a:off x="4354760" y="4487344"/>
            <a:ext cx="214709" cy="1656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Line 86"/>
          <p:cNvSpPr>
            <a:spLocks noChangeShapeType="1"/>
          </p:cNvSpPr>
          <p:nvPr/>
        </p:nvSpPr>
        <p:spPr bwMode="auto">
          <a:xfrm>
            <a:off x="4354760" y="3623744"/>
            <a:ext cx="214709" cy="1656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Line 87"/>
          <p:cNvSpPr>
            <a:spLocks noChangeShapeType="1"/>
          </p:cNvSpPr>
          <p:nvPr/>
        </p:nvSpPr>
        <p:spPr bwMode="auto">
          <a:xfrm>
            <a:off x="6586785" y="3479281"/>
            <a:ext cx="214709" cy="1656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Line 88"/>
          <p:cNvSpPr>
            <a:spLocks noChangeShapeType="1"/>
          </p:cNvSpPr>
          <p:nvPr/>
        </p:nvSpPr>
        <p:spPr bwMode="auto">
          <a:xfrm>
            <a:off x="6586785" y="4342881"/>
            <a:ext cx="214709" cy="1656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Text Box 89"/>
          <p:cNvSpPr txBox="1">
            <a:spLocks noChangeArrowheads="1"/>
          </p:cNvSpPr>
          <p:nvPr/>
        </p:nvSpPr>
        <p:spPr bwMode="auto">
          <a:xfrm>
            <a:off x="5075485" y="4451710"/>
            <a:ext cx="641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/>
              <a:t>A</a:t>
            </a:r>
          </a:p>
        </p:txBody>
      </p:sp>
      <p:sp>
        <p:nvSpPr>
          <p:cNvPr id="72" name="Text Box 90"/>
          <p:cNvSpPr txBox="1">
            <a:spLocks noChangeArrowheads="1"/>
          </p:cNvSpPr>
          <p:nvPr/>
        </p:nvSpPr>
        <p:spPr bwMode="auto">
          <a:xfrm>
            <a:off x="7164635" y="4307247"/>
            <a:ext cx="641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/>
              <a:t>A</a:t>
            </a:r>
          </a:p>
        </p:txBody>
      </p:sp>
      <p:sp>
        <p:nvSpPr>
          <p:cNvPr id="73" name="Text Box 91"/>
          <p:cNvSpPr txBox="1">
            <a:spLocks noChangeArrowheads="1"/>
          </p:cNvSpPr>
          <p:nvPr/>
        </p:nvSpPr>
        <p:spPr bwMode="auto">
          <a:xfrm>
            <a:off x="3059360" y="4380272"/>
            <a:ext cx="641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/>
              <a:t>A</a:t>
            </a:r>
          </a:p>
        </p:txBody>
      </p:sp>
      <p:sp>
        <p:nvSpPr>
          <p:cNvPr id="74" name="Text Box 92"/>
          <p:cNvSpPr txBox="1">
            <a:spLocks noChangeArrowheads="1"/>
          </p:cNvSpPr>
          <p:nvPr/>
        </p:nvSpPr>
        <p:spPr bwMode="auto">
          <a:xfrm rot="16200000">
            <a:off x="2283097" y="3930690"/>
            <a:ext cx="500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/>
              <a:t>B</a:t>
            </a:r>
          </a:p>
        </p:txBody>
      </p:sp>
      <p:sp>
        <p:nvSpPr>
          <p:cNvPr id="75" name="Text Box 93"/>
          <p:cNvSpPr txBox="1">
            <a:spLocks noChangeArrowheads="1"/>
          </p:cNvSpPr>
          <p:nvPr/>
        </p:nvSpPr>
        <p:spPr bwMode="auto">
          <a:xfrm rot="16200000">
            <a:off x="4161106" y="3859251"/>
            <a:ext cx="50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/>
              <a:t>B</a:t>
            </a:r>
          </a:p>
        </p:txBody>
      </p:sp>
      <p:sp>
        <p:nvSpPr>
          <p:cNvPr id="76" name="Text Box 94"/>
          <p:cNvSpPr txBox="1">
            <a:spLocks noChangeArrowheads="1"/>
          </p:cNvSpPr>
          <p:nvPr/>
        </p:nvSpPr>
        <p:spPr bwMode="auto">
          <a:xfrm rot="16200000">
            <a:off x="6393131" y="3714788"/>
            <a:ext cx="50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/>
              <a:t>B</a:t>
            </a:r>
          </a:p>
        </p:txBody>
      </p:sp>
      <p:sp>
        <p:nvSpPr>
          <p:cNvPr id="77" name="AutoShape 95"/>
          <p:cNvSpPr>
            <a:spLocks noChangeArrowheads="1"/>
          </p:cNvSpPr>
          <p:nvPr/>
        </p:nvSpPr>
        <p:spPr bwMode="auto">
          <a:xfrm>
            <a:off x="6151412" y="4870450"/>
            <a:ext cx="2248549" cy="916429"/>
          </a:xfrm>
          <a:prstGeom prst="wedgeRoundRectCallout">
            <a:avLst>
              <a:gd name="adj1" fmla="val -50838"/>
              <a:gd name="adj2" fmla="val -129921"/>
              <a:gd name="adj3" fmla="val 16667"/>
            </a:avLst>
          </a:prstGeom>
          <a:gradFill rotWithShape="1">
            <a:gsLst>
              <a:gs pos="0">
                <a:srgbClr val="9999FF"/>
              </a:gs>
              <a:gs pos="100000">
                <a:srgbClr val="D5D5FF">
                  <a:alpha val="1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400" b="1" dirty="0">
                <a:solidFill>
                  <a:srgbClr val="540000"/>
                </a:solidFill>
              </a:rPr>
              <a:t>C</a:t>
            </a:r>
            <a:r>
              <a:rPr lang="zh-CN" altLang="en-US" sz="1400" b="1" dirty="0">
                <a:solidFill>
                  <a:srgbClr val="540000"/>
                </a:solidFill>
              </a:rPr>
              <a:t>形龙骨为覆面龙骨，用作固定饰面层</a:t>
            </a:r>
          </a:p>
        </p:txBody>
      </p:sp>
      <p:sp>
        <p:nvSpPr>
          <p:cNvPr id="78" name="AutoShape 96"/>
          <p:cNvSpPr>
            <a:spLocks noChangeArrowheads="1"/>
          </p:cNvSpPr>
          <p:nvPr/>
        </p:nvSpPr>
        <p:spPr bwMode="auto">
          <a:xfrm>
            <a:off x="7811144" y="2814088"/>
            <a:ext cx="2248551" cy="916429"/>
          </a:xfrm>
          <a:prstGeom prst="wedgeRoundRectCallout">
            <a:avLst>
              <a:gd name="adj1" fmla="val -81898"/>
              <a:gd name="adj2" fmla="val 80120"/>
              <a:gd name="adj3" fmla="val 16667"/>
            </a:avLst>
          </a:prstGeom>
          <a:gradFill rotWithShape="1">
            <a:gsLst>
              <a:gs pos="0">
                <a:srgbClr val="9999FF"/>
              </a:gs>
              <a:gs pos="100000">
                <a:srgbClr val="D5D5FF">
                  <a:alpha val="1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800" b="1" dirty="0">
                <a:solidFill>
                  <a:srgbClr val="540000"/>
                </a:solidFill>
              </a:rPr>
              <a:t>L</a:t>
            </a:r>
            <a:r>
              <a:rPr lang="zh-CN" altLang="en-US" sz="1400" b="1" dirty="0">
                <a:solidFill>
                  <a:srgbClr val="540000"/>
                </a:solidFill>
              </a:rPr>
              <a:t>形龙骨为边龙骨，固定边部饰面板</a:t>
            </a:r>
          </a:p>
        </p:txBody>
      </p:sp>
      <p:pic>
        <p:nvPicPr>
          <p:cNvPr id="79" name="Picture 103" descr="2007101718341507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9" t="20343" r="9354" b="56705"/>
          <a:stretch>
            <a:fillRect/>
          </a:stretch>
        </p:blipFill>
        <p:spPr bwMode="auto">
          <a:xfrm>
            <a:off x="512712" y="4242217"/>
            <a:ext cx="1873399" cy="1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04" descr="u=2112638513,1044806587&amp;gp=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9" t="25169" b="19016"/>
          <a:stretch>
            <a:fillRect/>
          </a:stretch>
        </p:blipFill>
        <p:spPr bwMode="auto">
          <a:xfrm>
            <a:off x="10055646" y="3967039"/>
            <a:ext cx="1283538" cy="128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10" descr="117868113323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87" y="681129"/>
            <a:ext cx="2248549" cy="211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51314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94" y="981075"/>
            <a:ext cx="62865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组合 33796"/>
          <p:cNvGrpSpPr>
            <a:grpSpLocks/>
          </p:cNvGrpSpPr>
          <p:nvPr/>
        </p:nvGrpSpPr>
        <p:grpSpPr bwMode="auto">
          <a:xfrm>
            <a:off x="3028156" y="1982788"/>
            <a:ext cx="1295400" cy="252412"/>
            <a:chOff x="0" y="0"/>
            <a:chExt cx="816" cy="159"/>
          </a:xfrm>
        </p:grpSpPr>
        <p:sp>
          <p:nvSpPr>
            <p:cNvPr id="12291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67" cy="159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ea typeface="华文中宋" panose="02010600040101010101" pitchFamily="2" charset="-122"/>
                </a:rPr>
                <a:t>横撑龙骨</a:t>
              </a:r>
            </a:p>
          </p:txBody>
        </p:sp>
        <p:sp>
          <p:nvSpPr>
            <p:cNvPr id="12292" name="Line 7"/>
            <p:cNvSpPr>
              <a:spLocks noChangeShapeType="1"/>
            </p:cNvSpPr>
            <p:nvPr/>
          </p:nvSpPr>
          <p:spPr bwMode="auto">
            <a:xfrm>
              <a:off x="576" y="4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293" name="Line 8"/>
            <p:cNvSpPr>
              <a:spLocks noChangeShapeType="1"/>
            </p:cNvSpPr>
            <p:nvPr/>
          </p:nvSpPr>
          <p:spPr bwMode="auto">
            <a:xfrm>
              <a:off x="816" y="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3801" name="组合 33800"/>
          <p:cNvGrpSpPr>
            <a:grpSpLocks/>
          </p:cNvGrpSpPr>
          <p:nvPr/>
        </p:nvGrpSpPr>
        <p:grpSpPr bwMode="auto">
          <a:xfrm>
            <a:off x="2997994" y="2997200"/>
            <a:ext cx="1752600" cy="457200"/>
            <a:chOff x="0" y="0"/>
            <a:chExt cx="1104" cy="288"/>
          </a:xfrm>
        </p:grpSpPr>
        <p:sp>
          <p:nvSpPr>
            <p:cNvPr id="1229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67" cy="159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ea typeface="华文中宋" panose="02010600040101010101" pitchFamily="2" charset="-122"/>
                </a:rPr>
                <a:t>支撑卡</a:t>
              </a:r>
            </a:p>
          </p:txBody>
        </p:sp>
        <p:sp>
          <p:nvSpPr>
            <p:cNvPr id="12296" name="Line 11"/>
            <p:cNvSpPr>
              <a:spLocks noChangeShapeType="1"/>
            </p:cNvSpPr>
            <p:nvPr/>
          </p:nvSpPr>
          <p:spPr bwMode="auto">
            <a:xfrm>
              <a:off x="576" y="4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297" name="Line 12"/>
            <p:cNvSpPr>
              <a:spLocks noChangeShapeType="1"/>
            </p:cNvSpPr>
            <p:nvPr/>
          </p:nvSpPr>
          <p:spPr bwMode="auto">
            <a:xfrm>
              <a:off x="816" y="48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3805" name="组合 33804"/>
          <p:cNvGrpSpPr>
            <a:grpSpLocks/>
          </p:cNvGrpSpPr>
          <p:nvPr/>
        </p:nvGrpSpPr>
        <p:grpSpPr bwMode="auto">
          <a:xfrm>
            <a:off x="5542756" y="3530601"/>
            <a:ext cx="1371600" cy="404813"/>
            <a:chOff x="0" y="0"/>
            <a:chExt cx="864" cy="255"/>
          </a:xfrm>
        </p:grpSpPr>
        <p:sp>
          <p:nvSpPr>
            <p:cNvPr id="12299" name="Rectangle 14"/>
            <p:cNvSpPr>
              <a:spLocks noChangeArrowheads="1"/>
            </p:cNvSpPr>
            <p:nvPr/>
          </p:nvSpPr>
          <p:spPr bwMode="auto">
            <a:xfrm>
              <a:off x="0" y="96"/>
              <a:ext cx="567" cy="159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ea typeface="华文中宋" panose="02010600040101010101" pitchFamily="2" charset="-122"/>
                </a:rPr>
                <a:t>隔音材料</a:t>
              </a:r>
            </a:p>
          </p:txBody>
        </p:sp>
        <p:sp>
          <p:nvSpPr>
            <p:cNvPr id="12300" name="Line 15"/>
            <p:cNvSpPr>
              <a:spLocks noChangeShapeType="1"/>
            </p:cNvSpPr>
            <p:nvPr/>
          </p:nvSpPr>
          <p:spPr bwMode="auto">
            <a:xfrm>
              <a:off x="576" y="14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01" name="Line 16"/>
            <p:cNvSpPr>
              <a:spLocks noChangeShapeType="1"/>
            </p:cNvSpPr>
            <p:nvPr/>
          </p:nvSpPr>
          <p:spPr bwMode="auto">
            <a:xfrm flipV="1">
              <a:off x="720" y="0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3809" name="组合 33808"/>
          <p:cNvGrpSpPr>
            <a:grpSpLocks/>
          </p:cNvGrpSpPr>
          <p:nvPr/>
        </p:nvGrpSpPr>
        <p:grpSpPr bwMode="auto">
          <a:xfrm>
            <a:off x="5618957" y="1320800"/>
            <a:ext cx="1128713" cy="609600"/>
            <a:chOff x="0" y="0"/>
            <a:chExt cx="711" cy="384"/>
          </a:xfrm>
        </p:grpSpPr>
        <p:sp>
          <p:nvSpPr>
            <p:cNvPr id="12303" name="Rectangle 18"/>
            <p:cNvSpPr>
              <a:spLocks noChangeArrowheads="1"/>
            </p:cNvSpPr>
            <p:nvPr/>
          </p:nvSpPr>
          <p:spPr bwMode="auto">
            <a:xfrm>
              <a:off x="144" y="0"/>
              <a:ext cx="567" cy="159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ea typeface="华文中宋" panose="02010600040101010101" pitchFamily="2" charset="-122"/>
                </a:rPr>
                <a:t>沿顶龙骨</a:t>
              </a:r>
            </a:p>
          </p:txBody>
        </p:sp>
        <p:sp>
          <p:nvSpPr>
            <p:cNvPr id="12304" name="Line 19"/>
            <p:cNvSpPr>
              <a:spLocks noChangeShapeType="1"/>
            </p:cNvSpPr>
            <p:nvPr/>
          </p:nvSpPr>
          <p:spPr bwMode="auto">
            <a:xfrm flipH="1">
              <a:off x="0" y="9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05" name="Line 20"/>
            <p:cNvSpPr>
              <a:spLocks noChangeShapeType="1"/>
            </p:cNvSpPr>
            <p:nvPr/>
          </p:nvSpPr>
          <p:spPr bwMode="auto">
            <a:xfrm>
              <a:off x="0" y="9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3813" name="组合 33812"/>
          <p:cNvGrpSpPr>
            <a:grpSpLocks/>
          </p:cNvGrpSpPr>
          <p:nvPr/>
        </p:nvGrpSpPr>
        <p:grpSpPr bwMode="auto">
          <a:xfrm>
            <a:off x="5847557" y="1625600"/>
            <a:ext cx="1128713" cy="609600"/>
            <a:chOff x="0" y="0"/>
            <a:chExt cx="711" cy="384"/>
          </a:xfrm>
        </p:grpSpPr>
        <p:sp>
          <p:nvSpPr>
            <p:cNvPr id="12307" name="Rectangle 22"/>
            <p:cNvSpPr>
              <a:spLocks noChangeArrowheads="1"/>
            </p:cNvSpPr>
            <p:nvPr/>
          </p:nvSpPr>
          <p:spPr bwMode="auto">
            <a:xfrm>
              <a:off x="144" y="0"/>
              <a:ext cx="567" cy="159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ea typeface="华文中宋" panose="02010600040101010101" pitchFamily="2" charset="-122"/>
                </a:rPr>
                <a:t>竖向龙骨</a:t>
              </a:r>
            </a:p>
          </p:txBody>
        </p:sp>
        <p:sp>
          <p:nvSpPr>
            <p:cNvPr id="12308" name="Line 23"/>
            <p:cNvSpPr>
              <a:spLocks noChangeShapeType="1"/>
            </p:cNvSpPr>
            <p:nvPr/>
          </p:nvSpPr>
          <p:spPr bwMode="auto">
            <a:xfrm flipH="1">
              <a:off x="0" y="4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09" name="Line 24"/>
            <p:cNvSpPr>
              <a:spLocks noChangeShapeType="1"/>
            </p:cNvSpPr>
            <p:nvPr/>
          </p:nvSpPr>
          <p:spPr bwMode="auto">
            <a:xfrm>
              <a:off x="0" y="4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3817" name="组合 33816"/>
          <p:cNvGrpSpPr>
            <a:grpSpLocks/>
          </p:cNvGrpSpPr>
          <p:nvPr/>
        </p:nvGrpSpPr>
        <p:grpSpPr bwMode="auto">
          <a:xfrm>
            <a:off x="7206456" y="2311401"/>
            <a:ext cx="1308100" cy="633413"/>
            <a:chOff x="0" y="0"/>
            <a:chExt cx="824" cy="399"/>
          </a:xfrm>
        </p:grpSpPr>
        <p:sp>
          <p:nvSpPr>
            <p:cNvPr id="12311" name="Rectangle 26"/>
            <p:cNvSpPr>
              <a:spLocks noChangeArrowheads="1"/>
            </p:cNvSpPr>
            <p:nvPr/>
          </p:nvSpPr>
          <p:spPr bwMode="auto">
            <a:xfrm>
              <a:off x="144" y="0"/>
              <a:ext cx="680" cy="159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ea typeface="华文中宋" panose="02010600040101010101" pitchFamily="2" charset="-122"/>
                </a:rPr>
                <a:t>纸面石膏板</a:t>
              </a:r>
            </a:p>
          </p:txBody>
        </p:sp>
        <p:sp>
          <p:nvSpPr>
            <p:cNvPr id="12312" name="Line 27"/>
            <p:cNvSpPr>
              <a:spLocks noChangeShapeType="1"/>
            </p:cNvSpPr>
            <p:nvPr/>
          </p:nvSpPr>
          <p:spPr bwMode="auto">
            <a:xfrm flipH="1">
              <a:off x="0" y="63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13" name="Line 28"/>
            <p:cNvSpPr>
              <a:spLocks noChangeShapeType="1"/>
            </p:cNvSpPr>
            <p:nvPr/>
          </p:nvSpPr>
          <p:spPr bwMode="auto">
            <a:xfrm>
              <a:off x="0" y="63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3821" name="组合 33820"/>
          <p:cNvGrpSpPr>
            <a:grpSpLocks/>
          </p:cNvGrpSpPr>
          <p:nvPr/>
        </p:nvGrpSpPr>
        <p:grpSpPr bwMode="auto">
          <a:xfrm>
            <a:off x="7355681" y="4214813"/>
            <a:ext cx="1295400" cy="762000"/>
            <a:chOff x="0" y="0"/>
            <a:chExt cx="816" cy="480"/>
          </a:xfrm>
        </p:grpSpPr>
        <p:sp>
          <p:nvSpPr>
            <p:cNvPr id="12315" name="Rectangle 30"/>
            <p:cNvSpPr>
              <a:spLocks noChangeArrowheads="1"/>
            </p:cNvSpPr>
            <p:nvPr/>
          </p:nvSpPr>
          <p:spPr bwMode="auto">
            <a:xfrm>
              <a:off x="249" y="321"/>
              <a:ext cx="567" cy="159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ea typeface="华文中宋" panose="02010600040101010101" pitchFamily="2" charset="-122"/>
                </a:rPr>
                <a:t>螺栓</a:t>
              </a:r>
            </a:p>
          </p:txBody>
        </p:sp>
        <p:sp>
          <p:nvSpPr>
            <p:cNvPr id="12316" name="Line 31"/>
            <p:cNvSpPr>
              <a:spLocks noChangeShapeType="1"/>
            </p:cNvSpPr>
            <p:nvPr/>
          </p:nvSpPr>
          <p:spPr bwMode="auto">
            <a:xfrm flipH="1">
              <a:off x="96" y="38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17" name="Line 32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96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3825" name="组合 33824"/>
          <p:cNvGrpSpPr>
            <a:grpSpLocks/>
          </p:cNvGrpSpPr>
          <p:nvPr/>
        </p:nvGrpSpPr>
        <p:grpSpPr bwMode="auto">
          <a:xfrm>
            <a:off x="5542757" y="4902201"/>
            <a:ext cx="1052513" cy="557213"/>
            <a:chOff x="0" y="0"/>
            <a:chExt cx="663" cy="351"/>
          </a:xfrm>
        </p:grpSpPr>
        <p:sp>
          <p:nvSpPr>
            <p:cNvPr id="12319" name="Rectangle 34"/>
            <p:cNvSpPr>
              <a:spLocks noChangeArrowheads="1"/>
            </p:cNvSpPr>
            <p:nvPr/>
          </p:nvSpPr>
          <p:spPr bwMode="auto">
            <a:xfrm>
              <a:off x="96" y="192"/>
              <a:ext cx="567" cy="159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ea typeface="华文中宋" panose="02010600040101010101" pitchFamily="2" charset="-122"/>
                </a:rPr>
                <a:t>沿地龙骨</a:t>
              </a:r>
            </a:p>
          </p:txBody>
        </p:sp>
        <p:grpSp>
          <p:nvGrpSpPr>
            <p:cNvPr id="12320" name="组合 33826"/>
            <p:cNvGrpSpPr>
              <a:grpSpLocks/>
            </p:cNvGrpSpPr>
            <p:nvPr/>
          </p:nvGrpSpPr>
          <p:grpSpPr bwMode="auto">
            <a:xfrm>
              <a:off x="0" y="0"/>
              <a:ext cx="96" cy="240"/>
              <a:chOff x="0" y="0"/>
              <a:chExt cx="96" cy="240"/>
            </a:xfrm>
          </p:grpSpPr>
          <p:sp>
            <p:nvSpPr>
              <p:cNvPr id="12321" name="Line 36"/>
              <p:cNvSpPr>
                <a:spLocks noChangeShapeType="1"/>
              </p:cNvSpPr>
              <p:nvPr/>
            </p:nvSpPr>
            <p:spPr bwMode="auto">
              <a:xfrm flipH="1">
                <a:off x="0" y="24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322" name="Line 37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522841"/>
      </p:ext>
    </p:extLst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 noChangeArrowheads="1"/>
          </p:cNvSpPr>
          <p:nvPr>
            <p:ph type="title"/>
          </p:nvPr>
        </p:nvSpPr>
        <p:spPr>
          <a:xfrm>
            <a:off x="1077426" y="321469"/>
            <a:ext cx="649287" cy="5289550"/>
          </a:xfrm>
        </p:spPr>
        <p:txBody>
          <a:bodyPr anchor="b"/>
          <a:lstStyle/>
          <a:p>
            <a:r>
              <a:rPr lang="zh-CN" altLang="en-US" dirty="0" smtClean="0">
                <a:sym typeface="黑体" panose="02010609060101010101" pitchFamily="49" charset="-122"/>
              </a:rPr>
              <a:t>安装横撑龙</a:t>
            </a:r>
            <a:r>
              <a:rPr lang="zh-CN" altLang="en-US" dirty="0" smtClean="0"/>
              <a:t>骨</a:t>
            </a:r>
            <a:endParaRPr lang="zh-CN" altLang="en-US" dirty="0" smtClean="0">
              <a:sym typeface="黑体" panose="02010609060101010101" pitchFamily="49" charset="-122"/>
            </a:endParaRPr>
          </a:p>
        </p:txBody>
      </p:sp>
      <p:sp>
        <p:nvSpPr>
          <p:cNvPr id="13314" name="文本占位符 6"/>
          <p:cNvSpPr>
            <a:spLocks noGrp="1" noChangeArrowheads="1"/>
          </p:cNvSpPr>
          <p:nvPr>
            <p:ph type="body" idx="1"/>
          </p:nvPr>
        </p:nvSpPr>
        <p:spPr>
          <a:xfrm>
            <a:off x="2858295" y="347663"/>
            <a:ext cx="3716337" cy="823912"/>
          </a:xfrm>
        </p:spPr>
        <p:txBody>
          <a:bodyPr/>
          <a:lstStyle/>
          <a:p>
            <a:r>
              <a:rPr lang="en-US" altLang="zh-CN" smtClean="0">
                <a:sym typeface="Arial" panose="020B0604020202020204" pitchFamily="34" charset="0"/>
              </a:rPr>
              <a:t> </a:t>
            </a:r>
            <a:r>
              <a:rPr lang="zh-CN" altLang="en-US" smtClean="0">
                <a:sym typeface="Arial" panose="020B0604020202020204" pitchFamily="34" charset="0"/>
              </a:rPr>
              <a:t>横撑龙骨：</a:t>
            </a:r>
            <a:endParaRPr lang="zh-CN" altLang="en-US" smtClean="0"/>
          </a:p>
        </p:txBody>
      </p:sp>
      <p:sp>
        <p:nvSpPr>
          <p:cNvPr id="13315" name="内容占位符 2"/>
          <p:cNvSpPr>
            <a:spLocks noGrp="1" noChangeArrowheads="1"/>
          </p:cNvSpPr>
          <p:nvPr>
            <p:ph sz="half" idx="2"/>
          </p:nvPr>
        </p:nvSpPr>
        <p:spPr>
          <a:xfrm>
            <a:off x="2062758" y="1123950"/>
            <a:ext cx="4508699" cy="368458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两根</a:t>
            </a:r>
            <a:r>
              <a:rPr lang="zh-CN" altLang="en-US" dirty="0" smtClean="0">
                <a:solidFill>
                  <a:srgbClr val="FF0000"/>
                </a:solidFill>
              </a:rPr>
              <a:t>竖龙骨之间</a:t>
            </a:r>
            <a:r>
              <a:rPr lang="zh-CN" altLang="en-US" dirty="0" smtClean="0">
                <a:solidFill>
                  <a:schemeClr val="tx1"/>
                </a:solidFill>
              </a:rPr>
              <a:t>的水平构件；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两根竖向龙骨的</a:t>
            </a:r>
            <a:r>
              <a:rPr lang="zh-CN" altLang="en-US" dirty="0" smtClean="0">
                <a:solidFill>
                  <a:srgbClr val="FF0000"/>
                </a:solidFill>
              </a:rPr>
              <a:t>间距长度</a:t>
            </a:r>
            <a:r>
              <a:rPr lang="zh-CN" altLang="en-US" dirty="0" smtClean="0">
                <a:solidFill>
                  <a:schemeClr val="tx1"/>
                </a:solidFill>
              </a:rPr>
              <a:t>；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用于通贯系列的骨架上。</a:t>
            </a:r>
          </a:p>
          <a:p>
            <a:pPr marL="0" indent="0">
              <a:lnSpc>
                <a:spcPct val="80000"/>
              </a:lnSpc>
              <a:buNone/>
            </a:pP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文本占位符 7"/>
          <p:cNvSpPr>
            <a:spLocks noGrp="1" noChangeArrowheads="1"/>
          </p:cNvSpPr>
          <p:nvPr>
            <p:ph type="body" sz="quarter" idx="3"/>
          </p:nvPr>
        </p:nvSpPr>
        <p:spPr>
          <a:xfrm>
            <a:off x="6498348" y="359305"/>
            <a:ext cx="3733800" cy="823912"/>
          </a:xfrm>
        </p:spPr>
        <p:txBody>
          <a:bodyPr/>
          <a:lstStyle/>
          <a:p>
            <a:r>
              <a:rPr lang="zh-CN" altLang="en-US" dirty="0" smtClean="0">
                <a:sym typeface="Arial" panose="020B0604020202020204" pitchFamily="34" charset="0"/>
              </a:rPr>
              <a:t> 通贯横撑龙骨：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6527255" y="1123950"/>
            <a:ext cx="5725070" cy="3684588"/>
          </a:xfrm>
          <a:ln>
            <a:miter/>
          </a:ln>
        </p:spPr>
        <p:txBody>
          <a:bodyPr rtlCol="0"/>
          <a:lstStyle/>
          <a:p>
            <a:pPr marL="0" indent="0" fontAlgn="auto">
              <a:buNone/>
            </a:pPr>
            <a:r>
              <a:rPr lang="zh-CN" altLang="en-US" noProof="1">
                <a:solidFill>
                  <a:schemeClr val="tx1"/>
                </a:solidFill>
                <a:sym typeface="+mn-ea"/>
              </a:rPr>
              <a:t>贯穿于</a:t>
            </a:r>
            <a:r>
              <a:rPr lang="zh-CN" altLang="en-US" noProof="1">
                <a:solidFill>
                  <a:srgbClr val="FF0000"/>
                </a:solidFill>
                <a:sym typeface="+mn-ea"/>
              </a:rPr>
              <a:t>整个隔墙的长度方向</a:t>
            </a:r>
            <a:r>
              <a:rPr lang="zh-CN" altLang="en-US" noProof="1">
                <a:solidFill>
                  <a:schemeClr val="tx1"/>
                </a:solidFill>
                <a:sym typeface="+mn-ea"/>
              </a:rPr>
              <a:t>；</a:t>
            </a:r>
            <a:endParaRPr lang="zh-CN" altLang="en-US" noProof="1">
              <a:solidFill>
                <a:schemeClr val="tx1"/>
              </a:solidFill>
            </a:endParaRPr>
          </a:p>
          <a:p>
            <a:pPr marL="0" indent="0" fontAlgn="auto">
              <a:buNone/>
            </a:pPr>
            <a:r>
              <a:rPr lang="zh-CN" altLang="en-US" noProof="1">
                <a:solidFill>
                  <a:schemeClr val="tx1"/>
                </a:solidFill>
                <a:sym typeface="+mn-ea"/>
              </a:rPr>
              <a:t>与每一根竖向龙骨之间都有</a:t>
            </a:r>
            <a:r>
              <a:rPr lang="zh-CN" altLang="en-US" noProof="1">
                <a:solidFill>
                  <a:srgbClr val="FF0000"/>
                </a:solidFill>
                <a:sym typeface="+mn-ea"/>
              </a:rPr>
              <a:t>有效的连接</a:t>
            </a:r>
            <a:r>
              <a:rPr lang="zh-CN" altLang="en-US" noProof="1">
                <a:solidFill>
                  <a:schemeClr val="tx1"/>
                </a:solidFill>
                <a:sym typeface="+mn-ea"/>
              </a:rPr>
              <a:t>。</a:t>
            </a:r>
            <a:endParaRPr lang="zh-CN" altLang="en-US" noProof="1">
              <a:solidFill>
                <a:schemeClr val="tx1"/>
              </a:solidFill>
            </a:endParaRPr>
          </a:p>
          <a:p>
            <a:pPr fontAlgn="auto"/>
            <a:endParaRPr lang="zh-CN" altLang="en-US" noProof="1">
              <a:solidFill>
                <a:schemeClr val="tx1"/>
              </a:solidFill>
            </a:endParaRPr>
          </a:p>
        </p:txBody>
      </p:sp>
      <p:pic>
        <p:nvPicPr>
          <p:cNvPr id="13318" name="Picture 2" descr="暴风截屏2009070511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88" y="2147234"/>
            <a:ext cx="3043238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暴风截屏200907051119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48" y="2066925"/>
            <a:ext cx="305117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6803706"/>
      </p:ext>
    </p:extLst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内容占位符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014" y="607815"/>
            <a:ext cx="6201767" cy="5672856"/>
          </a:xfrm>
        </p:spPr>
      </p:pic>
      <p:sp>
        <p:nvSpPr>
          <p:cNvPr id="7" name="文本框 6"/>
          <p:cNvSpPr txBox="1"/>
          <p:nvPr/>
        </p:nvSpPr>
        <p:spPr>
          <a:xfrm>
            <a:off x="1847056" y="981076"/>
            <a:ext cx="1570038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发现：</a:t>
            </a:r>
            <a:endParaRPr lang="zh-CN" altLang="en-US" sz="2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400" noProof="1">
                <a:solidFill>
                  <a:srgbClr val="FF0000"/>
                </a:solidFill>
                <a:cs typeface="+mn-ea"/>
              </a:rPr>
              <a:t>贯通横撑龙骨</a:t>
            </a:r>
            <a:r>
              <a:rPr lang="zh-CN" altLang="en-US" sz="2400" noProof="1">
                <a:cs typeface="+mn-ea"/>
              </a:rPr>
              <a:t>的是从竖向龙骨中贯穿过来的，没有断开，而</a:t>
            </a:r>
            <a:r>
              <a:rPr lang="zh-CN" altLang="en-US" sz="2400" noProof="1">
                <a:solidFill>
                  <a:srgbClr val="FF0000"/>
                </a:solidFill>
                <a:cs typeface="+mn-ea"/>
              </a:rPr>
              <a:t>横撑龙骨</a:t>
            </a:r>
            <a:r>
              <a:rPr lang="zh-CN" altLang="en-US" sz="2400" noProof="1">
                <a:cs typeface="+mn-ea"/>
              </a:rPr>
              <a:t>是直接固定在竖向龙骨之上的</a:t>
            </a:r>
            <a:endParaRPr lang="zh-CN" altLang="en-US" sz="2400" noProof="1"/>
          </a:p>
        </p:txBody>
      </p:sp>
      <p:sp>
        <p:nvSpPr>
          <p:cNvPr id="4" name="矩形 3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840658"/>
      </p:ext>
    </p:extLst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174278" y="-365127"/>
            <a:ext cx="811212" cy="5889625"/>
          </a:xfrm>
        </p:spPr>
        <p:txBody>
          <a:bodyPr anchor="b"/>
          <a:lstStyle/>
          <a:p>
            <a:r>
              <a:rPr lang="zh-CN" altLang="en-US" sz="2800" b="1" dirty="0"/>
              <a:t>电器铺管、安装附墙设备</a:t>
            </a:r>
          </a:p>
        </p:txBody>
      </p:sp>
      <p:sp>
        <p:nvSpPr>
          <p:cNvPr id="15362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990750" y="887350"/>
            <a:ext cx="9144495" cy="3384673"/>
          </a:xfrm>
        </p:spPr>
        <p:txBody>
          <a:bodyPr/>
          <a:lstStyle/>
          <a:p>
            <a:pPr marL="0" indent="457200">
              <a:buNone/>
            </a:pPr>
            <a:r>
              <a:rPr lang="zh-CN" altLang="en-US" sz="2800" dirty="0" smtClean="0"/>
              <a:t>    与</a:t>
            </a:r>
            <a:r>
              <a:rPr lang="zh-CN" altLang="en-US" sz="2800" dirty="0" smtClean="0"/>
              <a:t>龙骨的安装</a:t>
            </a:r>
            <a:r>
              <a:rPr lang="zh-CN" altLang="en-US" sz="2800" dirty="0" smtClean="0">
                <a:solidFill>
                  <a:srgbClr val="FF0000"/>
                </a:solidFill>
              </a:rPr>
              <a:t>同步</a:t>
            </a:r>
            <a:r>
              <a:rPr lang="zh-CN" altLang="en-US" sz="2800" dirty="0" smtClean="0">
                <a:solidFill>
                  <a:srgbClr val="FF0000"/>
                </a:solidFill>
              </a:rPr>
              <a:t>进行</a:t>
            </a:r>
            <a:r>
              <a:rPr lang="zh-CN" altLang="en-US" sz="2800" dirty="0" smtClean="0"/>
              <a:t>在</a:t>
            </a:r>
            <a:r>
              <a:rPr lang="zh-CN" altLang="en-US" sz="2800" dirty="0" smtClean="0"/>
              <a:t>另一侧石膏板</a:t>
            </a:r>
            <a:r>
              <a:rPr lang="zh-CN" altLang="en-US" sz="2800" dirty="0" smtClean="0">
                <a:solidFill>
                  <a:srgbClr val="FF0000"/>
                </a:solidFill>
              </a:rPr>
              <a:t>封板前</a:t>
            </a:r>
            <a:r>
              <a:rPr lang="zh-CN" altLang="en-US" sz="2800" dirty="0" smtClean="0"/>
              <a:t>进行采取</a:t>
            </a:r>
            <a:r>
              <a:rPr lang="zh-CN" altLang="en-US" sz="2800" dirty="0" smtClean="0">
                <a:solidFill>
                  <a:srgbClr val="FF0000"/>
                </a:solidFill>
              </a:rPr>
              <a:t>局部加强</a:t>
            </a:r>
            <a:r>
              <a:rPr lang="zh-CN" altLang="en-US" sz="2800" dirty="0" smtClean="0"/>
              <a:t>，固定牢固</a:t>
            </a:r>
            <a:r>
              <a:rPr lang="zh-CN" altLang="en-US" sz="2800" dirty="0" smtClean="0"/>
              <a:t>。</a:t>
            </a:r>
            <a:endParaRPr lang="zh-CN" altLang="en-US" sz="2800" dirty="0" smtClean="0"/>
          </a:p>
          <a:p>
            <a:pPr marL="0" indent="457200">
              <a:buNone/>
            </a:pPr>
            <a:r>
              <a:rPr lang="zh-CN" altLang="en-US" sz="2800" dirty="0" smtClean="0"/>
              <a:t>    电器</a:t>
            </a:r>
            <a:r>
              <a:rPr lang="zh-CN" altLang="en-US" sz="2800" dirty="0" smtClean="0"/>
              <a:t>设备专业在墙中铺设管线时，应</a:t>
            </a:r>
            <a:r>
              <a:rPr lang="zh-CN" altLang="en-US" sz="2800" dirty="0" smtClean="0">
                <a:solidFill>
                  <a:srgbClr val="FF0000"/>
                </a:solidFill>
              </a:rPr>
              <a:t>避免切断横、竖向龙骨</a:t>
            </a:r>
            <a:r>
              <a:rPr lang="zh-CN" altLang="en-US" sz="2800" dirty="0" smtClean="0"/>
              <a:t>，同时</a:t>
            </a:r>
            <a:r>
              <a:rPr lang="zh-CN" altLang="en-US" sz="2800" dirty="0" smtClean="0">
                <a:solidFill>
                  <a:srgbClr val="FF0000"/>
                </a:solidFill>
              </a:rPr>
              <a:t>避免在沿墙下端设置管线</a:t>
            </a:r>
            <a:r>
              <a:rPr lang="zh-CN" altLang="en-US" sz="2800" dirty="0" smtClean="0"/>
              <a:t>。</a:t>
            </a:r>
          </a:p>
        </p:txBody>
      </p:sp>
      <p:pic>
        <p:nvPicPr>
          <p:cNvPr id="1536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45" y="2755104"/>
            <a:ext cx="49276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1" descr="QQ截图20160417112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80" y="2751243"/>
            <a:ext cx="39147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3575825"/>
      </p:ext>
    </p:extLst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04451" descr="g0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765176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矩形 104452"/>
          <p:cNvSpPr>
            <a:spLocks noChangeArrowheads="1"/>
          </p:cNvSpPr>
          <p:nvPr/>
        </p:nvSpPr>
        <p:spPr bwMode="auto">
          <a:xfrm>
            <a:off x="1529556" y="5373688"/>
            <a:ext cx="901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>
                <a:ea typeface="宋体" panose="02010600030101010101" pitchFamily="2" charset="-122"/>
              </a:rPr>
              <a:t>（</a:t>
            </a:r>
            <a:r>
              <a:rPr lang="en-US" altLang="zh-CN">
                <a:ea typeface="宋体" panose="02010600030101010101" pitchFamily="2" charset="-122"/>
              </a:rPr>
              <a:t>a</a:t>
            </a:r>
            <a:r>
              <a:rPr lang="zh-CN" altLang="en-US">
                <a:ea typeface="宋体" panose="02010600030101010101" pitchFamily="2" charset="-122"/>
              </a:rPr>
              <a:t>）隔墙管道线路安装构造；（</a:t>
            </a:r>
            <a:r>
              <a:rPr lang="en-US" altLang="zh-CN">
                <a:ea typeface="宋体" panose="02010600030101010101" pitchFamily="2" charset="-122"/>
              </a:rPr>
              <a:t>b</a:t>
            </a:r>
            <a:r>
              <a:rPr lang="zh-CN" altLang="en-US">
                <a:ea typeface="宋体" panose="02010600030101010101" pitchFamily="2" charset="-122"/>
              </a:rPr>
              <a:t>）配电箱安装构造；（</a:t>
            </a:r>
            <a:r>
              <a:rPr lang="en-US" altLang="zh-CN">
                <a:ea typeface="宋体" panose="02010600030101010101" pitchFamily="2" charset="-122"/>
              </a:rPr>
              <a:t>c</a:t>
            </a:r>
            <a:r>
              <a:rPr lang="zh-CN" altLang="en-US">
                <a:ea typeface="宋体" panose="02010600030101010101" pitchFamily="2" charset="-122"/>
              </a:rPr>
              <a:t>）墙内导线与开关盒连接构造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2387634"/>
      </p:ext>
    </p:extLst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信息化教学设计PPT模版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9933"/>
          </a:solidFill>
        </a:ln>
      </a:spPr>
      <a:bodyPr rtlCol="0" anchor="ctr"/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10487</TotalTime>
  <Words>843</Words>
  <Application>Microsoft Office PowerPoint</Application>
  <PresentationFormat>自定义</PresentationFormat>
  <Paragraphs>127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 Unicode MS</vt:lpstr>
      <vt:lpstr>AvantGarde Md BT</vt:lpstr>
      <vt:lpstr>方正兰亭黑_GBK</vt:lpstr>
      <vt:lpstr>方正舒体</vt:lpstr>
      <vt:lpstr>黑体</vt:lpstr>
      <vt:lpstr>华文隶书</vt:lpstr>
      <vt:lpstr>华文中宋</vt:lpstr>
      <vt:lpstr>隶书</vt:lpstr>
      <vt:lpstr>宋体</vt:lpstr>
      <vt:lpstr>微软雅黑</vt:lpstr>
      <vt:lpstr>Arial</vt:lpstr>
      <vt:lpstr>Arial Black</vt:lpstr>
      <vt:lpstr>Britannic Bold</vt:lpstr>
      <vt:lpstr>Calibri</vt:lpstr>
      <vt:lpstr>Stencil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安装横撑龙骨</vt:lpstr>
      <vt:lpstr>PowerPoint 演示文稿</vt:lpstr>
      <vt:lpstr>电器铺管、安装附墙设备</vt:lpstr>
      <vt:lpstr>PowerPoint 演示文稿</vt:lpstr>
      <vt:lpstr>PowerPoint 演示文稿</vt:lpstr>
      <vt:lpstr>检查龙骨安装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信息化教学设计PPT模版</dc:title>
  <dc:creator>weihai</dc:creator>
  <cp:lastModifiedBy>PC</cp:lastModifiedBy>
  <cp:revision>1505</cp:revision>
  <dcterms:created xsi:type="dcterms:W3CDTF">2016-06-02T10:48:00Z</dcterms:created>
  <dcterms:modified xsi:type="dcterms:W3CDTF">2023-10-19T07:22:10Z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