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9" r:id="rId2"/>
    <p:sldId id="290" r:id="rId3"/>
    <p:sldId id="291" r:id="rId4"/>
    <p:sldId id="292" r:id="rId5"/>
    <p:sldId id="293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5E1D7-2867-4B92-B51C-E7FDBE12C0F2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1F1F2-D919-4A02-B504-95DB933610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02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395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253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87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03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07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79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747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17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69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53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83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87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440" y="3415947"/>
            <a:ext cx="2116024" cy="2821366"/>
          </a:xfrm>
          <a:prstGeom prst="rect">
            <a:avLst/>
          </a:prstGeom>
        </p:spPr>
      </p:pic>
      <p:pic>
        <p:nvPicPr>
          <p:cNvPr id="16391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3569" y="3415946"/>
            <a:ext cx="2837934" cy="282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5224" y="3418322"/>
            <a:ext cx="3290497" cy="281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/>
          <p:cNvSpPr/>
          <p:nvPr/>
        </p:nvSpPr>
        <p:spPr>
          <a:xfrm>
            <a:off x="1853570" y="6050652"/>
            <a:ext cx="1362111" cy="258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400"/>
              <a:t>制度规范先行</a:t>
            </a:r>
          </a:p>
        </p:txBody>
      </p:sp>
      <p:sp>
        <p:nvSpPr>
          <p:cNvPr id="27" name="矩形 26"/>
          <p:cNvSpPr/>
          <p:nvPr/>
        </p:nvSpPr>
        <p:spPr>
          <a:xfrm>
            <a:off x="4835224" y="5733256"/>
            <a:ext cx="1476801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400"/>
              <a:t>施工前窗户</a:t>
            </a:r>
            <a:r>
              <a:rPr lang="zh-CN" altLang="en-US" sz="1400"/>
              <a:t>保护验收交接</a:t>
            </a:r>
            <a:endParaRPr lang="zh-CN" altLang="en-US" sz="140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703513" y="195128"/>
          <a:ext cx="8784976" cy="1721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91"/>
                <a:gridCol w="7541085"/>
              </a:tblGrid>
              <a:tr h="35355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  <a:buClrTx/>
                        <a:buSzTx/>
                        <a:defRPr/>
                      </a:pPr>
                      <a:r>
                        <a:rPr lang="zh-CN" altLang="en-US" sz="1600" b="1" kern="1200" smtClean="0">
                          <a:solidFill>
                            <a:schemeClr val="lt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施工阶段成品保护</a:t>
                      </a:r>
                      <a:endParaRPr lang="zh-CN" altLang="zh-CN" sz="1600" b="1" kern="1200" smtClean="0">
                        <a:solidFill>
                          <a:schemeClr val="lt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28254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一</a:t>
                      </a:r>
                      <a:r>
                        <a:rPr lang="zh-CN" altLang="zh-CN" sz="14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、施工前控制</a:t>
                      </a:r>
                      <a:endParaRPr lang="zh-CN" altLang="en-US" sz="1400" b="1" kern="1200" noProof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2720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下料</a:t>
                      </a:r>
                      <a:endParaRPr lang="zh-CN" altLang="en-US" sz="1400" b="1" kern="120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n-US" altLang="zh-CN" sz="12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1</a:t>
                      </a:r>
                      <a:r>
                        <a:rPr lang="zh-CN" altLang="en-US" sz="12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</a:t>
                      </a:r>
                      <a:r>
                        <a:rPr lang="en-US" altLang="zh-CN" sz="12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2-3mm</a:t>
                      </a:r>
                      <a:r>
                        <a:rPr lang="zh-CN" altLang="en-US" sz="12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中密度板、</a:t>
                      </a:r>
                      <a:r>
                        <a:rPr lang="en-US" altLang="zh-CN" sz="12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PV</a:t>
                      </a:r>
                      <a:r>
                        <a:rPr lang="zh-CN" altLang="en-US" sz="12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薄膜、胶带、护角条</a:t>
                      </a:r>
                      <a:endParaRPr lang="zh-CN" altLang="zh-CN" sz="12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39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400" b="1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主控要点</a:t>
                      </a:r>
                      <a:endParaRPr lang="zh-CN" altLang="en-US" sz="1400" b="1" kern="120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n-US" altLang="zh-CN" sz="12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1</a:t>
                      </a:r>
                      <a:r>
                        <a:rPr lang="zh-CN" altLang="en-US" sz="12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、制度明确、责任人清晰；</a:t>
                      </a:r>
                      <a:endParaRPr lang="en-US" altLang="zh-CN" sz="12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  <a:p>
                      <a:pPr marL="342900" lvl="0" indent="-342900" algn="l" defTabSz="914400" rtl="0" eaLnBrk="1" latinLnBrk="0" hangingPunct="1"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n-US" altLang="zh-CN" sz="12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2</a:t>
                      </a:r>
                      <a:r>
                        <a:rPr lang="zh-CN" altLang="en-US" sz="12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、成品保护覆盖到位，黏贴牢固，整齐美观；</a:t>
                      </a:r>
                      <a:endParaRPr lang="en-US" altLang="zh-CN" sz="12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00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4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二、</a:t>
                      </a:r>
                      <a:r>
                        <a:rPr lang="zh-CN" altLang="en-US" sz="14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成品保护要求</a:t>
                      </a:r>
                      <a:endParaRPr lang="zh-CN" altLang="en-US" sz="1400" b="1" kern="1200" noProof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文本占位符 3"/>
          <p:cNvSpPr txBox="1"/>
          <p:nvPr/>
        </p:nvSpPr>
        <p:spPr>
          <a:xfrm>
            <a:off x="1806196" y="1973874"/>
            <a:ext cx="8579268" cy="152713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0">
              <a:lnSpc>
                <a:spcPts val="1400"/>
              </a:lnSpc>
              <a:buNone/>
              <a:tabLst>
                <a:tab pos="228600" algn="l"/>
              </a:tabLst>
            </a:pPr>
            <a:r>
              <a:rPr lang="zh-CN" altLang="en-US" sz="1400">
                <a:solidFill>
                  <a:srgbClr val="000000"/>
                </a:solidFill>
                <a:ea typeface="黑体" pitchFamily="49" charset="-122"/>
              </a:rPr>
              <a:t>施工阶段：</a:t>
            </a:r>
            <a:endParaRPr lang="en-US" altLang="zh-CN" sz="1400">
              <a:solidFill>
                <a:srgbClr val="000000"/>
              </a:solidFill>
              <a:ea typeface="黑体" pitchFamily="49" charset="-122"/>
            </a:endParaRPr>
          </a:p>
          <a:p>
            <a:pPr marL="0" indent="0" defTabSz="0">
              <a:lnSpc>
                <a:spcPts val="1400"/>
              </a:lnSpc>
              <a:buNone/>
              <a:tabLst>
                <a:tab pos="228600" algn="l"/>
              </a:tabLst>
            </a:pPr>
            <a:r>
              <a:rPr lang="en-US" altLang="zh-CN" sz="1400">
                <a:solidFill>
                  <a:srgbClr val="000000"/>
                </a:solidFill>
                <a:ea typeface="黑体" pitchFamily="49" charset="-122"/>
              </a:rPr>
              <a:t>1</a:t>
            </a:r>
            <a:r>
              <a:rPr lang="zh-CN" altLang="en-US" sz="1400">
                <a:solidFill>
                  <a:srgbClr val="000000"/>
                </a:solidFill>
                <a:ea typeface="黑体" pitchFamily="49" charset="-122"/>
              </a:rPr>
              <a:t>、电梯轿箱</a:t>
            </a:r>
            <a:r>
              <a:rPr lang="en-US" altLang="zh-CN" sz="1400">
                <a:solidFill>
                  <a:srgbClr val="000000"/>
                </a:solidFill>
                <a:ea typeface="黑体" pitchFamily="49" charset="-122"/>
              </a:rPr>
              <a:t>15mm</a:t>
            </a:r>
            <a:r>
              <a:rPr lang="zh-CN" altLang="en-US" sz="1400">
                <a:solidFill>
                  <a:srgbClr val="000000"/>
                </a:solidFill>
                <a:ea typeface="黑体" pitchFamily="49" charset="-122"/>
              </a:rPr>
              <a:t>木工板全（墙、地）保护，入门口设置地面、两侧翻板防止进出撞击；</a:t>
            </a:r>
            <a:endParaRPr lang="en-US" altLang="zh-CN" sz="1400">
              <a:solidFill>
                <a:srgbClr val="000000"/>
              </a:solidFill>
              <a:ea typeface="黑体" pitchFamily="49" charset="-122"/>
            </a:endParaRPr>
          </a:p>
          <a:p>
            <a:pPr marL="0" indent="0" defTabSz="0">
              <a:lnSpc>
                <a:spcPts val="1400"/>
              </a:lnSpc>
              <a:buNone/>
              <a:tabLst>
                <a:tab pos="228600" algn="l"/>
              </a:tabLst>
            </a:pPr>
            <a:r>
              <a:rPr lang="en-US" altLang="zh-CN" sz="1400">
                <a:solidFill>
                  <a:srgbClr val="000000"/>
                </a:solidFill>
                <a:ea typeface="黑体" pitchFamily="49" charset="-122"/>
              </a:rPr>
              <a:t>2</a:t>
            </a:r>
            <a:r>
              <a:rPr lang="zh-CN" altLang="en-US" sz="1400">
                <a:solidFill>
                  <a:srgbClr val="000000"/>
                </a:solidFill>
                <a:ea typeface="黑体" pitchFamily="49" charset="-122"/>
              </a:rPr>
              <a:t>、防火门</a:t>
            </a:r>
            <a:r>
              <a:rPr lang="en-US" altLang="zh-CN" sz="1400">
                <a:solidFill>
                  <a:srgbClr val="000000"/>
                </a:solidFill>
                <a:ea typeface="黑体" pitchFamily="49" charset="-122"/>
              </a:rPr>
              <a:t>5mm</a:t>
            </a:r>
            <a:r>
              <a:rPr lang="zh-CN" altLang="en-US" sz="1400">
                <a:solidFill>
                  <a:srgbClr val="000000"/>
                </a:solidFill>
                <a:ea typeface="黑体" pitchFamily="49" charset="-122"/>
              </a:rPr>
              <a:t>木工板全包保护；</a:t>
            </a:r>
            <a:endParaRPr lang="en-US" altLang="zh-CN" sz="1400">
              <a:solidFill>
                <a:srgbClr val="000000"/>
              </a:solidFill>
              <a:ea typeface="黑体" pitchFamily="49" charset="-122"/>
            </a:endParaRPr>
          </a:p>
          <a:p>
            <a:pPr marL="0" indent="0" defTabSz="0">
              <a:lnSpc>
                <a:spcPts val="1400"/>
              </a:lnSpc>
              <a:buNone/>
              <a:tabLst>
                <a:tab pos="228600" algn="l"/>
              </a:tabLst>
            </a:pPr>
            <a:r>
              <a:rPr lang="en-US" altLang="zh-CN" sz="1400">
                <a:solidFill>
                  <a:srgbClr val="000000"/>
                </a:solidFill>
                <a:ea typeface="黑体" pitchFamily="49" charset="-122"/>
              </a:rPr>
              <a:t>3</a:t>
            </a:r>
            <a:r>
              <a:rPr lang="zh-CN" altLang="en-US" sz="1400">
                <a:solidFill>
                  <a:srgbClr val="000000"/>
                </a:solidFill>
                <a:ea typeface="黑体" pitchFamily="49" charset="-122"/>
              </a:rPr>
              <a:t>、开关插座预</a:t>
            </a:r>
            <a:r>
              <a:rPr lang="zh-CN" altLang="en-US" sz="1400">
                <a:solidFill>
                  <a:srgbClr val="000000"/>
                </a:solidFill>
                <a:ea typeface="黑体" pitchFamily="49" charset="-122"/>
              </a:rPr>
              <a:t>埋底</a:t>
            </a:r>
            <a:r>
              <a:rPr lang="zh-CN" altLang="en-US" sz="1400">
                <a:solidFill>
                  <a:srgbClr val="000000"/>
                </a:solidFill>
                <a:ea typeface="黑体" pitchFamily="49" charset="-122"/>
              </a:rPr>
              <a:t>盒及电线用施工面板进行保护；</a:t>
            </a:r>
            <a:endParaRPr lang="en-US" altLang="zh-CN" sz="1400">
              <a:solidFill>
                <a:srgbClr val="000000"/>
              </a:solidFill>
              <a:ea typeface="黑体" pitchFamily="49" charset="-122"/>
            </a:endParaRPr>
          </a:p>
          <a:p>
            <a:pPr marL="0" indent="0" defTabSz="0">
              <a:lnSpc>
                <a:spcPts val="1400"/>
              </a:lnSpc>
              <a:buNone/>
              <a:tabLst>
                <a:tab pos="228600" algn="l"/>
              </a:tabLst>
            </a:pPr>
            <a:r>
              <a:rPr lang="en-US" altLang="zh-CN" sz="1400">
                <a:solidFill>
                  <a:srgbClr val="000000"/>
                </a:solidFill>
                <a:ea typeface="黑体" pitchFamily="49" charset="-122"/>
              </a:rPr>
              <a:t>4</a:t>
            </a:r>
            <a:r>
              <a:rPr lang="zh-CN" altLang="en-US" sz="1400">
                <a:solidFill>
                  <a:srgbClr val="000000"/>
                </a:solidFill>
                <a:ea typeface="黑体" pitchFamily="49" charset="-122"/>
              </a:rPr>
              <a:t>、木地板基层、地面瓷砖、过门石、窗台板用</a:t>
            </a:r>
            <a:r>
              <a:rPr lang="en-US" altLang="zh-CN" sz="1400">
                <a:solidFill>
                  <a:srgbClr val="000000"/>
                </a:solidFill>
                <a:ea typeface="黑体" pitchFamily="49" charset="-122"/>
              </a:rPr>
              <a:t>2-3mm</a:t>
            </a:r>
            <a:r>
              <a:rPr lang="zh-CN" altLang="en-US" sz="1400">
                <a:solidFill>
                  <a:srgbClr val="000000"/>
                </a:solidFill>
                <a:ea typeface="黑体" pitchFamily="49" charset="-122"/>
              </a:rPr>
              <a:t>中密度板保护；</a:t>
            </a:r>
            <a:endParaRPr lang="en-US" altLang="zh-CN" sz="1400">
              <a:solidFill>
                <a:srgbClr val="000000"/>
              </a:solidFill>
              <a:ea typeface="黑体" pitchFamily="49" charset="-122"/>
            </a:endParaRPr>
          </a:p>
          <a:p>
            <a:pPr marL="0" indent="0" defTabSz="0">
              <a:lnSpc>
                <a:spcPts val="1400"/>
              </a:lnSpc>
              <a:buNone/>
              <a:tabLst>
                <a:tab pos="228600" algn="l"/>
              </a:tabLst>
            </a:pPr>
            <a:r>
              <a:rPr lang="en-US" altLang="zh-CN" sz="1400">
                <a:solidFill>
                  <a:srgbClr val="000000"/>
                </a:solidFill>
                <a:ea typeface="黑体" pitchFamily="49" charset="-122"/>
              </a:rPr>
              <a:t>5</a:t>
            </a:r>
            <a:r>
              <a:rPr lang="zh-CN" altLang="en-US" sz="1400">
                <a:solidFill>
                  <a:srgbClr val="000000"/>
                </a:solidFill>
                <a:ea typeface="黑体" pitchFamily="49" charset="-122"/>
              </a:rPr>
              <a:t>、木</a:t>
            </a:r>
            <a:r>
              <a:rPr lang="zh-CN" altLang="en-US" sz="1400">
                <a:solidFill>
                  <a:srgbClr val="000000"/>
                </a:solidFill>
                <a:ea typeface="黑体" pitchFamily="49" charset="-122"/>
              </a:rPr>
              <a:t>地板用瓦楞纸</a:t>
            </a:r>
            <a:r>
              <a:rPr lang="en-US" altLang="zh-CN" sz="1400">
                <a:solidFill>
                  <a:srgbClr val="000000"/>
                </a:solidFill>
                <a:ea typeface="黑体" pitchFamily="49" charset="-122"/>
              </a:rPr>
              <a:t>+2~3mm</a:t>
            </a:r>
            <a:r>
              <a:rPr lang="zh-CN" altLang="en-US" sz="1400">
                <a:solidFill>
                  <a:srgbClr val="000000"/>
                </a:solidFill>
                <a:ea typeface="黑体" pitchFamily="49" charset="-122"/>
              </a:rPr>
              <a:t>厚中密码度板</a:t>
            </a:r>
            <a:r>
              <a:rPr lang="zh-CN" altLang="en-US" sz="1400">
                <a:solidFill>
                  <a:srgbClr val="000000"/>
                </a:solidFill>
                <a:ea typeface="黑体" pitchFamily="49" charset="-122"/>
              </a:rPr>
              <a:t>。</a:t>
            </a:r>
            <a:endParaRPr lang="en-US" altLang="zh-CN" sz="1400">
              <a:solidFill>
                <a:srgbClr val="000000"/>
              </a:solidFill>
              <a:ea typeface="黑体" pitchFamily="49" charset="-122"/>
            </a:endParaRPr>
          </a:p>
          <a:p>
            <a:pPr marL="0" indent="0" defTabSz="0">
              <a:lnSpc>
                <a:spcPts val="1400"/>
              </a:lnSpc>
              <a:buNone/>
              <a:tabLst>
                <a:tab pos="228600" algn="l"/>
              </a:tabLst>
            </a:pPr>
            <a:r>
              <a:rPr lang="en-US" altLang="zh-CN" sz="1400">
                <a:solidFill>
                  <a:srgbClr val="000000"/>
                </a:solidFill>
                <a:ea typeface="黑体" pitchFamily="49" charset="-122"/>
              </a:rPr>
              <a:t>6</a:t>
            </a:r>
            <a:r>
              <a:rPr lang="zh-CN" altLang="en-US" sz="1400">
                <a:solidFill>
                  <a:srgbClr val="000000"/>
                </a:solidFill>
                <a:ea typeface="黑体" pitchFamily="49" charset="-122"/>
              </a:rPr>
              <a:t>、所有成品保护必须进行日常维护，保持有效保护状态。</a:t>
            </a:r>
          </a:p>
        </p:txBody>
      </p:sp>
      <p:sp>
        <p:nvSpPr>
          <p:cNvPr id="33" name="矩形 32"/>
          <p:cNvSpPr/>
          <p:nvPr/>
        </p:nvSpPr>
        <p:spPr>
          <a:xfrm>
            <a:off x="8283263" y="5939433"/>
            <a:ext cx="1340029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400"/>
              <a:t>地面成品保护</a:t>
            </a:r>
          </a:p>
        </p:txBody>
      </p:sp>
    </p:spTree>
    <p:extLst>
      <p:ext uri="{BB962C8B-B14F-4D97-AF65-F5344CB8AC3E}">
        <p14:creationId xmlns:p14="http://schemas.microsoft.com/office/powerpoint/2010/main" val="309364045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https://gd2.alicdn.com/imgextra/i2/2394501765/TB20DFCpXXXXXcrXXXXXXXXXXXX_%21%21239450176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5537" y="2154784"/>
            <a:ext cx="1838960" cy="2451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图片 15" descr="https://gd1.alicdn.com/imgextra/i1/220320578/TB2jLpseVXXXXajXpXXXXXXXXXX_%21%2122032057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7850" y="2037945"/>
            <a:ext cx="2519958" cy="258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3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7850" y="5085184"/>
            <a:ext cx="2376488" cy="149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0800" y="5085184"/>
            <a:ext cx="242728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1919585" y="4612836"/>
            <a:ext cx="2376488" cy="170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400"/>
              <a:t>开关插座底盒保护</a:t>
            </a:r>
            <a:r>
              <a:rPr lang="zh-CN" altLang="en-US" sz="1400"/>
              <a:t>方法</a:t>
            </a:r>
          </a:p>
        </p:txBody>
      </p:sp>
      <p:sp>
        <p:nvSpPr>
          <p:cNvPr id="26" name="矩形 25"/>
          <p:cNvSpPr/>
          <p:nvPr/>
        </p:nvSpPr>
        <p:spPr>
          <a:xfrm>
            <a:off x="7665537" y="4435862"/>
            <a:ext cx="2489518" cy="170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400"/>
              <a:t>瓷砖阳角成品</a:t>
            </a:r>
            <a:r>
              <a:rPr lang="zh-CN" altLang="en-US" sz="1400"/>
              <a:t>保护</a:t>
            </a:r>
          </a:p>
        </p:txBody>
      </p:sp>
      <p:sp>
        <p:nvSpPr>
          <p:cNvPr id="27" name="矩形 26"/>
          <p:cNvSpPr/>
          <p:nvPr/>
        </p:nvSpPr>
        <p:spPr>
          <a:xfrm>
            <a:off x="1847850" y="6570712"/>
            <a:ext cx="2376488" cy="170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400"/>
              <a:t>洁具保护方法</a:t>
            </a:r>
          </a:p>
        </p:txBody>
      </p:sp>
      <p:sp>
        <p:nvSpPr>
          <p:cNvPr id="29" name="矩形 28"/>
          <p:cNvSpPr/>
          <p:nvPr/>
        </p:nvSpPr>
        <p:spPr>
          <a:xfrm>
            <a:off x="7670800" y="6570712"/>
            <a:ext cx="2427288" cy="170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200"/>
              <a:t>整改保护</a:t>
            </a:r>
            <a:r>
              <a:rPr lang="zh-CN" altLang="en-US" sz="1200"/>
              <a:t>（桶装工具和垃圾物）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703512" y="116632"/>
          <a:ext cx="8784976" cy="1721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91"/>
                <a:gridCol w="7541085"/>
              </a:tblGrid>
              <a:tr h="35355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  <a:buClrTx/>
                        <a:buSzTx/>
                        <a:defRPr/>
                      </a:pPr>
                      <a:r>
                        <a:rPr lang="zh-CN" altLang="en-US" sz="1600" b="1" kern="1200" smtClean="0">
                          <a:solidFill>
                            <a:schemeClr val="lt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施工阶段成品保护</a:t>
                      </a:r>
                      <a:endParaRPr lang="zh-CN" altLang="zh-CN" sz="1600" b="1" kern="1200" smtClean="0">
                        <a:solidFill>
                          <a:schemeClr val="lt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28254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一</a:t>
                      </a:r>
                      <a:r>
                        <a:rPr lang="zh-CN" altLang="zh-CN" sz="14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、施工前控制</a:t>
                      </a:r>
                      <a:endParaRPr lang="zh-CN" altLang="en-US" sz="1400" b="1" kern="1200" noProof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2720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下料</a:t>
                      </a:r>
                      <a:endParaRPr lang="zh-CN" altLang="en-US" sz="1400" b="1" kern="120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n-US" altLang="zh-CN" sz="12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1</a:t>
                      </a:r>
                      <a:r>
                        <a:rPr lang="zh-CN" altLang="en-US" sz="12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</a:t>
                      </a:r>
                      <a:r>
                        <a:rPr lang="en-US" altLang="zh-CN" sz="12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2-3mm</a:t>
                      </a:r>
                      <a:r>
                        <a:rPr lang="zh-CN" altLang="en-US" sz="12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中密度板、</a:t>
                      </a:r>
                      <a:r>
                        <a:rPr lang="en-US" altLang="zh-CN" sz="12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PV</a:t>
                      </a:r>
                      <a:r>
                        <a:rPr lang="zh-CN" altLang="en-US" sz="12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薄膜、胶带、护角条</a:t>
                      </a:r>
                      <a:endParaRPr lang="zh-CN" altLang="zh-CN" sz="12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39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400" b="1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主控要点</a:t>
                      </a:r>
                      <a:endParaRPr lang="zh-CN" altLang="en-US" sz="1400" b="1" kern="120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n-US" altLang="zh-CN" sz="12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1</a:t>
                      </a:r>
                      <a:r>
                        <a:rPr lang="zh-CN" altLang="en-US" sz="12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、制度明确、责任人清晰；</a:t>
                      </a:r>
                      <a:endParaRPr lang="en-US" altLang="zh-CN" sz="12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  <a:p>
                      <a:pPr marL="342900" lvl="0" indent="-342900" algn="l" defTabSz="914400" rtl="0" eaLnBrk="1" latinLnBrk="0" hangingPunct="1"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n-US" altLang="zh-CN" sz="12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2</a:t>
                      </a:r>
                      <a:r>
                        <a:rPr lang="zh-CN" altLang="en-US" sz="12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、保护材料必须粘接牢固、耐磨、覆盖到位，整齐美观；</a:t>
                      </a:r>
                      <a:endParaRPr lang="en-US" altLang="zh-CN" sz="12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00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4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二、</a:t>
                      </a:r>
                      <a:r>
                        <a:rPr lang="zh-CN" altLang="en-US" sz="14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成品保护要求</a:t>
                      </a:r>
                      <a:endParaRPr lang="zh-CN" altLang="en-US" sz="1400" b="1" kern="1200" noProof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500" y="2037945"/>
            <a:ext cx="2143030" cy="2795906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4635500" y="4596925"/>
            <a:ext cx="2376488" cy="170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400"/>
              <a:t>木门保护</a:t>
            </a:r>
            <a:r>
              <a:rPr lang="zh-CN" altLang="en-US" sz="1400"/>
              <a:t>方法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8943" y="4928815"/>
            <a:ext cx="1296144" cy="1796333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5058944" y="6570712"/>
            <a:ext cx="1088737" cy="249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400"/>
              <a:t>防盗门保护</a:t>
            </a:r>
            <a:endParaRPr lang="zh-CN" altLang="en-US" sz="1400"/>
          </a:p>
        </p:txBody>
      </p:sp>
    </p:spTree>
    <p:extLst>
      <p:ext uri="{BB962C8B-B14F-4D97-AF65-F5344CB8AC3E}">
        <p14:creationId xmlns:p14="http://schemas.microsoft.com/office/powerpoint/2010/main" val="75043110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703512" y="116632"/>
          <a:ext cx="8784976" cy="353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/>
              </a:tblGrid>
              <a:tr h="3535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  <a:buClrTx/>
                        <a:buSzTx/>
                        <a:defRPr/>
                      </a:pPr>
                      <a:r>
                        <a:rPr lang="zh-CN" altLang="en-US" sz="1600" b="1" kern="1200" smtClean="0">
                          <a:solidFill>
                            <a:schemeClr val="lt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施工阶段成品保护</a:t>
                      </a:r>
                      <a:endParaRPr lang="zh-CN" altLang="zh-CN" sz="1600" b="1" kern="1200" smtClean="0">
                        <a:solidFill>
                          <a:schemeClr val="lt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764" y="535815"/>
            <a:ext cx="1905975" cy="27727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931" y="3610606"/>
            <a:ext cx="3698213" cy="254517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061" y="3445306"/>
            <a:ext cx="2837476" cy="313900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2913" y="535816"/>
            <a:ext cx="3003774" cy="276256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0140" y="506266"/>
            <a:ext cx="2556210" cy="2917855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3008438" y="2994938"/>
            <a:ext cx="1110895" cy="293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/>
              <a:t>防火门保护</a:t>
            </a:r>
            <a:endParaRPr lang="zh-CN" altLang="en-US" sz="1400"/>
          </a:p>
        </p:txBody>
      </p:sp>
      <p:sp>
        <p:nvSpPr>
          <p:cNvPr id="31" name="矩形 30"/>
          <p:cNvSpPr/>
          <p:nvPr/>
        </p:nvSpPr>
        <p:spPr>
          <a:xfrm>
            <a:off x="5793067" y="2965967"/>
            <a:ext cx="1174535" cy="227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/>
              <a:t>管井门保护</a:t>
            </a:r>
            <a:endParaRPr lang="zh-CN" altLang="en-US" sz="1400"/>
          </a:p>
        </p:txBody>
      </p:sp>
      <p:sp>
        <p:nvSpPr>
          <p:cNvPr id="32" name="矩形 31"/>
          <p:cNvSpPr/>
          <p:nvPr/>
        </p:nvSpPr>
        <p:spPr>
          <a:xfrm>
            <a:off x="8650323" y="3095205"/>
            <a:ext cx="1362111" cy="258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/>
              <a:t>淋浴喷头保护</a:t>
            </a:r>
            <a:endParaRPr lang="zh-CN" altLang="en-US" sz="1400"/>
          </a:p>
        </p:txBody>
      </p:sp>
      <p:sp>
        <p:nvSpPr>
          <p:cNvPr id="33" name="矩形 32"/>
          <p:cNvSpPr/>
          <p:nvPr/>
        </p:nvSpPr>
        <p:spPr>
          <a:xfrm>
            <a:off x="2587165" y="5733509"/>
            <a:ext cx="1110895" cy="293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/>
              <a:t>执手保护</a:t>
            </a:r>
            <a:endParaRPr lang="zh-CN" altLang="en-US" sz="1400"/>
          </a:p>
        </p:txBody>
      </p:sp>
      <p:sp>
        <p:nvSpPr>
          <p:cNvPr id="35" name="矩形 34"/>
          <p:cNvSpPr/>
          <p:nvPr/>
        </p:nvSpPr>
        <p:spPr>
          <a:xfrm>
            <a:off x="6798398" y="6157633"/>
            <a:ext cx="1110895" cy="293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/>
              <a:t>门锁保护</a:t>
            </a:r>
            <a:endParaRPr lang="zh-CN" altLang="en-US" sz="1400"/>
          </a:p>
        </p:txBody>
      </p:sp>
    </p:spTree>
    <p:extLst>
      <p:ext uri="{BB962C8B-B14F-4D97-AF65-F5344CB8AC3E}">
        <p14:creationId xmlns:p14="http://schemas.microsoft.com/office/powerpoint/2010/main" val="339053441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703512" y="116632"/>
          <a:ext cx="8784976" cy="353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/>
              </a:tblGrid>
              <a:tr h="3535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  <a:buClrTx/>
                        <a:buSzTx/>
                        <a:defRPr/>
                      </a:pPr>
                      <a:r>
                        <a:rPr lang="zh-CN" altLang="en-US" sz="1600" b="1" kern="1200" smtClean="0">
                          <a:solidFill>
                            <a:schemeClr val="lt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施工阶段成品保护</a:t>
                      </a:r>
                      <a:endParaRPr lang="zh-CN" altLang="zh-CN" sz="1600" b="1" kern="1200" smtClean="0">
                        <a:solidFill>
                          <a:schemeClr val="lt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855" y="762813"/>
            <a:ext cx="2752272" cy="24305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935" y="3885519"/>
            <a:ext cx="3380145" cy="24883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100" y="649220"/>
            <a:ext cx="2099494" cy="31821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3558" y="671871"/>
            <a:ext cx="1987104" cy="287685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2044" y="3495956"/>
            <a:ext cx="3572030" cy="2751921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2247387" y="2815737"/>
            <a:ext cx="1110895" cy="293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/>
              <a:t>栏杆污染</a:t>
            </a:r>
            <a:endParaRPr lang="zh-CN" altLang="en-US" sz="1400"/>
          </a:p>
        </p:txBody>
      </p:sp>
      <p:sp>
        <p:nvSpPr>
          <p:cNvPr id="31" name="矩形 30"/>
          <p:cNvSpPr/>
          <p:nvPr/>
        </p:nvSpPr>
        <p:spPr>
          <a:xfrm>
            <a:off x="5623863" y="3495956"/>
            <a:ext cx="1174535" cy="227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/>
              <a:t>栏杆保护</a:t>
            </a:r>
            <a:endParaRPr lang="zh-CN" altLang="en-US" sz="1400"/>
          </a:p>
        </p:txBody>
      </p:sp>
      <p:sp>
        <p:nvSpPr>
          <p:cNvPr id="33" name="矩形 32"/>
          <p:cNvSpPr/>
          <p:nvPr/>
        </p:nvSpPr>
        <p:spPr>
          <a:xfrm>
            <a:off x="2587165" y="5733509"/>
            <a:ext cx="1110895" cy="293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/>
              <a:t>配电箱保护</a:t>
            </a:r>
            <a:endParaRPr lang="zh-CN" altLang="en-US" sz="1400"/>
          </a:p>
        </p:txBody>
      </p:sp>
      <p:sp>
        <p:nvSpPr>
          <p:cNvPr id="35" name="矩形 34"/>
          <p:cNvSpPr/>
          <p:nvPr/>
        </p:nvSpPr>
        <p:spPr>
          <a:xfrm>
            <a:off x="8176914" y="3193316"/>
            <a:ext cx="1110895" cy="293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/>
              <a:t>执手保护</a:t>
            </a:r>
            <a:endParaRPr lang="zh-CN" altLang="en-US" sz="1400"/>
          </a:p>
        </p:txBody>
      </p:sp>
      <p:sp>
        <p:nvSpPr>
          <p:cNvPr id="22" name="乘号 21"/>
          <p:cNvSpPr/>
          <p:nvPr/>
        </p:nvSpPr>
        <p:spPr>
          <a:xfrm>
            <a:off x="4224339" y="2596179"/>
            <a:ext cx="668605" cy="59713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6887617" y="3005447"/>
            <a:ext cx="932455" cy="747964"/>
          </a:xfrm>
          <a:custGeom>
            <a:avLst/>
            <a:gdLst>
              <a:gd name="connsiteX0" fmla="*/ 0 w 1651379"/>
              <a:gd name="connsiteY0" fmla="*/ 723331 h 1337480"/>
              <a:gd name="connsiteX1" fmla="*/ 232012 w 1651379"/>
              <a:gd name="connsiteY1" fmla="*/ 491319 h 1337480"/>
              <a:gd name="connsiteX2" fmla="*/ 614149 w 1651379"/>
              <a:gd name="connsiteY2" fmla="*/ 1037230 h 1337480"/>
              <a:gd name="connsiteX3" fmla="*/ 1651379 w 1651379"/>
              <a:gd name="connsiteY3" fmla="*/ 0 h 1337480"/>
              <a:gd name="connsiteX4" fmla="*/ 682388 w 1651379"/>
              <a:gd name="connsiteY4" fmla="*/ 1337480 h 1337480"/>
              <a:gd name="connsiteX5" fmla="*/ 0 w 1651379"/>
              <a:gd name="connsiteY5" fmla="*/ 723331 h 133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1379" h="1337480">
                <a:moveTo>
                  <a:pt x="0" y="723331"/>
                </a:moveTo>
                <a:lnTo>
                  <a:pt x="232012" y="491319"/>
                </a:lnTo>
                <a:lnTo>
                  <a:pt x="614149" y="1037230"/>
                </a:lnTo>
                <a:lnTo>
                  <a:pt x="1651379" y="0"/>
                </a:lnTo>
                <a:lnTo>
                  <a:pt x="682388" y="1337480"/>
                </a:lnTo>
                <a:lnTo>
                  <a:pt x="0" y="723331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4" name="乘号 23"/>
          <p:cNvSpPr/>
          <p:nvPr/>
        </p:nvSpPr>
        <p:spPr>
          <a:xfrm>
            <a:off x="4647224" y="5513590"/>
            <a:ext cx="668605" cy="59713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8987111" y="5623382"/>
            <a:ext cx="932455" cy="747964"/>
          </a:xfrm>
          <a:custGeom>
            <a:avLst/>
            <a:gdLst>
              <a:gd name="connsiteX0" fmla="*/ 0 w 1651379"/>
              <a:gd name="connsiteY0" fmla="*/ 723331 h 1337480"/>
              <a:gd name="connsiteX1" fmla="*/ 232012 w 1651379"/>
              <a:gd name="connsiteY1" fmla="*/ 491319 h 1337480"/>
              <a:gd name="connsiteX2" fmla="*/ 614149 w 1651379"/>
              <a:gd name="connsiteY2" fmla="*/ 1037230 h 1337480"/>
              <a:gd name="connsiteX3" fmla="*/ 1651379 w 1651379"/>
              <a:gd name="connsiteY3" fmla="*/ 0 h 1337480"/>
              <a:gd name="connsiteX4" fmla="*/ 682388 w 1651379"/>
              <a:gd name="connsiteY4" fmla="*/ 1337480 h 1337480"/>
              <a:gd name="connsiteX5" fmla="*/ 0 w 1651379"/>
              <a:gd name="connsiteY5" fmla="*/ 723331 h 133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1379" h="1337480">
                <a:moveTo>
                  <a:pt x="0" y="723331"/>
                </a:moveTo>
                <a:lnTo>
                  <a:pt x="232012" y="491319"/>
                </a:lnTo>
                <a:lnTo>
                  <a:pt x="614149" y="1037230"/>
                </a:lnTo>
                <a:lnTo>
                  <a:pt x="1651379" y="0"/>
                </a:lnTo>
                <a:lnTo>
                  <a:pt x="682388" y="1337480"/>
                </a:lnTo>
                <a:lnTo>
                  <a:pt x="0" y="723331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404162" y="5981737"/>
            <a:ext cx="1110895" cy="293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/>
              <a:t>配电箱保护</a:t>
            </a:r>
            <a:endParaRPr lang="zh-CN" altLang="en-US" sz="1400"/>
          </a:p>
        </p:txBody>
      </p:sp>
    </p:spTree>
    <p:extLst>
      <p:ext uri="{BB962C8B-B14F-4D97-AF65-F5344CB8AC3E}">
        <p14:creationId xmlns:p14="http://schemas.microsoft.com/office/powerpoint/2010/main" val="354705702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P1040021"/>
          <p:cNvPicPr>
            <a:picLocks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43514" y="4274881"/>
            <a:ext cx="1285875" cy="20002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9" name="Picture 2" descr="P1000341"/>
          <p:cNvPicPr>
            <a:picLocks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259123" y="855205"/>
            <a:ext cx="3714750" cy="2643188"/>
          </a:xfrm>
          <a:prstGeom prst="rect">
            <a:avLst/>
          </a:prstGeom>
          <a:noFill/>
          <a:ln w="9525">
            <a:noFill/>
            <a:miter lim="800000"/>
          </a:ln>
        </p:spPr>
      </p:pic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703512" y="116632"/>
          <a:ext cx="8784976" cy="353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/>
              </a:tblGrid>
              <a:tr h="3535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  <a:buClrTx/>
                        <a:buSzTx/>
                        <a:defRPr/>
                      </a:pPr>
                      <a:r>
                        <a:rPr lang="zh-CN" altLang="en-US" sz="1600" b="1" kern="1200" smtClean="0">
                          <a:solidFill>
                            <a:schemeClr val="lt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施工阶段成品保护</a:t>
                      </a:r>
                      <a:endParaRPr lang="zh-CN" altLang="zh-CN" sz="1600" b="1" kern="1200" smtClean="0">
                        <a:solidFill>
                          <a:schemeClr val="lt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785" y="569854"/>
            <a:ext cx="3005159" cy="3600652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2032859" y="3753412"/>
            <a:ext cx="1110895" cy="293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/>
              <a:t>集中搅拌，墙地面保护</a:t>
            </a:r>
            <a:endParaRPr lang="zh-CN" altLang="en-US" sz="1400"/>
          </a:p>
        </p:txBody>
      </p:sp>
      <p:sp>
        <p:nvSpPr>
          <p:cNvPr id="31" name="矩形 30"/>
          <p:cNvSpPr/>
          <p:nvPr/>
        </p:nvSpPr>
        <p:spPr>
          <a:xfrm>
            <a:off x="5418894" y="3152145"/>
            <a:ext cx="1174535" cy="227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/>
              <a:t>窗台保护</a:t>
            </a:r>
            <a:endParaRPr lang="zh-CN" altLang="en-US" sz="1400"/>
          </a:p>
        </p:txBody>
      </p:sp>
      <p:sp>
        <p:nvSpPr>
          <p:cNvPr id="33" name="矩形 32"/>
          <p:cNvSpPr/>
          <p:nvPr/>
        </p:nvSpPr>
        <p:spPr>
          <a:xfrm>
            <a:off x="2786451" y="6086112"/>
            <a:ext cx="1110895" cy="293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/>
              <a:t>洁具保护</a:t>
            </a:r>
            <a:endParaRPr lang="zh-CN" altLang="en-US" sz="1400"/>
          </a:p>
        </p:txBody>
      </p:sp>
      <p:sp>
        <p:nvSpPr>
          <p:cNvPr id="34" name="矩形 33"/>
          <p:cNvSpPr/>
          <p:nvPr/>
        </p:nvSpPr>
        <p:spPr>
          <a:xfrm>
            <a:off x="3113444" y="7589905"/>
            <a:ext cx="1110895" cy="293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/>
              <a:t>执手保护</a:t>
            </a:r>
            <a:endParaRPr lang="zh-CN" altLang="en-US" sz="1400"/>
          </a:p>
        </p:txBody>
      </p:sp>
      <p:sp>
        <p:nvSpPr>
          <p:cNvPr id="23" name="任意多边形 22"/>
          <p:cNvSpPr/>
          <p:nvPr/>
        </p:nvSpPr>
        <p:spPr>
          <a:xfrm>
            <a:off x="6959609" y="3152144"/>
            <a:ext cx="932455" cy="747964"/>
          </a:xfrm>
          <a:custGeom>
            <a:avLst/>
            <a:gdLst>
              <a:gd name="connsiteX0" fmla="*/ 0 w 1651379"/>
              <a:gd name="connsiteY0" fmla="*/ 723331 h 1337480"/>
              <a:gd name="connsiteX1" fmla="*/ 232012 w 1651379"/>
              <a:gd name="connsiteY1" fmla="*/ 491319 h 1337480"/>
              <a:gd name="connsiteX2" fmla="*/ 614149 w 1651379"/>
              <a:gd name="connsiteY2" fmla="*/ 1037230 h 1337480"/>
              <a:gd name="connsiteX3" fmla="*/ 1651379 w 1651379"/>
              <a:gd name="connsiteY3" fmla="*/ 0 h 1337480"/>
              <a:gd name="connsiteX4" fmla="*/ 682388 w 1651379"/>
              <a:gd name="connsiteY4" fmla="*/ 1337480 h 1337480"/>
              <a:gd name="connsiteX5" fmla="*/ 0 w 1651379"/>
              <a:gd name="connsiteY5" fmla="*/ 723331 h 133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1379" h="1337480">
                <a:moveTo>
                  <a:pt x="0" y="723331"/>
                </a:moveTo>
                <a:lnTo>
                  <a:pt x="232012" y="491319"/>
                </a:lnTo>
                <a:lnTo>
                  <a:pt x="614149" y="1037230"/>
                </a:lnTo>
                <a:lnTo>
                  <a:pt x="1651379" y="0"/>
                </a:lnTo>
                <a:lnTo>
                  <a:pt x="682388" y="1337480"/>
                </a:lnTo>
                <a:lnTo>
                  <a:pt x="0" y="723331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4" name="乘号 23"/>
          <p:cNvSpPr/>
          <p:nvPr/>
        </p:nvSpPr>
        <p:spPr>
          <a:xfrm>
            <a:off x="4647224" y="5513590"/>
            <a:ext cx="668605" cy="59713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8987111" y="5623382"/>
            <a:ext cx="932455" cy="747964"/>
          </a:xfrm>
          <a:custGeom>
            <a:avLst/>
            <a:gdLst>
              <a:gd name="connsiteX0" fmla="*/ 0 w 1651379"/>
              <a:gd name="connsiteY0" fmla="*/ 723331 h 1337480"/>
              <a:gd name="connsiteX1" fmla="*/ 232012 w 1651379"/>
              <a:gd name="connsiteY1" fmla="*/ 491319 h 1337480"/>
              <a:gd name="connsiteX2" fmla="*/ 614149 w 1651379"/>
              <a:gd name="connsiteY2" fmla="*/ 1037230 h 1337480"/>
              <a:gd name="connsiteX3" fmla="*/ 1651379 w 1651379"/>
              <a:gd name="connsiteY3" fmla="*/ 0 h 1337480"/>
              <a:gd name="connsiteX4" fmla="*/ 682388 w 1651379"/>
              <a:gd name="connsiteY4" fmla="*/ 1337480 h 1337480"/>
              <a:gd name="connsiteX5" fmla="*/ 0 w 1651379"/>
              <a:gd name="connsiteY5" fmla="*/ 723331 h 133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1379" h="1337480">
                <a:moveTo>
                  <a:pt x="0" y="723331"/>
                </a:moveTo>
                <a:lnTo>
                  <a:pt x="232012" y="491319"/>
                </a:lnTo>
                <a:lnTo>
                  <a:pt x="614149" y="1037230"/>
                </a:lnTo>
                <a:lnTo>
                  <a:pt x="1651379" y="0"/>
                </a:lnTo>
                <a:lnTo>
                  <a:pt x="682388" y="1337480"/>
                </a:lnTo>
                <a:lnTo>
                  <a:pt x="0" y="723331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404162" y="5981737"/>
            <a:ext cx="1110895" cy="293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/>
              <a:t>配电箱保护</a:t>
            </a:r>
            <a:endParaRPr lang="zh-CN" altLang="en-US" sz="1400"/>
          </a:p>
        </p:txBody>
      </p:sp>
    </p:spTree>
    <p:extLst>
      <p:ext uri="{BB962C8B-B14F-4D97-AF65-F5344CB8AC3E}">
        <p14:creationId xmlns:p14="http://schemas.microsoft.com/office/powerpoint/2010/main" val="230502573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312</Words>
  <Application>Microsoft Office PowerPoint</Application>
  <PresentationFormat>宽屏</PresentationFormat>
  <Paragraphs>50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黑体</vt:lpstr>
      <vt:lpstr>华文宋体</vt:lpstr>
      <vt:lpstr>宋体</vt:lpstr>
      <vt:lpstr>Arial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Organization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主控项目</dc:title>
  <dc:creator>PC</dc:creator>
  <cp:lastModifiedBy>PC</cp:lastModifiedBy>
  <cp:revision>22</cp:revision>
  <dcterms:created xsi:type="dcterms:W3CDTF">2023-10-24T10:06:28Z</dcterms:created>
  <dcterms:modified xsi:type="dcterms:W3CDTF">2023-10-24T10:18:25Z</dcterms:modified>
</cp:coreProperties>
</file>