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6"/>
  </p:notesMasterIdLst>
  <p:handoutMasterIdLst>
    <p:handoutMasterId r:id="rId17"/>
  </p:handoutMasterIdLst>
  <p:sldIdLst>
    <p:sldId id="537" r:id="rId2"/>
    <p:sldId id="473" r:id="rId3"/>
    <p:sldId id="557" r:id="rId4"/>
    <p:sldId id="558" r:id="rId5"/>
    <p:sldId id="559" r:id="rId6"/>
    <p:sldId id="560" r:id="rId7"/>
    <p:sldId id="562" r:id="rId8"/>
    <p:sldId id="561" r:id="rId9"/>
    <p:sldId id="563" r:id="rId10"/>
    <p:sldId id="564" r:id="rId11"/>
    <p:sldId id="565" r:id="rId12"/>
    <p:sldId id="566" r:id="rId13"/>
    <p:sldId id="567" r:id="rId14"/>
    <p:sldId id="448" r:id="rId15"/>
  </p:sldIdLst>
  <p:sldSz cx="12190413" cy="6858000"/>
  <p:notesSz cx="6858000" cy="9144000"/>
  <p:custDataLst>
    <p:tags r:id="rId18"/>
  </p:custDataLst>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1117">
          <p15:clr>
            <a:srgbClr val="A4A3A4"/>
          </p15:clr>
        </p15:guide>
        <p15:guide id="2" pos="30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n jing" initials="rj" lastIdx="1" clrIdx="0">
    <p:extLst>
      <p:ext uri="{19B8F6BF-5375-455C-9EA6-DF929625EA0E}">
        <p15:presenceInfo xmlns:p15="http://schemas.microsoft.com/office/powerpoint/2012/main" userId="a8a9fba77fd8785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7F6"/>
    <a:srgbClr val="993300"/>
    <a:srgbClr val="FF9933"/>
    <a:srgbClr val="FAFFFF"/>
    <a:srgbClr val="504E64"/>
    <a:srgbClr val="FAFAFA"/>
    <a:srgbClr val="0DE8CF"/>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autoAdjust="0"/>
    <p:restoredTop sz="94660" autoAdjust="0"/>
  </p:normalViewPr>
  <p:slideViewPr>
    <p:cSldViewPr>
      <p:cViewPr varScale="1">
        <p:scale>
          <a:sx n="66" d="100"/>
          <a:sy n="66" d="100"/>
        </p:scale>
        <p:origin x="754" y="62"/>
      </p:cViewPr>
      <p:guideLst>
        <p:guide orient="horz" pos="1117"/>
        <p:guide pos="30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383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AB077353-EE02-4F54-944F-C75BD23FC783}" type="datetimeFigureOut">
              <a:rPr lang="zh-CN" altLang="en-US"/>
              <a:pPr>
                <a:defRPr/>
              </a:pPr>
              <a:t>2019/12/8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E705C79E-35B9-4AD3-A52C-209C3191F8D3}" type="slidenum">
              <a:rPr lang="zh-CN" altLang="en-US"/>
              <a:pPr>
                <a:defRPr/>
              </a:pPr>
              <a:t>‹#›</a:t>
            </a:fld>
            <a:endParaRPr lang="zh-CN" altLang="en-US"/>
          </a:p>
        </p:txBody>
      </p:sp>
    </p:spTree>
    <p:extLst>
      <p:ext uri="{BB962C8B-B14F-4D97-AF65-F5344CB8AC3E}">
        <p14:creationId xmlns:p14="http://schemas.microsoft.com/office/powerpoint/2010/main" val="19411797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D4BC5409-FE04-49A8-968F-740FF713DDA9}" type="datetimeFigureOut">
              <a:rPr lang="zh-CN" altLang="en-US"/>
              <a:pPr>
                <a:defRPr/>
              </a:pPr>
              <a:t>2019/12/8</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2277BA13-FDA9-4E09-B1D3-DE77EDA82DFA}" type="slidenum">
              <a:rPr lang="zh-CN" altLang="en-US"/>
              <a:pPr>
                <a:defRPr/>
              </a:pPr>
              <a:t>‹#›</a:t>
            </a:fld>
            <a:endParaRPr lang="zh-CN" altLang="en-US"/>
          </a:p>
        </p:txBody>
      </p:sp>
    </p:spTree>
    <p:extLst>
      <p:ext uri="{BB962C8B-B14F-4D97-AF65-F5344CB8AC3E}">
        <p14:creationId xmlns:p14="http://schemas.microsoft.com/office/powerpoint/2010/main" val="77354763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bwMode="auto">
          <a:noFill/>
          <a:ln>
            <a:solidFill>
              <a:srgbClr val="000000"/>
            </a:solidFill>
            <a:miter lim="800000"/>
            <a:headEnd/>
            <a:tailEnd/>
          </a:ln>
        </p:spPr>
      </p:sp>
      <p:sp>
        <p:nvSpPr>
          <p:cNvPr id="2765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27652" name="灯片编号占位符 2"/>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996E4C-4E70-4800-82D4-5C356AEF5C4F}" type="slidenum">
              <a:rPr lang="zh-CN" altLang="en-US" smtClean="0">
                <a:latin typeface="Arial" pitchFamily="34" charset="0"/>
                <a:ea typeface="宋体" pitchFamily="2" charset="-122"/>
              </a:rPr>
              <a:pPr/>
              <a:t>0</a:t>
            </a:fld>
            <a:endParaRPr lang="zh-CN" altLang="en-US">
              <a:latin typeface="Arial" pitchFamily="34" charset="0"/>
              <a:ea typeface="宋体"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9</a:t>
            </a:fld>
            <a:endParaRPr lang="zh-CN" altLang="en-US"/>
          </a:p>
        </p:txBody>
      </p:sp>
    </p:spTree>
    <p:extLst>
      <p:ext uri="{BB962C8B-B14F-4D97-AF65-F5344CB8AC3E}">
        <p14:creationId xmlns:p14="http://schemas.microsoft.com/office/powerpoint/2010/main" val="1957882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10</a:t>
            </a:fld>
            <a:endParaRPr lang="zh-CN" altLang="en-US"/>
          </a:p>
        </p:txBody>
      </p:sp>
    </p:spTree>
    <p:extLst>
      <p:ext uri="{BB962C8B-B14F-4D97-AF65-F5344CB8AC3E}">
        <p14:creationId xmlns:p14="http://schemas.microsoft.com/office/powerpoint/2010/main" val="3993039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11</a:t>
            </a:fld>
            <a:endParaRPr lang="zh-CN" altLang="en-US"/>
          </a:p>
        </p:txBody>
      </p:sp>
    </p:spTree>
    <p:extLst>
      <p:ext uri="{BB962C8B-B14F-4D97-AF65-F5344CB8AC3E}">
        <p14:creationId xmlns:p14="http://schemas.microsoft.com/office/powerpoint/2010/main" val="496495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12</a:t>
            </a:fld>
            <a:endParaRPr lang="zh-CN" altLang="en-US"/>
          </a:p>
        </p:txBody>
      </p:sp>
    </p:spTree>
    <p:extLst>
      <p:ext uri="{BB962C8B-B14F-4D97-AF65-F5344CB8AC3E}">
        <p14:creationId xmlns:p14="http://schemas.microsoft.com/office/powerpoint/2010/main" val="30116220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p:cNvSpPr>
          <p:nvPr>
            <p:ph type="sldImg"/>
          </p:nvPr>
        </p:nvSpPr>
        <p:spPr bwMode="auto">
          <a:noFill/>
          <a:ln>
            <a:solidFill>
              <a:srgbClr val="000000"/>
            </a:solidFill>
            <a:miter lim="800000"/>
            <a:headEnd/>
            <a:tailEnd/>
          </a:ln>
        </p:spPr>
      </p:sp>
      <p:sp>
        <p:nvSpPr>
          <p:cNvPr id="8601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03F2CECE-2761-4D88-A32C-F8CC3C96A89A}" type="slidenum">
              <a:rPr lang="zh-CN" altLang="en-US" smtClean="0"/>
              <a:pPr>
                <a:defRPr/>
              </a:pPr>
              <a:t>13</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headEnd/>
            <a:tailEnd/>
          </a:ln>
        </p:spPr>
      </p:sp>
      <p:sp>
        <p:nvSpPr>
          <p:cNvPr id="2253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DF112475-DCF3-4342-88CD-6DD8B809F714}" type="slidenum">
              <a:rPr lang="zh-CN" altLang="en-US" smtClean="0"/>
              <a:pPr>
                <a:defRPr/>
              </a:pPr>
              <a:t>1</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2</a:t>
            </a:fld>
            <a:endParaRPr lang="zh-CN" altLang="en-US"/>
          </a:p>
        </p:txBody>
      </p:sp>
    </p:spTree>
    <p:extLst>
      <p:ext uri="{BB962C8B-B14F-4D97-AF65-F5344CB8AC3E}">
        <p14:creationId xmlns:p14="http://schemas.microsoft.com/office/powerpoint/2010/main" val="198721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3</a:t>
            </a:fld>
            <a:endParaRPr lang="zh-CN" altLang="en-US"/>
          </a:p>
        </p:txBody>
      </p:sp>
    </p:spTree>
    <p:extLst>
      <p:ext uri="{BB962C8B-B14F-4D97-AF65-F5344CB8AC3E}">
        <p14:creationId xmlns:p14="http://schemas.microsoft.com/office/powerpoint/2010/main" val="1723950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4</a:t>
            </a:fld>
            <a:endParaRPr lang="zh-CN" altLang="en-US"/>
          </a:p>
        </p:txBody>
      </p:sp>
    </p:spTree>
    <p:extLst>
      <p:ext uri="{BB962C8B-B14F-4D97-AF65-F5344CB8AC3E}">
        <p14:creationId xmlns:p14="http://schemas.microsoft.com/office/powerpoint/2010/main" val="2549128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5</a:t>
            </a:fld>
            <a:endParaRPr lang="zh-CN" altLang="en-US"/>
          </a:p>
        </p:txBody>
      </p:sp>
    </p:spTree>
    <p:extLst>
      <p:ext uri="{BB962C8B-B14F-4D97-AF65-F5344CB8AC3E}">
        <p14:creationId xmlns:p14="http://schemas.microsoft.com/office/powerpoint/2010/main" val="3691877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6</a:t>
            </a:fld>
            <a:endParaRPr lang="zh-CN" altLang="en-US"/>
          </a:p>
        </p:txBody>
      </p:sp>
    </p:spTree>
    <p:extLst>
      <p:ext uri="{BB962C8B-B14F-4D97-AF65-F5344CB8AC3E}">
        <p14:creationId xmlns:p14="http://schemas.microsoft.com/office/powerpoint/2010/main" val="2406780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7</a:t>
            </a:fld>
            <a:endParaRPr lang="zh-CN" altLang="en-US"/>
          </a:p>
        </p:txBody>
      </p:sp>
    </p:spTree>
    <p:extLst>
      <p:ext uri="{BB962C8B-B14F-4D97-AF65-F5344CB8AC3E}">
        <p14:creationId xmlns:p14="http://schemas.microsoft.com/office/powerpoint/2010/main" val="2693169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8</a:t>
            </a:fld>
            <a:endParaRPr lang="zh-CN" altLang="en-US"/>
          </a:p>
        </p:txBody>
      </p:sp>
    </p:spTree>
    <p:extLst>
      <p:ext uri="{BB962C8B-B14F-4D97-AF65-F5344CB8AC3E}">
        <p14:creationId xmlns:p14="http://schemas.microsoft.com/office/powerpoint/2010/main" val="3402495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426"/>
            <a:ext cx="10361851" cy="1470025"/>
          </a:xfrm>
        </p:spPr>
        <p:txBody>
          <a:bodyPr/>
          <a:lstStyle/>
          <a:p>
            <a:r>
              <a:rPr lang="zh-CN" altLang="en-US"/>
              <a:t>单击此处编辑母版标题样式</a:t>
            </a:r>
          </a:p>
        </p:txBody>
      </p:sp>
      <p:sp>
        <p:nvSpPr>
          <p:cNvPr id="3" name="副标题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63D4461C-3DE8-459F-AD18-06C083DC8EC5}" type="datetime1">
              <a:rPr lang="zh-CN" altLang="en-US" smtClean="0"/>
              <a:pPr>
                <a:defRPr/>
              </a:pPr>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E6A9398-2D15-42D6-AD12-CBBD38931453}" type="slidenum">
              <a:rPr lang="zh-CN" altLang="en-US"/>
              <a:pPr>
                <a:defRPr/>
              </a:pPr>
              <a:t>‹#›</a:t>
            </a:fld>
            <a:endParaRPr lang="zh-CN" altLang="en-US"/>
          </a:p>
        </p:txBody>
      </p:sp>
    </p:spTree>
  </p:cSld>
  <p:clrMapOvr>
    <a:masterClrMapping/>
  </p:clrMapOvr>
  <p:transition advClick="0" advTm="300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F89353A-A46D-4BA6-9874-B6F000ACEB64}" type="datetime1">
              <a:rPr lang="zh-CN" altLang="en-US" smtClean="0"/>
              <a:pPr>
                <a:defRPr/>
              </a:pPr>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4C25217-E876-479A-A117-1CDC7C551310}" type="slidenum">
              <a:rPr lang="zh-CN" altLang="en-US"/>
              <a:pPr>
                <a:defRPr/>
              </a:pPr>
              <a:t>‹#›</a:t>
            </a:fld>
            <a:endParaRPr lang="zh-CN" altLang="en-US"/>
          </a:p>
        </p:txBody>
      </p:sp>
    </p:spTree>
  </p:cSld>
  <p:clrMapOvr>
    <a:masterClrMapping/>
  </p:clrMapOvr>
  <p:transition advClick="0" advTm="300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049" y="274639"/>
            <a:ext cx="2742843"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521" y="274639"/>
            <a:ext cx="8025355"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BE6CF6CB-F2FB-4320-845F-003C21EC3D9A}" type="datetime1">
              <a:rPr lang="zh-CN" altLang="en-US" smtClean="0"/>
              <a:pPr>
                <a:defRPr/>
              </a:pPr>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230F8D9-6BBE-4787-A285-2A2EC3EAFF64}" type="slidenum">
              <a:rPr lang="zh-CN" altLang="en-US"/>
              <a:pPr>
                <a:defRPr/>
              </a:pPr>
              <a:t>‹#›</a:t>
            </a:fld>
            <a:endParaRPr lang="zh-CN" altLang="en-US"/>
          </a:p>
        </p:txBody>
      </p:sp>
    </p:spTree>
  </p:cSld>
  <p:clrMapOvr>
    <a:masterClrMapping/>
  </p:clrMapOvr>
  <p:transition advClick="0" advTm="300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122DAC64-B205-4604-9ABC-A49B1C4A07D9}" type="datetime1">
              <a:rPr lang="zh-CN" altLang="en-US" smtClean="0"/>
              <a:pPr>
                <a:defRPr/>
              </a:pPr>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08D7FCD-7151-4F18-8C03-98D9A479168E}" type="slidenum">
              <a:rPr lang="zh-CN" altLang="en-US"/>
              <a:pPr>
                <a:defRPr/>
              </a:pPr>
              <a:t>‹#›</a:t>
            </a:fld>
            <a:endParaRPr lang="zh-CN" altLang="en-US"/>
          </a:p>
        </p:txBody>
      </p:sp>
    </p:spTree>
  </p:cSld>
  <p:clrMapOvr>
    <a:masterClrMapping/>
  </p:clrMapOvr>
  <p:transition advClick="0" advTm="3000">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59" y="4406901"/>
            <a:ext cx="10361851"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8487154-3B74-4E3F-A3AA-BCCA4DC44059}" type="datetime1">
              <a:rPr lang="zh-CN" altLang="en-US" smtClean="0"/>
              <a:pPr>
                <a:defRPr/>
              </a:pPr>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038DB86-770D-4D87-A6C1-9C9F82E62D43}" type="slidenum">
              <a:rPr lang="zh-CN" altLang="en-US"/>
              <a:pPr>
                <a:defRPr/>
              </a:pPr>
              <a:t>‹#›</a:t>
            </a:fld>
            <a:endParaRPr lang="zh-CN" altLang="en-US"/>
          </a:p>
        </p:txBody>
      </p:sp>
    </p:spTree>
  </p:cSld>
  <p:clrMapOvr>
    <a:masterClrMapping/>
  </p:clrMapOvr>
  <p:transition advClick="0" advTm="300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6A4F8AA5-FA6B-4DB4-9B01-CADF224C6B6C}" type="datetime1">
              <a:rPr lang="zh-CN" altLang="en-US" smtClean="0"/>
              <a:pPr>
                <a:defRPr/>
              </a:pPr>
              <a:t>2019/12/8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139CB7C-6515-4ED9-92A5-7354E8768848}" type="slidenum">
              <a:rPr lang="zh-CN" altLang="en-US"/>
              <a:pPr>
                <a:defRPr/>
              </a:pPr>
              <a:t>‹#›</a:t>
            </a:fld>
            <a:endParaRPr lang="zh-CN" altLang="en-US"/>
          </a:p>
        </p:txBody>
      </p:sp>
    </p:spTree>
  </p:cSld>
  <p:clrMapOvr>
    <a:masterClrMapping/>
  </p:clrMapOvr>
  <p:transition advClick="0" advTm="300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EA08E3FF-B34E-41CD-821D-3AF87CC45FB9}" type="datetime1">
              <a:rPr lang="zh-CN" altLang="en-US" smtClean="0"/>
              <a:pPr>
                <a:defRPr/>
              </a:pPr>
              <a:t>2019/12/8</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910519BC-8F19-4119-BACC-D13955E32C89}" type="slidenum">
              <a:rPr lang="zh-CN" altLang="en-US"/>
              <a:pPr>
                <a:defRPr/>
              </a:pPr>
              <a:t>‹#›</a:t>
            </a:fld>
            <a:endParaRPr lang="zh-CN" altLang="en-US"/>
          </a:p>
        </p:txBody>
      </p:sp>
    </p:spTree>
  </p:cSld>
  <p:clrMapOvr>
    <a:masterClrMapping/>
  </p:clrMapOvr>
  <p:transition advClick="0" advTm="300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D634C0BF-74F5-43D7-A1C7-2D75D02E3A7F}" type="datetime1">
              <a:rPr lang="zh-CN" altLang="en-US" smtClean="0"/>
              <a:pPr>
                <a:defRPr/>
              </a:pPr>
              <a:t>2019/12/8</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3014A4BF-E487-4951-B7B5-6DD076B2C338}" type="slidenum">
              <a:rPr lang="zh-CN" altLang="en-US"/>
              <a:pPr>
                <a:defRPr/>
              </a:pPr>
              <a:t>‹#›</a:t>
            </a:fld>
            <a:endParaRPr lang="zh-CN" altLang="en-US"/>
          </a:p>
        </p:txBody>
      </p:sp>
    </p:spTree>
  </p:cSld>
  <p:clrMapOvr>
    <a:masterClrMapping/>
  </p:clrMapOvr>
  <p:transition advClick="0" advTm="300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smtClean="0"/>
            </a:lvl1pPr>
          </a:lstStyle>
          <a:p>
            <a:pPr>
              <a:defRPr/>
            </a:pPr>
            <a:fld id="{9A8E3EBF-A956-4B92-858A-9B5552AF8F8D}" type="datetime1">
              <a:rPr lang="zh-CN" altLang="en-US" smtClean="0"/>
              <a:pPr>
                <a:defRPr/>
              </a:pPr>
              <a:t>2019/12/8</a:t>
            </a:fld>
            <a:endParaRPr lang="zh-CN" altLang="en-US"/>
          </a:p>
        </p:txBody>
      </p:sp>
    </p:spTree>
  </p:cSld>
  <p:clrMapOvr>
    <a:masterClrMapping/>
  </p:clrMapOvr>
  <p:transition advClick="0" advTm="300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050"/>
            <a:ext cx="4010562"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867B1B61-B78F-44D8-B31E-E39BB3F48469}" type="datetime1">
              <a:rPr lang="zh-CN" altLang="en-US" smtClean="0"/>
              <a:pPr>
                <a:defRPr/>
              </a:pPr>
              <a:t>2019/12/8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3819564E-EE05-4A9B-B4B2-4A8BB64E4136}" type="slidenum">
              <a:rPr lang="zh-CN" altLang="en-US"/>
              <a:pPr>
                <a:defRPr/>
              </a:pPr>
              <a:t>‹#›</a:t>
            </a:fld>
            <a:endParaRPr lang="zh-CN" altLang="en-US"/>
          </a:p>
        </p:txBody>
      </p:sp>
    </p:spTree>
  </p:cSld>
  <p:clrMapOvr>
    <a:masterClrMapping/>
  </p:clrMapOvr>
  <p:transition advClick="0" advTm="300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0600"/>
            <a:ext cx="7314248"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406" y="612775"/>
            <a:ext cx="7314248"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344540E3-B5ED-484F-BEC0-2508E5C08389}" type="datetime1">
              <a:rPr lang="zh-CN" altLang="en-US" smtClean="0"/>
              <a:pPr>
                <a:defRPr/>
              </a:pPr>
              <a:t>2019/12/8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B5BE4BF-9833-4A11-B91B-7719E7056854}" type="slidenum">
              <a:rPr lang="zh-CN" altLang="en-US"/>
              <a:pPr>
                <a:defRPr/>
              </a:pPr>
              <a:t>‹#›</a:t>
            </a:fld>
            <a:endParaRPr lang="zh-CN" altLang="en-US"/>
          </a:p>
        </p:txBody>
      </p:sp>
    </p:spTree>
  </p:cSld>
  <p:clrMapOvr>
    <a:masterClrMapping/>
  </p:clrMapOvr>
  <p:transition advClick="0" advTm="3000">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12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609600" y="1600200"/>
            <a:ext cx="10971213"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5D23D748-172D-4700-9149-0DAD3CEA968A}" type="datetime1">
              <a:rPr lang="zh-CN" altLang="en-US" smtClean="0"/>
              <a:pPr>
                <a:defRPr/>
              </a:pPr>
              <a:t>2019/12/8</a:t>
            </a:fld>
            <a:endParaRPr lang="zh-CN" altLang="en-US"/>
          </a:p>
        </p:txBody>
      </p:sp>
      <p:sp>
        <p:nvSpPr>
          <p:cNvPr id="5" name="页脚占位符 4"/>
          <p:cNvSpPr>
            <a:spLocks noGrp="1"/>
          </p:cNvSpPr>
          <p:nvPr>
            <p:ph type="ftr" sz="quarter" idx="3"/>
          </p:nvPr>
        </p:nvSpPr>
        <p:spPr>
          <a:xfrm>
            <a:off x="4165600" y="6356350"/>
            <a:ext cx="3859213"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736013" y="6356350"/>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773E4CB-D398-4D6C-9DE9-52D92DB6DF9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60" r:id="rId7"/>
    <p:sldLayoutId id="2147483656" r:id="rId8"/>
    <p:sldLayoutId id="2147483657" r:id="rId9"/>
    <p:sldLayoutId id="2147483658" r:id="rId10"/>
    <p:sldLayoutId id="2147483659" r:id="rId11"/>
  </p:sldLayoutIdLst>
  <p:transition advClick="0" advTm="3000">
    <p:pull/>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5.png"/><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6759754" y="2062163"/>
            <a:ext cx="4431723" cy="3022600"/>
          </a:xfrm>
          <a:prstGeom prst="rect">
            <a:avLst/>
          </a:prstGeom>
          <a:noFill/>
          <a:ln w="9525">
            <a:noFill/>
            <a:miter lim="800000"/>
            <a:headEnd/>
            <a:tailEnd/>
          </a:ln>
        </p:spPr>
      </p:pic>
      <p:grpSp>
        <p:nvGrpSpPr>
          <p:cNvPr id="2" name="组合 8"/>
          <p:cNvGrpSpPr>
            <a:grpSpLocks/>
          </p:cNvGrpSpPr>
          <p:nvPr/>
        </p:nvGrpSpPr>
        <p:grpSpPr bwMode="auto">
          <a:xfrm>
            <a:off x="6383035" y="1557338"/>
            <a:ext cx="4852886" cy="4824412"/>
            <a:chOff x="6383237" y="1556793"/>
            <a:chExt cx="4853065" cy="4824535"/>
          </a:xfrm>
        </p:grpSpPr>
        <p:sp>
          <p:nvSpPr>
            <p:cNvPr id="19" name="矩形 18"/>
            <p:cNvSpPr/>
            <p:nvPr/>
          </p:nvSpPr>
          <p:spPr>
            <a:xfrm>
              <a:off x="6383237" y="3023680"/>
              <a:ext cx="4853065"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a:xfrm>
              <a:off x="6383237" y="4077807"/>
              <a:ext cx="4853065" cy="4445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a:xfrm rot="5400000">
              <a:off x="5423666" y="3911118"/>
              <a:ext cx="4753096" cy="4444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a:xfrm rot="5400000">
              <a:off x="6828503" y="4162478"/>
              <a:ext cx="4248258" cy="4656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矩形 29"/>
            <p:cNvSpPr/>
            <p:nvPr/>
          </p:nvSpPr>
          <p:spPr>
            <a:xfrm rot="5400000">
              <a:off x="7908687" y="4162743"/>
              <a:ext cx="4392724" cy="4444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31" name="矩形 30"/>
          <p:cNvSpPr/>
          <p:nvPr/>
        </p:nvSpPr>
        <p:spPr>
          <a:xfrm>
            <a:off x="11352322" y="2205039"/>
            <a:ext cx="838091" cy="102552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矩形 31"/>
          <p:cNvSpPr/>
          <p:nvPr/>
        </p:nvSpPr>
        <p:spPr>
          <a:xfrm>
            <a:off x="308728" y="2071678"/>
            <a:ext cx="6526950" cy="30241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34" name="矩形 33"/>
          <p:cNvSpPr/>
          <p:nvPr/>
        </p:nvSpPr>
        <p:spPr>
          <a:xfrm>
            <a:off x="10129049" y="4122739"/>
            <a:ext cx="1073011" cy="962025"/>
          </a:xfrm>
          <a:prstGeom prst="rect">
            <a:avLst/>
          </a:prstGeom>
          <a:solidFill>
            <a:schemeClr val="accent2">
              <a:lumMod val="7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3" name="矩形 32"/>
          <p:cNvSpPr/>
          <p:nvPr/>
        </p:nvSpPr>
        <p:spPr>
          <a:xfrm>
            <a:off x="6749173" y="4122739"/>
            <a:ext cx="1028566" cy="962025"/>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35" name="矩形 34"/>
          <p:cNvSpPr/>
          <p:nvPr/>
        </p:nvSpPr>
        <p:spPr>
          <a:xfrm>
            <a:off x="7824299" y="2055814"/>
            <a:ext cx="1104756" cy="962025"/>
          </a:xfrm>
          <a:prstGeom prst="rect">
            <a:avLst/>
          </a:prstGeom>
          <a:solidFill>
            <a:schemeClr val="accent1">
              <a:lumMod val="5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81" name="标题 4"/>
          <p:cNvSpPr txBox="1">
            <a:spLocks noChangeArrowheads="1"/>
          </p:cNvSpPr>
          <p:nvPr/>
        </p:nvSpPr>
        <p:spPr bwMode="auto">
          <a:xfrm>
            <a:off x="-97354" y="3881438"/>
            <a:ext cx="5513200" cy="268287"/>
          </a:xfrm>
          <a:prstGeom prst="rect">
            <a:avLst/>
          </a:prstGeom>
          <a:noFill/>
          <a:ln w="9525">
            <a:noFill/>
            <a:miter lim="800000"/>
            <a:headEnd/>
            <a:tailEnd/>
          </a:ln>
        </p:spPr>
        <p:txBody>
          <a:bodyPr anchor="ctr"/>
          <a:lstStyle/>
          <a:p>
            <a:pPr lvl="1"/>
            <a:endParaRPr lang="en-US" altLang="zh-CN">
              <a:solidFill>
                <a:schemeClr val="bg1"/>
              </a:solidFill>
              <a:latin typeface="微软雅黑" pitchFamily="34" charset="-122"/>
              <a:ea typeface="微软雅黑" pitchFamily="34" charset="-122"/>
            </a:endParaRPr>
          </a:p>
        </p:txBody>
      </p:sp>
      <p:sp>
        <p:nvSpPr>
          <p:cNvPr id="24" name="矩形 23"/>
          <p:cNvSpPr/>
          <p:nvPr/>
        </p:nvSpPr>
        <p:spPr>
          <a:xfrm>
            <a:off x="11352322" y="2043114"/>
            <a:ext cx="838091" cy="10255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zh-CN" altLang="en-US"/>
          </a:p>
        </p:txBody>
      </p:sp>
      <p:pic>
        <p:nvPicPr>
          <p:cNvPr id="11" name="图片 10"/>
          <p:cNvPicPr>
            <a:picLocks noChangeAspect="1"/>
          </p:cNvPicPr>
          <p:nvPr/>
        </p:nvPicPr>
        <p:blipFill>
          <a:blip r:embed="rId4" cstate="print"/>
          <a:srcRect/>
          <a:stretch>
            <a:fillRect/>
          </a:stretch>
        </p:blipFill>
        <p:spPr bwMode="auto">
          <a:xfrm>
            <a:off x="8975616" y="836613"/>
            <a:ext cx="1585176" cy="1223962"/>
          </a:xfrm>
          <a:prstGeom prst="rect">
            <a:avLst/>
          </a:prstGeom>
          <a:noFill/>
          <a:ln w="9525">
            <a:noFill/>
            <a:miter lim="800000"/>
            <a:headEnd/>
            <a:tailEnd/>
          </a:ln>
        </p:spPr>
      </p:pic>
      <p:sp>
        <p:nvSpPr>
          <p:cNvPr id="25" name="TextBox 24"/>
          <p:cNvSpPr txBox="1">
            <a:spLocks noChangeArrowheads="1"/>
          </p:cNvSpPr>
          <p:nvPr/>
        </p:nvSpPr>
        <p:spPr bwMode="auto">
          <a:xfrm>
            <a:off x="1748139" y="1671638"/>
            <a:ext cx="5384099" cy="400110"/>
          </a:xfrm>
          <a:prstGeom prst="rect">
            <a:avLst/>
          </a:prstGeom>
          <a:noFill/>
          <a:ln w="9525">
            <a:noFill/>
            <a:miter lim="800000"/>
            <a:headEnd/>
            <a:tailEnd/>
          </a:ln>
        </p:spPr>
        <p:txBody>
          <a:bodyPr>
            <a:spAutoFit/>
          </a:bodyPr>
          <a:lstStyle/>
          <a:p>
            <a:pPr algn="ctr"/>
            <a:r>
              <a:rPr lang="en-US" altLang="zh-CN" sz="2000" dirty="0">
                <a:solidFill>
                  <a:schemeClr val="tx2"/>
                </a:solidFill>
                <a:latin typeface="微软雅黑" pitchFamily="34" charset="-122"/>
                <a:ea typeface="微软雅黑" pitchFamily="34" charset="-122"/>
              </a:rPr>
              <a:t>0 2 </a:t>
            </a:r>
            <a:r>
              <a:rPr lang="zh-CN" altLang="en-US" sz="2000" dirty="0">
                <a:solidFill>
                  <a:schemeClr val="tx2"/>
                </a:solidFill>
                <a:latin typeface="微软雅黑" pitchFamily="34" charset="-122"/>
                <a:ea typeface="微软雅黑" pitchFamily="34" charset="-122"/>
              </a:rPr>
              <a:t>铺装 实木地板</a:t>
            </a:r>
          </a:p>
        </p:txBody>
      </p:sp>
      <p:grpSp>
        <p:nvGrpSpPr>
          <p:cNvPr id="4" name="组合 6"/>
          <p:cNvGrpSpPr>
            <a:grpSpLocks/>
          </p:cNvGrpSpPr>
          <p:nvPr/>
        </p:nvGrpSpPr>
        <p:grpSpPr bwMode="auto">
          <a:xfrm>
            <a:off x="190475" y="1412875"/>
            <a:ext cx="2016921" cy="3170238"/>
            <a:chOff x="-169490" y="1609060"/>
            <a:chExt cx="2016224" cy="3170099"/>
          </a:xfrm>
        </p:grpSpPr>
        <p:sp>
          <p:nvSpPr>
            <p:cNvPr id="3" name="TextBox 2"/>
            <p:cNvSpPr txBox="1"/>
            <p:nvPr/>
          </p:nvSpPr>
          <p:spPr>
            <a:xfrm>
              <a:off x="-169490" y="1609060"/>
              <a:ext cx="1656562" cy="3170099"/>
            </a:xfrm>
            <a:prstGeom prst="rect">
              <a:avLst/>
            </a:prstGeom>
            <a:noFill/>
          </p:spPr>
          <p:txBody>
            <a:bodyPr>
              <a:spAutoFit/>
            </a:bodyPr>
            <a:lstStyle/>
            <a:p>
              <a:pPr>
                <a:defRPr/>
              </a:pPr>
              <a:endParaRPr lang="zh-CN" altLang="en-US" sz="20000" dirty="0">
                <a:solidFill>
                  <a:schemeClr val="bg1">
                    <a:lumMod val="75000"/>
                  </a:schemeClr>
                </a:solidFill>
                <a:latin typeface="Arial Black" pitchFamily="34" charset="0"/>
                <a:ea typeface="方正舒体" pitchFamily="2" charset="-122"/>
                <a:cs typeface="Arial Unicode MS" pitchFamily="34" charset="-122"/>
              </a:endParaRPr>
            </a:p>
          </p:txBody>
        </p:sp>
        <p:sp>
          <p:nvSpPr>
            <p:cNvPr id="5" name="TextBox 4"/>
            <p:cNvSpPr txBox="1"/>
            <p:nvPr/>
          </p:nvSpPr>
          <p:spPr>
            <a:xfrm>
              <a:off x="1387635" y="3607635"/>
              <a:ext cx="459099" cy="523852"/>
            </a:xfrm>
            <a:prstGeom prst="rect">
              <a:avLst/>
            </a:prstGeom>
            <a:noFill/>
          </p:spPr>
          <p:txBody>
            <a:bodyPr>
              <a:spAutoFit/>
            </a:bodyPr>
            <a:lstStyle/>
            <a:p>
              <a:pPr>
                <a:defRPr/>
              </a:pPr>
              <a:endParaRPr lang="zh-CN" altLang="en-US" sz="2800" dirty="0">
                <a:solidFill>
                  <a:schemeClr val="bg1">
                    <a:lumMod val="75000"/>
                  </a:schemeClr>
                </a:solidFill>
                <a:latin typeface="微软雅黑" pitchFamily="34" charset="-122"/>
                <a:ea typeface="微软雅黑" pitchFamily="34" charset="-122"/>
              </a:endParaRPr>
            </a:p>
          </p:txBody>
        </p:sp>
      </p:grpSp>
      <p:grpSp>
        <p:nvGrpSpPr>
          <p:cNvPr id="6" name="组合 5"/>
          <p:cNvGrpSpPr>
            <a:grpSpLocks/>
          </p:cNvGrpSpPr>
          <p:nvPr/>
        </p:nvGrpSpPr>
        <p:grpSpPr bwMode="auto">
          <a:xfrm>
            <a:off x="1318545" y="2183538"/>
            <a:ext cx="5257116" cy="1619557"/>
            <a:chOff x="1846825" y="2106090"/>
            <a:chExt cx="5256584" cy="1619189"/>
          </a:xfrm>
        </p:grpSpPr>
        <p:sp>
          <p:nvSpPr>
            <p:cNvPr id="23" name="TextBox 22"/>
            <p:cNvSpPr txBox="1">
              <a:spLocks noChangeArrowheads="1"/>
            </p:cNvSpPr>
            <p:nvPr/>
          </p:nvSpPr>
          <p:spPr bwMode="auto">
            <a:xfrm>
              <a:off x="1846825" y="2106090"/>
              <a:ext cx="5256584" cy="1200056"/>
            </a:xfrm>
            <a:prstGeom prst="rect">
              <a:avLst/>
            </a:prstGeom>
            <a:noFill/>
            <a:ln w="9525">
              <a:noFill/>
              <a:miter lim="800000"/>
              <a:headEnd/>
              <a:tailEnd/>
            </a:ln>
          </p:spPr>
          <p:txBody>
            <a:bodyPr>
              <a:spAutoFit/>
            </a:bodyPr>
            <a:lstStyle/>
            <a:p>
              <a:pPr algn="ctr">
                <a:defRPr/>
              </a:pPr>
              <a:endParaRPr lang="en-US" altLang="zh-CN" sz="3600" dirty="0">
                <a:solidFill>
                  <a:schemeClr val="bg1"/>
                </a:solidFill>
                <a:latin typeface="AvantGarde Md BT"/>
                <a:ea typeface="微软雅黑" pitchFamily="34" charset="-122"/>
              </a:endParaRPr>
            </a:p>
            <a:p>
              <a:pPr algn="ctr">
                <a:defRPr/>
              </a:pPr>
              <a:r>
                <a:rPr lang="zh-CN" altLang="en-US" sz="3600" dirty="0">
                  <a:solidFill>
                    <a:srgbClr val="FFC000"/>
                  </a:solidFill>
                  <a:latin typeface="AvantGarde Md BT"/>
                  <a:ea typeface="微软雅黑" pitchFamily="34" charset="-122"/>
                </a:rPr>
                <a:t>任务</a:t>
              </a:r>
              <a:r>
                <a:rPr lang="en-US" altLang="zh-CN" sz="3600" dirty="0">
                  <a:solidFill>
                    <a:srgbClr val="FFC000"/>
                  </a:solidFill>
                  <a:latin typeface="AvantGarde Md BT"/>
                  <a:ea typeface="微软雅黑" pitchFamily="34" charset="-122"/>
                </a:rPr>
                <a:t>0201</a:t>
              </a:r>
              <a:r>
                <a:rPr lang="zh-CN" altLang="en-US" sz="3600" dirty="0">
                  <a:solidFill>
                    <a:srgbClr val="FFC000"/>
                  </a:solidFill>
                  <a:latin typeface="AvantGarde Md BT"/>
                  <a:ea typeface="微软雅黑" pitchFamily="34" charset="-122"/>
                </a:rPr>
                <a:t>铺装实木地板</a:t>
              </a:r>
              <a:endParaRPr lang="en-US" altLang="zh-CN" sz="3600" dirty="0">
                <a:solidFill>
                  <a:schemeClr val="bg1">
                    <a:lumMod val="50000"/>
                  </a:schemeClr>
                </a:solidFill>
                <a:latin typeface="AvantGarde Md BT"/>
                <a:ea typeface="微软雅黑" pitchFamily="34" charset="-122"/>
              </a:endParaRPr>
            </a:p>
          </p:txBody>
        </p:sp>
        <p:sp>
          <p:nvSpPr>
            <p:cNvPr id="8" name="矩形 7"/>
            <p:cNvSpPr/>
            <p:nvPr/>
          </p:nvSpPr>
          <p:spPr>
            <a:xfrm>
              <a:off x="2881602" y="3356031"/>
              <a:ext cx="184712" cy="369248"/>
            </a:xfrm>
            <a:prstGeom prst="rect">
              <a:avLst/>
            </a:prstGeom>
          </p:spPr>
          <p:txBody>
            <a:bodyPr wrap="none">
              <a:spAutoFit/>
            </a:bodyPr>
            <a:lstStyle/>
            <a:p>
              <a:pPr>
                <a:defRPr/>
              </a:pPr>
              <a:endParaRPr lang="zh-CN" altLang="en-US" dirty="0">
                <a:solidFill>
                  <a:schemeClr val="bg1">
                    <a:lumMod val="50000"/>
                  </a:schemeClr>
                </a:solidFill>
                <a:latin typeface="微软雅黑" pitchFamily="34" charset="-122"/>
                <a:ea typeface="微软雅黑" pitchFamily="34" charset="-122"/>
              </a:endParaRPr>
            </a:p>
          </p:txBody>
        </p:sp>
      </p:grpSp>
      <p:sp>
        <p:nvSpPr>
          <p:cNvPr id="26" name="TextBox 25"/>
          <p:cNvSpPr txBox="1">
            <a:spLocks noChangeArrowheads="1"/>
          </p:cNvSpPr>
          <p:nvPr/>
        </p:nvSpPr>
        <p:spPr bwMode="auto">
          <a:xfrm>
            <a:off x="1968244" y="2032001"/>
            <a:ext cx="4649712" cy="460375"/>
          </a:xfrm>
          <a:prstGeom prst="rect">
            <a:avLst/>
          </a:prstGeom>
          <a:noFill/>
          <a:ln w="9525">
            <a:noFill/>
            <a:miter lim="800000"/>
            <a:headEnd/>
            <a:tailEnd/>
          </a:ln>
        </p:spPr>
        <p:txBody>
          <a:bodyPr>
            <a:spAutoFit/>
          </a:bodyPr>
          <a:lstStyle/>
          <a:p>
            <a:pPr algn="ctr">
              <a:defRPr/>
            </a:pPr>
            <a:r>
              <a:rPr lang="en-US" altLang="zh-CN" sz="2400" dirty="0">
                <a:solidFill>
                  <a:schemeClr val="bg1">
                    <a:lumMod val="85000"/>
                  </a:schemeClr>
                </a:solidFill>
                <a:latin typeface="微软雅黑" pitchFamily="34" charset="-122"/>
                <a:ea typeface="微软雅黑" pitchFamily="34" charset="-122"/>
              </a:rPr>
              <a:t>《</a:t>
            </a:r>
            <a:r>
              <a:rPr lang="zh-CN" altLang="en-US" sz="2400" dirty="0">
                <a:solidFill>
                  <a:schemeClr val="bg1">
                    <a:lumMod val="85000"/>
                  </a:schemeClr>
                </a:solidFill>
                <a:latin typeface="微软雅黑" pitchFamily="34" charset="-122"/>
                <a:ea typeface="微软雅黑" pitchFamily="34" charset="-122"/>
              </a:rPr>
              <a:t>建筑装饰工程施工</a:t>
            </a:r>
            <a:r>
              <a:rPr lang="en-US" altLang="zh-CN" sz="2400" dirty="0">
                <a:solidFill>
                  <a:schemeClr val="bg1">
                    <a:lumMod val="85000"/>
                  </a:schemeClr>
                </a:solidFill>
                <a:latin typeface="微软雅黑" pitchFamily="34" charset="-122"/>
                <a:ea typeface="微软雅黑" pitchFamily="34" charset="-122"/>
              </a:rPr>
              <a:t>》</a:t>
            </a:r>
          </a:p>
        </p:txBody>
      </p:sp>
    </p:spTree>
  </p:cSld>
  <p:clrMapOvr>
    <a:masterClrMapping/>
  </p:clrMapOvr>
  <p:transition spd="slow" advClick="0" advTm="8828"/>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31" presetClass="entr" presetSubtype="0"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p:cTn id="11" dur="500" fill="hold"/>
                                        <p:tgtEl>
                                          <p:spTgt spid="1026"/>
                                        </p:tgtEl>
                                        <p:attrNameLst>
                                          <p:attrName>ppt_w</p:attrName>
                                        </p:attrNameLst>
                                      </p:cBhvr>
                                      <p:tavLst>
                                        <p:tav tm="0">
                                          <p:val>
                                            <p:fltVal val="0"/>
                                          </p:val>
                                        </p:tav>
                                        <p:tav tm="100000">
                                          <p:val>
                                            <p:strVal val="#ppt_w"/>
                                          </p:val>
                                        </p:tav>
                                      </p:tavLst>
                                    </p:anim>
                                    <p:anim calcmode="lin" valueType="num">
                                      <p:cBhvr>
                                        <p:cTn id="12" dur="500" fill="hold"/>
                                        <p:tgtEl>
                                          <p:spTgt spid="1026"/>
                                        </p:tgtEl>
                                        <p:attrNameLst>
                                          <p:attrName>ppt_h</p:attrName>
                                        </p:attrNameLst>
                                      </p:cBhvr>
                                      <p:tavLst>
                                        <p:tav tm="0">
                                          <p:val>
                                            <p:fltVal val="0"/>
                                          </p:val>
                                        </p:tav>
                                        <p:tav tm="100000">
                                          <p:val>
                                            <p:strVal val="#ppt_h"/>
                                          </p:val>
                                        </p:tav>
                                      </p:tavLst>
                                    </p:anim>
                                    <p:anim calcmode="lin" valueType="num">
                                      <p:cBhvr>
                                        <p:cTn id="13" dur="500" fill="hold"/>
                                        <p:tgtEl>
                                          <p:spTgt spid="1026"/>
                                        </p:tgtEl>
                                        <p:attrNameLst>
                                          <p:attrName>style.rotation</p:attrName>
                                        </p:attrNameLst>
                                      </p:cBhvr>
                                      <p:tavLst>
                                        <p:tav tm="0">
                                          <p:val>
                                            <p:fltVal val="90"/>
                                          </p:val>
                                        </p:tav>
                                        <p:tav tm="100000">
                                          <p:val>
                                            <p:fltVal val="0"/>
                                          </p:val>
                                        </p:tav>
                                      </p:tavLst>
                                    </p:anim>
                                    <p:animEffect transition="in" filter="fade">
                                      <p:cBhvr>
                                        <p:cTn id="14" dur="500"/>
                                        <p:tgtEl>
                                          <p:spTgt spid="102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500"/>
                                        <p:tgtEl>
                                          <p:spTgt spid="31"/>
                                        </p:tgtEl>
                                      </p:cBhvr>
                                    </p:animEffect>
                                  </p:childTnLst>
                                </p:cTn>
                              </p:par>
                              <p:par>
                                <p:cTn id="21" presetID="41" presetClass="entr" presetSubtype="0" fill="hold" grpId="0" nodeType="withEffect" nodePh="1">
                                  <p:stCondLst>
                                    <p:cond delay="0"/>
                                  </p:stCondLst>
                                  <p:endCondLst>
                                    <p:cond evt="begin" delay="0">
                                      <p:tn val="21"/>
                                    </p:cond>
                                  </p:endCondLst>
                                  <p:iterate type="lt">
                                    <p:tmPct val="10000"/>
                                  </p:iterate>
                                  <p:childTnLst>
                                    <p:set>
                                      <p:cBhvr>
                                        <p:cTn id="22" dur="1" fill="hold">
                                          <p:stCondLst>
                                            <p:cond delay="0"/>
                                          </p:stCondLst>
                                        </p:cTn>
                                        <p:tgtEl>
                                          <p:spTgt spid="81"/>
                                        </p:tgtEl>
                                        <p:attrNameLst>
                                          <p:attrName>style.visibility</p:attrName>
                                        </p:attrNameLst>
                                      </p:cBhvr>
                                      <p:to>
                                        <p:strVal val="visible"/>
                                      </p:to>
                                    </p:set>
                                    <p:anim calcmode="lin" valueType="num">
                                      <p:cBhvr>
                                        <p:cTn id="23" dur="500" fill="hold"/>
                                        <p:tgtEl>
                                          <p:spTgt spid="81"/>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81"/>
                                        </p:tgtEl>
                                        <p:attrNameLst>
                                          <p:attrName>ppt_y</p:attrName>
                                        </p:attrNameLst>
                                      </p:cBhvr>
                                      <p:tavLst>
                                        <p:tav tm="0">
                                          <p:val>
                                            <p:strVal val="#ppt_y"/>
                                          </p:val>
                                        </p:tav>
                                        <p:tav tm="100000">
                                          <p:val>
                                            <p:strVal val="#ppt_y"/>
                                          </p:val>
                                        </p:tav>
                                      </p:tavLst>
                                    </p:anim>
                                    <p:anim calcmode="lin" valueType="num">
                                      <p:cBhvr>
                                        <p:cTn id="25" dur="500" fill="hold"/>
                                        <p:tgtEl>
                                          <p:spTgt spid="81"/>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81"/>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81"/>
                                        </p:tgtEl>
                                      </p:cBhvr>
                                    </p:animEffect>
                                  </p:childTnLst>
                                </p:cTn>
                              </p:par>
                              <p:par>
                                <p:cTn id="28" presetID="21" presetClass="entr" presetSubtype="1"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heel(1)">
                                      <p:cBhvr>
                                        <p:cTn id="30" dur="500"/>
                                        <p:tgtEl>
                                          <p:spTgt spid="11"/>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500" fill="hold"/>
                                        <p:tgtEl>
                                          <p:spTgt spid="25"/>
                                        </p:tgtEl>
                                        <p:attrNameLst>
                                          <p:attrName>ppt_w</p:attrName>
                                        </p:attrNameLst>
                                      </p:cBhvr>
                                      <p:tavLst>
                                        <p:tav tm="0">
                                          <p:val>
                                            <p:fltVal val="0"/>
                                          </p:val>
                                        </p:tav>
                                        <p:tav tm="100000">
                                          <p:val>
                                            <p:strVal val="#ppt_w"/>
                                          </p:val>
                                        </p:tav>
                                      </p:tavLst>
                                    </p:anim>
                                    <p:anim calcmode="lin" valueType="num">
                                      <p:cBhvr>
                                        <p:cTn id="34" dur="500" fill="hold"/>
                                        <p:tgtEl>
                                          <p:spTgt spid="25"/>
                                        </p:tgtEl>
                                        <p:attrNameLst>
                                          <p:attrName>ppt_h</p:attrName>
                                        </p:attrNameLst>
                                      </p:cBhvr>
                                      <p:tavLst>
                                        <p:tav tm="0">
                                          <p:val>
                                            <p:fltVal val="0"/>
                                          </p:val>
                                        </p:tav>
                                        <p:tav tm="100000">
                                          <p:val>
                                            <p:strVal val="#ppt_h"/>
                                          </p:val>
                                        </p:tav>
                                      </p:tavLst>
                                    </p:anim>
                                    <p:animEffect transition="in" filter="fade">
                                      <p:cBhvr>
                                        <p:cTn id="35" dur="500"/>
                                        <p:tgtEl>
                                          <p:spTgt spid="25"/>
                                        </p:tgtEl>
                                      </p:cBhvr>
                                    </p:animEffect>
                                  </p:childTnLst>
                                </p:cTn>
                              </p:par>
                              <p:par>
                                <p:cTn id="36" presetID="14" presetClass="entr" presetSubtype="10" fill="hold" nodeType="with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randombar(horizontal)">
                                      <p:cBhvr>
                                        <p:cTn id="38" dur="500"/>
                                        <p:tgtEl>
                                          <p:spTgt spid="2"/>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anim calcmode="lin" valueType="num">
                                      <p:cBhvr>
                                        <p:cTn id="41" dur="500" fill="hold"/>
                                        <p:tgtEl>
                                          <p:spTgt spid="34"/>
                                        </p:tgtEl>
                                        <p:attrNameLst>
                                          <p:attrName>ppt_w</p:attrName>
                                        </p:attrNameLst>
                                      </p:cBhvr>
                                      <p:tavLst>
                                        <p:tav tm="0">
                                          <p:val>
                                            <p:fltVal val="0"/>
                                          </p:val>
                                        </p:tav>
                                        <p:tav tm="100000">
                                          <p:val>
                                            <p:strVal val="#ppt_w"/>
                                          </p:val>
                                        </p:tav>
                                      </p:tavLst>
                                    </p:anim>
                                    <p:anim calcmode="lin" valueType="num">
                                      <p:cBhvr>
                                        <p:cTn id="42" dur="500" fill="hold"/>
                                        <p:tgtEl>
                                          <p:spTgt spid="34"/>
                                        </p:tgtEl>
                                        <p:attrNameLst>
                                          <p:attrName>ppt_h</p:attrName>
                                        </p:attrNameLst>
                                      </p:cBhvr>
                                      <p:tavLst>
                                        <p:tav tm="0">
                                          <p:val>
                                            <p:fltVal val="0"/>
                                          </p:val>
                                        </p:tav>
                                        <p:tav tm="100000">
                                          <p:val>
                                            <p:strVal val="#ppt_h"/>
                                          </p:val>
                                        </p:tav>
                                      </p:tavLst>
                                    </p:anim>
                                    <p:anim calcmode="lin" valueType="num">
                                      <p:cBhvr>
                                        <p:cTn id="43" dur="500" fill="hold"/>
                                        <p:tgtEl>
                                          <p:spTgt spid="34"/>
                                        </p:tgtEl>
                                        <p:attrNameLst>
                                          <p:attrName>style.rotation</p:attrName>
                                        </p:attrNameLst>
                                      </p:cBhvr>
                                      <p:tavLst>
                                        <p:tav tm="0">
                                          <p:val>
                                            <p:fltVal val="90"/>
                                          </p:val>
                                        </p:tav>
                                        <p:tav tm="100000">
                                          <p:val>
                                            <p:fltVal val="0"/>
                                          </p:val>
                                        </p:tav>
                                      </p:tavLst>
                                    </p:anim>
                                    <p:animEffect transition="in" filter="fade">
                                      <p:cBhvr>
                                        <p:cTn id="44" dur="500"/>
                                        <p:tgtEl>
                                          <p:spTgt spid="34"/>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p:cTn id="47" dur="500" fill="hold"/>
                                        <p:tgtEl>
                                          <p:spTgt spid="33"/>
                                        </p:tgtEl>
                                        <p:attrNameLst>
                                          <p:attrName>ppt_w</p:attrName>
                                        </p:attrNameLst>
                                      </p:cBhvr>
                                      <p:tavLst>
                                        <p:tav tm="0">
                                          <p:val>
                                            <p:fltVal val="0"/>
                                          </p:val>
                                        </p:tav>
                                        <p:tav tm="100000">
                                          <p:val>
                                            <p:strVal val="#ppt_w"/>
                                          </p:val>
                                        </p:tav>
                                      </p:tavLst>
                                    </p:anim>
                                    <p:anim calcmode="lin" valueType="num">
                                      <p:cBhvr>
                                        <p:cTn id="48" dur="500" fill="hold"/>
                                        <p:tgtEl>
                                          <p:spTgt spid="33"/>
                                        </p:tgtEl>
                                        <p:attrNameLst>
                                          <p:attrName>ppt_h</p:attrName>
                                        </p:attrNameLst>
                                      </p:cBhvr>
                                      <p:tavLst>
                                        <p:tav tm="0">
                                          <p:val>
                                            <p:fltVal val="0"/>
                                          </p:val>
                                        </p:tav>
                                        <p:tav tm="100000">
                                          <p:val>
                                            <p:strVal val="#ppt_h"/>
                                          </p:val>
                                        </p:tav>
                                      </p:tavLst>
                                    </p:anim>
                                    <p:anim calcmode="lin" valueType="num">
                                      <p:cBhvr>
                                        <p:cTn id="49" dur="500" fill="hold"/>
                                        <p:tgtEl>
                                          <p:spTgt spid="33"/>
                                        </p:tgtEl>
                                        <p:attrNameLst>
                                          <p:attrName>style.rotation</p:attrName>
                                        </p:attrNameLst>
                                      </p:cBhvr>
                                      <p:tavLst>
                                        <p:tav tm="0">
                                          <p:val>
                                            <p:fltVal val="90"/>
                                          </p:val>
                                        </p:tav>
                                        <p:tav tm="100000">
                                          <p:val>
                                            <p:fltVal val="0"/>
                                          </p:val>
                                        </p:tav>
                                      </p:tavLst>
                                    </p:anim>
                                    <p:animEffect transition="in" filter="fade">
                                      <p:cBhvr>
                                        <p:cTn id="50" dur="500"/>
                                        <p:tgtEl>
                                          <p:spTgt spid="33"/>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anim calcmode="lin" valueType="num">
                                      <p:cBhvr>
                                        <p:cTn id="53" dur="500" fill="hold"/>
                                        <p:tgtEl>
                                          <p:spTgt spid="35"/>
                                        </p:tgtEl>
                                        <p:attrNameLst>
                                          <p:attrName>ppt_w</p:attrName>
                                        </p:attrNameLst>
                                      </p:cBhvr>
                                      <p:tavLst>
                                        <p:tav tm="0">
                                          <p:val>
                                            <p:fltVal val="0"/>
                                          </p:val>
                                        </p:tav>
                                        <p:tav tm="100000">
                                          <p:val>
                                            <p:strVal val="#ppt_w"/>
                                          </p:val>
                                        </p:tav>
                                      </p:tavLst>
                                    </p:anim>
                                    <p:anim calcmode="lin" valueType="num">
                                      <p:cBhvr>
                                        <p:cTn id="54" dur="500" fill="hold"/>
                                        <p:tgtEl>
                                          <p:spTgt spid="35"/>
                                        </p:tgtEl>
                                        <p:attrNameLst>
                                          <p:attrName>ppt_h</p:attrName>
                                        </p:attrNameLst>
                                      </p:cBhvr>
                                      <p:tavLst>
                                        <p:tav tm="0">
                                          <p:val>
                                            <p:fltVal val="0"/>
                                          </p:val>
                                        </p:tav>
                                        <p:tav tm="100000">
                                          <p:val>
                                            <p:strVal val="#ppt_h"/>
                                          </p:val>
                                        </p:tav>
                                      </p:tavLst>
                                    </p:anim>
                                    <p:anim calcmode="lin" valueType="num">
                                      <p:cBhvr>
                                        <p:cTn id="55" dur="500" fill="hold"/>
                                        <p:tgtEl>
                                          <p:spTgt spid="35"/>
                                        </p:tgtEl>
                                        <p:attrNameLst>
                                          <p:attrName>style.rotation</p:attrName>
                                        </p:attrNameLst>
                                      </p:cBhvr>
                                      <p:tavLst>
                                        <p:tav tm="0">
                                          <p:val>
                                            <p:fltVal val="90"/>
                                          </p:val>
                                        </p:tav>
                                        <p:tav tm="100000">
                                          <p:val>
                                            <p:fltVal val="0"/>
                                          </p:val>
                                        </p:tav>
                                      </p:tavLst>
                                    </p:anim>
                                    <p:animEffect transition="in" filter="fade">
                                      <p:cBhvr>
                                        <p:cTn id="56" dur="500"/>
                                        <p:tgtEl>
                                          <p:spTgt spid="35"/>
                                        </p:tgtEl>
                                      </p:cBhvr>
                                    </p:animEffect>
                                  </p:childTnLst>
                                </p:cTn>
                              </p:par>
                              <p:par>
                                <p:cTn id="57" presetID="42" presetClass="entr" presetSubtype="0" fill="hold" nodeType="with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500"/>
                                        <p:tgtEl>
                                          <p:spTgt spid="4"/>
                                        </p:tgtEl>
                                      </p:cBhvr>
                                    </p:animEffect>
                                    <p:anim calcmode="lin" valueType="num">
                                      <p:cBhvr>
                                        <p:cTn id="60" dur="500" fill="hold"/>
                                        <p:tgtEl>
                                          <p:spTgt spid="4"/>
                                        </p:tgtEl>
                                        <p:attrNameLst>
                                          <p:attrName>ppt_x</p:attrName>
                                        </p:attrNameLst>
                                      </p:cBhvr>
                                      <p:tavLst>
                                        <p:tav tm="0">
                                          <p:val>
                                            <p:strVal val="#ppt_x"/>
                                          </p:val>
                                        </p:tav>
                                        <p:tav tm="100000">
                                          <p:val>
                                            <p:strVal val="#ppt_x"/>
                                          </p:val>
                                        </p:tav>
                                      </p:tavLst>
                                    </p:anim>
                                    <p:anim calcmode="lin" valueType="num">
                                      <p:cBhvr>
                                        <p:cTn id="61" dur="500" fill="hold"/>
                                        <p:tgtEl>
                                          <p:spTgt spid="4"/>
                                        </p:tgtEl>
                                        <p:attrNameLst>
                                          <p:attrName>ppt_y</p:attrName>
                                        </p:attrNameLst>
                                      </p:cBhvr>
                                      <p:tavLst>
                                        <p:tav tm="0">
                                          <p:val>
                                            <p:strVal val="#ppt_y+.1"/>
                                          </p:val>
                                        </p:tav>
                                        <p:tav tm="100000">
                                          <p:val>
                                            <p:strVal val="#ppt_y"/>
                                          </p:val>
                                        </p:tav>
                                      </p:tavLst>
                                    </p:anim>
                                  </p:childTnLst>
                                </p:cTn>
                              </p:par>
                              <p:par>
                                <p:cTn id="62" presetID="53" presetClass="entr" presetSubtype="16" fill="hold" nodeType="withEffect">
                                  <p:stCondLst>
                                    <p:cond delay="0"/>
                                  </p:stCondLst>
                                  <p:childTnLst>
                                    <p:set>
                                      <p:cBhvr>
                                        <p:cTn id="63" dur="1" fill="hold">
                                          <p:stCondLst>
                                            <p:cond delay="0"/>
                                          </p:stCondLst>
                                        </p:cTn>
                                        <p:tgtEl>
                                          <p:spTgt spid="6"/>
                                        </p:tgtEl>
                                        <p:attrNameLst>
                                          <p:attrName>style.visibility</p:attrName>
                                        </p:attrNameLst>
                                      </p:cBhvr>
                                      <p:to>
                                        <p:strVal val="visible"/>
                                      </p:to>
                                    </p:set>
                                    <p:anim calcmode="lin" valueType="num">
                                      <p:cBhvr>
                                        <p:cTn id="64" dur="500" fill="hold"/>
                                        <p:tgtEl>
                                          <p:spTgt spid="6"/>
                                        </p:tgtEl>
                                        <p:attrNameLst>
                                          <p:attrName>ppt_w</p:attrName>
                                        </p:attrNameLst>
                                      </p:cBhvr>
                                      <p:tavLst>
                                        <p:tav tm="0">
                                          <p:val>
                                            <p:fltVal val="0"/>
                                          </p:val>
                                        </p:tav>
                                        <p:tav tm="100000">
                                          <p:val>
                                            <p:strVal val="#ppt_w"/>
                                          </p:val>
                                        </p:tav>
                                      </p:tavLst>
                                    </p:anim>
                                    <p:anim calcmode="lin" valueType="num">
                                      <p:cBhvr>
                                        <p:cTn id="65" dur="500" fill="hold"/>
                                        <p:tgtEl>
                                          <p:spTgt spid="6"/>
                                        </p:tgtEl>
                                        <p:attrNameLst>
                                          <p:attrName>ppt_h</p:attrName>
                                        </p:attrNameLst>
                                      </p:cBhvr>
                                      <p:tavLst>
                                        <p:tav tm="0">
                                          <p:val>
                                            <p:fltVal val="0"/>
                                          </p:val>
                                        </p:tav>
                                        <p:tav tm="100000">
                                          <p:val>
                                            <p:strVal val="#ppt_h"/>
                                          </p:val>
                                        </p:tav>
                                      </p:tavLst>
                                    </p:anim>
                                    <p:animEffect transition="in" filter="fade">
                                      <p:cBhvr>
                                        <p:cTn id="66" dur="500"/>
                                        <p:tgtEl>
                                          <p:spTgt spid="6"/>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26"/>
                                        </p:tgtEl>
                                        <p:attrNameLst>
                                          <p:attrName>style.visibility</p:attrName>
                                        </p:attrNameLst>
                                      </p:cBhvr>
                                      <p:to>
                                        <p:strVal val="visible"/>
                                      </p:to>
                                    </p:set>
                                    <p:anim calcmode="lin" valueType="num">
                                      <p:cBhvr>
                                        <p:cTn id="69" dur="500" fill="hold"/>
                                        <p:tgtEl>
                                          <p:spTgt spid="26"/>
                                        </p:tgtEl>
                                        <p:attrNameLst>
                                          <p:attrName>ppt_w</p:attrName>
                                        </p:attrNameLst>
                                      </p:cBhvr>
                                      <p:tavLst>
                                        <p:tav tm="0">
                                          <p:val>
                                            <p:fltVal val="0"/>
                                          </p:val>
                                        </p:tav>
                                        <p:tav tm="100000">
                                          <p:val>
                                            <p:strVal val="#ppt_w"/>
                                          </p:val>
                                        </p:tav>
                                      </p:tavLst>
                                    </p:anim>
                                    <p:anim calcmode="lin" valueType="num">
                                      <p:cBhvr>
                                        <p:cTn id="70" dur="500" fill="hold"/>
                                        <p:tgtEl>
                                          <p:spTgt spid="26"/>
                                        </p:tgtEl>
                                        <p:attrNameLst>
                                          <p:attrName>ppt_h</p:attrName>
                                        </p:attrNameLst>
                                      </p:cBhvr>
                                      <p:tavLst>
                                        <p:tav tm="0">
                                          <p:val>
                                            <p:fltVal val="0"/>
                                          </p:val>
                                        </p:tav>
                                        <p:tav tm="100000">
                                          <p:val>
                                            <p:strVal val="#ppt_h"/>
                                          </p:val>
                                        </p:tav>
                                      </p:tavLst>
                                    </p:anim>
                                    <p:animEffect transition="in" filter="fade">
                                      <p:cBhvr>
                                        <p:cTn id="7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4" grpId="0" animBg="1"/>
      <p:bldP spid="33" grpId="0" animBg="1"/>
      <p:bldP spid="35" grpId="0" animBg="1"/>
      <p:bldP spid="81" grpId="0"/>
      <p:bldP spid="24" grpId="0" animBg="1"/>
      <p:bldP spid="25" grpId="0"/>
      <p:bldP spid="2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sp>
        <p:nvSpPr>
          <p:cNvPr id="3" name="矩形 2">
            <a:extLst>
              <a:ext uri="{FF2B5EF4-FFF2-40B4-BE49-F238E27FC236}">
                <a16:creationId xmlns:a16="http://schemas.microsoft.com/office/drawing/2014/main" id="{4EAA384B-352A-4B04-9137-4DFFA374CFEA}"/>
              </a:ext>
            </a:extLst>
          </p:cNvPr>
          <p:cNvSpPr/>
          <p:nvPr/>
        </p:nvSpPr>
        <p:spPr>
          <a:xfrm>
            <a:off x="1955930" y="1052736"/>
            <a:ext cx="9033679" cy="4068421"/>
          </a:xfrm>
          <a:prstGeom prst="rect">
            <a:avLst/>
          </a:prstGeom>
        </p:spPr>
        <p:txBody>
          <a:bodyPr wrap="square">
            <a:spAutoFit/>
          </a:bodyPr>
          <a:lstStyle/>
          <a:p>
            <a:pPr algn="just">
              <a:lnSpc>
                <a:spcPct val="150000"/>
              </a:lnSpc>
              <a:spcBef>
                <a:spcPct val="50000"/>
              </a:spcBef>
            </a:pPr>
            <a:r>
              <a:rPr lang="zh-CN" altLang="en-US" sz="2400" b="1" dirty="0">
                <a:latin typeface="+mj-ea"/>
                <a:ea typeface="+mj-ea"/>
              </a:rPr>
              <a:t>（5）刨平、磨光  </a:t>
            </a:r>
            <a:endParaRPr lang="en-US" altLang="zh-CN" sz="2400" b="1" dirty="0">
              <a:latin typeface="+mj-ea"/>
              <a:ea typeface="+mj-ea"/>
            </a:endParaRPr>
          </a:p>
          <a:p>
            <a:pPr algn="just">
              <a:lnSpc>
                <a:spcPct val="150000"/>
              </a:lnSpc>
              <a:spcBef>
                <a:spcPct val="50000"/>
              </a:spcBef>
            </a:pPr>
            <a:r>
              <a:rPr lang="en-US" altLang="zh-CN" sz="2400" b="1" dirty="0">
                <a:latin typeface="+mj-ea"/>
                <a:ea typeface="+mj-ea"/>
              </a:rPr>
              <a:t>   </a:t>
            </a:r>
            <a:r>
              <a:rPr lang="zh-CN" altLang="en-US" sz="2400" dirty="0">
                <a:latin typeface="+mj-ea"/>
                <a:ea typeface="+mj-ea"/>
              </a:rPr>
              <a:t>原木地板面层的表面应刨平、磨光。使用电刨刨削地板时，滚刨方向应与木纹成45°角斜刨，推刨不宜太快，也不能太慢或停滞，防止啃咬板面。电刨停机时，应先将电刨提起，再关电闸，防止刨刀撕裂木纤维，破坏地面。边角部位采用手工推刨，顺木纹方向修整局部高低不平之处，使地板光滑平整。避免戗槎或撕裂木纹，刨削应分层次多次刨平，注意刨去的厚度不应大于1.5</a:t>
            </a:r>
            <a:r>
              <a:rPr lang="en-US" altLang="zh-CN" sz="2400" dirty="0">
                <a:latin typeface="+mj-ea"/>
                <a:ea typeface="+mj-ea"/>
              </a:rPr>
              <a:t>mm。</a:t>
            </a:r>
          </a:p>
        </p:txBody>
      </p:sp>
    </p:spTree>
    <p:extLst>
      <p:ext uri="{BB962C8B-B14F-4D97-AF65-F5344CB8AC3E}">
        <p14:creationId xmlns:p14="http://schemas.microsoft.com/office/powerpoint/2010/main" val="3325233319"/>
      </p:ext>
    </p:extLst>
  </p:cSld>
  <p:clrMapOvr>
    <a:masterClrMapping/>
  </p:clrMapOvr>
  <p:transition advClick="0" advTm="3000"/>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sp>
        <p:nvSpPr>
          <p:cNvPr id="3" name="矩形 2">
            <a:extLst>
              <a:ext uri="{FF2B5EF4-FFF2-40B4-BE49-F238E27FC236}">
                <a16:creationId xmlns:a16="http://schemas.microsoft.com/office/drawing/2014/main" id="{5FEF7B00-C7C5-4F47-8CA0-0C352340E0A7}"/>
              </a:ext>
            </a:extLst>
          </p:cNvPr>
          <p:cNvSpPr/>
          <p:nvPr/>
        </p:nvSpPr>
        <p:spPr>
          <a:xfrm>
            <a:off x="1342678" y="1294458"/>
            <a:ext cx="8928992" cy="3514424"/>
          </a:xfrm>
          <a:prstGeom prst="rect">
            <a:avLst/>
          </a:prstGeom>
        </p:spPr>
        <p:txBody>
          <a:bodyPr wrap="square">
            <a:spAutoFit/>
          </a:bodyPr>
          <a:lstStyle/>
          <a:p>
            <a:pPr algn="just">
              <a:lnSpc>
                <a:spcPct val="150000"/>
              </a:lnSpc>
              <a:spcBef>
                <a:spcPct val="50000"/>
              </a:spcBef>
            </a:pPr>
            <a:r>
              <a:rPr lang="zh-CN" altLang="en-US" sz="2400" b="1" dirty="0">
                <a:latin typeface="+mj-ea"/>
                <a:ea typeface="+mj-ea"/>
              </a:rPr>
              <a:t>（6）踢脚板安装  </a:t>
            </a:r>
            <a:endParaRPr lang="en-US" altLang="zh-CN" sz="2400" b="1" dirty="0">
              <a:latin typeface="+mj-ea"/>
              <a:ea typeface="+mj-ea"/>
            </a:endParaRPr>
          </a:p>
          <a:p>
            <a:pPr algn="just">
              <a:lnSpc>
                <a:spcPct val="150000"/>
              </a:lnSpc>
              <a:spcBef>
                <a:spcPct val="50000"/>
              </a:spcBef>
            </a:pPr>
            <a:r>
              <a:rPr lang="en-US" altLang="zh-CN" sz="2400" dirty="0">
                <a:latin typeface="+mj-ea"/>
                <a:ea typeface="+mj-ea"/>
              </a:rPr>
              <a:t>     </a:t>
            </a:r>
            <a:r>
              <a:rPr lang="zh-CN" altLang="en-US" sz="2400" dirty="0">
                <a:latin typeface="+mj-ea"/>
                <a:ea typeface="+mj-ea"/>
              </a:rPr>
              <a:t>在木地板与墙的交接处，要用踢脚板压盖，踢脚板一般是在地板涂刷地板漆前安装完成。木踢脚板有提前加工好的成品，内侧开凹槽，为散发潮气，每隔1</a:t>
            </a:r>
            <a:r>
              <a:rPr lang="en-US" altLang="zh-CN" sz="2400" dirty="0">
                <a:latin typeface="+mj-ea"/>
                <a:ea typeface="+mj-ea"/>
              </a:rPr>
              <a:t>m</a:t>
            </a:r>
            <a:r>
              <a:rPr lang="zh-CN" altLang="en-US" sz="2400" dirty="0">
                <a:latin typeface="+mj-ea"/>
                <a:ea typeface="+mj-ea"/>
              </a:rPr>
              <a:t>钻6</a:t>
            </a:r>
            <a:r>
              <a:rPr lang="en-US" altLang="zh-CN" sz="2400" dirty="0">
                <a:latin typeface="+mj-ea"/>
                <a:ea typeface="+mj-ea"/>
              </a:rPr>
              <a:t>mm</a:t>
            </a:r>
            <a:r>
              <a:rPr lang="zh-CN" altLang="en-US" sz="2400" dirty="0">
                <a:latin typeface="+mj-ea"/>
                <a:ea typeface="+mj-ea"/>
              </a:rPr>
              <a:t>通风孔。也可用胶合板或大芯板裁成条状做踢脚板，面层钉饰面板，用线条压顶，上漆，做法与木墙裙类似</a:t>
            </a:r>
            <a:r>
              <a:rPr lang="zh-CN" altLang="en-US" sz="2400" b="1" dirty="0">
                <a:latin typeface="+mj-ea"/>
                <a:ea typeface="+mj-ea"/>
              </a:rPr>
              <a:t>。 </a:t>
            </a:r>
          </a:p>
        </p:txBody>
      </p:sp>
    </p:spTree>
    <p:extLst>
      <p:ext uri="{BB962C8B-B14F-4D97-AF65-F5344CB8AC3E}">
        <p14:creationId xmlns:p14="http://schemas.microsoft.com/office/powerpoint/2010/main" val="3080552014"/>
      </p:ext>
    </p:extLst>
  </p:cSld>
  <p:clrMapOvr>
    <a:masterClrMapping/>
  </p:clrMapOvr>
  <p:transition advClick="0" advTm="3000"/>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graphicFrame>
        <p:nvGraphicFramePr>
          <p:cNvPr id="7" name="Object 4">
            <a:extLst>
              <a:ext uri="{FF2B5EF4-FFF2-40B4-BE49-F238E27FC236}">
                <a16:creationId xmlns:a16="http://schemas.microsoft.com/office/drawing/2014/main" id="{44448C66-A9F0-45CA-9578-5BD6ACEE5FA1}"/>
              </a:ext>
            </a:extLst>
          </p:cNvPr>
          <p:cNvGraphicFramePr>
            <a:graphicFrameLocks noChangeAspect="1"/>
          </p:cNvGraphicFramePr>
          <p:nvPr>
            <p:extLst>
              <p:ext uri="{D42A27DB-BD31-4B8C-83A1-F6EECF244321}">
                <p14:modId xmlns:p14="http://schemas.microsoft.com/office/powerpoint/2010/main" val="539595879"/>
              </p:ext>
            </p:extLst>
          </p:nvPr>
        </p:nvGraphicFramePr>
        <p:xfrm>
          <a:off x="2710830" y="594099"/>
          <a:ext cx="5334000" cy="4559300"/>
        </p:xfrm>
        <a:graphic>
          <a:graphicData uri="http://schemas.openxmlformats.org/presentationml/2006/ole">
            <mc:AlternateContent xmlns:mc="http://schemas.openxmlformats.org/markup-compatibility/2006">
              <mc:Choice xmlns:v="urn:schemas-microsoft-com:vml" Requires="v">
                <p:oleObj spid="_x0000_s2054" r:id="rId4" imgW="2957714" imgH="1892571" progId="Photoshop.Image.7">
                  <p:embed/>
                </p:oleObj>
              </mc:Choice>
              <mc:Fallback>
                <p:oleObj r:id="rId4" imgW="2957714" imgH="1892571" progId="Photoshop.Image.7">
                  <p:embed/>
                  <p:pic>
                    <p:nvPicPr>
                      <p:cNvPr id="200708" name="Object 4">
                        <a:extLst>
                          <a:ext uri="{FF2B5EF4-FFF2-40B4-BE49-F238E27FC236}">
                            <a16:creationId xmlns:a16="http://schemas.microsoft.com/office/drawing/2014/main" id="{93D60D92-7F7B-47A2-85DB-ACF2C0098E3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10830" y="594099"/>
                        <a:ext cx="5334000" cy="455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 Box 6">
            <a:extLst>
              <a:ext uri="{FF2B5EF4-FFF2-40B4-BE49-F238E27FC236}">
                <a16:creationId xmlns:a16="http://schemas.microsoft.com/office/drawing/2014/main" id="{3E3A8642-0B89-4150-90BC-C105E6E79B15}"/>
              </a:ext>
            </a:extLst>
          </p:cNvPr>
          <p:cNvSpPr txBox="1">
            <a:spLocks noChangeArrowheads="1"/>
          </p:cNvSpPr>
          <p:nvPr/>
        </p:nvSpPr>
        <p:spPr bwMode="auto">
          <a:xfrm>
            <a:off x="3777630" y="5291098"/>
            <a:ext cx="3200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zh-CN" altLang="en-US" sz="1800" b="1" dirty="0">
                <a:latin typeface="宋体" panose="02010600030101010101" pitchFamily="2" charset="-122"/>
              </a:rPr>
              <a:t>图</a:t>
            </a:r>
            <a:r>
              <a:rPr lang="en-US" altLang="zh-CN" sz="1800" b="1" dirty="0">
                <a:latin typeface="宋体" panose="02010600030101010101" pitchFamily="2" charset="-122"/>
              </a:rPr>
              <a:t>2-</a:t>
            </a:r>
            <a:r>
              <a:rPr lang="en-US" altLang="zh-CN" b="1" dirty="0">
                <a:latin typeface="宋体" panose="02010600030101010101" pitchFamily="2" charset="-122"/>
              </a:rPr>
              <a:t>2</a:t>
            </a:r>
            <a:r>
              <a:rPr lang="zh-CN" altLang="en-US" sz="1800" b="1" dirty="0">
                <a:latin typeface="宋体" panose="02010600030101010101" pitchFamily="2" charset="-122"/>
              </a:rPr>
              <a:t>  木踢脚板安装示意图</a:t>
            </a:r>
            <a:r>
              <a:rPr lang="zh-CN" altLang="en-US" sz="1800" dirty="0">
                <a:latin typeface="宋体" panose="02010600030101010101" pitchFamily="2" charset="-122"/>
              </a:rPr>
              <a:t> </a:t>
            </a:r>
          </a:p>
        </p:txBody>
      </p:sp>
    </p:spTree>
    <p:extLst>
      <p:ext uri="{BB962C8B-B14F-4D97-AF65-F5344CB8AC3E}">
        <p14:creationId xmlns:p14="http://schemas.microsoft.com/office/powerpoint/2010/main" val="320067073"/>
      </p:ext>
    </p:extLst>
  </p:cSld>
  <p:clrMapOvr>
    <a:masterClrMapping/>
  </p:clrMapOvr>
  <p:transition advClick="0" advTm="3000"/>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sp>
        <p:nvSpPr>
          <p:cNvPr id="3" name="矩形 2">
            <a:extLst>
              <a:ext uri="{FF2B5EF4-FFF2-40B4-BE49-F238E27FC236}">
                <a16:creationId xmlns:a16="http://schemas.microsoft.com/office/drawing/2014/main" id="{5CDDBE4C-A1B0-4E68-B783-15D2EA5A9C55}"/>
              </a:ext>
            </a:extLst>
          </p:cNvPr>
          <p:cNvSpPr/>
          <p:nvPr/>
        </p:nvSpPr>
        <p:spPr>
          <a:xfrm>
            <a:off x="1002302" y="1262848"/>
            <a:ext cx="10329823" cy="4091505"/>
          </a:xfrm>
          <a:prstGeom prst="rect">
            <a:avLst/>
          </a:prstGeom>
        </p:spPr>
        <p:txBody>
          <a:bodyPr wrap="square">
            <a:spAutoFit/>
          </a:bodyPr>
          <a:lstStyle/>
          <a:p>
            <a:pPr algn="just">
              <a:lnSpc>
                <a:spcPct val="105000"/>
              </a:lnSpc>
              <a:spcBef>
                <a:spcPct val="50000"/>
              </a:spcBef>
            </a:pPr>
            <a:r>
              <a:rPr lang="zh-CN" altLang="en-US" sz="2400" b="1" dirty="0">
                <a:latin typeface="+mj-ea"/>
                <a:ea typeface="+mj-ea"/>
              </a:rPr>
              <a:t>（7）刷漆   </a:t>
            </a:r>
            <a:endParaRPr lang="en-US" altLang="zh-CN" sz="2400" b="1" dirty="0">
              <a:latin typeface="+mj-ea"/>
              <a:ea typeface="+mj-ea"/>
            </a:endParaRPr>
          </a:p>
          <a:p>
            <a:pPr algn="just">
              <a:lnSpc>
                <a:spcPct val="105000"/>
              </a:lnSpc>
              <a:spcBef>
                <a:spcPct val="50000"/>
              </a:spcBef>
            </a:pPr>
            <a:r>
              <a:rPr lang="en-US" altLang="zh-CN" sz="2400" b="1" dirty="0">
                <a:latin typeface="+mj-ea"/>
                <a:ea typeface="+mj-ea"/>
              </a:rPr>
              <a:t>    </a:t>
            </a:r>
            <a:r>
              <a:rPr lang="zh-CN" altLang="en-US" sz="2400" dirty="0">
                <a:latin typeface="+mj-ea"/>
                <a:ea typeface="+mj-ea"/>
              </a:rPr>
              <a:t>待室内装饰工程完工后，将地板表面清扫干净后涂刷地板漆,进行抛光上蜡处理。地板漆用清漆，有高档、中档、低档三类，做法详见涂料油漆施工。</a:t>
            </a:r>
          </a:p>
          <a:p>
            <a:pPr algn="just">
              <a:lnSpc>
                <a:spcPct val="105000"/>
              </a:lnSpc>
              <a:spcBef>
                <a:spcPct val="50000"/>
              </a:spcBef>
            </a:pPr>
            <a:r>
              <a:rPr lang="zh-CN" altLang="en-US" sz="2400" b="1" dirty="0">
                <a:latin typeface="+mj-ea"/>
                <a:ea typeface="+mj-ea"/>
              </a:rPr>
              <a:t>（8）上蜡  </a:t>
            </a:r>
            <a:endParaRPr lang="en-US" altLang="zh-CN" sz="2400" b="1" dirty="0">
              <a:latin typeface="+mj-ea"/>
              <a:ea typeface="+mj-ea"/>
            </a:endParaRPr>
          </a:p>
          <a:p>
            <a:pPr algn="just">
              <a:lnSpc>
                <a:spcPct val="105000"/>
              </a:lnSpc>
              <a:spcBef>
                <a:spcPct val="50000"/>
              </a:spcBef>
            </a:pPr>
            <a:r>
              <a:rPr lang="zh-CN" altLang="en-US" sz="2400">
                <a:latin typeface="+mj-ea"/>
                <a:ea typeface="+mj-ea"/>
              </a:rPr>
              <a:t>    地板</a:t>
            </a:r>
            <a:r>
              <a:rPr lang="zh-CN" altLang="en-US" sz="2400" dirty="0">
                <a:latin typeface="+mj-ea"/>
                <a:ea typeface="+mj-ea"/>
              </a:rPr>
              <a:t>打蜡，首先都应将它清洗干净，完全干燥后开始操作。至少要打三遍蜡，每打一遍，待干燥后，用非常细的砂纸打磨表面，擦干净，再打第二遍。每次都要用不带绒毛的布或打蜡器磨擦地板以使蜡油渗入木头。每打一遍蜡都要用软布轻擦抛光，以达到光亮的效果。</a:t>
            </a:r>
          </a:p>
        </p:txBody>
      </p:sp>
    </p:spTree>
    <p:extLst>
      <p:ext uri="{BB962C8B-B14F-4D97-AF65-F5344CB8AC3E}">
        <p14:creationId xmlns:p14="http://schemas.microsoft.com/office/powerpoint/2010/main" val="2137273824"/>
      </p:ext>
    </p:extLst>
  </p:cSld>
  <p:clrMapOvr>
    <a:masterClrMapping/>
  </p:clrMapOvr>
  <p:transition advClick="0" advTm="3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a:grpSpLocks/>
          </p:cNvGrpSpPr>
          <p:nvPr/>
        </p:nvGrpSpPr>
        <p:grpSpPr bwMode="auto">
          <a:xfrm>
            <a:off x="-1724025" y="630456"/>
            <a:ext cx="13914438" cy="5616575"/>
            <a:chOff x="-1724078" y="765700"/>
            <a:chExt cx="13914491" cy="5615628"/>
          </a:xfrm>
        </p:grpSpPr>
        <p:grpSp>
          <p:nvGrpSpPr>
            <p:cNvPr id="85001" name="组合 1"/>
            <p:cNvGrpSpPr>
              <a:grpSpLocks/>
            </p:cNvGrpSpPr>
            <p:nvPr/>
          </p:nvGrpSpPr>
          <p:grpSpPr bwMode="auto">
            <a:xfrm>
              <a:off x="-1724078" y="765700"/>
              <a:ext cx="13914491" cy="4319063"/>
              <a:chOff x="-1724078" y="765700"/>
              <a:chExt cx="13914491" cy="4319063"/>
            </a:xfrm>
          </p:grpSpPr>
          <p:sp>
            <p:nvSpPr>
              <p:cNvPr id="32" name="矩形 31"/>
              <p:cNvSpPr/>
              <p:nvPr/>
            </p:nvSpPr>
            <p:spPr>
              <a:xfrm>
                <a:off x="-46" y="2060882"/>
                <a:ext cx="6527825" cy="30236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pic>
            <p:nvPicPr>
              <p:cNvPr id="85009" name="图片 5"/>
              <p:cNvPicPr>
                <a:picLocks noChangeAspect="1"/>
              </p:cNvPicPr>
              <p:nvPr/>
            </p:nvPicPr>
            <p:blipFill>
              <a:blip r:embed="rId3" cstate="print"/>
              <a:srcRect/>
              <a:stretch>
                <a:fillRect/>
              </a:stretch>
            </p:blipFill>
            <p:spPr bwMode="auto">
              <a:xfrm>
                <a:off x="6837136" y="2060575"/>
                <a:ext cx="4232728" cy="3024188"/>
              </a:xfrm>
              <a:prstGeom prst="rect">
                <a:avLst/>
              </a:prstGeom>
              <a:noFill/>
              <a:ln w="9525">
                <a:noFill/>
                <a:miter lim="800000"/>
                <a:headEnd/>
                <a:tailEnd/>
              </a:ln>
            </p:spPr>
          </p:pic>
          <p:sp>
            <p:nvSpPr>
              <p:cNvPr id="85010" name="标题 4"/>
              <p:cNvSpPr txBox="1">
                <a:spLocks noChangeArrowheads="1"/>
              </p:cNvSpPr>
              <p:nvPr/>
            </p:nvSpPr>
            <p:spPr bwMode="auto">
              <a:xfrm>
                <a:off x="-1724078" y="4816476"/>
                <a:ext cx="5513388" cy="268287"/>
              </a:xfrm>
              <a:prstGeom prst="rect">
                <a:avLst/>
              </a:prstGeom>
              <a:noFill/>
              <a:ln w="9525">
                <a:noFill/>
                <a:miter lim="800000"/>
                <a:headEnd/>
                <a:tailEnd/>
              </a:ln>
            </p:spPr>
            <p:txBody>
              <a:bodyPr anchor="ctr"/>
              <a:lstStyle/>
              <a:p>
                <a:pPr lvl="1"/>
                <a:endParaRPr lang="en-US" altLang="zh-CN" sz="1600">
                  <a:solidFill>
                    <a:schemeClr val="bg1"/>
                  </a:solidFill>
                  <a:latin typeface="微软雅黑" pitchFamily="34" charset="-122"/>
                  <a:ea typeface="微软雅黑" pitchFamily="34" charset="-122"/>
                </a:endParaRPr>
              </a:p>
            </p:txBody>
          </p:sp>
          <p:sp>
            <p:nvSpPr>
              <p:cNvPr id="82" name="TextBox 59"/>
              <p:cNvSpPr>
                <a:spLocks noChangeArrowheads="1"/>
              </p:cNvSpPr>
              <p:nvPr/>
            </p:nvSpPr>
            <p:spPr bwMode="auto">
              <a:xfrm flipH="1">
                <a:off x="4006819" y="1197427"/>
                <a:ext cx="3119450" cy="399983"/>
              </a:xfrm>
              <a:prstGeom prst="rect">
                <a:avLst/>
              </a:prstGeom>
              <a:noFill/>
              <a:ln w="9525">
                <a:noFill/>
                <a:miter lim="800000"/>
                <a:headEnd/>
                <a:tailEnd/>
              </a:ln>
            </p:spPr>
            <p:txBody>
              <a:bodyPr>
                <a:spAutoFit/>
              </a:bodyPr>
              <a:lstStyle/>
              <a:p>
                <a:pPr eaLnBrk="0" hangingPunct="0">
                  <a:defRPr/>
                </a:pPr>
                <a:endParaRPr lang="en-US" altLang="zh-CN" sz="2000" dirty="0">
                  <a:solidFill>
                    <a:schemeClr val="bg1">
                      <a:lumMod val="50000"/>
                    </a:schemeClr>
                  </a:solidFill>
                  <a:latin typeface="华文隶书" pitchFamily="2" charset="-122"/>
                  <a:ea typeface="华文隶书" pitchFamily="2" charset="-122"/>
                  <a:sym typeface="方正兰亭黑_GBK"/>
                </a:endParaRPr>
              </a:p>
            </p:txBody>
          </p:sp>
          <p:sp>
            <p:nvSpPr>
              <p:cNvPr id="24" name="矩形 23"/>
              <p:cNvSpPr/>
              <p:nvPr/>
            </p:nvSpPr>
            <p:spPr>
              <a:xfrm>
                <a:off x="11352210" y="2043423"/>
                <a:ext cx="838203" cy="30411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zh-CN" altLang="en-US"/>
              </a:p>
            </p:txBody>
          </p:sp>
          <p:pic>
            <p:nvPicPr>
              <p:cNvPr id="85013" name="图片 10"/>
              <p:cNvPicPr>
                <a:picLocks noChangeAspect="1"/>
              </p:cNvPicPr>
              <p:nvPr/>
            </p:nvPicPr>
            <p:blipFill>
              <a:blip r:embed="rId4" cstate="print"/>
              <a:srcRect/>
              <a:stretch>
                <a:fillRect/>
              </a:stretch>
            </p:blipFill>
            <p:spPr bwMode="auto">
              <a:xfrm>
                <a:off x="9263558" y="765700"/>
                <a:ext cx="1224136" cy="1222852"/>
              </a:xfrm>
              <a:prstGeom prst="rect">
                <a:avLst/>
              </a:prstGeom>
              <a:noFill/>
              <a:ln w="9525">
                <a:noFill/>
                <a:miter lim="800000"/>
                <a:headEnd/>
                <a:tailEnd/>
              </a:ln>
            </p:spPr>
          </p:pic>
        </p:grpSp>
        <p:grpSp>
          <p:nvGrpSpPr>
            <p:cNvPr id="85002" name="组合 8"/>
            <p:cNvGrpSpPr>
              <a:grpSpLocks/>
            </p:cNvGrpSpPr>
            <p:nvPr/>
          </p:nvGrpSpPr>
          <p:grpSpPr bwMode="auto">
            <a:xfrm>
              <a:off x="6735764" y="1556916"/>
              <a:ext cx="4500562" cy="4824412"/>
              <a:chOff x="6735668" y="1556793"/>
              <a:chExt cx="4500634" cy="4824535"/>
            </a:xfrm>
          </p:grpSpPr>
          <p:sp>
            <p:nvSpPr>
              <p:cNvPr id="19" name="矩形 18"/>
              <p:cNvSpPr/>
              <p:nvPr/>
            </p:nvSpPr>
            <p:spPr>
              <a:xfrm>
                <a:off x="6735646" y="3022659"/>
                <a:ext cx="4500651" cy="460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a:xfrm>
                <a:off x="6735646" y="4078196"/>
                <a:ext cx="4500651" cy="4444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a:xfrm rot="5400000">
                <a:off x="5423144" y="3909941"/>
                <a:ext cx="4753882"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a:xfrm rot="5400000">
                <a:off x="6828069" y="4162317"/>
                <a:ext cx="4249129"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矩形 29"/>
              <p:cNvSpPr/>
              <p:nvPr/>
            </p:nvSpPr>
            <p:spPr>
              <a:xfrm rot="5400000">
                <a:off x="7908396" y="4161523"/>
                <a:ext cx="4393571"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80" name="TextBox 79"/>
          <p:cNvSpPr txBox="1">
            <a:spLocks noChangeArrowheads="1"/>
          </p:cNvSpPr>
          <p:nvPr/>
        </p:nvSpPr>
        <p:spPr bwMode="auto">
          <a:xfrm>
            <a:off x="1487488" y="2792413"/>
            <a:ext cx="5348287" cy="646331"/>
          </a:xfrm>
          <a:prstGeom prst="rect">
            <a:avLst/>
          </a:prstGeom>
          <a:noFill/>
          <a:ln w="9525">
            <a:noFill/>
            <a:miter lim="800000"/>
            <a:headEnd/>
            <a:tailEnd/>
          </a:ln>
        </p:spPr>
        <p:txBody>
          <a:bodyPr>
            <a:spAutoFit/>
          </a:bodyPr>
          <a:lstStyle/>
          <a:p>
            <a:r>
              <a:rPr lang="zh-CN" altLang="en-US" sz="3600" b="1" dirty="0">
                <a:solidFill>
                  <a:srgbClr val="FFC000"/>
                </a:solidFill>
                <a:latin typeface="AvantGarde Md BT"/>
                <a:ea typeface="微软雅黑" pitchFamily="34" charset="-122"/>
              </a:rPr>
              <a:t>   </a:t>
            </a:r>
            <a:endParaRPr lang="en-US" altLang="zh-CN" sz="3600" b="1" dirty="0">
              <a:solidFill>
                <a:srgbClr val="FFC000"/>
              </a:solidFill>
              <a:latin typeface="AvantGarde Md BT"/>
              <a:ea typeface="微软雅黑" pitchFamily="34" charset="-122"/>
            </a:endParaRPr>
          </a:p>
        </p:txBody>
      </p:sp>
      <p:sp>
        <p:nvSpPr>
          <p:cNvPr id="8" name="矩形 7"/>
          <p:cNvSpPr/>
          <p:nvPr/>
        </p:nvSpPr>
        <p:spPr>
          <a:xfrm>
            <a:off x="1032658" y="2933919"/>
            <a:ext cx="4826000" cy="1508125"/>
          </a:xfrm>
          <a:prstGeom prst="rect">
            <a:avLst/>
          </a:prstGeom>
        </p:spPr>
        <p:txBody>
          <a:bodyPr wrap="none">
            <a:spAutoFit/>
          </a:bodyPr>
          <a:lstStyle/>
          <a:p>
            <a:pPr>
              <a:defRPr/>
            </a:pPr>
            <a:r>
              <a:rPr lang="en-US" altLang="zh-CN" sz="9200" dirty="0">
                <a:solidFill>
                  <a:schemeClr val="bg1">
                    <a:lumMod val="75000"/>
                  </a:schemeClr>
                </a:solidFill>
                <a:latin typeface="Stencil" pitchFamily="82" charset="0"/>
              </a:rPr>
              <a:t>Thanks</a:t>
            </a:r>
            <a:endParaRPr lang="zh-CN" altLang="en-US" sz="9200" dirty="0">
              <a:solidFill>
                <a:schemeClr val="bg1">
                  <a:lumMod val="75000"/>
                </a:schemeClr>
              </a:solidFill>
              <a:latin typeface="Stencil" pitchFamily="82" charset="0"/>
            </a:endParaRPr>
          </a:p>
        </p:txBody>
      </p:sp>
      <p:sp>
        <p:nvSpPr>
          <p:cNvPr id="23" name="矩形 22"/>
          <p:cNvSpPr/>
          <p:nvPr/>
        </p:nvSpPr>
        <p:spPr>
          <a:xfrm>
            <a:off x="10128250" y="4124325"/>
            <a:ext cx="941388" cy="960438"/>
          </a:xfrm>
          <a:prstGeom prst="rect">
            <a:avLst/>
          </a:prstGeom>
          <a:solidFill>
            <a:schemeClr val="accent1">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26" name="矩形 25"/>
          <p:cNvSpPr/>
          <p:nvPr/>
        </p:nvSpPr>
        <p:spPr>
          <a:xfrm>
            <a:off x="8986838" y="2065338"/>
            <a:ext cx="1095375" cy="962025"/>
          </a:xfrm>
          <a:prstGeom prst="rect">
            <a:avLst/>
          </a:prstGeom>
          <a:solidFill>
            <a:schemeClr val="accent6">
              <a:lumMod val="5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Tree>
  </p:cSld>
  <p:clrMapOvr>
    <a:masterClrMapping/>
  </p:clrMapOvr>
  <p:transition advClick="0" advTm="3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0"/>
                                        </p:tgtEl>
                                        <p:attrNameLst>
                                          <p:attrName>style.visibility</p:attrName>
                                        </p:attrNameLst>
                                      </p:cBhvr>
                                      <p:to>
                                        <p:strVal val="visible"/>
                                      </p:to>
                                    </p:set>
                                    <p:animEffect transition="in" filter="fade">
                                      <p:cBhvr>
                                        <p:cTn id="12" dur="500"/>
                                        <p:tgtEl>
                                          <p:spTgt spid="80"/>
                                        </p:tgtEl>
                                      </p:cBhvr>
                                    </p:animEffect>
                                    <p:anim calcmode="lin" valueType="num">
                                      <p:cBhvr>
                                        <p:cTn id="13" dur="500" fill="hold"/>
                                        <p:tgtEl>
                                          <p:spTgt spid="80"/>
                                        </p:tgtEl>
                                        <p:attrNameLst>
                                          <p:attrName>ppt_x</p:attrName>
                                        </p:attrNameLst>
                                      </p:cBhvr>
                                      <p:tavLst>
                                        <p:tav tm="0">
                                          <p:val>
                                            <p:strVal val="#ppt_x"/>
                                          </p:val>
                                        </p:tav>
                                        <p:tav tm="100000">
                                          <p:val>
                                            <p:strVal val="#ppt_x"/>
                                          </p:val>
                                        </p:tav>
                                      </p:tavLst>
                                    </p:anim>
                                    <p:anim calcmode="lin" valueType="num">
                                      <p:cBhvr>
                                        <p:cTn id="14" dur="500" fill="hold"/>
                                        <p:tgtEl>
                                          <p:spTgt spid="80"/>
                                        </p:tgtEl>
                                        <p:attrNameLst>
                                          <p:attrName>ppt_y</p:attrName>
                                        </p:attrNameLst>
                                      </p:cBhvr>
                                      <p:tavLst>
                                        <p:tav tm="0">
                                          <p:val>
                                            <p:strVal val="#ppt_y+.1"/>
                                          </p:val>
                                        </p:tav>
                                        <p:tav tm="100000">
                                          <p:val>
                                            <p:strVal val="#ppt_y"/>
                                          </p:val>
                                        </p:tav>
                                      </p:tavLst>
                                    </p:anim>
                                  </p:childTnLst>
                                </p:cTn>
                              </p:par>
                              <p:par>
                                <p:cTn id="15" presetID="3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500" fill="hold"/>
                                        <p:tgtEl>
                                          <p:spTgt spid="23"/>
                                        </p:tgtEl>
                                        <p:attrNameLst>
                                          <p:attrName>ppt_w</p:attrName>
                                        </p:attrNameLst>
                                      </p:cBhvr>
                                      <p:tavLst>
                                        <p:tav tm="0">
                                          <p:val>
                                            <p:fltVal val="0"/>
                                          </p:val>
                                        </p:tav>
                                        <p:tav tm="100000">
                                          <p:val>
                                            <p:strVal val="#ppt_w"/>
                                          </p:val>
                                        </p:tav>
                                      </p:tavLst>
                                    </p:anim>
                                    <p:anim calcmode="lin" valueType="num">
                                      <p:cBhvr>
                                        <p:cTn id="18" dur="500" fill="hold"/>
                                        <p:tgtEl>
                                          <p:spTgt spid="23"/>
                                        </p:tgtEl>
                                        <p:attrNameLst>
                                          <p:attrName>ppt_h</p:attrName>
                                        </p:attrNameLst>
                                      </p:cBhvr>
                                      <p:tavLst>
                                        <p:tav tm="0">
                                          <p:val>
                                            <p:fltVal val="0"/>
                                          </p:val>
                                        </p:tav>
                                        <p:tav tm="100000">
                                          <p:val>
                                            <p:strVal val="#ppt_h"/>
                                          </p:val>
                                        </p:tav>
                                      </p:tavLst>
                                    </p:anim>
                                    <p:anim calcmode="lin" valueType="num">
                                      <p:cBhvr>
                                        <p:cTn id="19" dur="500" fill="hold"/>
                                        <p:tgtEl>
                                          <p:spTgt spid="23"/>
                                        </p:tgtEl>
                                        <p:attrNameLst>
                                          <p:attrName>style.rotation</p:attrName>
                                        </p:attrNameLst>
                                      </p:cBhvr>
                                      <p:tavLst>
                                        <p:tav tm="0">
                                          <p:val>
                                            <p:fltVal val="90"/>
                                          </p:val>
                                        </p:tav>
                                        <p:tav tm="100000">
                                          <p:val>
                                            <p:fltVal val="0"/>
                                          </p:val>
                                        </p:tav>
                                      </p:tavLst>
                                    </p:anim>
                                    <p:animEffect transition="in" filter="fade">
                                      <p:cBhvr>
                                        <p:cTn id="20" dur="500"/>
                                        <p:tgtEl>
                                          <p:spTgt spid="23"/>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p:cTn id="23" dur="500" fill="hold"/>
                                        <p:tgtEl>
                                          <p:spTgt spid="26"/>
                                        </p:tgtEl>
                                        <p:attrNameLst>
                                          <p:attrName>ppt_w</p:attrName>
                                        </p:attrNameLst>
                                      </p:cBhvr>
                                      <p:tavLst>
                                        <p:tav tm="0">
                                          <p:val>
                                            <p:fltVal val="0"/>
                                          </p:val>
                                        </p:tav>
                                        <p:tav tm="100000">
                                          <p:val>
                                            <p:strVal val="#ppt_w"/>
                                          </p:val>
                                        </p:tav>
                                      </p:tavLst>
                                    </p:anim>
                                    <p:anim calcmode="lin" valueType="num">
                                      <p:cBhvr>
                                        <p:cTn id="24" dur="500" fill="hold"/>
                                        <p:tgtEl>
                                          <p:spTgt spid="26"/>
                                        </p:tgtEl>
                                        <p:attrNameLst>
                                          <p:attrName>ppt_h</p:attrName>
                                        </p:attrNameLst>
                                      </p:cBhvr>
                                      <p:tavLst>
                                        <p:tav tm="0">
                                          <p:val>
                                            <p:fltVal val="0"/>
                                          </p:val>
                                        </p:tav>
                                        <p:tav tm="100000">
                                          <p:val>
                                            <p:strVal val="#ppt_h"/>
                                          </p:val>
                                        </p:tav>
                                      </p:tavLst>
                                    </p:anim>
                                    <p:anim calcmode="lin" valueType="num">
                                      <p:cBhvr>
                                        <p:cTn id="25" dur="500" fill="hold"/>
                                        <p:tgtEl>
                                          <p:spTgt spid="26"/>
                                        </p:tgtEl>
                                        <p:attrNameLst>
                                          <p:attrName>style.rotation</p:attrName>
                                        </p:attrNameLst>
                                      </p:cBhvr>
                                      <p:tavLst>
                                        <p:tav tm="0">
                                          <p:val>
                                            <p:fltVal val="90"/>
                                          </p:val>
                                        </p:tav>
                                        <p:tav tm="100000">
                                          <p:val>
                                            <p:fltVal val="0"/>
                                          </p:val>
                                        </p:tav>
                                      </p:tavLst>
                                    </p:anim>
                                    <p:animEffect transition="in" filter="fade">
                                      <p:cBhvr>
                                        <p:cTn id="2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23" grpId="0" animBg="1"/>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21509" name="TextBox 3"/>
          <p:cNvSpPr txBox="1">
            <a:spLocks noChangeArrowheads="1"/>
          </p:cNvSpPr>
          <p:nvPr/>
        </p:nvSpPr>
        <p:spPr bwMode="auto">
          <a:xfrm>
            <a:off x="1290638" y="673100"/>
            <a:ext cx="2355850" cy="523875"/>
          </a:xfrm>
          <a:prstGeom prst="rect">
            <a:avLst/>
          </a:prstGeom>
          <a:noFill/>
          <a:ln w="9525">
            <a:noFill/>
            <a:miter lim="800000"/>
            <a:headEnd/>
            <a:tailEnd/>
          </a:ln>
        </p:spPr>
        <p:txBody>
          <a:bodyPr>
            <a:spAutoFit/>
          </a:bodyPr>
          <a:lstStyle/>
          <a:p>
            <a:r>
              <a:rPr lang="zh-CN" altLang="en-US" sz="2800">
                <a:solidFill>
                  <a:schemeClr val="tx2"/>
                </a:solidFill>
                <a:latin typeface="华文隶书"/>
                <a:ea typeface="华文隶书"/>
                <a:cs typeface="华文隶书"/>
              </a:rPr>
              <a:t>教学目标</a:t>
            </a:r>
          </a:p>
        </p:txBody>
      </p:sp>
      <p:sp>
        <p:nvSpPr>
          <p:cNvPr id="55" name="KSO_Shape"/>
          <p:cNvSpPr>
            <a:spLocks/>
          </p:cNvSpPr>
          <p:nvPr/>
        </p:nvSpPr>
        <p:spPr bwMode="auto">
          <a:xfrm>
            <a:off x="400050" y="582613"/>
            <a:ext cx="671513" cy="623887"/>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tx2"/>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contourW="12700">
              <a:contourClr>
                <a:srgbClr val="FFFFFF"/>
              </a:contourClr>
            </a:sp3d>
          </a:bodyPr>
          <a:lstStyle/>
          <a:p>
            <a:pPr algn="ctr" fontAlgn="auto">
              <a:spcBef>
                <a:spcPts val="0"/>
              </a:spcBef>
              <a:spcAft>
                <a:spcPts val="0"/>
              </a:spcAft>
              <a:defRPr/>
            </a:pPr>
            <a:endParaRPr lang="zh-CN" altLang="en-US" sz="1707">
              <a:solidFill>
                <a:srgbClr val="1C666E"/>
              </a:solidFill>
              <a:latin typeface="+mn-lt"/>
              <a:ea typeface="宋体" panose="02010600030101010101" pitchFamily="2" charset="-122"/>
            </a:endParaRPr>
          </a:p>
        </p:txBody>
      </p:sp>
      <p:sp>
        <p:nvSpPr>
          <p:cNvPr id="6" name="矩形 5"/>
          <p:cNvSpPr/>
          <p:nvPr/>
        </p:nvSpPr>
        <p:spPr>
          <a:xfrm>
            <a:off x="1071563" y="1125538"/>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8" name="矩形 7"/>
          <p:cNvSpPr/>
          <p:nvPr/>
        </p:nvSpPr>
        <p:spPr>
          <a:xfrm>
            <a:off x="2927350" y="765175"/>
            <a:ext cx="2095500" cy="368300"/>
          </a:xfrm>
          <a:prstGeom prst="rect">
            <a:avLst/>
          </a:prstGeom>
        </p:spPr>
        <p:txBody>
          <a:bodyPr wrap="none">
            <a:spAutoFit/>
          </a:bodyPr>
          <a:lstStyle/>
          <a:p>
            <a:pPr>
              <a:defRPr/>
            </a:pPr>
            <a:r>
              <a:rPr lang="en-US" altLang="zh-CN" dirty="0">
                <a:solidFill>
                  <a:schemeClr val="accent3">
                    <a:lumMod val="75000"/>
                  </a:schemeClr>
                </a:solidFill>
              </a:rPr>
              <a:t>Unit teaching goal </a:t>
            </a:r>
            <a:endParaRPr lang="zh-CN" altLang="en-US" dirty="0">
              <a:solidFill>
                <a:schemeClr val="accent3">
                  <a:lumMod val="75000"/>
                </a:schemeClr>
              </a:solidFill>
            </a:endParaRPr>
          </a:p>
        </p:txBody>
      </p:sp>
      <p:grpSp>
        <p:nvGrpSpPr>
          <p:cNvPr id="4" name="组合 3"/>
          <p:cNvGrpSpPr/>
          <p:nvPr/>
        </p:nvGrpSpPr>
        <p:grpSpPr>
          <a:xfrm>
            <a:off x="529939" y="1335776"/>
            <a:ext cx="3877248" cy="4528640"/>
            <a:chOff x="735806" y="1328010"/>
            <a:chExt cx="3877248" cy="4528640"/>
          </a:xfrm>
        </p:grpSpPr>
        <p:sp>
          <p:nvSpPr>
            <p:cNvPr id="20" name="矩形 19"/>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6" name="矩形 25"/>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1511" name="矩形 29"/>
            <p:cNvSpPr>
              <a:spLocks noChangeArrowheads="1"/>
            </p:cNvSpPr>
            <p:nvPr/>
          </p:nvSpPr>
          <p:spPr bwMode="auto">
            <a:xfrm>
              <a:off x="941673" y="1622549"/>
              <a:ext cx="3239889" cy="3713517"/>
            </a:xfrm>
            <a:prstGeom prst="rect">
              <a:avLst/>
            </a:prstGeom>
            <a:noFill/>
            <a:ln w="9525">
              <a:noFill/>
              <a:miter lim="800000"/>
              <a:headEnd/>
              <a:tailEnd/>
            </a:ln>
          </p:spPr>
          <p:txBody>
            <a:bodyPr wrap="square">
              <a:spAutoFit/>
            </a:bodyPr>
            <a:lstStyle/>
            <a:p>
              <a:pPr>
                <a:lnSpc>
                  <a:spcPct val="150000"/>
                </a:lnSpc>
              </a:pPr>
              <a:r>
                <a:rPr lang="en-US" altLang="zh-CN" sz="2000" dirty="0">
                  <a:latin typeface="隶书"/>
                  <a:ea typeface="隶书"/>
                  <a:cs typeface="隶书"/>
                </a:rPr>
                <a:t>1.</a:t>
              </a:r>
              <a:r>
                <a:rPr lang="zh-CN" altLang="en-US" sz="2000" dirty="0">
                  <a:latin typeface="隶书"/>
                  <a:ea typeface="隶书"/>
                  <a:cs typeface="隶书"/>
                </a:rPr>
                <a:t>能够做铺装实木地板前的准备工作</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2.</a:t>
              </a:r>
              <a:r>
                <a:rPr lang="zh-CN" altLang="en-US" sz="2000" dirty="0">
                  <a:latin typeface="隶书"/>
                  <a:ea typeface="隶书"/>
                  <a:cs typeface="隶书"/>
                </a:rPr>
                <a:t>能够熟练使用本单元所用装修工具；</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4.</a:t>
              </a:r>
              <a:r>
                <a:rPr lang="zh-CN" altLang="zh-CN" sz="2000" dirty="0">
                  <a:latin typeface="隶书"/>
                  <a:ea typeface="隶书"/>
                  <a:cs typeface="隶书"/>
                </a:rPr>
                <a:t>能够</a:t>
              </a:r>
              <a:r>
                <a:rPr lang="zh-CN" altLang="en-US" sz="2000" dirty="0">
                  <a:latin typeface="隶书"/>
                  <a:ea typeface="隶书"/>
                  <a:cs typeface="隶书"/>
                </a:rPr>
                <a:t>依据</a:t>
              </a:r>
              <a:r>
                <a:rPr lang="en-US" altLang="zh-CN" sz="2000" dirty="0">
                  <a:solidFill>
                    <a:srgbClr val="C00000"/>
                  </a:solidFill>
                  <a:latin typeface="隶书"/>
                  <a:ea typeface="隶书"/>
                  <a:cs typeface="隶书"/>
                </a:rPr>
                <a:t>《GB50327-2001</a:t>
              </a:r>
              <a:r>
                <a:rPr lang="zh-CN" altLang="en-US" sz="2000" dirty="0">
                  <a:solidFill>
                    <a:srgbClr val="C00000"/>
                  </a:solidFill>
                  <a:latin typeface="隶书"/>
                  <a:ea typeface="隶书"/>
                  <a:cs typeface="隶书"/>
                </a:rPr>
                <a:t>住宅装饰装修工程施工规范</a:t>
              </a:r>
              <a:r>
                <a:rPr lang="en-US" altLang="zh-CN" sz="2000" dirty="0">
                  <a:solidFill>
                    <a:srgbClr val="C00000"/>
                  </a:solidFill>
                  <a:latin typeface="隶书"/>
                  <a:ea typeface="隶书"/>
                  <a:cs typeface="隶书"/>
                </a:rPr>
                <a:t>》</a:t>
              </a:r>
              <a:r>
                <a:rPr lang="zh-CN" altLang="en-US" sz="2000" dirty="0">
                  <a:latin typeface="隶书"/>
                  <a:ea typeface="隶书"/>
                  <a:cs typeface="隶书"/>
                </a:rPr>
                <a:t>，完成实木地板铺装的各道工序；</a:t>
              </a:r>
              <a:endParaRPr lang="en-US" altLang="zh-CN" sz="2000" dirty="0">
                <a:latin typeface="隶书"/>
                <a:ea typeface="隶书"/>
                <a:cs typeface="隶书"/>
              </a:endParaRPr>
            </a:p>
          </p:txBody>
        </p:sp>
        <p:sp>
          <p:nvSpPr>
            <p:cNvPr id="3" name="上凸带形 2"/>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latin typeface="微软雅黑" panose="020B0503020204020204" pitchFamily="34" charset="-122"/>
                  <a:ea typeface="微软雅黑" panose="020B0503020204020204" pitchFamily="34" charset="-122"/>
                </a:rPr>
                <a:t>能 力 目 标</a:t>
              </a:r>
            </a:p>
          </p:txBody>
        </p:sp>
      </p:grpSp>
      <p:sp>
        <p:nvSpPr>
          <p:cNvPr id="15" name="矩形 14"/>
          <p:cNvSpPr/>
          <p:nvPr/>
        </p:nvSpPr>
        <p:spPr>
          <a:xfrm>
            <a:off x="5708002" y="6266790"/>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2</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9" name="矩形 18"/>
          <p:cNvSpPr/>
          <p:nvPr/>
        </p:nvSpPr>
        <p:spPr>
          <a:xfrm>
            <a:off x="5145869" y="1164732"/>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7" name="矩形 26"/>
          <p:cNvSpPr/>
          <p:nvPr/>
        </p:nvSpPr>
        <p:spPr>
          <a:xfrm>
            <a:off x="9071759" y="1208965"/>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grpSp>
        <p:nvGrpSpPr>
          <p:cNvPr id="29" name="组合 28"/>
          <p:cNvGrpSpPr/>
          <p:nvPr/>
        </p:nvGrpSpPr>
        <p:grpSpPr>
          <a:xfrm>
            <a:off x="8126382" y="1343308"/>
            <a:ext cx="3877248" cy="4528640"/>
            <a:chOff x="735806" y="1328010"/>
            <a:chExt cx="3877248" cy="4528640"/>
          </a:xfrm>
        </p:grpSpPr>
        <p:sp>
          <p:nvSpPr>
            <p:cNvPr id="30" name="矩形 29"/>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1" name="矩形 30"/>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2" name="矩形 29"/>
            <p:cNvSpPr>
              <a:spLocks noChangeArrowheads="1"/>
            </p:cNvSpPr>
            <p:nvPr/>
          </p:nvSpPr>
          <p:spPr bwMode="auto">
            <a:xfrm>
              <a:off x="911102" y="1615017"/>
              <a:ext cx="3239889" cy="3886641"/>
            </a:xfrm>
            <a:prstGeom prst="rect">
              <a:avLst/>
            </a:prstGeom>
            <a:noFill/>
            <a:ln w="9525">
              <a:noFill/>
              <a:miter lim="800000"/>
              <a:headEnd/>
              <a:tailEnd/>
            </a:ln>
          </p:spPr>
          <p:txBody>
            <a:bodyPr wrap="square">
              <a:spAutoFit/>
            </a:bodyPr>
            <a:lstStyle/>
            <a:p>
              <a:pPr>
                <a:lnSpc>
                  <a:spcPts val="3000"/>
                </a:lnSpc>
              </a:pPr>
              <a:r>
                <a:rPr lang="en-US" altLang="zh-CN" sz="2000" dirty="0">
                  <a:latin typeface="隶书"/>
                  <a:ea typeface="隶书"/>
                  <a:cs typeface="隶书"/>
                </a:rPr>
                <a:t>1.</a:t>
              </a:r>
              <a:r>
                <a:rPr lang="zh-CN" altLang="en-US" sz="2000" dirty="0">
                  <a:latin typeface="隶书"/>
                  <a:ea typeface="隶书"/>
                  <a:cs typeface="隶书"/>
                </a:rPr>
                <a:t>严格按规程使用装修工机具；</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培养安全意识</a:t>
              </a:r>
              <a:r>
                <a:rPr lang="zh-CN" altLang="en-US" sz="2000" dirty="0">
                  <a:latin typeface="隶书"/>
                  <a:ea typeface="隶书"/>
                  <a:cs typeface="隶书"/>
                </a:rPr>
                <a:t>；</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2.</a:t>
              </a:r>
              <a:r>
                <a:rPr lang="zh-CN" altLang="en-US" sz="2000" dirty="0">
                  <a:latin typeface="隶书"/>
                  <a:ea typeface="隶书"/>
                  <a:cs typeface="隶书"/>
                </a:rPr>
                <a:t>严格执行实木地板铺装工艺，确保实木地板施工质量；</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培养责任意识、质量意识</a:t>
              </a:r>
              <a:r>
                <a:rPr lang="zh-CN" altLang="en-US" sz="2000" dirty="0">
                  <a:latin typeface="隶书"/>
                  <a:ea typeface="隶书"/>
                  <a:cs typeface="隶书"/>
                </a:rPr>
                <a:t>；</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3.</a:t>
              </a:r>
              <a:r>
                <a:rPr lang="zh-CN" altLang="en-US" sz="2000" dirty="0">
                  <a:latin typeface="隶书"/>
                  <a:ea typeface="隶书"/>
                  <a:cs typeface="隶书"/>
                </a:rPr>
                <a:t>施工现场材料堆放整齐、工具摆放有序；</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注重维护公司企业形象</a:t>
              </a:r>
              <a:r>
                <a:rPr lang="zh-CN" altLang="en-US" sz="2000" dirty="0">
                  <a:latin typeface="隶书"/>
                  <a:ea typeface="隶书"/>
                  <a:cs typeface="隶书"/>
                </a:rPr>
                <a:t>；</a:t>
              </a:r>
              <a:endParaRPr lang="en-US" altLang="zh-CN" sz="2000" dirty="0">
                <a:latin typeface="隶书"/>
                <a:ea typeface="隶书"/>
                <a:cs typeface="隶书"/>
              </a:endParaRPr>
            </a:p>
          </p:txBody>
        </p:sp>
        <p:sp>
          <p:nvSpPr>
            <p:cNvPr id="33" name="上凸带形 32"/>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latin typeface="微软雅黑" panose="020B0503020204020204" pitchFamily="34" charset="-122"/>
                  <a:ea typeface="微软雅黑" panose="020B0503020204020204" pitchFamily="34" charset="-122"/>
                </a:rPr>
                <a:t>素质目 标</a:t>
              </a:r>
            </a:p>
          </p:txBody>
        </p:sp>
      </p:grpSp>
      <p:grpSp>
        <p:nvGrpSpPr>
          <p:cNvPr id="34" name="组合 33"/>
          <p:cNvGrpSpPr/>
          <p:nvPr/>
        </p:nvGrpSpPr>
        <p:grpSpPr>
          <a:xfrm>
            <a:off x="4325458" y="1334199"/>
            <a:ext cx="3877248" cy="4528640"/>
            <a:chOff x="735806" y="1328010"/>
            <a:chExt cx="3877248" cy="4528640"/>
          </a:xfrm>
        </p:grpSpPr>
        <p:sp>
          <p:nvSpPr>
            <p:cNvPr id="35" name="矩形 34"/>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6" name="矩形 35"/>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7" name="矩形 29"/>
            <p:cNvSpPr>
              <a:spLocks noChangeArrowheads="1"/>
            </p:cNvSpPr>
            <p:nvPr/>
          </p:nvSpPr>
          <p:spPr bwMode="auto">
            <a:xfrm>
              <a:off x="939487" y="1698633"/>
              <a:ext cx="3239889" cy="2328523"/>
            </a:xfrm>
            <a:prstGeom prst="rect">
              <a:avLst/>
            </a:prstGeom>
            <a:noFill/>
            <a:ln w="9525">
              <a:noFill/>
              <a:miter lim="800000"/>
              <a:headEnd/>
              <a:tailEnd/>
            </a:ln>
          </p:spPr>
          <p:txBody>
            <a:bodyPr wrap="square">
              <a:spAutoFit/>
            </a:bodyPr>
            <a:lstStyle/>
            <a:p>
              <a:pPr>
                <a:lnSpc>
                  <a:spcPct val="150000"/>
                </a:lnSpc>
              </a:pPr>
              <a:r>
                <a:rPr lang="en-US" altLang="zh-CN" sz="2000" dirty="0">
                  <a:latin typeface="隶书"/>
                  <a:ea typeface="隶书"/>
                  <a:cs typeface="隶书"/>
                </a:rPr>
                <a:t>1.</a:t>
              </a:r>
              <a:r>
                <a:rPr lang="zh-CN" altLang="en-US" sz="2000" dirty="0">
                  <a:latin typeface="隶书"/>
                  <a:ea typeface="隶书"/>
                  <a:cs typeface="隶书"/>
                </a:rPr>
                <a:t>掌握实木地板铺装的准备工作内容；</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2.</a:t>
              </a:r>
              <a:r>
                <a:rPr lang="zh-CN" altLang="zh-CN" sz="2000" dirty="0">
                  <a:latin typeface="隶书"/>
                  <a:ea typeface="隶书"/>
                  <a:cs typeface="隶书"/>
                </a:rPr>
                <a:t>掌握</a:t>
              </a:r>
              <a:r>
                <a:rPr lang="zh-CN" altLang="en-US" sz="2000" dirty="0">
                  <a:latin typeface="隶书"/>
                  <a:ea typeface="隶书"/>
                  <a:cs typeface="隶书"/>
                </a:rPr>
                <a:t>实木地板的施工程序；</a:t>
              </a:r>
              <a:endParaRPr lang="en-US" altLang="zh-CN" sz="2000" dirty="0">
                <a:latin typeface="隶书"/>
                <a:ea typeface="隶书"/>
                <a:cs typeface="隶书"/>
              </a:endParaRPr>
            </a:p>
            <a:p>
              <a:pPr>
                <a:lnSpc>
                  <a:spcPct val="150000"/>
                </a:lnSpc>
              </a:pPr>
              <a:r>
                <a:rPr lang="en-US" altLang="zh-CN" sz="2000" dirty="0">
                  <a:latin typeface="隶书"/>
                  <a:ea typeface="隶书"/>
                  <a:cs typeface="隶书"/>
                </a:rPr>
                <a:t>3.</a:t>
              </a:r>
              <a:r>
                <a:rPr lang="zh-CN" altLang="en-US" sz="2000" dirty="0">
                  <a:latin typeface="隶书"/>
                  <a:ea typeface="隶书"/>
                  <a:cs typeface="隶书"/>
                </a:rPr>
                <a:t>掌握实木地板铺装的质量控制要点</a:t>
              </a:r>
              <a:endParaRPr lang="en-US" altLang="zh-CN" sz="2000" dirty="0">
                <a:latin typeface="隶书"/>
                <a:ea typeface="隶书"/>
                <a:cs typeface="隶书"/>
              </a:endParaRPr>
            </a:p>
          </p:txBody>
        </p:sp>
        <p:sp>
          <p:nvSpPr>
            <p:cNvPr id="38" name="上凸带形 37"/>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latin typeface="微软雅黑" panose="020B0503020204020204" pitchFamily="34" charset="-122"/>
                  <a:ea typeface="微软雅黑" panose="020B0503020204020204" pitchFamily="34" charset="-122"/>
                </a:rPr>
                <a:t>知识目 标</a:t>
              </a:r>
            </a:p>
          </p:txBody>
        </p:sp>
      </p:grpSp>
    </p:spTree>
  </p:cSld>
  <p:clrMapOvr>
    <a:masterClrMapping/>
  </p:clrMapOvr>
  <p:transition advClick="0" advTm="3000"/>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pic>
        <p:nvPicPr>
          <p:cNvPr id="18" name="Picture 7" descr="02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094676" y="555182"/>
            <a:ext cx="4432577" cy="1948451"/>
          </a:xfrm>
          <a:prstGeom prst="rect">
            <a:avLst/>
          </a:prstGeom>
          <a:noFill/>
          <a:effectLst>
            <a:outerShdw dist="107763" dir="2700000" algn="ctr" rotWithShape="0">
              <a:srgbClr val="808080"/>
            </a:outerShdw>
          </a:effectLst>
        </p:spPr>
      </p:pic>
      <p:sp>
        <p:nvSpPr>
          <p:cNvPr id="19" name="Text Box 10"/>
          <p:cNvSpPr txBox="1">
            <a:spLocks noChangeArrowheads="1"/>
          </p:cNvSpPr>
          <p:nvPr/>
        </p:nvSpPr>
        <p:spPr bwMode="auto">
          <a:xfrm>
            <a:off x="1448150" y="1268760"/>
            <a:ext cx="560182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Arial" charset="0"/>
                <a:ea typeface="宋体" charset="-122"/>
              </a:defRPr>
            </a:lvl1pPr>
            <a:lvl2pPr marL="742950" indent="-285750" eaLnBrk="0" hangingPunct="0">
              <a:defRPr sz="1600">
                <a:solidFill>
                  <a:schemeClr val="tx1"/>
                </a:solidFill>
                <a:latin typeface="Arial" charset="0"/>
                <a:ea typeface="宋体" charset="-122"/>
              </a:defRPr>
            </a:lvl2pPr>
            <a:lvl3pPr marL="1143000" indent="-228600" eaLnBrk="0" hangingPunct="0">
              <a:defRPr sz="1600">
                <a:solidFill>
                  <a:schemeClr val="tx1"/>
                </a:solidFill>
                <a:latin typeface="Arial" charset="0"/>
                <a:ea typeface="宋体" charset="-122"/>
              </a:defRPr>
            </a:lvl3pPr>
            <a:lvl4pPr marL="1600200" indent="-228600" eaLnBrk="0" hangingPunct="0">
              <a:defRPr sz="1600">
                <a:solidFill>
                  <a:schemeClr val="tx1"/>
                </a:solidFill>
                <a:latin typeface="Arial" charset="0"/>
                <a:ea typeface="宋体" charset="-122"/>
              </a:defRPr>
            </a:lvl4pPr>
            <a:lvl5pPr marL="2057400" indent="-228600" eaLnBrk="0" hangingPunct="0">
              <a:defRPr sz="1600">
                <a:solidFill>
                  <a:schemeClr val="tx1"/>
                </a:solidFill>
                <a:latin typeface="Arial" charset="0"/>
                <a:ea typeface="宋体" charset="-122"/>
              </a:defRPr>
            </a:lvl5pPr>
            <a:lvl6pPr marL="2514600" indent="-228600" eaLnBrk="0" fontAlgn="base" hangingPunct="0">
              <a:spcBef>
                <a:spcPct val="0"/>
              </a:spcBef>
              <a:spcAft>
                <a:spcPct val="0"/>
              </a:spcAft>
              <a:defRPr sz="1600">
                <a:solidFill>
                  <a:schemeClr val="tx1"/>
                </a:solidFill>
                <a:latin typeface="Arial" charset="0"/>
                <a:ea typeface="宋体" charset="-122"/>
              </a:defRPr>
            </a:lvl6pPr>
            <a:lvl7pPr marL="2971800" indent="-228600" eaLnBrk="0" fontAlgn="base" hangingPunct="0">
              <a:spcBef>
                <a:spcPct val="0"/>
              </a:spcBef>
              <a:spcAft>
                <a:spcPct val="0"/>
              </a:spcAft>
              <a:defRPr sz="1600">
                <a:solidFill>
                  <a:schemeClr val="tx1"/>
                </a:solidFill>
                <a:latin typeface="Arial" charset="0"/>
                <a:ea typeface="宋体" charset="-122"/>
              </a:defRPr>
            </a:lvl7pPr>
            <a:lvl8pPr marL="3429000" indent="-228600" eaLnBrk="0" fontAlgn="base" hangingPunct="0">
              <a:spcBef>
                <a:spcPct val="0"/>
              </a:spcBef>
              <a:spcAft>
                <a:spcPct val="0"/>
              </a:spcAft>
              <a:defRPr sz="1600">
                <a:solidFill>
                  <a:schemeClr val="tx1"/>
                </a:solidFill>
                <a:latin typeface="Arial" charset="0"/>
                <a:ea typeface="宋体" charset="-122"/>
              </a:defRPr>
            </a:lvl8pPr>
            <a:lvl9pPr marL="3886200" indent="-228600" eaLnBrk="0" fontAlgn="base" hangingPunct="0">
              <a:spcBef>
                <a:spcPct val="0"/>
              </a:spcBef>
              <a:spcAft>
                <a:spcPct val="0"/>
              </a:spcAft>
              <a:defRPr sz="1600">
                <a:solidFill>
                  <a:schemeClr val="tx1"/>
                </a:solidFill>
                <a:latin typeface="Arial" charset="0"/>
                <a:ea typeface="宋体" charset="-122"/>
              </a:defRPr>
            </a:lvl9pPr>
          </a:lstStyle>
          <a:p>
            <a:pPr algn="just">
              <a:spcBef>
                <a:spcPct val="50000"/>
              </a:spcBef>
            </a:pPr>
            <a:r>
              <a:rPr lang="zh-CN" altLang="en-US" sz="2800" b="1" dirty="0"/>
              <a:t>三、施工操作程序与操作要点</a:t>
            </a:r>
            <a:endParaRPr lang="zh-CN" altLang="en-US" sz="2800" b="1" dirty="0">
              <a:latin typeface="Times New Roman" panose="02020603050405020304" pitchFamily="18" charset="0"/>
            </a:endParaRPr>
          </a:p>
          <a:p>
            <a:pPr algn="just">
              <a:spcBef>
                <a:spcPct val="50000"/>
              </a:spcBef>
            </a:pPr>
            <a:r>
              <a:rPr lang="zh-CN" altLang="en-US" sz="2400" dirty="0">
                <a:latin typeface="黑体" panose="02010609060101010101" pitchFamily="49" charset="-122"/>
                <a:ea typeface="黑体" panose="02010609060101010101" pitchFamily="49" charset="-122"/>
              </a:rPr>
              <a:t>    </a:t>
            </a:r>
            <a:endParaRPr lang="zh-CN" altLang="en-US" sz="2000" dirty="0"/>
          </a:p>
        </p:txBody>
      </p:sp>
      <p:sp>
        <p:nvSpPr>
          <p:cNvPr id="6" name="矩形 5">
            <a:extLst>
              <a:ext uri="{FF2B5EF4-FFF2-40B4-BE49-F238E27FC236}">
                <a16:creationId xmlns:a16="http://schemas.microsoft.com/office/drawing/2014/main" id="{DC589B32-8409-4DF2-9FE5-1F010240593F}"/>
              </a:ext>
            </a:extLst>
          </p:cNvPr>
          <p:cNvSpPr/>
          <p:nvPr/>
        </p:nvSpPr>
        <p:spPr>
          <a:xfrm>
            <a:off x="1630710" y="2132856"/>
            <a:ext cx="9393719" cy="2923493"/>
          </a:xfrm>
          <a:prstGeom prst="rect">
            <a:avLst/>
          </a:prstGeom>
        </p:spPr>
        <p:txBody>
          <a:bodyPr wrap="square">
            <a:spAutoFit/>
          </a:bodyPr>
          <a:lstStyle/>
          <a:p>
            <a:pPr algn="just">
              <a:lnSpc>
                <a:spcPct val="150000"/>
              </a:lnSpc>
              <a:spcBef>
                <a:spcPct val="20000"/>
              </a:spcBef>
            </a:pPr>
            <a:r>
              <a:rPr lang="zh-CN" altLang="en-US" sz="2400" b="1" dirty="0">
                <a:latin typeface="+mj-ea"/>
                <a:ea typeface="+mj-ea"/>
              </a:rPr>
              <a:t>1．木地板铺设工艺流程</a:t>
            </a:r>
          </a:p>
          <a:p>
            <a:pPr algn="just">
              <a:lnSpc>
                <a:spcPct val="150000"/>
              </a:lnSpc>
              <a:spcBef>
                <a:spcPct val="20000"/>
              </a:spcBef>
            </a:pPr>
            <a:r>
              <a:rPr lang="zh-CN" altLang="en-US" sz="2400" dirty="0">
                <a:latin typeface="+mj-ea"/>
                <a:ea typeface="+mj-ea"/>
              </a:rPr>
              <a:t>   （1）搁棚空铺式做法工艺流程 </a:t>
            </a:r>
          </a:p>
          <a:p>
            <a:pPr algn="just">
              <a:lnSpc>
                <a:spcPct val="150000"/>
              </a:lnSpc>
              <a:spcBef>
                <a:spcPct val="20000"/>
              </a:spcBef>
            </a:pPr>
            <a:r>
              <a:rPr lang="zh-CN" altLang="en-US" sz="2400" dirty="0">
                <a:latin typeface="+mj-ea"/>
                <a:ea typeface="+mj-ea"/>
              </a:rPr>
              <a:t>    基层清理→弹线→钻孔、安装预埋件（→地面防潮、防水处理）→安装木龙骨→垫保温层→弹线、钉装毛地板→找平、刨平→钉木地板→装踢脚板→刨光、打磨（→油漆）→上蜡</a:t>
            </a:r>
          </a:p>
        </p:txBody>
      </p:sp>
    </p:spTree>
    <p:extLst>
      <p:ext uri="{BB962C8B-B14F-4D97-AF65-F5344CB8AC3E}">
        <p14:creationId xmlns:p14="http://schemas.microsoft.com/office/powerpoint/2010/main" val="30850202"/>
      </p:ext>
    </p:extLst>
  </p:cSld>
  <p:clrMapOvr>
    <a:masterClrMapping/>
  </p:clrMapOvr>
  <p:transition advClick="0" advTm="3000"/>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sp>
        <p:nvSpPr>
          <p:cNvPr id="3" name="文本框 2">
            <a:extLst>
              <a:ext uri="{FF2B5EF4-FFF2-40B4-BE49-F238E27FC236}">
                <a16:creationId xmlns:a16="http://schemas.microsoft.com/office/drawing/2014/main" id="{208169C3-A057-4D0F-BD38-FEE8BF2BA902}"/>
              </a:ext>
            </a:extLst>
          </p:cNvPr>
          <p:cNvSpPr txBox="1"/>
          <p:nvPr/>
        </p:nvSpPr>
        <p:spPr>
          <a:xfrm>
            <a:off x="1630330" y="1241284"/>
            <a:ext cx="8857364" cy="2978508"/>
          </a:xfrm>
          <a:prstGeom prst="rect">
            <a:avLst/>
          </a:prstGeom>
          <a:noFill/>
        </p:spPr>
        <p:txBody>
          <a:bodyPr wrap="square" rtlCol="0">
            <a:spAutoFit/>
          </a:bodyPr>
          <a:lstStyle/>
          <a:p>
            <a:pPr algn="just">
              <a:lnSpc>
                <a:spcPct val="150000"/>
              </a:lnSpc>
              <a:spcBef>
                <a:spcPct val="50000"/>
              </a:spcBef>
            </a:pPr>
            <a:r>
              <a:rPr lang="zh-CN" altLang="en-US" sz="2400" dirty="0">
                <a:latin typeface="Times New Roman" panose="02020603050405020304" pitchFamily="18" charset="0"/>
              </a:rPr>
              <a:t>         </a:t>
            </a:r>
            <a:r>
              <a:rPr lang="zh-CN" altLang="en-US" sz="2400" b="1" dirty="0">
                <a:latin typeface="+mj-ea"/>
                <a:ea typeface="+mj-ea"/>
              </a:rPr>
              <a:t>（2）高架空铺式做法工艺流程  </a:t>
            </a:r>
          </a:p>
          <a:p>
            <a:pPr algn="just">
              <a:lnSpc>
                <a:spcPct val="150000"/>
              </a:lnSpc>
              <a:spcBef>
                <a:spcPct val="50000"/>
              </a:spcBef>
            </a:pPr>
            <a:r>
              <a:rPr lang="zh-CN" altLang="en-US" sz="2400" dirty="0">
                <a:latin typeface="+mj-ea"/>
                <a:ea typeface="+mj-ea"/>
              </a:rPr>
              <a:t>    基层处理→砌地垄墙→干铺油毡→铺垫木（沿缘木）找平→弹线、安装木搁栅→钉剪刀撑→钉硬木地板→钉踢脚板→刨光、打磨→油漆</a:t>
            </a:r>
          </a:p>
          <a:p>
            <a:pPr>
              <a:lnSpc>
                <a:spcPct val="150000"/>
              </a:lnSpc>
            </a:pPr>
            <a:endParaRPr lang="zh-CN" altLang="en-US" sz="2400" dirty="0"/>
          </a:p>
        </p:txBody>
      </p:sp>
    </p:spTree>
    <p:extLst>
      <p:ext uri="{BB962C8B-B14F-4D97-AF65-F5344CB8AC3E}">
        <p14:creationId xmlns:p14="http://schemas.microsoft.com/office/powerpoint/2010/main" val="3872482850"/>
      </p:ext>
    </p:extLst>
  </p:cSld>
  <p:clrMapOvr>
    <a:masterClrMapping/>
  </p:clrMapOvr>
  <p:transition advClick="0" advTm="3000"/>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sp>
        <p:nvSpPr>
          <p:cNvPr id="3" name="文本框 2">
            <a:extLst>
              <a:ext uri="{FF2B5EF4-FFF2-40B4-BE49-F238E27FC236}">
                <a16:creationId xmlns:a16="http://schemas.microsoft.com/office/drawing/2014/main" id="{208169C3-A057-4D0F-BD38-FEE8BF2BA902}"/>
              </a:ext>
            </a:extLst>
          </p:cNvPr>
          <p:cNvSpPr txBox="1"/>
          <p:nvPr/>
        </p:nvSpPr>
        <p:spPr>
          <a:xfrm>
            <a:off x="1486694" y="1124024"/>
            <a:ext cx="9145016" cy="3883755"/>
          </a:xfrm>
          <a:prstGeom prst="rect">
            <a:avLst/>
          </a:prstGeom>
          <a:noFill/>
        </p:spPr>
        <p:txBody>
          <a:bodyPr wrap="square" rtlCol="0">
            <a:spAutoFit/>
          </a:bodyPr>
          <a:lstStyle/>
          <a:p>
            <a:pPr algn="just">
              <a:lnSpc>
                <a:spcPct val="150000"/>
              </a:lnSpc>
              <a:spcBef>
                <a:spcPct val="50000"/>
              </a:spcBef>
            </a:pPr>
            <a:r>
              <a:rPr lang="zh-CN" altLang="en-US" sz="2400" dirty="0">
                <a:latin typeface="+mj-ea"/>
                <a:ea typeface="+mj-ea"/>
              </a:rPr>
              <a:t>2．空铺式施工操作要点</a:t>
            </a:r>
          </a:p>
          <a:p>
            <a:pPr algn="just">
              <a:lnSpc>
                <a:spcPct val="150000"/>
              </a:lnSpc>
              <a:spcBef>
                <a:spcPct val="50000"/>
              </a:spcBef>
            </a:pPr>
            <a:r>
              <a:rPr lang="zh-CN" altLang="en-US" sz="2400" dirty="0">
                <a:latin typeface="+mj-ea"/>
                <a:ea typeface="+mj-ea"/>
              </a:rPr>
              <a:t>     搁栅空铺式和高架空铺式木地板的区别主要在于地垄墙及龙骨的安装，面板的铺设方法是一样的。</a:t>
            </a:r>
          </a:p>
          <a:p>
            <a:pPr algn="just">
              <a:lnSpc>
                <a:spcPct val="150000"/>
              </a:lnSpc>
              <a:spcBef>
                <a:spcPct val="50000"/>
              </a:spcBef>
            </a:pPr>
            <a:r>
              <a:rPr lang="zh-CN" altLang="en-US" sz="2400" dirty="0">
                <a:latin typeface="+mj-ea"/>
                <a:ea typeface="+mj-ea"/>
              </a:rPr>
              <a:t>  （1）高架空铺式地板地垄墙砌筑与龙骨安装  </a:t>
            </a:r>
          </a:p>
          <a:p>
            <a:pPr algn="just">
              <a:lnSpc>
                <a:spcPct val="150000"/>
              </a:lnSpc>
              <a:spcBef>
                <a:spcPct val="50000"/>
              </a:spcBef>
            </a:pPr>
            <a:r>
              <a:rPr lang="zh-CN" altLang="en-US" sz="2400" dirty="0">
                <a:latin typeface="+mj-ea"/>
                <a:ea typeface="+mj-ea"/>
              </a:rPr>
              <a:t>    ①砌地垄墙  地面找平后，采用</a:t>
            </a:r>
            <a:r>
              <a:rPr lang="en-US" altLang="zh-CN" sz="2400" dirty="0">
                <a:latin typeface="+mj-ea"/>
                <a:ea typeface="+mj-ea"/>
              </a:rPr>
              <a:t>M2.5</a:t>
            </a:r>
            <a:r>
              <a:rPr lang="zh-CN" altLang="en-US" sz="2400" dirty="0">
                <a:latin typeface="+mj-ea"/>
                <a:ea typeface="+mj-ea"/>
              </a:rPr>
              <a:t>的水泥砂浆砌筑地垄墙或砖墩，墙顶面采取涂刷焦油沥青两道或铺设油毡等防潮措施。 </a:t>
            </a:r>
          </a:p>
        </p:txBody>
      </p:sp>
    </p:spTree>
    <p:extLst>
      <p:ext uri="{BB962C8B-B14F-4D97-AF65-F5344CB8AC3E}">
        <p14:creationId xmlns:p14="http://schemas.microsoft.com/office/powerpoint/2010/main" val="1619430990"/>
      </p:ext>
    </p:extLst>
  </p:cSld>
  <p:clrMapOvr>
    <a:masterClrMapping/>
  </p:clrMapOvr>
  <p:transition advClick="0" advTm="3000"/>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sp>
        <p:nvSpPr>
          <p:cNvPr id="3" name="文本框 2">
            <a:extLst>
              <a:ext uri="{FF2B5EF4-FFF2-40B4-BE49-F238E27FC236}">
                <a16:creationId xmlns:a16="http://schemas.microsoft.com/office/drawing/2014/main" id="{208169C3-A057-4D0F-BD38-FEE8BF2BA902}"/>
              </a:ext>
            </a:extLst>
          </p:cNvPr>
          <p:cNvSpPr txBox="1"/>
          <p:nvPr/>
        </p:nvSpPr>
        <p:spPr>
          <a:xfrm>
            <a:off x="1414686" y="1006334"/>
            <a:ext cx="9001000" cy="3898568"/>
          </a:xfrm>
          <a:prstGeom prst="rect">
            <a:avLst/>
          </a:prstGeom>
          <a:noFill/>
        </p:spPr>
        <p:txBody>
          <a:bodyPr wrap="square" rtlCol="0">
            <a:spAutoFit/>
          </a:bodyPr>
          <a:lstStyle/>
          <a:p>
            <a:pPr>
              <a:lnSpc>
                <a:spcPct val="150000"/>
              </a:lnSpc>
            </a:pPr>
            <a:r>
              <a:rPr lang="zh-CN" altLang="en-US" sz="2400" dirty="0">
                <a:latin typeface="Times New Roman" panose="02020603050405020304" pitchFamily="18" charset="0"/>
              </a:rPr>
              <a:t>        </a:t>
            </a:r>
            <a:r>
              <a:rPr lang="zh-CN" altLang="en-US" sz="2400" dirty="0">
                <a:latin typeface="黑体" panose="02010609060101010101" pitchFamily="49" charset="-122"/>
                <a:ea typeface="黑体" panose="02010609060101010101" pitchFamily="49" charset="-122"/>
              </a:rPr>
              <a:t> ②龙骨安装</a:t>
            </a:r>
            <a:r>
              <a:rPr lang="zh-CN" altLang="en-US" sz="2400" dirty="0">
                <a:latin typeface="宋体" panose="02010600030101010101" pitchFamily="2" charset="-122"/>
              </a:rPr>
              <a:t>  先将垫木等材料按设计要求作防腐处理。操作前检查地垄墙、墩内预埋木方、地脚螺栓或其它铁件及其位置。依据+50</a:t>
            </a:r>
            <a:r>
              <a:rPr lang="en-US" altLang="zh-CN" sz="2400" dirty="0">
                <a:latin typeface="宋体" panose="02010600030101010101" pitchFamily="2" charset="-122"/>
              </a:rPr>
              <a:t>cm</a:t>
            </a:r>
            <a:r>
              <a:rPr lang="zh-CN" altLang="en-US" sz="2400" dirty="0">
                <a:latin typeface="宋体" panose="02010600030101010101" pitchFamily="2" charset="-122"/>
              </a:rPr>
              <a:t>水平线在四周墙上弹出地面设计标高线。在地垄墙上用钉结、骑马铁件箍定或镀锌铁丝绑扎等方法对垫木进行固定（垫木可减震并使木龙骨架设稳定）。然后在压檐木表面划出木搁栅（龙骨）搁置中线，并在搁栅端头也划出中线，然后把木搁栅对准中线摆好，再依次摆正中间的木搁栅。</a:t>
            </a:r>
            <a:r>
              <a:rPr lang="zh-CN" altLang="en-US" sz="2400" dirty="0"/>
              <a:t> </a:t>
            </a:r>
          </a:p>
        </p:txBody>
      </p:sp>
    </p:spTree>
    <p:extLst>
      <p:ext uri="{BB962C8B-B14F-4D97-AF65-F5344CB8AC3E}">
        <p14:creationId xmlns:p14="http://schemas.microsoft.com/office/powerpoint/2010/main" val="2453507528"/>
      </p:ext>
    </p:extLst>
  </p:cSld>
  <p:clrMapOvr>
    <a:masterClrMapping/>
  </p:clrMapOvr>
  <p:transition advClick="0" advTm="3000"/>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sp>
        <p:nvSpPr>
          <p:cNvPr id="3" name="文本框 2">
            <a:extLst>
              <a:ext uri="{FF2B5EF4-FFF2-40B4-BE49-F238E27FC236}">
                <a16:creationId xmlns:a16="http://schemas.microsoft.com/office/drawing/2014/main" id="{208169C3-A057-4D0F-BD38-FEE8BF2BA902}"/>
              </a:ext>
            </a:extLst>
          </p:cNvPr>
          <p:cNvSpPr txBox="1"/>
          <p:nvPr/>
        </p:nvSpPr>
        <p:spPr>
          <a:xfrm>
            <a:off x="1566330" y="1083607"/>
            <a:ext cx="9137388" cy="3901837"/>
          </a:xfrm>
          <a:prstGeom prst="rect">
            <a:avLst/>
          </a:prstGeom>
          <a:noFill/>
        </p:spPr>
        <p:txBody>
          <a:bodyPr wrap="square" rtlCol="0">
            <a:spAutoFit/>
          </a:bodyPr>
          <a:lstStyle/>
          <a:p>
            <a:pPr>
              <a:lnSpc>
                <a:spcPct val="150000"/>
              </a:lnSpc>
            </a:pPr>
            <a:r>
              <a:rPr lang="zh-CN" altLang="en-US" sz="2400" dirty="0">
                <a:latin typeface="Times New Roman" panose="02020603050405020304" pitchFamily="18" charset="0"/>
              </a:rPr>
              <a:t>         </a:t>
            </a:r>
            <a:r>
              <a:rPr lang="zh-CN" altLang="en-US" sz="2400" dirty="0">
                <a:latin typeface="黑体" panose="02010609060101010101" pitchFamily="49" charset="-122"/>
                <a:ea typeface="黑体" panose="02010609060101010101" pitchFamily="49" charset="-122"/>
              </a:rPr>
              <a:t>（2）搁栅空铺式地板龙骨安装</a:t>
            </a:r>
            <a:r>
              <a:rPr lang="zh-CN" altLang="en-US" sz="2400" dirty="0">
                <a:latin typeface="宋体" panose="02010600030101010101" pitchFamily="2" charset="-122"/>
              </a:rPr>
              <a:t>  空铺地板要求楼板面平整密实，要先在楼板面安装木搁栅（俗称打地龙），然后再进行木地板的铺装。木搁栅（龙骨）常用30</a:t>
            </a:r>
            <a:r>
              <a:rPr lang="en-US" altLang="zh-CN" sz="2400" dirty="0">
                <a:latin typeface="宋体" panose="02010600030101010101" pitchFamily="2" charset="-122"/>
              </a:rPr>
              <a:t>mm×40mm</a:t>
            </a:r>
            <a:r>
              <a:rPr lang="zh-CN" altLang="en-US" sz="2400" dirty="0">
                <a:latin typeface="宋体" panose="02010600030101010101" pitchFamily="2" charset="-122"/>
              </a:rPr>
              <a:t>到40</a:t>
            </a:r>
            <a:r>
              <a:rPr lang="en-US" altLang="zh-CN" sz="2400" dirty="0">
                <a:latin typeface="宋体" panose="02010600030101010101" pitchFamily="2" charset="-122"/>
              </a:rPr>
              <a:t>mm×50mm</a:t>
            </a:r>
            <a:r>
              <a:rPr lang="zh-CN" altLang="en-US" sz="2400" dirty="0">
                <a:latin typeface="宋体" panose="02010600030101010101" pitchFamily="2" charset="-122"/>
              </a:rPr>
              <a:t>木方，使用前应作防腐处理。龙骨的安装方法是在地面根据面板规格弹出龙骨布置线，沿龙骨每隔800</a:t>
            </a:r>
            <a:r>
              <a:rPr lang="en-US" altLang="zh-CN" sz="2400" dirty="0">
                <a:latin typeface="宋体" panose="02010600030101010101" pitchFamily="2" charset="-122"/>
              </a:rPr>
              <a:t>mm</a:t>
            </a:r>
            <a:r>
              <a:rPr lang="zh-CN" altLang="en-US" sz="2400" dirty="0">
                <a:latin typeface="宋体" panose="02010600030101010101" pitchFamily="2" charset="-122"/>
              </a:rPr>
              <a:t>用</a:t>
            </a:r>
            <a:r>
              <a:rPr lang="en-US" altLang="zh-CN" sz="2400" dirty="0">
                <a:latin typeface="宋体" panose="02010600030101010101" pitchFamily="2" charset="-122"/>
              </a:rPr>
              <a:t>φ16</a:t>
            </a:r>
            <a:r>
              <a:rPr lang="zh-CN" altLang="en-US" sz="2400" dirty="0">
                <a:latin typeface="宋体" panose="02010600030101010101" pitchFamily="2" charset="-122"/>
              </a:rPr>
              <a:t>冲击钻在楼面钻40</a:t>
            </a:r>
            <a:r>
              <a:rPr lang="en-US" altLang="zh-CN" sz="2400" dirty="0">
                <a:latin typeface="宋体" panose="02010600030101010101" pitchFamily="2" charset="-122"/>
              </a:rPr>
              <a:t>mm</a:t>
            </a:r>
            <a:r>
              <a:rPr lang="zh-CN" altLang="en-US" sz="2400" dirty="0">
                <a:latin typeface="宋体" panose="02010600030101010101" pitchFamily="2" charset="-122"/>
              </a:rPr>
              <a:t>深的孔，打入木塞，再用木螺钉或地板钉将木龙骨固定。</a:t>
            </a:r>
            <a:endParaRPr lang="zh-CN" altLang="en-US" sz="2400" dirty="0"/>
          </a:p>
          <a:p>
            <a:pPr>
              <a:lnSpc>
                <a:spcPct val="150000"/>
              </a:lnSpc>
            </a:pPr>
            <a:endParaRPr lang="zh-CN" altLang="en-US" sz="2400" dirty="0"/>
          </a:p>
        </p:txBody>
      </p:sp>
    </p:spTree>
    <p:extLst>
      <p:ext uri="{BB962C8B-B14F-4D97-AF65-F5344CB8AC3E}">
        <p14:creationId xmlns:p14="http://schemas.microsoft.com/office/powerpoint/2010/main" val="3501200687"/>
      </p:ext>
    </p:extLst>
  </p:cSld>
  <p:clrMapOvr>
    <a:masterClrMapping/>
  </p:clrMapOvr>
  <p:transition advClick="0" advTm="3000"/>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sp>
        <p:nvSpPr>
          <p:cNvPr id="10" name="Text Box 1027">
            <a:extLst>
              <a:ext uri="{FF2B5EF4-FFF2-40B4-BE49-F238E27FC236}">
                <a16:creationId xmlns:a16="http://schemas.microsoft.com/office/drawing/2014/main" id="{082CFE75-8B0D-4767-9351-20F03BE4E1C5}"/>
              </a:ext>
            </a:extLst>
          </p:cNvPr>
          <p:cNvSpPr txBox="1">
            <a:spLocks noChangeArrowheads="1"/>
          </p:cNvSpPr>
          <p:nvPr/>
        </p:nvSpPr>
        <p:spPr bwMode="auto">
          <a:xfrm>
            <a:off x="1630710" y="1124744"/>
            <a:ext cx="8886056" cy="5124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50000"/>
              </a:lnSpc>
              <a:spcBef>
                <a:spcPct val="50000"/>
              </a:spcBef>
            </a:pPr>
            <a:r>
              <a:rPr lang="zh-CN" altLang="en-US" sz="2400" b="1" dirty="0">
                <a:latin typeface="+mj-ea"/>
                <a:ea typeface="+mj-ea"/>
              </a:rPr>
              <a:t>   （4）铺设面板  </a:t>
            </a:r>
            <a:endParaRPr lang="en-US" altLang="zh-CN" sz="2400" b="1" dirty="0">
              <a:latin typeface="+mj-ea"/>
              <a:ea typeface="+mj-ea"/>
            </a:endParaRPr>
          </a:p>
          <a:p>
            <a:pPr algn="just">
              <a:lnSpc>
                <a:spcPct val="150000"/>
              </a:lnSpc>
              <a:spcBef>
                <a:spcPct val="50000"/>
              </a:spcBef>
            </a:pPr>
            <a:r>
              <a:rPr lang="en-US" altLang="zh-CN" sz="2400" b="1" dirty="0">
                <a:latin typeface="+mj-ea"/>
                <a:ea typeface="+mj-ea"/>
              </a:rPr>
              <a:t>     </a:t>
            </a:r>
            <a:r>
              <a:rPr lang="zh-CN" altLang="en-US" sz="2400" dirty="0">
                <a:latin typeface="+mj-ea"/>
                <a:ea typeface="+mj-ea"/>
              </a:rPr>
              <a:t>铺设面板有两种方法，即钉结法（见实铺式施工操作）和粘结法，空铺木地板通常用钉结法，有明钉和暗钉两种。明钉法是将钉帽砸扁后斜向钉入板内，现在已很少采用。暗钉法是用专用地板钉，钉与表面成45°或60°斜角，从板边企口凸榫侧边的凹角处斜向钉入，钉帽冲进不露面，如图6-28所示。地板长度不大于300</a:t>
            </a:r>
            <a:r>
              <a:rPr lang="en-US" altLang="zh-CN" sz="2400" dirty="0">
                <a:latin typeface="+mj-ea"/>
                <a:ea typeface="+mj-ea"/>
              </a:rPr>
              <a:t>mm</a:t>
            </a:r>
            <a:r>
              <a:rPr lang="zh-CN" altLang="en-US" sz="2400" dirty="0">
                <a:latin typeface="+mj-ea"/>
                <a:ea typeface="+mj-ea"/>
              </a:rPr>
              <a:t>时，侧面应钉2枚钉子，长度大于300</a:t>
            </a:r>
            <a:r>
              <a:rPr lang="en-US" altLang="zh-CN" sz="2400" dirty="0">
                <a:latin typeface="+mj-ea"/>
                <a:ea typeface="+mj-ea"/>
              </a:rPr>
              <a:t>mm</a:t>
            </a:r>
            <a:r>
              <a:rPr lang="zh-CN" altLang="en-US" sz="2400" dirty="0">
                <a:latin typeface="+mj-ea"/>
                <a:ea typeface="+mj-ea"/>
              </a:rPr>
              <a:t>时，每300</a:t>
            </a:r>
            <a:r>
              <a:rPr lang="en-US" altLang="zh-CN" sz="2400" dirty="0">
                <a:latin typeface="+mj-ea"/>
                <a:ea typeface="+mj-ea"/>
              </a:rPr>
              <a:t>mm</a:t>
            </a:r>
            <a:r>
              <a:rPr lang="zh-CN" altLang="en-US" sz="2400" dirty="0">
                <a:latin typeface="+mj-ea"/>
                <a:ea typeface="+mj-ea"/>
              </a:rPr>
              <a:t>应增加1枚钉子，板块的顶端部位应钉1枚钉子。钉长为板厚的2～3倍。</a:t>
            </a:r>
          </a:p>
          <a:p>
            <a:pPr>
              <a:spcBef>
                <a:spcPct val="50000"/>
              </a:spcBef>
            </a:pPr>
            <a:endParaRPr lang="zh-CN" altLang="en-US" dirty="0"/>
          </a:p>
        </p:txBody>
      </p:sp>
    </p:spTree>
    <p:extLst>
      <p:ext uri="{BB962C8B-B14F-4D97-AF65-F5344CB8AC3E}">
        <p14:creationId xmlns:p14="http://schemas.microsoft.com/office/powerpoint/2010/main" val="1875921614"/>
      </p:ext>
    </p:extLst>
  </p:cSld>
  <p:clrMapOvr>
    <a:masterClrMapping/>
  </p:clrMapOvr>
  <p:transition advClick="0" advTm="3000"/>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6" name="Rectangle 3"/>
          <p:cNvSpPr txBox="1">
            <a:spLocks noChangeArrowheads="1"/>
          </p:cNvSpPr>
          <p:nvPr/>
        </p:nvSpPr>
        <p:spPr>
          <a:xfrm>
            <a:off x="1165984" y="0"/>
            <a:ext cx="6357982" cy="532859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hangingPunct="1">
              <a:lnSpc>
                <a:spcPct val="80000"/>
              </a:lnSpc>
              <a:buFontTx/>
              <a:buNone/>
            </a:pPr>
            <a:endParaRPr lang="en-US" altLang="zh-CN" sz="1600" b="1" dirty="0"/>
          </a:p>
          <a:p>
            <a:pPr eaLnBrk="1" hangingPunct="1">
              <a:lnSpc>
                <a:spcPct val="80000"/>
              </a:lnSpc>
              <a:buFontTx/>
              <a:buNone/>
            </a:pPr>
            <a:endParaRPr lang="zh-CN" altLang="en-US" sz="1600" b="1" dirty="0">
              <a:solidFill>
                <a:srgbClr val="540000"/>
              </a:solidFill>
            </a:endParaRPr>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p>
          <a:p>
            <a:pPr eaLnBrk="1" hangingPunct="1">
              <a:lnSpc>
                <a:spcPct val="80000"/>
              </a:lnSpc>
              <a:buFontTx/>
              <a:buNone/>
            </a:pPr>
            <a:r>
              <a:rPr lang="zh-CN" altLang="en-US" sz="1600" b="1" dirty="0"/>
              <a:t>     </a:t>
            </a:r>
          </a:p>
          <a:p>
            <a:pPr eaLnBrk="1" hangingPunct="1">
              <a:lnSpc>
                <a:spcPct val="150000"/>
              </a:lnSpc>
              <a:buFontTx/>
              <a:buNone/>
            </a:pPr>
            <a:endParaRPr lang="zh-CN" altLang="en-US" sz="2000" b="1" dirty="0"/>
          </a:p>
          <a:p>
            <a:pPr eaLnBrk="1" hangingPunct="1">
              <a:lnSpc>
                <a:spcPct val="150000"/>
              </a:lnSpc>
              <a:buFontTx/>
              <a:buNone/>
            </a:pPr>
            <a:endParaRPr lang="zh-CN" altLang="en-US" sz="2000" b="1" dirty="0"/>
          </a:p>
          <a:p>
            <a:pPr eaLnBrk="1" hangingPunct="1">
              <a:lnSpc>
                <a:spcPct val="80000"/>
              </a:lnSpc>
              <a:buFontTx/>
              <a:buNone/>
            </a:pPr>
            <a:endParaRPr lang="zh-CN" altLang="en-US" sz="1600" b="1" dirty="0"/>
          </a:p>
          <a:p>
            <a:pPr eaLnBrk="1" hangingPunct="1">
              <a:lnSpc>
                <a:spcPct val="80000"/>
              </a:lnSpc>
              <a:buFontTx/>
              <a:buNone/>
            </a:pPr>
            <a:r>
              <a:rPr lang="zh-CN" altLang="en-US" sz="1600" b="1" dirty="0"/>
              <a:t>                                     </a:t>
            </a:r>
            <a:endParaRPr lang="zh-CN" altLang="en-US" sz="1600" dirty="0"/>
          </a:p>
        </p:txBody>
      </p:sp>
      <p:graphicFrame>
        <p:nvGraphicFramePr>
          <p:cNvPr id="10" name="Object 4">
            <a:extLst>
              <a:ext uri="{FF2B5EF4-FFF2-40B4-BE49-F238E27FC236}">
                <a16:creationId xmlns:a16="http://schemas.microsoft.com/office/drawing/2014/main" id="{B3A5A310-5ABA-41D8-AEE6-39770643D7B4}"/>
              </a:ext>
            </a:extLst>
          </p:cNvPr>
          <p:cNvGraphicFramePr>
            <a:graphicFrameLocks noChangeAspect="1"/>
          </p:cNvGraphicFramePr>
          <p:nvPr>
            <p:extLst>
              <p:ext uri="{D42A27DB-BD31-4B8C-83A1-F6EECF244321}">
                <p14:modId xmlns:p14="http://schemas.microsoft.com/office/powerpoint/2010/main" val="1557003158"/>
              </p:ext>
            </p:extLst>
          </p:nvPr>
        </p:nvGraphicFramePr>
        <p:xfrm>
          <a:off x="2821093" y="517525"/>
          <a:ext cx="6300788" cy="3200400"/>
        </p:xfrm>
        <a:graphic>
          <a:graphicData uri="http://schemas.openxmlformats.org/presentationml/2006/ole">
            <mc:AlternateContent xmlns:mc="http://schemas.openxmlformats.org/markup-compatibility/2006">
              <mc:Choice xmlns:v="urn:schemas-microsoft-com:vml" Requires="v">
                <p:oleObj spid="_x0000_s1030" r:id="rId4" imgW="3460571" imgH="950736" progId="Photoshop.Image.7">
                  <p:embed/>
                </p:oleObj>
              </mc:Choice>
              <mc:Fallback>
                <p:oleObj r:id="rId4" imgW="3460571" imgH="950736" progId="Photoshop.Image.7">
                  <p:embed/>
                  <p:pic>
                    <p:nvPicPr>
                      <p:cNvPr id="195588" name="Object 4">
                        <a:extLst>
                          <a:ext uri="{FF2B5EF4-FFF2-40B4-BE49-F238E27FC236}">
                            <a16:creationId xmlns:a16="http://schemas.microsoft.com/office/drawing/2014/main" id="{7E954419-C159-4715-B2DE-853A4A9C4E8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21093" y="517525"/>
                        <a:ext cx="6300788" cy="320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6">
            <a:extLst>
              <a:ext uri="{FF2B5EF4-FFF2-40B4-BE49-F238E27FC236}">
                <a16:creationId xmlns:a16="http://schemas.microsoft.com/office/drawing/2014/main" id="{A9602361-2348-4657-A120-8C0227F8CD25}"/>
              </a:ext>
            </a:extLst>
          </p:cNvPr>
          <p:cNvSpPr txBox="1">
            <a:spLocks noChangeArrowheads="1"/>
          </p:cNvSpPr>
          <p:nvPr/>
        </p:nvSpPr>
        <p:spPr bwMode="auto">
          <a:xfrm>
            <a:off x="1737160" y="3909403"/>
            <a:ext cx="8077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zh-CN" altLang="en-US" sz="1600" b="1" dirty="0">
                <a:latin typeface="宋体" panose="02010600030101010101" pitchFamily="2" charset="-122"/>
              </a:rPr>
              <a:t>            （</a:t>
            </a:r>
            <a:r>
              <a:rPr lang="en-US" altLang="zh-CN" sz="1600" b="1" dirty="0">
                <a:latin typeface="宋体" panose="02010600030101010101" pitchFamily="2" charset="-122"/>
              </a:rPr>
              <a:t>a）</a:t>
            </a:r>
            <a:r>
              <a:rPr lang="zh-CN" altLang="en-US" sz="1600" b="1" dirty="0">
                <a:latin typeface="宋体" panose="02010600030101010101" pitchFamily="2" charset="-122"/>
              </a:rPr>
              <a:t>木地板的钉结方式               （</a:t>
            </a:r>
            <a:r>
              <a:rPr lang="en-US" altLang="zh-CN" sz="1600" b="1" dirty="0">
                <a:latin typeface="宋体" panose="02010600030101010101" pitchFamily="2" charset="-122"/>
              </a:rPr>
              <a:t>b）</a:t>
            </a:r>
            <a:r>
              <a:rPr lang="zh-CN" altLang="en-US" sz="1600" b="1" dirty="0">
                <a:latin typeface="宋体" panose="02010600030101010101" pitchFamily="2" charset="-122"/>
              </a:rPr>
              <a:t>企口木地板排紧方法示意</a:t>
            </a:r>
            <a:endParaRPr lang="zh-CN" altLang="en-US" sz="1600" b="1" dirty="0"/>
          </a:p>
          <a:p>
            <a:pPr algn="ctr">
              <a:spcBef>
                <a:spcPct val="50000"/>
              </a:spcBef>
            </a:pPr>
            <a:endParaRPr lang="zh-CN" altLang="en-US" sz="1600" dirty="0"/>
          </a:p>
        </p:txBody>
      </p:sp>
      <p:sp>
        <p:nvSpPr>
          <p:cNvPr id="12" name="Text Box 7">
            <a:extLst>
              <a:ext uri="{FF2B5EF4-FFF2-40B4-BE49-F238E27FC236}">
                <a16:creationId xmlns:a16="http://schemas.microsoft.com/office/drawing/2014/main" id="{163833EC-5CC6-4030-A75F-38CD6C066473}"/>
              </a:ext>
            </a:extLst>
          </p:cNvPr>
          <p:cNvSpPr txBox="1">
            <a:spLocks noChangeArrowheads="1"/>
          </p:cNvSpPr>
          <p:nvPr/>
        </p:nvSpPr>
        <p:spPr bwMode="auto">
          <a:xfrm>
            <a:off x="2270560" y="4555003"/>
            <a:ext cx="7010400"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zh-CN" altLang="en-US" sz="1800" b="1" dirty="0">
                <a:latin typeface="宋体" panose="02010600030101010101" pitchFamily="2" charset="-122"/>
              </a:rPr>
              <a:t>图</a:t>
            </a:r>
            <a:r>
              <a:rPr lang="en-US" altLang="zh-CN" sz="1800" b="1" dirty="0">
                <a:latin typeface="宋体" panose="02010600030101010101" pitchFamily="2" charset="-122"/>
              </a:rPr>
              <a:t>2</a:t>
            </a:r>
            <a:r>
              <a:rPr lang="zh-CN" altLang="en-US" sz="1800" b="1" dirty="0">
                <a:latin typeface="宋体" panose="02010600030101010101" pitchFamily="2" charset="-122"/>
              </a:rPr>
              <a:t>-</a:t>
            </a:r>
            <a:r>
              <a:rPr lang="en-US" altLang="zh-CN" sz="1800" b="1" dirty="0">
                <a:latin typeface="宋体" panose="02010600030101010101" pitchFamily="2" charset="-122"/>
              </a:rPr>
              <a:t>1</a:t>
            </a:r>
            <a:r>
              <a:rPr lang="zh-CN" altLang="en-US" sz="1800" b="1" dirty="0">
                <a:latin typeface="宋体" panose="02010600030101010101" pitchFamily="2" charset="-122"/>
              </a:rPr>
              <a:t>  面板的铺设</a:t>
            </a:r>
          </a:p>
          <a:p>
            <a:pPr algn="ctr">
              <a:spcBef>
                <a:spcPct val="50000"/>
              </a:spcBef>
            </a:pPr>
            <a:r>
              <a:rPr lang="zh-CN" altLang="en-US" sz="1800" b="1" dirty="0">
                <a:latin typeface="宋体" panose="02010600030101010101" pitchFamily="2" charset="-122"/>
              </a:rPr>
              <a:t>       1；企口地板；2-地板钉；3-木龙骨；</a:t>
            </a:r>
          </a:p>
          <a:p>
            <a:pPr algn="ctr">
              <a:spcBef>
                <a:spcPct val="50000"/>
              </a:spcBef>
            </a:pPr>
            <a:r>
              <a:rPr lang="zh-CN" altLang="en-US" sz="1800" b="1" dirty="0">
                <a:latin typeface="宋体" panose="02010600030101010101" pitchFamily="2" charset="-122"/>
              </a:rPr>
              <a:t>       4-木楔；5-扒钉（扒锔）；6-木搁栅</a:t>
            </a:r>
            <a:endParaRPr lang="zh-CN" altLang="en-US" sz="1800" b="1" dirty="0"/>
          </a:p>
          <a:p>
            <a:pPr algn="ctr">
              <a:spcBef>
                <a:spcPct val="50000"/>
              </a:spcBef>
            </a:pPr>
            <a:endParaRPr lang="zh-CN" altLang="en-US" sz="1800" b="1" dirty="0"/>
          </a:p>
        </p:txBody>
      </p:sp>
    </p:spTree>
    <p:extLst>
      <p:ext uri="{BB962C8B-B14F-4D97-AF65-F5344CB8AC3E}">
        <p14:creationId xmlns:p14="http://schemas.microsoft.com/office/powerpoint/2010/main" val="2981866197"/>
      </p:ext>
    </p:extLst>
  </p:cSld>
  <p:clrMapOvr>
    <a:masterClrMapping/>
  </p:clrMapOvr>
  <p:transition advClick="0" advTm="3000"/>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信息化教学设计PPT模版"/>
</p:tagLst>
</file>

<file path=ppt/theme/theme1.xml><?xml version="1.0" encoding="utf-8"?>
<a:theme xmlns:a="http://schemas.openxmlformats.org/drawingml/2006/main" name="Office 主题​​">
  <a:themeElements>
    <a:clrScheme name="Office">
      <a:dk1>
        <a:sysClr val="windowText" lastClr="000000"/>
      </a:dk1>
      <a:lt1>
        <a:sysClr val="window" lastClr="A4E3D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pFill/>
        <a:ln>
          <a:solidFill>
            <a:srgbClr val="FF9933"/>
          </a:solidFill>
        </a:ln>
      </a:spPr>
      <a:bodyPr rtlCol="0" anchor="ctr"/>
      <a:lstStyle>
        <a:defPPr algn="ctr">
          <a:defRPr>
            <a:latin typeface="微软雅黑" panose="020B0503020204020204" pitchFamily="34" charset="-122"/>
            <a:ea typeface="微软雅黑" panose="020B0503020204020204" pitchFamily="34" charset="-122"/>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A4E3D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A4E3D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10706</TotalTime>
  <Words>1304</Words>
  <Application>Microsoft Office PowerPoint</Application>
  <PresentationFormat>自定义</PresentationFormat>
  <Paragraphs>176</Paragraphs>
  <Slides>14</Slides>
  <Notes>14</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27" baseType="lpstr">
      <vt:lpstr>AvantGarde Md BT</vt:lpstr>
      <vt:lpstr>黑体</vt:lpstr>
      <vt:lpstr>华文隶书</vt:lpstr>
      <vt:lpstr>隶书</vt:lpstr>
      <vt:lpstr>宋体</vt:lpstr>
      <vt:lpstr>微软雅黑</vt:lpstr>
      <vt:lpstr>Arial</vt:lpstr>
      <vt:lpstr>Arial Black</vt:lpstr>
      <vt:lpstr>Calibri</vt:lpstr>
      <vt:lpstr>Stencil</vt:lpstr>
      <vt:lpstr>Times New Roman</vt:lpstr>
      <vt:lpstr>Office 主题​​</vt:lpstr>
      <vt:lpstr>Photoshop.Image.7</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www.33ppt.com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信息化教学设计PPT模版</dc:title>
  <dc:creator>weihai</dc:creator>
  <cp:lastModifiedBy>ren jing</cp:lastModifiedBy>
  <cp:revision>1569</cp:revision>
  <dcterms:created xsi:type="dcterms:W3CDTF">2016-06-02T10:48:00Z</dcterms:created>
  <dcterms:modified xsi:type="dcterms:W3CDTF">2019-12-08T13:12:27Z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2052-10.1.0.6875</vt:lpwstr>
  </property>
</Properties>
</file>