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76" r:id="rId3"/>
    <p:sldId id="366" r:id="rId4"/>
    <p:sldId id="327" r:id="rId5"/>
    <p:sldId id="306" r:id="rId6"/>
    <p:sldId id="269" r:id="rId7"/>
    <p:sldId id="262" r:id="rId8"/>
    <p:sldId id="267" r:id="rId9"/>
    <p:sldId id="258" r:id="rId10"/>
    <p:sldId id="297" r:id="rId11"/>
    <p:sldId id="281" r:id="rId12"/>
    <p:sldId id="312" r:id="rId13"/>
    <p:sldId id="279" r:id="rId14"/>
    <p:sldId id="315" r:id="rId15"/>
    <p:sldId id="280" r:id="rId16"/>
    <p:sldId id="314" r:id="rId17"/>
    <p:sldId id="316" r:id="rId18"/>
    <p:sldId id="307" r:id="rId19"/>
    <p:sldId id="332" r:id="rId20"/>
    <p:sldId id="319" r:id="rId21"/>
    <p:sldId id="333" r:id="rId22"/>
    <p:sldId id="356" r:id="rId23"/>
    <p:sldId id="323" r:id="rId24"/>
    <p:sldId id="334" r:id="rId25"/>
    <p:sldId id="324" r:id="rId26"/>
    <p:sldId id="278" r:id="rId27"/>
    <p:sldId id="311" r:id="rId28"/>
    <p:sldId id="277" r:id="rId29"/>
    <p:sldId id="310" r:id="rId30"/>
    <p:sldId id="325" r:id="rId31"/>
    <p:sldId id="326" r:id="rId32"/>
  </p:sldIdLst>
  <p:sldSz cx="12192635" cy="6858000"/>
  <p:notesSz cx="7102475" cy="10231755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99"/>
    <a:srgbClr val="FFCC00"/>
    <a:srgbClr val="8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524" y="-84"/>
      </p:cViewPr>
      <p:guideLst>
        <p:guide orient="horz" pos="2176"/>
        <p:guide pos="38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75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769" y="1279525"/>
            <a:ext cx="6138939" cy="345281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 flipH="1">
            <a:off x="2027966" y="4443413"/>
            <a:ext cx="10165234" cy="2414587"/>
            <a:chOff x="2028560" y="4443106"/>
            <a:chExt cx="10163440" cy="2414895"/>
          </a:xfrm>
        </p:grpSpPr>
        <p:grpSp>
          <p:nvGrpSpPr>
            <p:cNvPr id="2051" name="组合 7"/>
            <p:cNvGrpSpPr/>
            <p:nvPr/>
          </p:nvGrpSpPr>
          <p:grpSpPr>
            <a:xfrm>
              <a:off x="4956671" y="4443106"/>
              <a:ext cx="4884016" cy="2414895"/>
              <a:chOff x="4956670" y="4443106"/>
              <a:chExt cx="4884016" cy="2414894"/>
            </a:xfrm>
          </p:grpSpPr>
          <p:sp>
            <p:nvSpPr>
              <p:cNvPr id="21" name="等腰三角形 2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  <p:grpSp>
          <p:nvGrpSpPr>
            <p:cNvPr id="2054" name="组合 8"/>
            <p:cNvGrpSpPr/>
            <p:nvPr/>
          </p:nvGrpSpPr>
          <p:grpSpPr>
            <a:xfrm>
              <a:off x="3492615" y="5410200"/>
              <a:ext cx="2928111" cy="1447800"/>
              <a:chOff x="4956670" y="4443106"/>
              <a:chExt cx="4884016" cy="2414894"/>
            </a:xfrm>
          </p:grpSpPr>
          <p:sp>
            <p:nvSpPr>
              <p:cNvPr id="19" name="等腰三角形 1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" name="任意多边形 1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  <p:grpSp>
          <p:nvGrpSpPr>
            <p:cNvPr id="2057" name="组合 9"/>
            <p:cNvGrpSpPr/>
            <p:nvPr/>
          </p:nvGrpSpPr>
          <p:grpSpPr>
            <a:xfrm>
              <a:off x="7721715" y="5048250"/>
              <a:ext cx="3660139" cy="1809751"/>
              <a:chOff x="4956670" y="4443106"/>
              <a:chExt cx="4884016" cy="241489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" name="任意多边形 1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 dirty="0"/>
              </a:p>
            </p:txBody>
          </p:sp>
        </p:grpSp>
        <p:grpSp>
          <p:nvGrpSpPr>
            <p:cNvPr id="2060" name="组合 10"/>
            <p:cNvGrpSpPr/>
            <p:nvPr/>
          </p:nvGrpSpPr>
          <p:grpSpPr>
            <a:xfrm>
              <a:off x="2028560" y="6342962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" name="任意多边形 2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  <p:grpSp>
          <p:nvGrpSpPr>
            <p:cNvPr id="2063" name="组合 11"/>
            <p:cNvGrpSpPr/>
            <p:nvPr/>
          </p:nvGrpSpPr>
          <p:grpSpPr>
            <a:xfrm>
              <a:off x="11150357" y="6342962"/>
              <a:ext cx="1041643" cy="515039"/>
              <a:chOff x="4956670" y="4443106"/>
              <a:chExt cx="4884016" cy="2414894"/>
            </a:xfrm>
          </p:grpSpPr>
          <p:sp>
            <p:nvSpPr>
              <p:cNvPr id="13" name="等腰三角形 1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" name="任意多边形 2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1715" y="1700984"/>
            <a:ext cx="8895791" cy="92333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15" y="2687370"/>
            <a:ext cx="8895791" cy="48013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: V 形 5"/>
          <p:cNvSpPr/>
          <p:nvPr/>
        </p:nvSpPr>
        <p:spPr>
          <a:xfrm>
            <a:off x="368336" y="533400"/>
            <a:ext cx="400089" cy="4572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83" y="551546"/>
            <a:ext cx="10516635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425700"/>
            <a:ext cx="4305724" cy="1582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z="2400" strike="noStrike" noProof="1" dirty="0"/>
          </a:p>
        </p:txBody>
      </p:sp>
      <p:sp>
        <p:nvSpPr>
          <p:cNvPr id="8" name="矩形 7"/>
          <p:cNvSpPr/>
          <p:nvPr/>
        </p:nvSpPr>
        <p:spPr>
          <a:xfrm>
            <a:off x="0" y="4097338"/>
            <a:ext cx="12195317" cy="268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z="2400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4403100" y="2425700"/>
            <a:ext cx="408557" cy="1582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240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27737" y="2603462"/>
            <a:ext cx="6427182" cy="757130"/>
          </a:xfrm>
        </p:spPr>
        <p:txBody>
          <a:bodyPr wrap="square"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27737" y="3410915"/>
            <a:ext cx="6427182" cy="424732"/>
          </a:xfrm>
        </p:spPr>
        <p:txBody>
          <a:bodyPr wrap="square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83" y="1825625"/>
            <a:ext cx="5182110" cy="435133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 dirty="0"/>
              <a:t>单击此处</a:t>
            </a:r>
            <a:r>
              <a:rPr lang="zh-CN" altLang="en-US" strike="noStrike" noProof="1" dirty="0" smtClean="0"/>
              <a:t>编辑文本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808" y="1825625"/>
            <a:ext cx="5182110" cy="435133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 dirty="0"/>
              <a:t>单击此处</a:t>
            </a:r>
            <a:r>
              <a:rPr lang="zh-CN" altLang="en-US" strike="noStrike" noProof="1" dirty="0" smtClean="0"/>
              <a:t>编辑文本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箭头: V 形 9"/>
          <p:cNvSpPr/>
          <p:nvPr/>
        </p:nvSpPr>
        <p:spPr>
          <a:xfrm>
            <a:off x="262493" y="677863"/>
            <a:ext cx="503816" cy="57626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03239"/>
            <a:ext cx="10516635" cy="1325563"/>
          </a:xfrm>
        </p:spPr>
        <p:txBody>
          <a:bodyPr/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2" y="1681163"/>
            <a:ext cx="515829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2" y="2505075"/>
            <a:ext cx="5158295" cy="368458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9" y="1681163"/>
            <a:ext cx="518369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9" y="2505075"/>
            <a:ext cx="5183698" cy="3684588"/>
          </a:xfrm>
        </p:spPr>
        <p:txBody>
          <a:bodyPr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/>
        </p:nvGrpSpPr>
        <p:grpSpPr>
          <a:xfrm flipH="1">
            <a:off x="2027966" y="4443413"/>
            <a:ext cx="10165234" cy="2414587"/>
            <a:chOff x="2028560" y="4443106"/>
            <a:chExt cx="10163440" cy="2414895"/>
          </a:xfrm>
        </p:grpSpPr>
        <p:grpSp>
          <p:nvGrpSpPr>
            <p:cNvPr id="5123" name="组合 6"/>
            <p:cNvGrpSpPr/>
            <p:nvPr/>
          </p:nvGrpSpPr>
          <p:grpSpPr>
            <a:xfrm>
              <a:off x="4956671" y="4443106"/>
              <a:ext cx="4884016" cy="2414895"/>
              <a:chOff x="4956670" y="4443106"/>
              <a:chExt cx="4884016" cy="2414894"/>
            </a:xfrm>
          </p:grpSpPr>
          <p:sp>
            <p:nvSpPr>
              <p:cNvPr id="20" name="等腰三角形 19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  <p:grpSp>
          <p:nvGrpSpPr>
            <p:cNvPr id="5126" name="组合 7"/>
            <p:cNvGrpSpPr/>
            <p:nvPr/>
          </p:nvGrpSpPr>
          <p:grpSpPr>
            <a:xfrm>
              <a:off x="3492615" y="5410200"/>
              <a:ext cx="2928111" cy="1447800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" name="任意多边形 1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  <p:grpSp>
          <p:nvGrpSpPr>
            <p:cNvPr id="5129" name="组合 8"/>
            <p:cNvGrpSpPr/>
            <p:nvPr/>
          </p:nvGrpSpPr>
          <p:grpSpPr>
            <a:xfrm>
              <a:off x="7721715" y="5048250"/>
              <a:ext cx="3660139" cy="1809751"/>
              <a:chOff x="4956670" y="4443106"/>
              <a:chExt cx="4884016" cy="2414894"/>
            </a:xfrm>
          </p:grpSpPr>
          <p:sp>
            <p:nvSpPr>
              <p:cNvPr id="16" name="等腰三角形 1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" name="任意多边形 1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 dirty="0"/>
              </a:p>
            </p:txBody>
          </p:sp>
        </p:grpSp>
        <p:grpSp>
          <p:nvGrpSpPr>
            <p:cNvPr id="5132" name="组合 9"/>
            <p:cNvGrpSpPr/>
            <p:nvPr/>
          </p:nvGrpSpPr>
          <p:grpSpPr>
            <a:xfrm>
              <a:off x="2028560" y="6342962"/>
              <a:ext cx="1041643" cy="515039"/>
              <a:chOff x="4956670" y="4443106"/>
              <a:chExt cx="4884016" cy="2414894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" name="任意多边形 2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  <p:grpSp>
          <p:nvGrpSpPr>
            <p:cNvPr id="5135" name="组合 10"/>
            <p:cNvGrpSpPr/>
            <p:nvPr/>
          </p:nvGrpSpPr>
          <p:grpSpPr>
            <a:xfrm>
              <a:off x="11150357" y="6342962"/>
              <a:ext cx="1041643" cy="515039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" name="任意多边形 2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40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00432" y="1710778"/>
            <a:ext cx="8066906" cy="923330"/>
          </a:xfrm>
        </p:spPr>
        <p:txBody>
          <a:bodyPr anchor="b" anchorCtr="0"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23" name="内容占位符 22"/>
          <p:cNvSpPr>
            <a:spLocks noGrp="1"/>
          </p:cNvSpPr>
          <p:nvPr>
            <p:ph sz="quarter" idx="13"/>
          </p:nvPr>
        </p:nvSpPr>
        <p:spPr>
          <a:xfrm>
            <a:off x="2300433" y="2716239"/>
            <a:ext cx="8066953" cy="53553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871" y="711200"/>
            <a:ext cx="426282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53048" y="733425"/>
            <a:ext cx="6171008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 smtClean="0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311400"/>
            <a:ext cx="426282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17506" y="365125"/>
            <a:ext cx="937412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9507208" cy="5811838"/>
          </a:xfrm>
        </p:spPr>
        <p:txBody>
          <a:bodyPr vert="eaVert"/>
          <a:lstStyle>
            <a:lvl1pPr>
              <a:defRPr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8" name="箭头: V 形 7"/>
          <p:cNvSpPr/>
          <p:nvPr/>
        </p:nvSpPr>
        <p:spPr>
          <a:xfrm>
            <a:off x="262493" y="739775"/>
            <a:ext cx="503816" cy="57626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tx1"/>
              </a:solidFill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83" y="365125"/>
            <a:ext cx="10516635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0488CED8-A2E1-4FD5-B2F5-D691BB24C91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1A5F2F5A-3577-40D0-9738-AC762F5E245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image" Target="../media/image2.png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hyperlink" Target="http://images.google.com/imgres?imgurl=http://www.bj-boruidianlan.com/uploadpic/meihao/2008221192961.jpg&amp;imgrefurl=http://www.bj-boruidianlan.com/&amp;usg=__mUmqotnUdPoUhn2JSdQeRntDp5I=&amp;h=300&amp;w=300&amp;sz=17&amp;hl=zh-CN&amp;start=16&amp;tbnid=PoaUpqQimiKVIM:&amp;tbnh=116&amp;tbnw=116&amp;prev=/images%3Fq%3D%25E7%2594%25B5%25E7%25BC%2586%26gbv%3D2%26ndsp%3D20%26hl%3Dzh-CN%26sa%3DN%26newwindow%3D1" TargetMode="External"/><Relationship Id="rId7" Type="http://schemas.openxmlformats.org/officeDocument/2006/relationships/image" Target="../media/image10.jpeg"/><Relationship Id="rId6" Type="http://schemas.openxmlformats.org/officeDocument/2006/relationships/hyperlink" Target="http://images.google.com/imgres?imgurl=http://www.xinhulb.com/vsites/es00018358/uploadfile/20082209249754.jpg&amp;imgrefurl=http://www.xinhulb.com/Web_Module/2110/Single_cn.asp%3FMenuid%3D193%26id%3D96%26Apage%3D2&amp;usg=__TYolryWNJqrcTkLSgta_9U6brNA=&amp;h=200&amp;w=200&amp;sz=6&amp;hl=zh-CN&amp;start=35&amp;tbnid=Svy5UUKhD8m_xM:&amp;tbnh=104&amp;tbnw=104&amp;prev=/images%3Fq%3D%25E7%2584%258A%25E6%258E%25A5%25E6%2589%258B%25E6%258C%2581%25E9%259D%25A2%25E7%25BD%25A9%26gbv%3D2%26ndsp%3D20%26hl%3Dzh-CN%26sa%3DN%26start%3D20%26newwindow%3D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www.58yd.com/admin/ewebeditor/uploadfile/20080621211259466.jpg&amp;imgrefurl=http://www.58yd.com/pic.asp%3Fchannelid%3D9%26pid%3D2%26act%3Dcontent&amp;usg=__JoMlqprkoRUZvhZoFf5L4J-dlNQ=&amp;h=265&amp;w=345&amp;sz=53&amp;hl=zh-CN&amp;start=10&amp;tbnid=Yz45LDVj5aqL2M:&amp;tbnh=92&amp;tbnw=120&amp;prev=/images%3Fq%3D%25E7%2584%258A%25E6%259D%25A1E4303%26gbv%3D2%26hl%3Dzh-CN%26sa%3DG%26newwindow%3D1" TargetMode="Externa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image" Target="../media/image14.png"/><Relationship Id="rId12" Type="http://schemas.openxmlformats.org/officeDocument/2006/relationships/image" Target="../media/image13.jpeg"/><Relationship Id="rId11" Type="http://schemas.openxmlformats.org/officeDocument/2006/relationships/hyperlink" Target="http://images.google.com/imgres?imgurl=http://www.grainger.com.cn/chn/product_images/S000107/2005092311490515568.JPG&amp;imgrefurl=http://www.grainger.com.cn/chn/getBrandDetails-aspx!item_id%248513%255Ebrand_id%24109%255Ebrandname%24%255Ecindexs1%24%255Ecategory_id%241797%255Ecfamily%24%255Efamily%24for%255ESKU_1B1442.htm&amp;usg=__e85IwZmJcf-WYqz7XJY0ssQO1ao=&amp;h=380&amp;w=624&amp;sz=15&amp;hl=zh-CN&amp;start=4&amp;tbnid=xT4ziX7iI3OqJM:&amp;tbnh=83&amp;tbnw=136&amp;prev=/images%3Fq%3D%25E7%2584%258A%25E6%258E%25A5%2B%25E6%2595%25B2%25E6%25B8%25A3%25E9%2594%25A4%26gbv%3D2%26ndsp%3D20%26hl%3Dzh-CN%26sa%3DN%26newwindow%3D1" TargetMode="External"/><Relationship Id="rId10" Type="http://schemas.openxmlformats.org/officeDocument/2006/relationships/image" Target="../media/image12.jpeg"/><Relationship Id="rId1" Type="http://schemas.openxmlformats.org/officeDocument/2006/relationships/hyperlink" Target="http://images.google.com/imgres?imgurl=http://www.sh-jiangnan.net/ZXE-500.jpg&amp;imgrefurl=http://www.sh-jiangnan.net/product_10_4.htm&amp;usg=__M3iuFhIxn30aM6zbqIyxyEEuWTw=&amp;h=688&amp;w=504&amp;sz=38&amp;hl=zh-CN&amp;start=13&amp;tbnid=DG40F5JZcyHYAM:&amp;tbnh=139&amp;tbnw=102&amp;prev=/images%3Fq%3D%25E7%2584%258A%25E6%259D%25A1%25E7%2594%25B5%25E5%25BC%25A7%25E7%2584%258A%25E6%259C%25BA%26gbv%3D2%26hl%3Dzh-CN%26sa%3DG%26newwindow%3D1" TargetMode="Externa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slide" Target="slide8.xml"/><Relationship Id="rId3" Type="http://schemas.openxmlformats.org/officeDocument/2006/relationships/slide" Target="slide12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Freeform 5"/>
          <p:cNvSpPr/>
          <p:nvPr>
            <p:custDataLst>
              <p:tags r:id="rId1"/>
            </p:custDataLst>
          </p:nvPr>
        </p:nvSpPr>
        <p:spPr bwMode="auto">
          <a:xfrm rot="10800000">
            <a:off x="9336513" y="4437295"/>
            <a:ext cx="1799955" cy="159529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0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ctr"/>
            <a:endParaRPr lang="zh-CN" altLang="en-US" sz="1400" b="1" dirty="0">
              <a:solidFill>
                <a:srgbClr val="C0000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5" name="Freeform 5"/>
          <p:cNvSpPr/>
          <p:nvPr>
            <p:custDataLst>
              <p:tags r:id="rId2"/>
            </p:custDataLst>
          </p:nvPr>
        </p:nvSpPr>
        <p:spPr bwMode="auto">
          <a:xfrm rot="10800000">
            <a:off x="9840874" y="1124479"/>
            <a:ext cx="2323705" cy="20594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algn="ctr"/>
            <a:endParaRPr lang="zh-CN" altLang="en-US" sz="1400" b="1" dirty="0">
              <a:solidFill>
                <a:srgbClr val="C0000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 flipH="1" flipV="1">
            <a:off x="9912165" y="4241814"/>
            <a:ext cx="2892092" cy="1466296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Freeform 5"/>
          <p:cNvSpPr/>
          <p:nvPr>
            <p:custDataLst>
              <p:tags r:id="rId5"/>
            </p:custDataLst>
          </p:nvPr>
        </p:nvSpPr>
        <p:spPr bwMode="auto">
          <a:xfrm rot="10800000">
            <a:off x="12245629" y="2025429"/>
            <a:ext cx="1126441" cy="99835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/>
          <a:p>
            <a:pPr algn="ctr"/>
            <a:endParaRPr lang="zh-CN" altLang="en-US" sz="1400" b="1" dirty="0">
              <a:solidFill>
                <a:srgbClr val="C0000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43" name="Freeform 5"/>
          <p:cNvSpPr/>
          <p:nvPr>
            <p:custDataLst>
              <p:tags r:id="rId6"/>
            </p:custDataLst>
          </p:nvPr>
        </p:nvSpPr>
        <p:spPr bwMode="auto">
          <a:xfrm rot="10800000">
            <a:off x="12588505" y="3649932"/>
            <a:ext cx="728587" cy="64574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/>
          <a:p>
            <a:pPr algn="ctr"/>
            <a:endParaRPr lang="zh-CN" altLang="en-US" sz="1400" b="1" dirty="0">
              <a:solidFill>
                <a:srgbClr val="C0000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48" name="Freeform 5"/>
          <p:cNvSpPr/>
          <p:nvPr>
            <p:custDataLst>
              <p:tags r:id="rId7"/>
            </p:custDataLst>
          </p:nvPr>
        </p:nvSpPr>
        <p:spPr bwMode="auto">
          <a:xfrm rot="10800000">
            <a:off x="10776382" y="4548579"/>
            <a:ext cx="1052270" cy="9326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/>
          <a:p>
            <a:pPr algn="ctr"/>
            <a:endParaRPr lang="zh-CN" altLang="en-US" sz="1400" b="1" dirty="0">
              <a:solidFill>
                <a:srgbClr val="C0000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>
            <p:custDataLst>
              <p:tags r:id="rId8"/>
            </p:custDataLst>
          </p:nvPr>
        </p:nvSpPr>
        <p:spPr>
          <a:xfrm>
            <a:off x="4299471" y="4242036"/>
            <a:ext cx="221977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77" name="矩形 76"/>
          <p:cNvSpPr/>
          <p:nvPr>
            <p:custDataLst>
              <p:tags r:id="rId9"/>
            </p:custDataLst>
          </p:nvPr>
        </p:nvSpPr>
        <p:spPr>
          <a:xfrm>
            <a:off x="659130" y="3271520"/>
            <a:ext cx="556323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algn="ctr"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三极榜书简体" panose="00000500000000000000" pitchFamily="2" charset="-122"/>
                <a:ea typeface="三极榜书简体" panose="00000500000000000000" pitchFamily="2" charset="-122"/>
                <a:cs typeface="+mn-ea"/>
                <a:sym typeface="+mn-lt"/>
              </a:rPr>
              <a:t>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三极榜书简体" panose="00000500000000000000" pitchFamily="2" charset="-122"/>
              <a:ea typeface="三极榜书简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>
            <p:custDataLst>
              <p:tags r:id="rId10"/>
            </p:custDataLst>
          </p:nvPr>
        </p:nvSpPr>
        <p:spPr>
          <a:xfrm>
            <a:off x="659130" y="1463675"/>
            <a:ext cx="586168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>
              <a:defRPr/>
            </a:pPr>
            <a:r>
              <a:rPr lang="zh-CN" altLang="zh-CN" sz="2800" b="1" dirty="0">
                <a:latin typeface="仿宋_GB2312" pitchFamily="49" charset="-122"/>
                <a:ea typeface="仿宋_GB2312" pitchFamily="49" charset="-122"/>
                <a:sym typeface="+mn-ea"/>
              </a:rPr>
              <a:t>《焊工工艺与技能训练》单元设计</a:t>
            </a:r>
            <a:r>
              <a:rPr lang="en-US" altLang="zh-CN" sz="2800" dirty="0">
                <a:solidFill>
                  <a:schemeClr val="accent2"/>
                </a:solidFill>
                <a:latin typeface="三极榜书简体" panose="00000500000000000000" pitchFamily="2" charset="-122"/>
                <a:ea typeface="三极榜书简体" panose="00000500000000000000" pitchFamily="2" charset="-122"/>
                <a:cs typeface="+mn-ea"/>
                <a:sym typeface="+mn-lt"/>
              </a:rPr>
              <a:t> 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三极榜书简体" panose="00000500000000000000" pitchFamily="2" charset="-122"/>
              <a:ea typeface="三极榜书简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186321" y="2986896"/>
            <a:ext cx="2001471" cy="1773890"/>
            <a:chOff x="3295850" y="2263222"/>
            <a:chExt cx="2643765" cy="2343151"/>
          </a:xfrm>
        </p:grpSpPr>
        <p:sp>
          <p:nvSpPr>
            <p:cNvPr id="60" name="Freeform 5"/>
            <p:cNvSpPr/>
            <p:nvPr>
              <p:custDataLst>
                <p:tags r:id="rId11"/>
              </p:custDataLst>
            </p:nvPr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/>
            </a:soli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14300" dist="762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pPr algn="ctr"/>
              <a:endParaRPr lang="zh-CN" altLang="en-US" sz="1400" b="1" dirty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61" name="Freeform 5"/>
            <p:cNvSpPr/>
            <p:nvPr>
              <p:custDataLst>
                <p:tags r:id="rId12"/>
              </p:custDataLst>
            </p:nvPr>
          </p:nvSpPr>
          <p:spPr bwMode="auto">
            <a:xfrm rot="10800000">
              <a:off x="3589409" y="2523401"/>
              <a:ext cx="2056646" cy="182279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63500">
              <a:solidFill>
                <a:schemeClr val="accent2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p>
              <a:pPr algn="ctr"/>
              <a:endParaRPr lang="zh-CN" altLang="en-US" sz="1400" b="1" dirty="0">
                <a:solidFill>
                  <a:srgbClr val="C0000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008413" y="1863124"/>
            <a:ext cx="2683770" cy="2378608"/>
            <a:chOff x="7449648" y="2171099"/>
            <a:chExt cx="2683770" cy="2378608"/>
          </a:xfrm>
        </p:grpSpPr>
        <p:grpSp>
          <p:nvGrpSpPr>
            <p:cNvPr id="18" name="组合 17"/>
            <p:cNvGrpSpPr/>
            <p:nvPr/>
          </p:nvGrpSpPr>
          <p:grpSpPr>
            <a:xfrm>
              <a:off x="7449648" y="2171099"/>
              <a:ext cx="2683770" cy="2378608"/>
              <a:chOff x="3295850" y="2263222"/>
              <a:chExt cx="2643765" cy="2343151"/>
            </a:xfrm>
          </p:grpSpPr>
          <p:sp>
            <p:nvSpPr>
              <p:cNvPr id="20" name="Freeform 5"/>
              <p:cNvSpPr/>
              <p:nvPr>
                <p:custDataLst>
                  <p:tags r:id="rId13"/>
                </p:custDataLst>
              </p:nvPr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14300" dist="762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p>
                <a:pPr algn="ctr"/>
                <a:endParaRPr lang="zh-CN" altLang="en-US" sz="1400" b="1" dirty="0">
                  <a:solidFill>
                    <a:prstClr val="black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5"/>
              <p:cNvSpPr/>
              <p:nvPr>
                <p:custDataLst>
                  <p:tags r:id="rId14"/>
                </p:custDataLst>
              </p:nvPr>
            </p:nvSpPr>
            <p:spPr bwMode="auto">
              <a:xfrm rot="10800000">
                <a:off x="3589409" y="2523401"/>
                <a:ext cx="2056646" cy="182279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635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/>
              <a:p>
                <a:pPr algn="ctr"/>
                <a:endParaRPr lang="zh-CN" altLang="en-US" sz="1400" b="1" dirty="0">
                  <a:solidFill>
                    <a:srgbClr val="C0000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108" y="2964326"/>
              <a:ext cx="854607" cy="854607"/>
            </a:xfrm>
            <a:prstGeom prst="rect">
              <a:avLst/>
            </a:prstGeom>
          </p:spPr>
        </p:pic>
      </p:grpSp>
      <p:sp>
        <p:nvSpPr>
          <p:cNvPr id="3" name="Rectangle 45"/>
          <p:cNvSpPr/>
          <p:nvPr>
            <p:custDataLst>
              <p:tags r:id="rId17"/>
            </p:custDataLst>
          </p:nvPr>
        </p:nvSpPr>
        <p:spPr>
          <a:xfrm>
            <a:off x="1577972" y="2294335"/>
            <a:ext cx="6431827" cy="15316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30000"/>
              </a:lnSpc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任务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0514 </a:t>
            </a:r>
            <a:r>
              <a:rPr lang="zh-CN" altLang="en-US" sz="3600" b="1" dirty="0">
                <a:solidFill>
                  <a:schemeClr val="accent1"/>
                </a:solidFill>
                <a:latin typeface="三极榜书简体" panose="00000500000000000000" pitchFamily="2" charset="-122"/>
                <a:ea typeface="三极榜书简体" panose="00000500000000000000" pitchFamily="2" charset="-122"/>
                <a:cs typeface="+mn-ea"/>
                <a:sym typeface="+mn-ea"/>
              </a:rPr>
              <a:t>V形坡口对接仰位手弧焊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3" grpId="0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AutoShape 2"/>
          <p:cNvSpPr/>
          <p:nvPr/>
        </p:nvSpPr>
        <p:spPr>
          <a:xfrm>
            <a:off x="1775425" y="1196975"/>
            <a:ext cx="1873250" cy="7921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决  策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5388" y="1268413"/>
            <a:ext cx="2447925" cy="2297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4" descr="thinking%20cart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13" y="2852738"/>
            <a:ext cx="3887787" cy="28765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82" name="表格 60481"/>
          <p:cNvGraphicFramePr/>
          <p:nvPr>
            <p:custDataLst>
              <p:tags r:id="rId3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7" name="Group 2"/>
          <p:cNvGrpSpPr/>
          <p:nvPr/>
        </p:nvGrpSpPr>
        <p:grpSpPr>
          <a:xfrm>
            <a:off x="1775425" y="1412875"/>
            <a:ext cx="1944688" cy="4392613"/>
            <a:chOff x="0" y="0"/>
            <a:chExt cx="1927" cy="1308"/>
          </a:xfrm>
        </p:grpSpPr>
        <p:grpSp>
          <p:nvGrpSpPr>
            <p:cNvPr id="19458" name="Group 3"/>
            <p:cNvGrpSpPr/>
            <p:nvPr/>
          </p:nvGrpSpPr>
          <p:grpSpPr>
            <a:xfrm>
              <a:off x="0" y="0"/>
              <a:ext cx="1927" cy="1308"/>
              <a:chOff x="0" y="0"/>
              <a:chExt cx="1889" cy="1009"/>
            </a:xfrm>
          </p:grpSpPr>
          <p:grpSp>
            <p:nvGrpSpPr>
              <p:cNvPr id="19459" name="Group 4"/>
              <p:cNvGrpSpPr/>
              <p:nvPr/>
            </p:nvGrpSpPr>
            <p:grpSpPr>
              <a:xfrm>
                <a:off x="0" y="90"/>
                <a:ext cx="1889" cy="919"/>
                <a:chOff x="0" y="0"/>
                <a:chExt cx="1926" cy="937"/>
              </a:xfrm>
            </p:grpSpPr>
            <p:sp>
              <p:nvSpPr>
                <p:cNvPr id="2" name="Oval 5"/>
                <p:cNvSpPr>
                  <a:spLocks noChangeArrowheads="1"/>
                </p:cNvSpPr>
                <p:nvPr/>
              </p:nvSpPr>
              <p:spPr bwMode="auto">
                <a:xfrm>
                  <a:off x="20" y="30"/>
                  <a:ext cx="1906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Oval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06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" name="Oval 7"/>
              <p:cNvSpPr>
                <a:spLocks noChangeArrowheads="1"/>
              </p:cNvSpPr>
              <p:nvPr/>
            </p:nvSpPr>
            <p:spPr bwMode="auto">
              <a:xfrm>
                <a:off x="89" y="0"/>
                <a:ext cx="1690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Oval 8"/>
              <p:cNvSpPr>
                <a:spLocks noChangeArrowheads="1"/>
              </p:cNvSpPr>
              <p:nvPr/>
            </p:nvSpPr>
            <p:spPr bwMode="auto">
              <a:xfrm>
                <a:off x="111" y="5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128" y="13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auto">
              <a:xfrm>
                <a:off x="211" y="30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7999"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466" name="Text Box 11"/>
            <p:cNvSpPr txBox="1"/>
            <p:nvPr/>
          </p:nvSpPr>
          <p:spPr>
            <a:xfrm>
              <a:off x="348" y="363"/>
              <a:ext cx="1145" cy="4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制定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  <a:p>
              <a:pPr algn="ctr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实施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  <a:p>
              <a:pPr algn="ctr" eaLnBrk="0" hangingPunct="0"/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方案</a:t>
              </a:r>
              <a:endPara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19467" name="AutoShape 12"/>
          <p:cNvSpPr/>
          <p:nvPr/>
        </p:nvSpPr>
        <p:spPr>
          <a:xfrm>
            <a:off x="3864575" y="1844675"/>
            <a:ext cx="1511300" cy="3744913"/>
          </a:xfrm>
          <a:prstGeom prst="rightArrowCallout">
            <a:avLst>
              <a:gd name="adj1" fmla="val 61948"/>
              <a:gd name="adj2" fmla="val 61948"/>
              <a:gd name="adj3" fmla="val 16662"/>
              <a:gd name="adj4" fmla="val 66667"/>
            </a:avLst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  <a:tileRect/>
          </a:gra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Arial" panose="020B0604020202020204" pitchFamily="34" charset="0"/>
                <a:ea typeface="楷体_GB2312" pitchFamily="49" charset="-122"/>
              </a:rPr>
              <a:t>设备、材料准备</a:t>
            </a:r>
            <a:endParaRPr lang="zh-CN" altLang="en-US" sz="3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8" name="AutoShape 13"/>
          <p:cNvSpPr/>
          <p:nvPr/>
        </p:nvSpPr>
        <p:spPr>
          <a:xfrm>
            <a:off x="5591775" y="1773238"/>
            <a:ext cx="1584325" cy="3816350"/>
          </a:xfrm>
          <a:prstGeom prst="rightArrowCallout">
            <a:avLst>
              <a:gd name="adj1" fmla="val 60220"/>
              <a:gd name="adj2" fmla="val 60220"/>
              <a:gd name="adj3" fmla="val 16662"/>
              <a:gd name="adj4" fmla="val 66667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Arial" panose="020B0604020202020204" pitchFamily="34" charset="0"/>
                <a:ea typeface="楷体_GB2312" pitchFamily="49" charset="-122"/>
              </a:rPr>
              <a:t>工艺参数确定</a:t>
            </a:r>
            <a:endParaRPr lang="zh-CN" altLang="en-US" sz="3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9" name="AutoShape 14"/>
          <p:cNvSpPr/>
          <p:nvPr/>
        </p:nvSpPr>
        <p:spPr>
          <a:xfrm>
            <a:off x="7465025" y="1844675"/>
            <a:ext cx="1368425" cy="3816350"/>
          </a:xfrm>
          <a:prstGeom prst="rightArrowCallout">
            <a:avLst>
              <a:gd name="adj1" fmla="val 69721"/>
              <a:gd name="adj2" fmla="val 69721"/>
              <a:gd name="adj3" fmla="val 16662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  <a:tileRect/>
          </a:gra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实  施  焊  接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70" name="AutoShape 15"/>
          <p:cNvSpPr/>
          <p:nvPr/>
        </p:nvSpPr>
        <p:spPr>
          <a:xfrm>
            <a:off x="9120788" y="1917700"/>
            <a:ext cx="1584325" cy="3816350"/>
          </a:xfrm>
          <a:prstGeom prst="rightArrowCallout">
            <a:avLst>
              <a:gd name="adj1" fmla="val 60220"/>
              <a:gd name="adj2" fmla="val 60220"/>
              <a:gd name="adj3" fmla="val 16662"/>
              <a:gd name="adj4" fmla="val 66667"/>
            </a:avLst>
          </a:prstGeom>
          <a:solidFill>
            <a:srgbClr val="FF00FF"/>
          </a:soli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Arial" panose="020B0604020202020204" pitchFamily="34" charset="0"/>
                <a:ea typeface="楷体_GB2312" pitchFamily="49" charset="-122"/>
              </a:rPr>
              <a:t>检          验</a:t>
            </a:r>
            <a:endParaRPr lang="zh-CN" altLang="en-US" sz="3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/>
          <p:nvPr/>
        </p:nvSpPr>
        <p:spPr>
          <a:xfrm>
            <a:off x="4151913" y="3284538"/>
            <a:ext cx="4681537" cy="645160"/>
          </a:xfrm>
          <a:prstGeom prst="rect">
            <a:avLst/>
          </a:prstGeom>
          <a:solidFill>
            <a:schemeClr val="accent1"/>
          </a:soli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t" anchorCtr="0">
            <a:spAutoFit/>
            <a:flatTx/>
          </a:bodyPr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设备、工具、材料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20482" name="Picture 3" descr="ZXE-50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13" y="1052513"/>
            <a:ext cx="13208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" descr="3311137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00" y="4437063"/>
            <a:ext cx="1800225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5" descr="2008062121125946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475" y="1196975"/>
            <a:ext cx="2016125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6" descr="2008220924975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688" y="4221163"/>
            <a:ext cx="1655762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7" descr="2008221192961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4938" y="4292600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8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963" y="1196975"/>
            <a:ext cx="2016125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9" descr="2005092311490515568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2725" y="4508500"/>
            <a:ext cx="2087563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8988" y="1196975"/>
            <a:ext cx="1728787" cy="15128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82" name="表格 60481"/>
          <p:cNvGraphicFramePr/>
          <p:nvPr>
            <p:custDataLst>
              <p:tags r:id="rId14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/>
          <p:nvPr/>
        </p:nvSpPr>
        <p:spPr>
          <a:xfrm>
            <a:off x="2135788" y="1771809"/>
            <a:ext cx="34823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主要设备、材料列表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1506" name="表格 21505"/>
          <p:cNvGraphicFramePr/>
          <p:nvPr/>
        </p:nvGraphicFramePr>
        <p:xfrm>
          <a:off x="1703988" y="2276475"/>
          <a:ext cx="8823325" cy="3883025"/>
        </p:xfrm>
        <a:graphic>
          <a:graphicData uri="http://schemas.openxmlformats.org/drawingml/2006/table">
            <a:tbl>
              <a:tblPr/>
              <a:tblGrid>
                <a:gridCol w="898525"/>
                <a:gridCol w="2124075"/>
                <a:gridCol w="1838325"/>
                <a:gridCol w="2784475"/>
                <a:gridCol w="1177925"/>
              </a:tblGrid>
              <a:tr h="88900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序号</a:t>
                      </a:r>
                      <a:endParaRPr lang="zh-CN" altLang="en-US" sz="2400" dirty="0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lvl="0" indent="0" algn="ctr">
                        <a:buNone/>
                      </a:pPr>
                      <a:endParaRPr lang="zh-CN" altLang="zh-CN" sz="2400" dirty="0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名称</a:t>
                      </a:r>
                      <a:endParaRPr lang="zh-CN" altLang="en-US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型号</a:t>
                      </a:r>
                      <a:r>
                        <a:rPr lang="en-US" altLang="zh-CN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</a:t>
                      </a:r>
                      <a:r>
                        <a:rPr lang="zh-CN" altLang="en-US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牌号</a:t>
                      </a:r>
                      <a:endParaRPr lang="zh-CN" altLang="en-US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规格</a:t>
                      </a:r>
                      <a:endParaRPr lang="zh-CN" altLang="en-US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备注</a:t>
                      </a:r>
                      <a:endParaRPr lang="zh-CN" altLang="en-US" sz="2400" dirty="0">
                        <a:latin typeface="宋体" panose="0201060003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</a:tr>
              <a:tr h="88741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直流电焊机</a:t>
                      </a:r>
                      <a:endParaRPr lang="zh-CN" altLang="en-US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ZX</a:t>
                      </a:r>
                      <a:r>
                        <a:rPr lang="zh-CN" altLang="en-US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一4</a:t>
                      </a:r>
                      <a:r>
                        <a:rPr lang="en-US" altLang="zh-CN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00</a:t>
                      </a:r>
                      <a:endParaRPr lang="en-US" altLang="zh-CN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endParaRPr lang="zh-CN" altLang="zh-CN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endParaRPr lang="zh-CN" altLang="zh-CN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FE7"/>
                    </a:solidFill>
                  </a:tcPr>
                </a:tc>
              </a:tr>
              <a:tr h="121602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zh-CN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altLang="zh-CN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焊条</a:t>
                      </a:r>
                      <a:endParaRPr lang="zh-CN" altLang="en-US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lvl="0" indent="0" algn="ctr">
                        <a:buNone/>
                      </a:pPr>
                      <a:endParaRPr lang="zh-CN" altLang="zh-CN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E4303</a:t>
                      </a:r>
                      <a:endParaRPr lang="zh-CN" altLang="en-US" sz="2400" b="1" dirty="0"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Ø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</a:t>
                      </a:r>
                      <a:endParaRPr lang="zh-CN" altLang="en-US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endParaRPr lang="zh-CN" altLang="zh-CN" sz="2400" b="1" dirty="0"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</a:tr>
              <a:tr h="890587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zh-CN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zh-CN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Q235-A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钢板</a:t>
                      </a:r>
                      <a:endParaRPr lang="zh-CN" altLang="en-US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endParaRPr lang="zh-CN" altLang="zh-CN" sz="2400" b="1" dirty="0"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2400" b="1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300mm×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100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mm×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12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mm(2</a:t>
                      </a:r>
                      <a:r>
                        <a:rPr lang="zh-CN" altLang="en-US" sz="2400" b="1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件</a:t>
                      </a:r>
                      <a:r>
                        <a:rPr lang="en-US" altLang="zh-CN" sz="2400" b="1" dirty="0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)</a:t>
                      </a:r>
                      <a:endParaRPr lang="en-US" altLang="zh-CN" sz="2400" b="1" dirty="0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endParaRPr lang="zh-CN" altLang="zh-CN" sz="2400" b="1" dirty="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lvl="0" indent="0" algn="ctr">
                        <a:buNone/>
                      </a:pPr>
                      <a:endParaRPr lang="zh-CN" altLang="zh-CN" sz="2400" b="1" dirty="0"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482" name="表格 60481"/>
          <p:cNvGraphicFramePr/>
          <p:nvPr>
            <p:custDataLst>
              <p:tags r:id="rId3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AutoShape 2"/>
          <p:cNvSpPr/>
          <p:nvPr/>
        </p:nvSpPr>
        <p:spPr>
          <a:xfrm>
            <a:off x="1992913" y="1196975"/>
            <a:ext cx="2159000" cy="7921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计 划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6375" y="1989138"/>
            <a:ext cx="3636963" cy="39608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82" name="表格 60481"/>
          <p:cNvGraphicFramePr/>
          <p:nvPr>
            <p:custDataLst>
              <p:tags r:id="rId2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4226525" y="1773238"/>
            <a:ext cx="3887788" cy="936625"/>
          </a:xfrm>
          <a:prstGeom prst="downArrowCallout">
            <a:avLst>
              <a:gd name="adj1" fmla="val 103771"/>
              <a:gd name="adj2" fmla="val 103771"/>
              <a:gd name="adj3" fmla="val 16667"/>
              <a:gd name="adj4" fmla="val 66667"/>
            </a:avLst>
          </a:prstGeom>
          <a:solidFill>
            <a:srgbClr val="CC99FF"/>
          </a:solidFill>
          <a:ln w="9525" cmpd="sng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选择焊机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3554" name="AutoShape 3"/>
          <p:cNvSpPr/>
          <p:nvPr/>
        </p:nvSpPr>
        <p:spPr>
          <a:xfrm>
            <a:off x="4801200" y="981075"/>
            <a:ext cx="2808288" cy="7207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制定实施计划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151913" y="3840163"/>
            <a:ext cx="4032250" cy="812800"/>
          </a:xfrm>
          <a:prstGeom prst="downArrowCallout">
            <a:avLst>
              <a:gd name="adj1" fmla="val 76251"/>
              <a:gd name="adj2" fmla="val 116031"/>
              <a:gd name="adj3" fmla="val 17537"/>
              <a:gd name="adj4" fmla="val 66667"/>
            </a:avLst>
          </a:prstGeom>
          <a:solidFill>
            <a:srgbClr val="CC99FF"/>
          </a:solidFill>
          <a:ln w="9525" cmpd="sng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选择焊接参数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56513" y="5630863"/>
            <a:ext cx="6553200" cy="460375"/>
          </a:xfrm>
          <a:prstGeom prst="rect">
            <a:avLst/>
          </a:prstGeom>
          <a:solidFill>
            <a:srgbClr val="CC99FF"/>
          </a:solidFill>
          <a:ln w="9525" cmpd="sng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装配点固→打底焊→盖面焊→焊后清理及检查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151913" y="4703763"/>
            <a:ext cx="4032250" cy="812800"/>
          </a:xfrm>
          <a:prstGeom prst="downArrowCallout">
            <a:avLst>
              <a:gd name="adj1" fmla="val 76251"/>
              <a:gd name="adj2" fmla="val 116031"/>
              <a:gd name="adj3" fmla="val 17537"/>
              <a:gd name="adj4" fmla="val 66667"/>
            </a:avLst>
          </a:prstGeom>
          <a:solidFill>
            <a:srgbClr val="CC99FF"/>
          </a:solidFill>
          <a:ln w="9525" cmpd="sng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安全与个人防护准备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223350" y="2781300"/>
            <a:ext cx="3889375" cy="1008063"/>
          </a:xfrm>
          <a:prstGeom prst="downArrowCallout">
            <a:avLst>
              <a:gd name="adj1" fmla="val 96457"/>
              <a:gd name="adj2" fmla="val 96457"/>
              <a:gd name="adj3" fmla="val 16667"/>
              <a:gd name="adj4" fmla="val 66667"/>
            </a:avLst>
          </a:prstGeom>
          <a:solidFill>
            <a:srgbClr val="CC99FF"/>
          </a:solidFill>
          <a:ln w="9525" cmpd="sng">
            <a:solidFill>
              <a:schemeClr val="tx1"/>
            </a:solidFill>
            <a:miter lim="800000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选择焊接材料（焊条）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8" grpId="0" bldLvl="0" animBg="1"/>
      <p:bldP spid="16389" grpId="0" bldLvl="0" animBg="1"/>
      <p:bldP spid="16390" grpId="0" bldLvl="0" animBg="1"/>
      <p:bldP spid="1639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 Box 2"/>
          <p:cNvSpPr txBox="1"/>
          <p:nvPr/>
        </p:nvSpPr>
        <p:spPr>
          <a:xfrm>
            <a:off x="2208813" y="1125538"/>
            <a:ext cx="26638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焊条要求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8" name="Text Box 3"/>
          <p:cNvSpPr txBox="1"/>
          <p:nvPr/>
        </p:nvSpPr>
        <p:spPr>
          <a:xfrm>
            <a:off x="2280250" y="1700213"/>
            <a:ext cx="8135938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使用酸性焊条E4303前，如放置时间较长，须经100~150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℃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烘干1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～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2h，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79" name="Text Box 4"/>
          <p:cNvSpPr txBox="1"/>
          <p:nvPr/>
        </p:nvSpPr>
        <p:spPr>
          <a:xfrm>
            <a:off x="2496150" y="3284538"/>
            <a:ext cx="54721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焊接工艺参数选则（如下表）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4580" name="表格 24579"/>
          <p:cNvGraphicFramePr/>
          <p:nvPr/>
        </p:nvGraphicFramePr>
        <p:xfrm>
          <a:off x="2034188" y="4292600"/>
          <a:ext cx="8383270" cy="2132330"/>
        </p:xfrm>
        <a:graphic>
          <a:graphicData uri="http://schemas.openxmlformats.org/drawingml/2006/table">
            <a:tbl>
              <a:tblPr/>
              <a:tblGrid>
                <a:gridCol w="2348230"/>
                <a:gridCol w="3315335"/>
                <a:gridCol w="2719705"/>
              </a:tblGrid>
              <a:tr h="57594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zh-CN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焊接层数</a:t>
                      </a:r>
                      <a:endParaRPr lang="zh-CN" altLang="zh-CN" sz="2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焊条直径</a:t>
                      </a:r>
                      <a:r>
                        <a:rPr lang="de-DE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（㎜）</a:t>
                      </a:r>
                      <a:endParaRPr lang="zh-CN" altLang="en-US" sz="24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焊接电流</a:t>
                      </a:r>
                      <a:r>
                        <a:rPr lang="de-DE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de-DE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 </a:t>
                      </a:r>
                      <a:endParaRPr lang="zh-CN" altLang="en-US" sz="2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</a:blipFill>
                  </a:tcPr>
                </a:tc>
              </a:tr>
              <a:tr h="51879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zh-CN" sz="24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打底焊</a:t>
                      </a:r>
                      <a:endParaRPr lang="zh-CN" altLang="zh-CN" sz="2400" b="1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</a:t>
                      </a:r>
                      <a:endParaRPr lang="zh-CN" altLang="en-US" sz="2800" b="1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90～100</a:t>
                      </a:r>
                      <a:endParaRPr lang="zh-CN" altLang="en-US" sz="2800" b="1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FE7"/>
                    </a:solidFill>
                  </a:tcPr>
                </a:tc>
              </a:tr>
              <a:tr h="51816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填充焊</a:t>
                      </a:r>
                      <a:endParaRPr lang="zh-CN" altLang="en-US" sz="2400" b="1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</a:t>
                      </a:r>
                      <a:endParaRPr lang="zh-CN" altLang="en-US" sz="2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120～130</a:t>
                      </a:r>
                      <a:endParaRPr lang="zh-CN" altLang="en-US" sz="2800" b="1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</a:tr>
              <a:tr h="51943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zh-CN" sz="24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盖面焊</a:t>
                      </a:r>
                      <a:endParaRPr lang="zh-CN" altLang="zh-CN" sz="2400" b="1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</a:t>
                      </a:r>
                      <a:endParaRPr lang="zh-CN" altLang="en-US" sz="2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indent="0" algn="ctr" defTabSz="914400"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de-DE" altLang="en-US" sz="28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2800" b="1"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～110</a:t>
                      </a:r>
                      <a:endParaRPr lang="zh-CN" altLang="en-US" sz="2800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E3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AutoShape 2"/>
          <p:cNvSpPr/>
          <p:nvPr/>
        </p:nvSpPr>
        <p:spPr>
          <a:xfrm>
            <a:off x="1919888" y="1196975"/>
            <a:ext cx="1944687" cy="7921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  施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2" name="Picture 3" descr="bd0499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4075" y="981075"/>
            <a:ext cx="2881313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AutoShape 4"/>
          <p:cNvSpPr/>
          <p:nvPr/>
        </p:nvSpPr>
        <p:spPr>
          <a:xfrm>
            <a:off x="4728175" y="3933825"/>
            <a:ext cx="1008063" cy="2305050"/>
          </a:xfrm>
          <a:prstGeom prst="rightArrowCallout">
            <a:avLst>
              <a:gd name="adj1" fmla="val 57165"/>
              <a:gd name="adj2" fmla="val 57165"/>
              <a:gd name="adj3" fmla="val 16662"/>
              <a:gd name="adj4" fmla="val 66667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  <a:tileRect/>
          </a:gra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Times New Roman" panose="02020603050405020304" pitchFamily="18" charset="0"/>
                <a:ea typeface="楷体_GB2312" pitchFamily="49" charset="-122"/>
              </a:rPr>
              <a:t>焊件装配</a:t>
            </a:r>
            <a:endParaRPr lang="zh-CN" altLang="en-US" sz="3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5604" name="AutoShape 5"/>
          <p:cNvSpPr/>
          <p:nvPr/>
        </p:nvSpPr>
        <p:spPr>
          <a:xfrm>
            <a:off x="6456963" y="4005263"/>
            <a:ext cx="1152525" cy="2232025"/>
          </a:xfrm>
          <a:prstGeom prst="rightArrowCallout">
            <a:avLst>
              <a:gd name="adj1" fmla="val 48415"/>
              <a:gd name="adj2" fmla="val 48415"/>
              <a:gd name="adj3" fmla="val 16662"/>
              <a:gd name="adj4" fmla="val 66667"/>
            </a:avLst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  <a:tileRect/>
          </a:gra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Arial" panose="020B0604020202020204" pitchFamily="34" charset="0"/>
                <a:ea typeface="楷体_GB2312" pitchFamily="49" charset="-122"/>
              </a:rPr>
              <a:t>施      焊</a:t>
            </a:r>
            <a:endParaRPr lang="zh-CN" altLang="en-US" sz="3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605" name="AutoShape 6"/>
          <p:cNvSpPr/>
          <p:nvPr/>
        </p:nvSpPr>
        <p:spPr>
          <a:xfrm>
            <a:off x="8257188" y="3933825"/>
            <a:ext cx="1014412" cy="2301875"/>
          </a:xfrm>
          <a:prstGeom prst="rightArrowCallout">
            <a:avLst>
              <a:gd name="adj1" fmla="val 56729"/>
              <a:gd name="adj2" fmla="val 56729"/>
              <a:gd name="adj3" fmla="val 16662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  <a:tileRect/>
          </a:gra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焊后检查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6" name="AutoShape 7"/>
          <p:cNvSpPr/>
          <p:nvPr/>
        </p:nvSpPr>
        <p:spPr>
          <a:xfrm>
            <a:off x="3072413" y="3933825"/>
            <a:ext cx="1014412" cy="2301875"/>
          </a:xfrm>
          <a:prstGeom prst="rightArrowCallout">
            <a:avLst>
              <a:gd name="adj1" fmla="val 56729"/>
              <a:gd name="adj2" fmla="val 56729"/>
              <a:gd name="adj3" fmla="val 16662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  <a:tileRect/>
          </a:gradFill>
          <a:ln w="9525"/>
          <a:scene3d>
            <a:camera prst="legacyObliqueTop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vert="eaVert" wrap="none" anchor="ctr" anchorCtr="0">
            <a:flatTx/>
          </a:bodyPr>
          <a:p>
            <a:pPr algn="ctr"/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焊前清理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2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 Box 2"/>
          <p:cNvSpPr txBox="1"/>
          <p:nvPr/>
        </p:nvSpPr>
        <p:spPr>
          <a:xfrm>
            <a:off x="2424713" y="908050"/>
            <a:ext cx="3384550" cy="5835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一、焊前准备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Text Box 3"/>
          <p:cNvSpPr txBox="1"/>
          <p:nvPr/>
        </p:nvSpPr>
        <p:spPr>
          <a:xfrm>
            <a:off x="2351688" y="2349500"/>
            <a:ext cx="7416800" cy="31026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Aft>
                <a:spcPct val="10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清理：坡口面及正反两侧2</a:t>
            </a:r>
            <a:r>
              <a:rPr lang="de-DE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0mm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范围内的油污、铁锈直至露出金属光泽。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10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调整焊接参数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10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焊接技巧：仰焊时使电弧尽可能短，并始终保持短弧焊接，采用四层焊道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Rectangle 4"/>
          <p:cNvSpPr/>
          <p:nvPr/>
        </p:nvSpPr>
        <p:spPr>
          <a:xfrm>
            <a:off x="2424713" y="54451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2424713" y="981075"/>
            <a:ext cx="3384550" cy="5835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二、焊件装配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1851625" y="1704975"/>
            <a:ext cx="8566150" cy="459041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、检验材料的尺寸；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、选择焊接电流定位焊;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1）装配间隙。始端为3．2mm，终端为4mm。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2）定位焊。采用与焊件相应型号焊条进行定位焊，定位位置在焊件背面两端10mm处。始端可适当减少定位焊的点数。终端长度约10～15mm。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3）预置反变形量3。。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4）错边量不大于1．2mm。  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nimBg="1"/>
      <p:bldP spid="2048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 Box 2"/>
          <p:cNvSpPr txBox="1"/>
          <p:nvPr/>
        </p:nvSpPr>
        <p:spPr>
          <a:xfrm>
            <a:off x="2280250" y="692150"/>
            <a:ext cx="3384550" cy="5835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三、施焊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4" name="Text Box 3"/>
          <p:cNvSpPr txBox="1"/>
          <p:nvPr/>
        </p:nvSpPr>
        <p:spPr>
          <a:xfrm>
            <a:off x="1632550" y="1484313"/>
            <a:ext cx="8929688" cy="260223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打底焊：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1)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、作横向锯齿形连弧运条。运条幅度要非常小，速度要快，而且电弧要短，焊条与焊接方向夹角为75º～85 º，与焊板夹角为90 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2)、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注意焊条送进深度，控制住熔孔的大小，要同时控制熔池的体积和温度，焊层要薄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3)、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当焊条摆动到坡口两侧时，需要稍做停留，使填充金属与母材熔合良好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0000" tIns="46800" rIns="90000" bIns="46800" anchor="t" anchorCtr="0"/>
          <a:p>
            <a:pPr defTabSz="685165"/>
            <a:endParaRPr lang="zh-CN" altLang="zh-CN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41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9" name="Text Box 4"/>
          <p:cNvSpPr txBox="1"/>
          <p:nvPr/>
        </p:nvSpPr>
        <p:spPr>
          <a:xfrm>
            <a:off x="1775425" y="1123950"/>
            <a:ext cx="8569325" cy="37096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2、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盖面焊：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、焊接时下倾角为65º～75º，左、右角度为45º，采用月牙形或锯齿形运条手法 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2)、保证熔池下部边缘平直外观，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3)、接头时在熔坑上方10mm处引弧，将焊条带至弧坑处，焊条下倾角90º，左右摆动焊条，填满弧坑后，减小下倾角，向上正常施焊。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2"/>
          <p:cNvSpPr txBox="1"/>
          <p:nvPr/>
        </p:nvSpPr>
        <p:spPr>
          <a:xfrm>
            <a:off x="2351688" y="908050"/>
            <a:ext cx="2808287" cy="5835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、焊后清理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2" name="Text Box 3"/>
          <p:cNvSpPr txBox="1"/>
          <p:nvPr/>
        </p:nvSpPr>
        <p:spPr>
          <a:xfrm>
            <a:off x="1992913" y="1916113"/>
            <a:ext cx="8280400" cy="9772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焊后应将焊件表面飞溅物和焊渣清理干净，焊件表面不得用磨光机修整。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2"/>
          <p:cNvSpPr txBox="1"/>
          <p:nvPr/>
        </p:nvSpPr>
        <p:spPr>
          <a:xfrm>
            <a:off x="2208813" y="908050"/>
            <a:ext cx="2808287" cy="5835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、焊后检查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Text Box 3"/>
          <p:cNvSpPr txBox="1"/>
          <p:nvPr/>
        </p:nvSpPr>
        <p:spPr>
          <a:xfrm>
            <a:off x="1919888" y="1844675"/>
            <a:ext cx="8280400" cy="362775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1）焊缝尺寸满足图纸的设计；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2）无超标的焊接缺陷；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3）焊件表面光滑；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4）焊接接头应满足使用要求。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8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 Box 2"/>
          <p:cNvSpPr txBox="1"/>
          <p:nvPr/>
        </p:nvSpPr>
        <p:spPr>
          <a:xfrm>
            <a:off x="2496150" y="981075"/>
            <a:ext cx="3313113" cy="5835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四、注意事项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0" name="Text Box 3"/>
          <p:cNvSpPr txBox="1"/>
          <p:nvPr/>
        </p:nvSpPr>
        <p:spPr>
          <a:xfrm>
            <a:off x="2280250" y="2060575"/>
            <a:ext cx="8280400" cy="263461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焊角尺寸应对称。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焊缝应无明显咬边，接头处无脱节和堆高现象。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焊缝表面应波纹均匀，宽窄一致，无夹渣、焊瘤等缺陷。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4)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焊件上不允许有引弧痕迹。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5)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注意安全文明生产。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AutoShape 2"/>
          <p:cNvSpPr/>
          <p:nvPr/>
        </p:nvSpPr>
        <p:spPr>
          <a:xfrm>
            <a:off x="1919888" y="1196975"/>
            <a:ext cx="2089150" cy="7921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检 查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794" name="Picture 3" descr="b41efcefb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7813" y="2636838"/>
            <a:ext cx="3671887" cy="26447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82" name="表格 60481"/>
          <p:cNvGraphicFramePr/>
          <p:nvPr>
            <p:custDataLst>
              <p:tags r:id="rId2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AutoShape 2" descr="纸莎草纸"/>
          <p:cNvSpPr/>
          <p:nvPr/>
        </p:nvSpPr>
        <p:spPr>
          <a:xfrm>
            <a:off x="4151913" y="1773238"/>
            <a:ext cx="3743325" cy="3384550"/>
          </a:xfrm>
          <a:custGeom>
            <a:avLst/>
            <a:gdLst/>
            <a:ahLst/>
            <a:cxnLst>
              <a:cxn ang="0">
                <a:pos x="648725786" y="265166156"/>
              </a:cxn>
              <a:cxn ang="5898240">
                <a:pos x="324363067" y="530332312"/>
              </a:cxn>
              <a:cxn ang="11796480">
                <a:pos x="0" y="265166156"/>
              </a:cxn>
              <a:cxn ang="17694720">
                <a:pos x="324363067" y="0"/>
              </a:cxn>
            </a:cxnLst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blipFill rotWithShape="1">
            <a:blip r:embed="rId1"/>
          </a:blipFill>
          <a:ln w="9525">
            <a:noFill/>
          </a:ln>
          <a:effectLst>
            <a:prstShdw prst="shdw17" dist="17961" dir="2699999">
              <a:srgbClr val="999999"/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34818" name="Rectangle 3"/>
          <p:cNvSpPr/>
          <p:nvPr/>
        </p:nvSpPr>
        <p:spPr>
          <a:xfrm>
            <a:off x="5590188" y="3589338"/>
            <a:ext cx="1398587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检  查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5115525" y="2797175"/>
          <a:ext cx="13398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025775" imgH="3253105" progId="MS_ClipArt_Gallery.2">
                  <p:embed/>
                </p:oleObj>
              </mc:Choice>
              <mc:Fallback>
                <p:oleObj name="" r:id="rId2" imgW="3025775" imgH="325310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15525" y="2797175"/>
                        <a:ext cx="1339850" cy="1439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8087177" y="2760356"/>
            <a:ext cx="679746" cy="158017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 cmpd="sng">
            <a:solidFill>
              <a:schemeClr val="tx1"/>
            </a:solidFill>
            <a:rou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文明实习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651975" y="1052245"/>
            <a:ext cx="2884488" cy="57838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cmpd="sng">
            <a:solidFill>
              <a:schemeClr val="tx1"/>
            </a:solidFill>
            <a:rou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任务的完成情况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319813" y="2540386"/>
            <a:ext cx="727574" cy="2186804"/>
          </a:xfrm>
          <a:prstGeom prst="roundRect">
            <a:avLst>
              <a:gd name="adj" fmla="val 16667"/>
            </a:avLst>
          </a:prstGeom>
          <a:solidFill>
            <a:srgbClr val="B8B6E8"/>
          </a:solidFill>
          <a:ln w="9525" cmpd="sng">
            <a:solidFill>
              <a:schemeClr val="tx1"/>
            </a:solidFill>
            <a:rou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记录资料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651975" y="5300395"/>
            <a:ext cx="2884488" cy="57838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mpd="sng">
            <a:solidFill>
              <a:schemeClr val="tx1"/>
            </a:solidFill>
            <a:rou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实施过程的检查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4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 animBg="1"/>
      <p:bldP spid="27654" grpId="0" bldLvl="0" animBg="1"/>
      <p:bldP spid="27655" grpId="0" bldLvl="0" animBg="1"/>
      <p:bldP spid="2765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AutoShape 2"/>
          <p:cNvSpPr/>
          <p:nvPr/>
        </p:nvSpPr>
        <p:spPr>
          <a:xfrm>
            <a:off x="1775425" y="1196975"/>
            <a:ext cx="2233613" cy="7921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评  价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5842" name="Picture 3" descr="carto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7813" y="2133600"/>
            <a:ext cx="3816350" cy="38163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82" name="表格 60481"/>
          <p:cNvGraphicFramePr/>
          <p:nvPr>
            <p:custDataLst>
              <p:tags r:id="rId2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5520338" y="1125538"/>
            <a:ext cx="2085975" cy="521970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考核与评价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3791550" y="2205038"/>
            <a:ext cx="1447800" cy="4603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考核内容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7822213" y="2230438"/>
            <a:ext cx="1447800" cy="460375"/>
          </a:xfrm>
          <a:prstGeom prst="rect">
            <a:avLst/>
          </a:prstGeom>
          <a:solidFill>
            <a:srgbClr val="FFCC00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评价方法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512275" y="1700213"/>
            <a:ext cx="4032250" cy="482600"/>
            <a:chOff x="0" y="0"/>
            <a:chExt cx="2540" cy="304"/>
          </a:xfrm>
        </p:grpSpPr>
        <p:grpSp>
          <p:nvGrpSpPr>
            <p:cNvPr id="36869" name="Group 6"/>
            <p:cNvGrpSpPr/>
            <p:nvPr/>
          </p:nvGrpSpPr>
          <p:grpSpPr>
            <a:xfrm>
              <a:off x="0" y="136"/>
              <a:ext cx="2540" cy="168"/>
              <a:chOff x="0" y="0"/>
              <a:chExt cx="2540" cy="168"/>
            </a:xfrm>
          </p:grpSpPr>
          <p:sp>
            <p:nvSpPr>
              <p:cNvPr id="36870" name="Line 7"/>
              <p:cNvSpPr/>
              <p:nvPr/>
            </p:nvSpPr>
            <p:spPr>
              <a:xfrm>
                <a:off x="0" y="0"/>
                <a:ext cx="2540" cy="2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871" name="Line 8"/>
              <p:cNvSpPr/>
              <p:nvPr/>
            </p:nvSpPr>
            <p:spPr>
              <a:xfrm>
                <a:off x="0" y="0"/>
                <a:ext cx="0" cy="144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36872" name="Line 9"/>
              <p:cNvSpPr/>
              <p:nvPr/>
            </p:nvSpPr>
            <p:spPr>
              <a:xfrm>
                <a:off x="2531" y="24"/>
                <a:ext cx="0" cy="144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36873" name="Line 10"/>
            <p:cNvSpPr/>
            <p:nvPr/>
          </p:nvSpPr>
          <p:spPr>
            <a:xfrm>
              <a:off x="1270" y="0"/>
              <a:ext cx="0" cy="1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492023" y="3068638"/>
            <a:ext cx="551815" cy="33099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电弧基础知识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360385" y="3079750"/>
            <a:ext cx="551815" cy="3313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引弧的熟练程度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258910" y="3068638"/>
            <a:ext cx="551815" cy="32972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安全与个人防护意识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139973" y="3081338"/>
            <a:ext cx="551815" cy="3313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工作态度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011510" y="3068638"/>
            <a:ext cx="551815" cy="3313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团队协作能力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7355488" y="3138488"/>
            <a:ext cx="625475" cy="32242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基础知识评价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8294653" y="3097213"/>
            <a:ext cx="613410" cy="32480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操作评价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14" name="AutoShape 18"/>
          <p:cNvSpPr/>
          <p:nvPr/>
        </p:nvSpPr>
        <p:spPr>
          <a:xfrm rot="5400000">
            <a:off x="4329713" y="1157288"/>
            <a:ext cx="358775" cy="3455987"/>
          </a:xfrm>
          <a:prstGeom prst="leftBrace">
            <a:avLst>
              <a:gd name="adj1" fmla="val 80228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5" name="AutoShape 19"/>
          <p:cNvSpPr/>
          <p:nvPr/>
        </p:nvSpPr>
        <p:spPr>
          <a:xfrm rot="5400000">
            <a:off x="8346088" y="1971675"/>
            <a:ext cx="374650" cy="1843088"/>
          </a:xfrm>
          <a:prstGeom prst="leftBrace">
            <a:avLst>
              <a:gd name="adj1" fmla="val 40972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9160475" y="3144838"/>
            <a:ext cx="625475" cy="32146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工作过程态度评价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  <p:bldP spid="29699" grpId="0" bldLvl="0" animBg="1"/>
      <p:bldP spid="29700" grpId="0" bldLvl="0" animBg="1"/>
      <p:bldP spid="29707" grpId="0" bldLvl="0" animBg="1"/>
      <p:bldP spid="29708" grpId="0" bldLvl="0" animBg="1"/>
      <p:bldP spid="29709" grpId="0" bldLvl="0" animBg="1"/>
      <p:bldP spid="29710" grpId="0" bldLvl="0" animBg="1"/>
      <p:bldP spid="29711" grpId="0" bldLvl="0" animBg="1"/>
      <p:bldP spid="29712" grpId="0" bldLvl="0" animBg="1"/>
      <p:bldP spid="29713" grpId="0" bldLvl="0" animBg="1"/>
      <p:bldP spid="29714" grpId="0" bldLvl="0" animBg="1"/>
      <p:bldP spid="29715" grpId="0" bldLvl="0" animBg="1"/>
      <p:bldP spid="2971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 Box 2"/>
          <p:cNvSpPr txBox="1"/>
          <p:nvPr/>
        </p:nvSpPr>
        <p:spPr>
          <a:xfrm>
            <a:off x="5520338" y="1052513"/>
            <a:ext cx="1800225" cy="521970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评价细则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2135788" y="3284538"/>
          <a:ext cx="7848600" cy="2865120"/>
        </p:xfrm>
        <a:graphic>
          <a:graphicData uri="http://schemas.openxmlformats.org/drawingml/2006/table">
            <a:tbl>
              <a:tblPr/>
              <a:tblGrid>
                <a:gridCol w="647700"/>
                <a:gridCol w="3384550"/>
                <a:gridCol w="2376170"/>
                <a:gridCol w="1440180"/>
              </a:tblGrid>
              <a:tr h="5080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基础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知识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评价内容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评价者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权  重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33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装配工艺的制定与操作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教师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9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焊接工艺参数的确定与调整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教师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37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焊接操作技术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教师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3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焊后清理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教师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焊缝检测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教师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2" name="Text Box 35"/>
          <p:cNvSpPr txBox="1"/>
          <p:nvPr/>
        </p:nvSpPr>
        <p:spPr>
          <a:xfrm>
            <a:off x="2135788" y="2060575"/>
            <a:ext cx="8064500" cy="82994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基础知识、操作、工作过程评价的比例为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。低于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60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分者为不及格，其中工作过程态度评价一项不合格者即为不合格。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2"/>
          <p:cNvSpPr txBox="1"/>
          <p:nvPr/>
        </p:nvSpPr>
        <p:spPr>
          <a:xfrm>
            <a:off x="5144100" y="2060575"/>
            <a:ext cx="611188" cy="24612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项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目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图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样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66" name="Text Box 3"/>
          <p:cNvSpPr txBox="1"/>
          <p:nvPr/>
        </p:nvSpPr>
        <p:spPr>
          <a:xfrm>
            <a:off x="1632550" y="4078288"/>
            <a:ext cx="5040313" cy="24904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技术要求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1．单面焊双面成形,，焊条型号E5015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2．焊前清理坡口露出金属光泽。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3．焊后变形量＜3°。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4．焊缝表面清理干净，并保持焊缝原始状态。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Text Box 4"/>
          <p:cNvSpPr txBox="1"/>
          <p:nvPr/>
        </p:nvSpPr>
        <p:spPr>
          <a:xfrm>
            <a:off x="1559525" y="1052513"/>
            <a:ext cx="910907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学习情景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低碳钢板V形坡口对接仰位焊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1"/>
          <a:srcRect r="-1224" b="17662"/>
          <a:stretch>
            <a:fillRect/>
          </a:stretch>
        </p:blipFill>
        <p:spPr>
          <a:xfrm>
            <a:off x="6456963" y="2060575"/>
            <a:ext cx="3889375" cy="3744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82" name="表格 60481"/>
          <p:cNvGraphicFramePr/>
          <p:nvPr>
            <p:custDataLst>
              <p:tags r:id="rId2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ext Box 2"/>
          <p:cNvSpPr txBox="1"/>
          <p:nvPr/>
        </p:nvSpPr>
        <p:spPr>
          <a:xfrm>
            <a:off x="5520338" y="1052513"/>
            <a:ext cx="1800225" cy="521970"/>
          </a:xfrm>
          <a:prstGeom prst="rect">
            <a:avLst/>
          </a:prstGeom>
          <a:solidFill>
            <a:srgbClr val="FFFF99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评价细则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2064350" y="1916113"/>
          <a:ext cx="7756525" cy="4112895"/>
        </p:xfrm>
        <a:graphic>
          <a:graphicData uri="http://schemas.openxmlformats.org/drawingml/2006/table">
            <a:tbl>
              <a:tblPr/>
              <a:tblGrid>
                <a:gridCol w="1295400"/>
                <a:gridCol w="2808605"/>
                <a:gridCol w="2016125"/>
                <a:gridCol w="1636395"/>
              </a:tblGrid>
              <a:tr h="5080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操作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评价内容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评价者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权  重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装配技术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学生、教师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操作要领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学生、教师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操作熟练程度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学生、教师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36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焊缝质量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学生、教师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工作过程态度评价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考勤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学生、教师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操作记录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学生、教师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合作精神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学生、教师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ext Box 2"/>
          <p:cNvSpPr txBox="1"/>
          <p:nvPr/>
        </p:nvSpPr>
        <p:spPr>
          <a:xfrm>
            <a:off x="1775425" y="981075"/>
            <a:ext cx="85693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学习情景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V形坡口对接仰位焊实作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AutoShape 3"/>
          <p:cNvSpPr/>
          <p:nvPr/>
        </p:nvSpPr>
        <p:spPr>
          <a:xfrm>
            <a:off x="4656738" y="1700213"/>
            <a:ext cx="2592387" cy="792162"/>
          </a:xfrm>
          <a:prstGeom prst="bevel">
            <a:avLst>
              <a:gd name="adj" fmla="val 12500"/>
            </a:avLst>
          </a:prstGeom>
          <a:solidFill>
            <a:srgbClr val="CC99FF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教学目标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496150" y="2852738"/>
            <a:ext cx="6121400" cy="601662"/>
            <a:chOff x="0" y="0"/>
            <a:chExt cx="2976" cy="320"/>
          </a:xfrm>
        </p:grpSpPr>
        <p:sp>
          <p:nvSpPr>
            <p:cNvPr id="12292" name="AutoShape 5"/>
            <p:cNvSpPr/>
            <p:nvPr/>
          </p:nvSpPr>
          <p:spPr>
            <a:xfrm>
              <a:off x="192" y="0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掌握低碳钢板V形坡口对接仰位焊焊接参数的选择；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293" name="Group 6"/>
            <p:cNvGrpSpPr/>
            <p:nvPr/>
          </p:nvGrpSpPr>
          <p:grpSpPr>
            <a:xfrm>
              <a:off x="0" y="22"/>
              <a:ext cx="240" cy="292"/>
              <a:chOff x="0" y="-174"/>
              <a:chExt cx="1615" cy="1964"/>
            </a:xfrm>
          </p:grpSpPr>
          <p:sp>
            <p:nvSpPr>
              <p:cNvPr id="12294" name="Oval 7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5" name="Oval 8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" name="Oval 9"/>
              <p:cNvSpPr>
                <a:spLocks noChangeArrowheads="1"/>
              </p:cNvSpPr>
              <p:nvPr/>
            </p:nvSpPr>
            <p:spPr bwMode="auto">
              <a:xfrm>
                <a:off x="177" y="-99"/>
                <a:ext cx="1419" cy="18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297" name="Oval 10"/>
              <p:cNvSpPr/>
              <p:nvPr/>
            </p:nvSpPr>
            <p:spPr>
              <a:xfrm>
                <a:off x="176" y="-131"/>
                <a:ext cx="1419" cy="1878"/>
              </a:xfrm>
              <a:prstGeom prst="ellipse">
                <a:avLst/>
              </a:prstGeom>
              <a:gradFill rotWithShape="1">
                <a:gsLst>
                  <a:gs pos="0">
                    <a:srgbClr val="21B3E1">
                      <a:alpha val="76999"/>
                    </a:srgbClr>
                  </a:gs>
                  <a:gs pos="100000">
                    <a:srgbClr val="0F5368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" name="Oval 11"/>
              <p:cNvSpPr>
                <a:spLocks noChangeArrowheads="1"/>
              </p:cNvSpPr>
              <p:nvPr/>
            </p:nvSpPr>
            <p:spPr bwMode="auto">
              <a:xfrm>
                <a:off x="260" y="-153"/>
                <a:ext cx="1096" cy="19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299" name="Oval 12">
                <a:hlinkClick r:id="rId1" action="ppaction://hlinksldjump"/>
              </p:cNvPr>
              <p:cNvSpPr/>
              <p:nvPr/>
            </p:nvSpPr>
            <p:spPr>
              <a:xfrm>
                <a:off x="259" y="-174"/>
                <a:ext cx="1096" cy="1964"/>
              </a:xfrm>
              <a:prstGeom prst="ellipse">
                <a:avLst/>
              </a:prstGeom>
              <a:gradFill rotWithShape="1">
                <a:gsLst>
                  <a:gs pos="0">
                    <a:srgbClr val="21B3E1">
                      <a:alpha val="95000"/>
                    </a:srgbClr>
                  </a:gs>
                  <a:gs pos="100000">
                    <a:srgbClr val="10576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Group 13"/>
          <p:cNvGrpSpPr/>
          <p:nvPr/>
        </p:nvGrpSpPr>
        <p:grpSpPr>
          <a:xfrm>
            <a:off x="2496150" y="4365625"/>
            <a:ext cx="6088063" cy="604404"/>
            <a:chOff x="0" y="0"/>
            <a:chExt cx="2996" cy="323"/>
          </a:xfrm>
        </p:grpSpPr>
        <p:sp>
          <p:nvSpPr>
            <p:cNvPr id="12301" name="AutoShape 14"/>
            <p:cNvSpPr/>
            <p:nvPr/>
          </p:nvSpPr>
          <p:spPr>
            <a:xfrm>
              <a:off x="212" y="0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能熟练进行低碳钢板V形坡口对接仰位焊操作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302" name="Group 15"/>
            <p:cNvGrpSpPr/>
            <p:nvPr/>
          </p:nvGrpSpPr>
          <p:grpSpPr>
            <a:xfrm>
              <a:off x="0" y="44"/>
              <a:ext cx="240" cy="279"/>
              <a:chOff x="0" y="-132"/>
              <a:chExt cx="1615" cy="1881"/>
            </a:xfrm>
          </p:grpSpPr>
          <p:sp>
            <p:nvSpPr>
              <p:cNvPr id="12303" name="Oval 16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4" name="Oval 17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Oval 18"/>
              <p:cNvSpPr>
                <a:spLocks noChangeArrowheads="1"/>
              </p:cNvSpPr>
              <p:nvPr/>
            </p:nvSpPr>
            <p:spPr bwMode="auto">
              <a:xfrm>
                <a:off x="173" y="-105"/>
                <a:ext cx="1435" cy="182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06" name="Oval 19"/>
              <p:cNvSpPr/>
              <p:nvPr/>
            </p:nvSpPr>
            <p:spPr>
              <a:xfrm>
                <a:off x="176" y="-132"/>
                <a:ext cx="1435" cy="188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258" y="-116"/>
                <a:ext cx="1099" cy="184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08" name="Oval 21">
                <a:hlinkClick r:id="rId2" action="ppaction://hlinksldjump"/>
              </p:cNvPr>
              <p:cNvSpPr/>
              <p:nvPr/>
            </p:nvSpPr>
            <p:spPr>
              <a:xfrm>
                <a:off x="259" y="-115"/>
                <a:ext cx="1096" cy="1846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1" name="Group 22"/>
          <p:cNvGrpSpPr/>
          <p:nvPr/>
        </p:nvGrpSpPr>
        <p:grpSpPr>
          <a:xfrm>
            <a:off x="2496150" y="5084763"/>
            <a:ext cx="6072188" cy="590550"/>
            <a:chOff x="0" y="0"/>
            <a:chExt cx="2972" cy="320"/>
          </a:xfrm>
        </p:grpSpPr>
        <p:sp>
          <p:nvSpPr>
            <p:cNvPr id="12310" name="AutoShape 23"/>
            <p:cNvSpPr/>
            <p:nvPr/>
          </p:nvSpPr>
          <p:spPr>
            <a:xfrm>
              <a:off x="188" y="0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311" name="Group 24"/>
            <p:cNvGrpSpPr/>
            <p:nvPr/>
          </p:nvGrpSpPr>
          <p:grpSpPr>
            <a:xfrm>
              <a:off x="0" y="6"/>
              <a:ext cx="240" cy="289"/>
              <a:chOff x="0" y="-168"/>
              <a:chExt cx="1733" cy="1950"/>
            </a:xfrm>
          </p:grpSpPr>
          <p:sp>
            <p:nvSpPr>
              <p:cNvPr id="12312" name="Oval 25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13" name="Oval 26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7" name="Oval 27"/>
              <p:cNvSpPr>
                <a:spLocks noChangeArrowheads="1"/>
              </p:cNvSpPr>
              <p:nvPr/>
            </p:nvSpPr>
            <p:spPr bwMode="auto">
              <a:xfrm>
                <a:off x="174" y="-117"/>
                <a:ext cx="1524" cy="18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15" name="Oval 28"/>
              <p:cNvSpPr/>
              <p:nvPr/>
            </p:nvSpPr>
            <p:spPr>
              <a:xfrm>
                <a:off x="176" y="-136"/>
                <a:ext cx="1557" cy="18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9" name="Oval 29"/>
              <p:cNvSpPr>
                <a:spLocks noChangeArrowheads="1"/>
              </p:cNvSpPr>
              <p:nvPr/>
            </p:nvSpPr>
            <p:spPr bwMode="auto">
              <a:xfrm>
                <a:off x="258" y="-154"/>
                <a:ext cx="1098" cy="192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17" name="Oval 30">
                <a:hlinkClick r:id="rId3" action="ppaction://hlinksldjump"/>
              </p:cNvPr>
              <p:cNvSpPr/>
              <p:nvPr/>
            </p:nvSpPr>
            <p:spPr>
              <a:xfrm>
                <a:off x="259" y="-168"/>
                <a:ext cx="1096" cy="1950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318" name="Rectangle 31"/>
          <p:cNvSpPr/>
          <p:nvPr/>
        </p:nvSpPr>
        <p:spPr>
          <a:xfrm>
            <a:off x="3000975" y="5157788"/>
            <a:ext cx="40814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能准确评估和检测焊缝的质量及性能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2496150" y="3644900"/>
            <a:ext cx="6099175" cy="571302"/>
            <a:chOff x="0" y="0"/>
            <a:chExt cx="2984" cy="321"/>
          </a:xfrm>
        </p:grpSpPr>
        <p:sp>
          <p:nvSpPr>
            <p:cNvPr id="12320" name="AutoShape 33"/>
            <p:cNvSpPr/>
            <p:nvPr/>
          </p:nvSpPr>
          <p:spPr>
            <a:xfrm>
              <a:off x="200" y="0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掌握V形坡口对接仰位焊焊接技术要求及操作要领</a:t>
              </a:r>
              <a:endPara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321" name="Group 34"/>
            <p:cNvGrpSpPr/>
            <p:nvPr/>
          </p:nvGrpSpPr>
          <p:grpSpPr>
            <a:xfrm>
              <a:off x="0" y="29"/>
              <a:ext cx="240" cy="292"/>
              <a:chOff x="0" y="-177"/>
              <a:chExt cx="1615" cy="1970"/>
            </a:xfrm>
          </p:grpSpPr>
          <p:sp>
            <p:nvSpPr>
              <p:cNvPr id="12322" name="Oval 35"/>
              <p:cNvSpPr/>
              <p:nvPr/>
            </p:nvSpPr>
            <p:spPr>
              <a:xfrm>
                <a:off x="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23" name="Oval 36"/>
              <p:cNvSpPr/>
              <p:nvPr/>
            </p:nvSpPr>
            <p:spPr>
              <a:xfrm>
                <a:off x="9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57" name="Oval 37"/>
              <p:cNvSpPr>
                <a:spLocks noChangeArrowheads="1"/>
              </p:cNvSpPr>
              <p:nvPr/>
            </p:nvSpPr>
            <p:spPr bwMode="auto">
              <a:xfrm>
                <a:off x="178" y="-148"/>
                <a:ext cx="1427" cy="19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25" name="Oval 38"/>
              <p:cNvSpPr/>
              <p:nvPr/>
            </p:nvSpPr>
            <p:spPr>
              <a:xfrm>
                <a:off x="176" y="-168"/>
                <a:ext cx="1427" cy="195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59" name="Oval 39"/>
              <p:cNvSpPr>
                <a:spLocks noChangeArrowheads="1"/>
              </p:cNvSpPr>
              <p:nvPr/>
            </p:nvSpPr>
            <p:spPr bwMode="auto">
              <a:xfrm>
                <a:off x="261" y="-177"/>
                <a:ext cx="1092" cy="197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27" name="Oval 40">
                <a:hlinkClick r:id="rId4" action="ppaction://hlinksldjump"/>
              </p:cNvPr>
              <p:cNvSpPr/>
              <p:nvPr/>
            </p:nvSpPr>
            <p:spPr>
              <a:xfrm>
                <a:off x="259" y="-142"/>
                <a:ext cx="1096" cy="19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ctr" anchorCtr="0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aphicFrame>
        <p:nvGraphicFramePr>
          <p:cNvPr id="60482" name="表格 60481"/>
          <p:cNvGraphicFramePr/>
          <p:nvPr>
            <p:custDataLst>
              <p:tags r:id="rId5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AutoShape 2"/>
          <p:cNvSpPr/>
          <p:nvPr/>
        </p:nvSpPr>
        <p:spPr>
          <a:xfrm>
            <a:off x="2351688" y="836613"/>
            <a:ext cx="2376487" cy="7921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资讯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14" name="Group 3"/>
          <p:cNvGrpSpPr/>
          <p:nvPr/>
        </p:nvGrpSpPr>
        <p:grpSpPr>
          <a:xfrm>
            <a:off x="3575650" y="1989138"/>
            <a:ext cx="5329238" cy="4124325"/>
            <a:chOff x="0" y="0"/>
            <a:chExt cx="3357" cy="2598"/>
          </a:xfrm>
        </p:grpSpPr>
        <p:pic>
          <p:nvPicPr>
            <p:cNvPr id="13315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357" cy="2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Rectangle 5"/>
            <p:cNvSpPr/>
            <p:nvPr/>
          </p:nvSpPr>
          <p:spPr>
            <a:xfrm>
              <a:off x="1089" y="408"/>
              <a:ext cx="1042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如何焊接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60482" name="表格 60481"/>
          <p:cNvGraphicFramePr/>
          <p:nvPr>
            <p:custDataLst>
              <p:tags r:id="rId2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AutoShape 2"/>
          <p:cNvSpPr/>
          <p:nvPr/>
        </p:nvSpPr>
        <p:spPr>
          <a:xfrm>
            <a:off x="4367813" y="3141663"/>
            <a:ext cx="3048000" cy="2222500"/>
          </a:xfrm>
          <a:prstGeom prst="cloudCallout">
            <a:avLst>
              <a:gd name="adj1" fmla="val 27551"/>
              <a:gd name="adj2" fmla="val -3787"/>
            </a:avLst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任务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完成低碳钢V形坡口对接仰位焊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1" name="AutoShape 3"/>
          <p:cNvSpPr/>
          <p:nvPr/>
        </p:nvSpPr>
        <p:spPr>
          <a:xfrm>
            <a:off x="1992913" y="2060575"/>
            <a:ext cx="2590800" cy="5762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施工图样分析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AutoShape 4"/>
          <p:cNvSpPr/>
          <p:nvPr/>
        </p:nvSpPr>
        <p:spPr>
          <a:xfrm>
            <a:off x="1524600" y="3644900"/>
            <a:ext cx="2482850" cy="5762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装配工艺分析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AutoShape 5"/>
          <p:cNvSpPr/>
          <p:nvPr/>
        </p:nvSpPr>
        <p:spPr>
          <a:xfrm>
            <a:off x="1919888" y="5229225"/>
            <a:ext cx="2663825" cy="5762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安全防护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AutoShape 6"/>
          <p:cNvSpPr/>
          <p:nvPr/>
        </p:nvSpPr>
        <p:spPr>
          <a:xfrm>
            <a:off x="5952138" y="1844675"/>
            <a:ext cx="2520950" cy="5762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焊接操作要领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AutoShape 7"/>
          <p:cNvSpPr/>
          <p:nvPr/>
        </p:nvSpPr>
        <p:spPr>
          <a:xfrm>
            <a:off x="7752363" y="4437063"/>
            <a:ext cx="2376487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环境要求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AutoShape 8"/>
          <p:cNvSpPr/>
          <p:nvPr/>
        </p:nvSpPr>
        <p:spPr>
          <a:xfrm>
            <a:off x="8112725" y="2924175"/>
            <a:ext cx="2232025" cy="576263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质量检验要求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未知"/>
          <p:cNvSpPr/>
          <p:nvPr/>
        </p:nvSpPr>
        <p:spPr>
          <a:xfrm>
            <a:off x="4583713" y="2349500"/>
            <a:ext cx="519112" cy="811213"/>
          </a:xfrm>
          <a:custGeom>
            <a:avLst/>
            <a:gdLst/>
            <a:ahLst/>
            <a:cxnLst>
              <a:cxn ang="0">
                <a:pos x="452437" y="811213"/>
              </a:cxn>
              <a:cxn ang="0">
                <a:pos x="463550" y="531813"/>
              </a:cxn>
              <a:cxn ang="0">
                <a:pos x="330200" y="214313"/>
              </a:cxn>
              <a:cxn ang="0">
                <a:pos x="280987" y="165100"/>
              </a:cxn>
              <a:cxn ang="0">
                <a:pos x="231775" y="104775"/>
              </a:cxn>
              <a:cxn ang="0">
                <a:pos x="158750" y="80963"/>
              </a:cxn>
              <a:cxn ang="0">
                <a:pos x="61912" y="31750"/>
              </a:cxn>
              <a:cxn ang="0">
                <a:pos x="0" y="7938"/>
              </a:cxn>
            </a:cxnLst>
            <a:pathLst>
              <a:path w="327" h="511">
                <a:moveTo>
                  <a:pt x="285" y="511"/>
                </a:moveTo>
                <a:cubicBezTo>
                  <a:pt x="327" y="446"/>
                  <a:pt x="305" y="491"/>
                  <a:pt x="292" y="335"/>
                </a:cubicBezTo>
                <a:cubicBezTo>
                  <a:pt x="288" y="285"/>
                  <a:pt x="243" y="168"/>
                  <a:pt x="208" y="135"/>
                </a:cubicBezTo>
                <a:cubicBezTo>
                  <a:pt x="200" y="127"/>
                  <a:pt x="184" y="113"/>
                  <a:pt x="177" y="104"/>
                </a:cubicBezTo>
                <a:cubicBezTo>
                  <a:pt x="166" y="89"/>
                  <a:pt x="163" y="76"/>
                  <a:pt x="146" y="66"/>
                </a:cubicBezTo>
                <a:cubicBezTo>
                  <a:pt x="141" y="63"/>
                  <a:pt x="105" y="53"/>
                  <a:pt x="100" y="51"/>
                </a:cubicBezTo>
                <a:cubicBezTo>
                  <a:pt x="81" y="31"/>
                  <a:pt x="64" y="29"/>
                  <a:pt x="39" y="20"/>
                </a:cubicBezTo>
                <a:cubicBezTo>
                  <a:pt x="17" y="0"/>
                  <a:pt x="30" y="5"/>
                  <a:pt x="0" y="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8" name="未知"/>
          <p:cNvSpPr/>
          <p:nvPr/>
        </p:nvSpPr>
        <p:spPr>
          <a:xfrm>
            <a:off x="4023325" y="3865563"/>
            <a:ext cx="488950" cy="73025"/>
          </a:xfrm>
          <a:custGeom>
            <a:avLst/>
            <a:gdLst/>
            <a:ahLst/>
            <a:cxnLst>
              <a:cxn ang="0">
                <a:pos x="488950" y="0"/>
              </a:cxn>
              <a:cxn ang="0">
                <a:pos x="98425" y="36513"/>
              </a:cxn>
              <a:cxn ang="0">
                <a:pos x="0" y="73025"/>
              </a:cxn>
            </a:cxnLst>
            <a:pathLst>
              <a:path w="308" h="46">
                <a:moveTo>
                  <a:pt x="308" y="0"/>
                </a:moveTo>
                <a:cubicBezTo>
                  <a:pt x="219" y="4"/>
                  <a:pt x="145" y="3"/>
                  <a:pt x="62" y="23"/>
                </a:cubicBezTo>
                <a:cubicBezTo>
                  <a:pt x="41" y="28"/>
                  <a:pt x="15" y="31"/>
                  <a:pt x="0" y="4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9" name="未知"/>
          <p:cNvSpPr/>
          <p:nvPr/>
        </p:nvSpPr>
        <p:spPr>
          <a:xfrm>
            <a:off x="3939188" y="5132388"/>
            <a:ext cx="1389062" cy="869950"/>
          </a:xfrm>
          <a:custGeom>
            <a:avLst/>
            <a:gdLst/>
            <a:ahLst/>
            <a:cxnLst>
              <a:cxn ang="0">
                <a:pos x="1389062" y="0"/>
              </a:cxn>
              <a:cxn ang="0">
                <a:pos x="1193800" y="231775"/>
              </a:cxn>
              <a:cxn ang="0">
                <a:pos x="1011237" y="414338"/>
              </a:cxn>
              <a:cxn ang="0">
                <a:pos x="865187" y="536575"/>
              </a:cxn>
              <a:cxn ang="0">
                <a:pos x="779462" y="598487"/>
              </a:cxn>
              <a:cxn ang="0">
                <a:pos x="730250" y="658812"/>
              </a:cxn>
              <a:cxn ang="0">
                <a:pos x="719137" y="695325"/>
              </a:cxn>
              <a:cxn ang="0">
                <a:pos x="669925" y="744537"/>
              </a:cxn>
              <a:cxn ang="0">
                <a:pos x="560387" y="804862"/>
              </a:cxn>
              <a:cxn ang="0">
                <a:pos x="474662" y="866775"/>
              </a:cxn>
              <a:cxn ang="0">
                <a:pos x="133350" y="830263"/>
              </a:cxn>
              <a:cxn ang="0">
                <a:pos x="73025" y="792162"/>
              </a:cxn>
              <a:cxn ang="0">
                <a:pos x="0" y="744537"/>
              </a:cxn>
            </a:cxnLst>
            <a:pathLst>
              <a:path w="875" h="548">
                <a:moveTo>
                  <a:pt x="875" y="0"/>
                </a:moveTo>
                <a:cubicBezTo>
                  <a:pt x="860" y="60"/>
                  <a:pt x="797" y="106"/>
                  <a:pt x="752" y="146"/>
                </a:cubicBezTo>
                <a:cubicBezTo>
                  <a:pt x="710" y="183"/>
                  <a:pt x="685" y="230"/>
                  <a:pt x="637" y="261"/>
                </a:cubicBezTo>
                <a:cubicBezTo>
                  <a:pt x="615" y="294"/>
                  <a:pt x="583" y="326"/>
                  <a:pt x="545" y="338"/>
                </a:cubicBezTo>
                <a:cubicBezTo>
                  <a:pt x="527" y="357"/>
                  <a:pt x="509" y="359"/>
                  <a:pt x="491" y="377"/>
                </a:cubicBezTo>
                <a:cubicBezTo>
                  <a:pt x="470" y="438"/>
                  <a:pt x="501" y="363"/>
                  <a:pt x="460" y="415"/>
                </a:cubicBezTo>
                <a:cubicBezTo>
                  <a:pt x="455" y="421"/>
                  <a:pt x="457" y="431"/>
                  <a:pt x="453" y="438"/>
                </a:cubicBezTo>
                <a:cubicBezTo>
                  <a:pt x="445" y="451"/>
                  <a:pt x="433" y="460"/>
                  <a:pt x="422" y="469"/>
                </a:cubicBezTo>
                <a:cubicBezTo>
                  <a:pt x="400" y="487"/>
                  <a:pt x="375" y="489"/>
                  <a:pt x="353" y="507"/>
                </a:cubicBezTo>
                <a:cubicBezTo>
                  <a:pt x="332" y="524"/>
                  <a:pt x="326" y="536"/>
                  <a:pt x="299" y="546"/>
                </a:cubicBezTo>
                <a:cubicBezTo>
                  <a:pt x="170" y="540"/>
                  <a:pt x="167" y="548"/>
                  <a:pt x="84" y="523"/>
                </a:cubicBezTo>
                <a:cubicBezTo>
                  <a:pt x="50" y="487"/>
                  <a:pt x="91" y="526"/>
                  <a:pt x="46" y="499"/>
                </a:cubicBezTo>
                <a:cubicBezTo>
                  <a:pt x="30" y="489"/>
                  <a:pt x="22" y="469"/>
                  <a:pt x="0" y="46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0" name="未知"/>
          <p:cNvSpPr/>
          <p:nvPr/>
        </p:nvSpPr>
        <p:spPr>
          <a:xfrm>
            <a:off x="7511063" y="4170363"/>
            <a:ext cx="219075" cy="58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325" y="109538"/>
              </a:cxn>
              <a:cxn ang="0">
                <a:pos x="109538" y="352425"/>
              </a:cxn>
              <a:cxn ang="0">
                <a:pos x="146050" y="365125"/>
              </a:cxn>
              <a:cxn ang="0">
                <a:pos x="219075" y="584200"/>
              </a:cxn>
            </a:cxnLst>
            <a:pathLst>
              <a:path w="138" h="368">
                <a:moveTo>
                  <a:pt x="0" y="0"/>
                </a:moveTo>
                <a:cubicBezTo>
                  <a:pt x="34" y="22"/>
                  <a:pt x="27" y="33"/>
                  <a:pt x="38" y="69"/>
                </a:cubicBezTo>
                <a:cubicBezTo>
                  <a:pt x="39" y="82"/>
                  <a:pt x="49" y="202"/>
                  <a:pt x="69" y="222"/>
                </a:cubicBezTo>
                <a:cubicBezTo>
                  <a:pt x="75" y="228"/>
                  <a:pt x="84" y="227"/>
                  <a:pt x="92" y="230"/>
                </a:cubicBezTo>
                <a:cubicBezTo>
                  <a:pt x="110" y="281"/>
                  <a:pt x="95" y="330"/>
                  <a:pt x="138" y="36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1" name="未知"/>
          <p:cNvSpPr/>
          <p:nvPr/>
        </p:nvSpPr>
        <p:spPr>
          <a:xfrm>
            <a:off x="5974363" y="2462213"/>
            <a:ext cx="573087" cy="635000"/>
          </a:xfrm>
          <a:custGeom>
            <a:avLst/>
            <a:gdLst/>
            <a:ahLst/>
            <a:cxnLst>
              <a:cxn ang="0">
                <a:pos x="0" y="635000"/>
              </a:cxn>
              <a:cxn ang="0">
                <a:pos x="85725" y="561975"/>
              </a:cxn>
              <a:cxn ang="0">
                <a:pos x="354012" y="280988"/>
              </a:cxn>
              <a:cxn ang="0">
                <a:pos x="377825" y="134938"/>
              </a:cxn>
              <a:cxn ang="0">
                <a:pos x="463550" y="109538"/>
              </a:cxn>
              <a:cxn ang="0">
                <a:pos x="573087" y="0"/>
              </a:cxn>
            </a:cxnLst>
            <a:pathLst>
              <a:path w="361" h="400">
                <a:moveTo>
                  <a:pt x="0" y="400"/>
                </a:moveTo>
                <a:cubicBezTo>
                  <a:pt x="21" y="379"/>
                  <a:pt x="25" y="363"/>
                  <a:pt x="54" y="354"/>
                </a:cubicBezTo>
                <a:cubicBezTo>
                  <a:pt x="121" y="307"/>
                  <a:pt x="179" y="245"/>
                  <a:pt x="223" y="177"/>
                </a:cubicBezTo>
                <a:cubicBezTo>
                  <a:pt x="231" y="147"/>
                  <a:pt x="226" y="113"/>
                  <a:pt x="238" y="85"/>
                </a:cubicBezTo>
                <a:cubicBezTo>
                  <a:pt x="239" y="82"/>
                  <a:pt x="281" y="72"/>
                  <a:pt x="292" y="69"/>
                </a:cubicBezTo>
                <a:cubicBezTo>
                  <a:pt x="322" y="49"/>
                  <a:pt x="336" y="25"/>
                  <a:pt x="361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2" name="未知"/>
          <p:cNvSpPr/>
          <p:nvPr/>
        </p:nvSpPr>
        <p:spPr>
          <a:xfrm>
            <a:off x="7144350" y="3122613"/>
            <a:ext cx="963613" cy="180975"/>
          </a:xfrm>
          <a:custGeom>
            <a:avLst/>
            <a:gdLst/>
            <a:ahLst/>
            <a:cxnLst>
              <a:cxn ang="0">
                <a:pos x="0" y="180975"/>
              </a:cxn>
              <a:cxn ang="0">
                <a:pos x="342900" y="34925"/>
              </a:cxn>
              <a:cxn ang="0">
                <a:pos x="963613" y="47625"/>
              </a:cxn>
            </a:cxnLst>
            <a:pathLst>
              <a:path w="607" h="114">
                <a:moveTo>
                  <a:pt x="0" y="114"/>
                </a:moveTo>
                <a:cubicBezTo>
                  <a:pt x="62" y="56"/>
                  <a:pt x="133" y="36"/>
                  <a:pt x="216" y="22"/>
                </a:cubicBezTo>
                <a:cubicBezTo>
                  <a:pt x="280" y="0"/>
                  <a:pt x="563" y="30"/>
                  <a:pt x="607" y="3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1" grpId="0" bldLvl="0" animBg="1"/>
      <p:bldP spid="7172" grpId="0" bldLvl="0" animBg="1"/>
      <p:bldP spid="7173" grpId="0" bldLvl="0" animBg="1"/>
      <p:bldP spid="7174" grpId="0" bldLvl="0" animBg="1"/>
      <p:bldP spid="7175" grpId="0" bldLvl="0" animBg="1"/>
      <p:bldP spid="7176" grpId="0" bldLvl="0" animBg="1"/>
      <p:bldP spid="7177" grpId="0" bldLvl="0" animBg="1"/>
      <p:bldP spid="7178" grpId="0" bldLvl="0" animBg="1"/>
      <p:bldP spid="7179" grpId="0" bldLvl="0" animBg="1"/>
      <p:bldP spid="7180" grpId="0" bldLvl="0" animBg="1"/>
      <p:bldP spid="7181" grpId="0" bldLvl="0" animBg="1"/>
      <p:bldP spid="718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 Box 2"/>
          <p:cNvSpPr txBox="1"/>
          <p:nvPr/>
        </p:nvSpPr>
        <p:spPr>
          <a:xfrm>
            <a:off x="2424713" y="908050"/>
            <a:ext cx="5184775" cy="5835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施工图样分析</a:t>
            </a:r>
            <a:endParaRPr lang="zh-CN" altLang="en-US" sz="32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5362" name="Rectangle 3"/>
          <p:cNvSpPr/>
          <p:nvPr/>
        </p:nvSpPr>
        <p:spPr>
          <a:xfrm>
            <a:off x="5448900" y="4568825"/>
            <a:ext cx="5040313" cy="1476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技术要求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1．单面焊双面成形。焊条型号E5015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2．焊前清理坡口露出金属光泽。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3．焊后变形量＜3°。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4．焊缝表面清理干净，并保持焊缝原始状态。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Rectangle 4"/>
          <p:cNvSpPr/>
          <p:nvPr/>
        </p:nvSpPr>
        <p:spPr>
          <a:xfrm>
            <a:off x="5664800" y="2781300"/>
            <a:ext cx="3529013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）焊接材料为Q235钢板2块，规格为300mm×100mm×12mm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）焊脚尺寸为4mm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1"/>
          <a:srcRect r="-1224" b="17662"/>
          <a:stretch>
            <a:fillRect/>
          </a:stretch>
        </p:blipFill>
        <p:spPr>
          <a:xfrm>
            <a:off x="1775425" y="2133600"/>
            <a:ext cx="3741738" cy="3600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82" name="表格 60481"/>
          <p:cNvGraphicFramePr/>
          <p:nvPr>
            <p:custDataLst>
              <p:tags r:id="rId2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2064350" y="908050"/>
            <a:ext cx="3455988" cy="5219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技术分析</a:t>
            </a: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6386" name="Text Box 3"/>
          <p:cNvSpPr txBox="1"/>
          <p:nvPr/>
        </p:nvSpPr>
        <p:spPr>
          <a:xfrm>
            <a:off x="2208813" y="1557338"/>
            <a:ext cx="7848600" cy="378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）根部要焊透，单面焊双面成形。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）焊条必须按要求规定烘干，随用随取。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）焊缝的空间位置不许超出横焊位置范围。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）定位焊在焊件背面两端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20mm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范围内。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）焊缝的空间位置不许超出立角焊位置范围。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）焊缝表面清理干净，并保持焊缝原始状态。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）焊件一经固定开始焊接，不得任意移动焊件。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Text Box 4"/>
          <p:cNvSpPr txBox="1"/>
          <p:nvPr/>
        </p:nvSpPr>
        <p:spPr>
          <a:xfrm>
            <a:off x="2351688" y="3068638"/>
            <a:ext cx="66246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2064350" y="1052513"/>
            <a:ext cx="3455988" cy="5219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安全防护及环境要求</a:t>
            </a: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10" name="Text Box 3"/>
          <p:cNvSpPr txBox="1"/>
          <p:nvPr/>
        </p:nvSpPr>
        <p:spPr>
          <a:xfrm>
            <a:off x="1632550" y="1701800"/>
            <a:ext cx="9109075" cy="43427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spcAft>
                <a:spcPct val="80000"/>
              </a:spcAft>
            </a:pPr>
            <a:r>
              <a:rPr lang="de-DE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）正确穿戴劳保用品；劳保用品必须完好无损；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spcAft>
                <a:spcPct val="8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2）清理工作场地，不得有易燃易爆物品；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spcAft>
                <a:spcPct val="80000"/>
              </a:spcAft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3）检查焊机和所使用的工具；焊接电缆焊钳完好，焊把线接地良好；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spcAft>
                <a:spcPct val="8000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）操作时必须是先戴面罩然后才开始操作，避免电弧光直射眼睛；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82" name="表格 60481"/>
          <p:cNvGraphicFramePr/>
          <p:nvPr>
            <p:custDataLst>
              <p:tags r:id="rId1"/>
            </p:custDataLst>
          </p:nvPr>
        </p:nvGraphicFramePr>
        <p:xfrm>
          <a:off x="0" y="0"/>
          <a:ext cx="12094210" cy="530225"/>
        </p:xfrm>
        <a:graphic>
          <a:graphicData uri="http://schemas.openxmlformats.org/drawingml/2006/table">
            <a:tbl>
              <a:tblPr/>
              <a:tblGrid>
                <a:gridCol w="221615"/>
                <a:gridCol w="4029710"/>
                <a:gridCol w="3925570"/>
                <a:gridCol w="3917315"/>
              </a:tblGrid>
              <a:tr h="530225"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</a:t>
                      </a:r>
                      <a:r>
                        <a:rPr lang="en-US" altLang="zh-CN" sz="12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en-US" altLang="zh-CN" sz="20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单元目标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r>
                        <a:rPr lang="en-US" altLang="zh-CN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单元实施步骤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rtl="0" eaLnBrk="0" fontAlgn="base" hangingPunct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lang="zh-CN" altLang="en-US" sz="2400" dirty="0">
                          <a:solidFill>
                            <a:srgbClr val="4D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单元教学实施</a:t>
                      </a:r>
                      <a:endParaRPr lang="zh-CN" altLang="en-US" sz="2400" dirty="0">
                        <a:solidFill>
                          <a:srgbClr val="4D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3" marR="91443" marT="45808" marB="458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3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TEMPLATE_CATEGORY" val="custom"/>
  <p:tag name="KSO_WM_TEMPLATE_INDEX" val="201850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31"/>
</p:tagLst>
</file>

<file path=ppt/tags/tag20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1"/>
</p:tagLst>
</file>

<file path=ppt/tags/tag22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23.xml><?xml version="1.0" encoding="utf-8"?>
<p:tagLst xmlns:p="http://schemas.openxmlformats.org/presentationml/2006/main">
  <p:tag name="KSO_WM_TEMPLATE_CATEGORY" val="custom"/>
  <p:tag name="KSO_WM_TEMPLATE_INDEX" val="20185031"/>
</p:tagLst>
</file>

<file path=ppt/tags/tag24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25.xml><?xml version="1.0" encoding="utf-8"?>
<p:tagLst xmlns:p="http://schemas.openxmlformats.org/presentationml/2006/main">
  <p:tag name="KSO_WM_TEMPLATE_CATEGORY" val="custom"/>
  <p:tag name="KSO_WM_TEMPLATE_INDEX" val="20185031"/>
</p:tagLst>
</file>

<file path=ppt/tags/tag26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27.xml><?xml version="1.0" encoding="utf-8"?>
<p:tagLst xmlns:p="http://schemas.openxmlformats.org/presentationml/2006/main">
  <p:tag name="KSO_WM_TEMPLATE_CATEGORY" val="custom"/>
  <p:tag name="KSO_WM_TEMPLATE_INDEX" val="20185031"/>
</p:tagLst>
</file>

<file path=ppt/tags/tag28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29.xml><?xml version="1.0" encoding="utf-8"?>
<p:tagLst xmlns:p="http://schemas.openxmlformats.org/presentationml/2006/main">
  <p:tag name="KSO_WM_TEMPLATE_CATEGORY" val="custom"/>
  <p:tag name="KSO_WM_TEMPLATE_INDEX" val="20185031"/>
</p:tagLst>
</file>

<file path=ppt/tags/tag3.xml><?xml version="1.0" encoding="utf-8"?>
<p:tagLst xmlns:p="http://schemas.openxmlformats.org/presentationml/2006/main">
  <p:tag name="KSO_WM_TEMPLATE_CATEGORY" val="custom"/>
  <p:tag name="KSO_WM_TEMPLATE_INDEX" val="20185031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31.xml><?xml version="1.0" encoding="utf-8"?>
<p:tagLst xmlns:p="http://schemas.openxmlformats.org/presentationml/2006/main">
  <p:tag name="KSO_WM_TEMPLATE_CATEGORY" val="custom"/>
  <p:tag name="KSO_WM_TEMPLATE_INDEX" val="20185031"/>
</p:tagLst>
</file>

<file path=ppt/tags/tag32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33.xml><?xml version="1.0" encoding="utf-8"?>
<p:tagLst xmlns:p="http://schemas.openxmlformats.org/presentationml/2006/main">
  <p:tag name="KSO_WM_TEMPLATE_CATEGORY" val="custom"/>
  <p:tag name="KSO_WM_TEMPLATE_INDEX" val="20185031"/>
</p:tagLst>
</file>

<file path=ppt/tags/tag34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35.xml><?xml version="1.0" encoding="utf-8"?>
<p:tagLst xmlns:p="http://schemas.openxmlformats.org/presentationml/2006/main">
  <p:tag name="KSO_WM_TEMPLATE_CATEGORY" val="custom"/>
  <p:tag name="KSO_WM_TEMPLATE_INDEX" val="20185031"/>
</p:tagLst>
</file>

<file path=ppt/tags/tag36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37.xml><?xml version="1.0" encoding="utf-8"?>
<p:tagLst xmlns:p="http://schemas.openxmlformats.org/presentationml/2006/main">
  <p:tag name="KSO_WM_TEMPLATE_CATEGORY" val="custom"/>
  <p:tag name="KSO_WM_TEMPLATE_INDEX" val="20185031"/>
</p:tagLst>
</file>

<file path=ppt/tags/tag38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39.xml><?xml version="1.0" encoding="utf-8"?>
<p:tagLst xmlns:p="http://schemas.openxmlformats.org/presentationml/2006/main">
  <p:tag name="KSO_WM_TEMPLATE_CATEGORY" val="custom"/>
  <p:tag name="KSO_WM_TEMPLATE_INDEX" val="2018503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41.xml><?xml version="1.0" encoding="utf-8"?>
<p:tagLst xmlns:p="http://schemas.openxmlformats.org/presentationml/2006/main">
  <p:tag name="KSO_WM_TEMPLATE_CATEGORY" val="custom"/>
  <p:tag name="KSO_WM_TEMPLATE_INDEX" val="20185031"/>
</p:tagLst>
</file>

<file path=ppt/tags/tag42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43.xml><?xml version="1.0" encoding="utf-8"?>
<p:tagLst xmlns:p="http://schemas.openxmlformats.org/presentationml/2006/main">
  <p:tag name="KSO_WM_TEMPLATE_CATEGORY" val="custom"/>
  <p:tag name="KSO_WM_TEMPLATE_INDEX" val="20185031"/>
</p:tagLst>
</file>

<file path=ppt/tags/tag44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45.xml><?xml version="1.0" encoding="utf-8"?>
<p:tagLst xmlns:p="http://schemas.openxmlformats.org/presentationml/2006/main">
  <p:tag name="KSO_WM_TEMPLATE_CATEGORY" val="custom"/>
  <p:tag name="KSO_WM_TEMPLATE_INDEX" val="20185031"/>
</p:tagLst>
</file>

<file path=ppt/tags/tag46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47.xml><?xml version="1.0" encoding="utf-8"?>
<p:tagLst xmlns:p="http://schemas.openxmlformats.org/presentationml/2006/main">
  <p:tag name="KSO_WM_TEMPLATE_CATEGORY" val="custom"/>
  <p:tag name="KSO_WM_TEMPLATE_INDEX" val="20185031"/>
</p:tagLst>
</file>

<file path=ppt/tags/tag48.xml><?xml version="1.0" encoding="utf-8"?>
<p:tagLst xmlns:p="http://schemas.openxmlformats.org/presentationml/2006/main">
  <p:tag name="KSO_WM_TEMPLATE_CATEGORY" val="custom"/>
  <p:tag name="KSO_WM_TEMPLATE_INDEX" val="20185031"/>
</p:tagLst>
</file>

<file path=ppt/tags/tag49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custom"/>
  <p:tag name="KSO_WM_TEMPLATE_INDEX" val="20185031"/>
</p:tagLst>
</file>

<file path=ppt/tags/tag51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52.xml><?xml version="1.0" encoding="utf-8"?>
<p:tagLst xmlns:p="http://schemas.openxmlformats.org/presentationml/2006/main">
  <p:tag name="KSO_WM_TEMPLATE_CATEGORY" val="custom"/>
  <p:tag name="KSO_WM_TEMPLATE_INDEX" val="20185031"/>
</p:tagLst>
</file>

<file path=ppt/tags/tag53.xml><?xml version="1.0" encoding="utf-8"?>
<p:tagLst xmlns:p="http://schemas.openxmlformats.org/presentationml/2006/main">
  <p:tag name="KSO_WM_TEMPLATE_CATEGORY" val="custom"/>
  <p:tag name="KSO_WM_TEMPLATE_INDEX" val="20185031"/>
</p:tagLst>
</file>

<file path=ppt/tags/tag54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55.xml><?xml version="1.0" encoding="utf-8"?>
<p:tagLst xmlns:p="http://schemas.openxmlformats.org/presentationml/2006/main">
  <p:tag name="KSO_WM_TEMPLATE_CATEGORY" val="custom"/>
  <p:tag name="KSO_WM_TEMPLATE_INDEX" val="20185031"/>
</p:tagLst>
</file>

<file path=ppt/tags/tag56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57.xml><?xml version="1.0" encoding="utf-8"?>
<p:tagLst xmlns:p="http://schemas.openxmlformats.org/presentationml/2006/main">
  <p:tag name="KSO_WM_TEMPLATE_CATEGORY" val="custom"/>
  <p:tag name="KSO_WM_TEMPLATE_INDEX" val="20185031"/>
</p:tagLst>
</file>

<file path=ppt/tags/tag58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59.xml><?xml version="1.0" encoding="utf-8"?>
<p:tagLst xmlns:p="http://schemas.openxmlformats.org/presentationml/2006/main">
  <p:tag name="KSO_WM_TEMPLATE_CATEGORY" val="custom"/>
  <p:tag name="KSO_WM_TEMPLATE_INDEX" val="2018503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61.xml><?xml version="1.0" encoding="utf-8"?>
<p:tagLst xmlns:p="http://schemas.openxmlformats.org/presentationml/2006/main">
  <p:tag name="KSO_WM_TEMPLATE_CATEGORY" val="custom"/>
  <p:tag name="KSO_WM_TEMPLATE_INDEX" val="20185031"/>
</p:tagLst>
</file>

<file path=ppt/tags/tag62.xml><?xml version="1.0" encoding="utf-8"?>
<p:tagLst xmlns:p="http://schemas.openxmlformats.org/presentationml/2006/main">
  <p:tag name="KSO_WM_TEMPLATE_CATEGORY" val="custom"/>
  <p:tag name="KSO_WM_TEMPLATE_INDEX" val="20185031"/>
</p:tagLst>
</file>

<file path=ppt/tags/tag63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64.xml><?xml version="1.0" encoding="utf-8"?>
<p:tagLst xmlns:p="http://schemas.openxmlformats.org/presentationml/2006/main">
  <p:tag name="KSO_WM_TEMPLATE_CATEGORY" val="custom"/>
  <p:tag name="KSO_WM_TEMPLATE_INDEX" val="20185031"/>
</p:tagLst>
</file>

<file path=ppt/tags/tag65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66.xml><?xml version="1.0" encoding="utf-8"?>
<p:tagLst xmlns:p="http://schemas.openxmlformats.org/presentationml/2006/main">
  <p:tag name="KSO_WM_TEMPLATE_CATEGORY" val="custom"/>
  <p:tag name="KSO_WM_TEMPLATE_INDEX" val="20185031"/>
</p:tagLst>
</file>

<file path=ppt/tags/tag67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68.xml><?xml version="1.0" encoding="utf-8"?>
<p:tagLst xmlns:p="http://schemas.openxmlformats.org/presentationml/2006/main">
  <p:tag name="KSO_WM_TEMPLATE_CATEGORY" val="custom"/>
  <p:tag name="KSO_WM_TEMPLATE_INDEX" val="20185031"/>
</p:tagLst>
</file>

<file path=ppt/tags/tag69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TEMPLATE_CATEGORY" val="custom"/>
  <p:tag name="KSO_WM_TEMPLATE_INDEX" val="20185031"/>
</p:tagLst>
</file>

<file path=ppt/tags/tag71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72.xml><?xml version="1.0" encoding="utf-8"?>
<p:tagLst xmlns:p="http://schemas.openxmlformats.org/presentationml/2006/main">
  <p:tag name="KSO_WM_TEMPLATE_CATEGORY" val="custom"/>
  <p:tag name="KSO_WM_TEMPLATE_INDEX" val="20185031"/>
</p:tagLst>
</file>

<file path=ppt/tags/tag73.xml><?xml version="1.0" encoding="utf-8"?>
<p:tagLst xmlns:p="http://schemas.openxmlformats.org/presentationml/2006/main">
  <p:tag name="TABLE_ENDDRAG_ORIGIN_RECT" val="952*41"/>
  <p:tag name="TABLE_ENDDRAG_RECT" val="0*0*952*41"/>
  <p:tag name="KSO_WM_BEAUTIFY_FLAG" val=""/>
</p:tagLst>
</file>

<file path=ppt/tags/tag74.xml><?xml version="1.0" encoding="utf-8"?>
<p:tagLst xmlns:p="http://schemas.openxmlformats.org/presentationml/2006/main">
  <p:tag name="KSO_WM_TEMPLATE_CATEGORY" val="custom"/>
  <p:tag name="KSO_WM_TEMPLATE_INDEX" val="20185031"/>
</p:tagLst>
</file>

<file path=ppt/tags/tag75.xml><?xml version="1.0" encoding="utf-8"?>
<p:tagLst xmlns:p="http://schemas.openxmlformats.org/presentationml/2006/main">
  <p:tag name="commondata" val="eyJoZGlkIjoiMTgzNGZiOTBmYzhmYzMzNjVkMjY5YzllYWM5YWU4Nj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自定义 207">
      <a:dk1>
        <a:srgbClr val="000000"/>
      </a:dk1>
      <a:lt1>
        <a:srgbClr val="FFFFFF"/>
      </a:lt1>
      <a:dk2>
        <a:srgbClr val="1CADE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FFFFF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3522</Words>
  <Application>WPS 演示</Application>
  <PresentationFormat>全屏显示(4:3)</PresentationFormat>
  <Paragraphs>621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7" baseType="lpstr">
      <vt:lpstr>Arial</vt:lpstr>
      <vt:lpstr>宋体</vt:lpstr>
      <vt:lpstr>Wingdings</vt:lpstr>
      <vt:lpstr>Lucida Sans Unicode</vt:lpstr>
      <vt:lpstr>黑体</vt:lpstr>
      <vt:lpstr>Wingdings 3</vt:lpstr>
      <vt:lpstr>Verdana</vt:lpstr>
      <vt:lpstr>Wingdings 2</vt:lpstr>
      <vt:lpstr>Calibri</vt:lpstr>
      <vt:lpstr>楷体_GB2312</vt:lpstr>
      <vt:lpstr>新宋体</vt:lpstr>
      <vt:lpstr>Times New Roman</vt:lpstr>
      <vt:lpstr>楷体</vt:lpstr>
      <vt:lpstr>隶书</vt:lpstr>
      <vt:lpstr>华文琥珀</vt:lpstr>
      <vt:lpstr>华文楷体</vt:lpstr>
      <vt:lpstr>Wingdings 3</vt:lpstr>
      <vt:lpstr>Verdana</vt:lpstr>
      <vt:lpstr>Wingdings 2</vt:lpstr>
      <vt:lpstr>微软雅黑</vt:lpstr>
      <vt:lpstr>Arial Unicode MS</vt:lpstr>
      <vt:lpstr>三极榜书简体</vt:lpstr>
      <vt:lpstr>阿里巴巴普惠体</vt:lpstr>
      <vt:lpstr>仿宋_GB2312</vt:lpstr>
      <vt:lpstr>仿宋</vt:lpstr>
      <vt:lpstr>自定义设计方案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YlmF</dc:creator>
  <cp:lastModifiedBy>admin</cp:lastModifiedBy>
  <cp:revision>201</cp:revision>
  <dcterms:created xsi:type="dcterms:W3CDTF">2007-05-30T07:45:51Z</dcterms:created>
  <dcterms:modified xsi:type="dcterms:W3CDTF">2023-10-16T07:01:56Z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82C8FC5668904B22A257866C1E0371ED_12</vt:lpwstr>
  </property>
</Properties>
</file>