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3"/>
  </p:sldMasterIdLst>
  <p:notesMasterIdLst>
    <p:notesMasterId r:id="rId5"/>
  </p:notesMasterIdLst>
  <p:sldIdLst>
    <p:sldId id="263" r:id="rId4"/>
    <p:sldId id="942" r:id="rId6"/>
    <p:sldId id="974" r:id="rId7"/>
    <p:sldId id="975" r:id="rId8"/>
    <p:sldId id="976" r:id="rId9"/>
    <p:sldId id="977" r:id="rId10"/>
    <p:sldId id="978" r:id="rId11"/>
    <p:sldId id="979" r:id="rId12"/>
    <p:sldId id="980" r:id="rId13"/>
    <p:sldId id="981" r:id="rId14"/>
    <p:sldId id="982" r:id="rId15"/>
    <p:sldId id="983" r:id="rId16"/>
    <p:sldId id="984" r:id="rId17"/>
    <p:sldId id="985" r:id="rId18"/>
    <p:sldId id="986" r:id="rId19"/>
    <p:sldId id="987" r:id="rId20"/>
    <p:sldId id="988" r:id="rId21"/>
    <p:sldId id="989" r:id="rId22"/>
    <p:sldId id="990" r:id="rId23"/>
    <p:sldId id="259" r:id="rId24"/>
    <p:sldId id="807" r:id="rId25"/>
    <p:sldId id="264" r:id="rId26"/>
    <p:sldId id="932" r:id="rId27"/>
    <p:sldId id="1021" r:id="rId28"/>
    <p:sldId id="1023" r:id="rId29"/>
    <p:sldId id="1024" r:id="rId30"/>
    <p:sldId id="1025" r:id="rId31"/>
    <p:sldId id="1026" r:id="rId32"/>
    <p:sldId id="931" r:id="rId33"/>
    <p:sldId id="655" r:id="rId34"/>
    <p:sldId id="992" r:id="rId35"/>
    <p:sldId id="936" r:id="rId36"/>
    <p:sldId id="937" r:id="rId37"/>
    <p:sldId id="938" r:id="rId38"/>
    <p:sldId id="939" r:id="rId39"/>
    <p:sldId id="940" r:id="rId40"/>
    <p:sldId id="1053" r:id="rId41"/>
    <p:sldId id="963" r:id="rId42"/>
    <p:sldId id="964" r:id="rId43"/>
    <p:sldId id="1054" r:id="rId44"/>
    <p:sldId id="1055" r:id="rId45"/>
    <p:sldId id="965" r:id="rId46"/>
    <p:sldId id="1057" r:id="rId47"/>
    <p:sldId id="966" r:id="rId48"/>
    <p:sldId id="967" r:id="rId49"/>
    <p:sldId id="968" r:id="rId50"/>
    <p:sldId id="969" r:id="rId51"/>
    <p:sldId id="970" r:id="rId52"/>
    <p:sldId id="971" r:id="rId53"/>
    <p:sldId id="972" r:id="rId54"/>
    <p:sldId id="960" r:id="rId55"/>
    <p:sldId id="1058" r:id="rId56"/>
    <p:sldId id="956" r:id="rId57"/>
    <p:sldId id="957" r:id="rId58"/>
    <p:sldId id="959" r:id="rId59"/>
    <p:sldId id="958" r:id="rId60"/>
    <p:sldId id="961" r:id="rId61"/>
    <p:sldId id="962" r:id="rId62"/>
    <p:sldId id="993" r:id="rId63"/>
  </p:sldIdLst>
  <p:sldSz cx="12192000" cy="6858000"/>
  <p:notesSz cx="6858000" cy="9144000"/>
  <p:custDataLst>
    <p:tags r:id="rId6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6" userDrawn="1">
          <p15:clr>
            <a:srgbClr val="A4A3A4"/>
          </p15:clr>
        </p15:guide>
        <p15:guide id="2" pos="380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AFA"/>
    <a:srgbClr val="F4E2D4"/>
    <a:srgbClr val="EDCAAD"/>
    <a:srgbClr val="DDC5B0"/>
    <a:srgbClr val="EFC8A7"/>
    <a:srgbClr val="8AA4B6"/>
    <a:srgbClr val="786449"/>
    <a:srgbClr val="93836D"/>
    <a:srgbClr val="8B7A63"/>
    <a:srgbClr val="EBB8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2" autoAdjust="0"/>
    <p:restoredTop sz="96314" autoAdjust="0"/>
  </p:normalViewPr>
  <p:slideViewPr>
    <p:cSldViewPr snapToGrid="0" showGuides="1">
      <p:cViewPr>
        <p:scale>
          <a:sx n="66" d="100"/>
          <a:sy n="66" d="100"/>
        </p:scale>
        <p:origin x="-2286" y="-1050"/>
      </p:cViewPr>
      <p:guideLst>
        <p:guide orient="horz" pos="2156"/>
        <p:guide pos="3801"/>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7" Type="http://schemas.openxmlformats.org/officeDocument/2006/relationships/tags" Target="tags/tag74.xml"/><Relationship Id="rId66" Type="http://schemas.openxmlformats.org/officeDocument/2006/relationships/tableStyles" Target="tableStyles.xml"/><Relationship Id="rId65" Type="http://schemas.openxmlformats.org/officeDocument/2006/relationships/viewProps" Target="viewProps.xml"/><Relationship Id="rId64" Type="http://schemas.openxmlformats.org/officeDocument/2006/relationships/presProps" Target="presProps.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78CF96-EC30-4FFC-8224-2A4572F6B50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FEECA2-04B3-4D87-8746-324DA9A9C30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800" baseline="0" dirty="0"/>
          </a:p>
        </p:txBody>
      </p:sp>
      <p:sp>
        <p:nvSpPr>
          <p:cNvPr id="4" name="灯片编号占位符 3"/>
          <p:cNvSpPr>
            <a:spLocks noGrp="1"/>
          </p:cNvSpPr>
          <p:nvPr>
            <p:ph type="sldNum" sz="quarter" idx="10"/>
          </p:nvPr>
        </p:nvSpPr>
        <p:spPr/>
        <p:txBody>
          <a:bodyPr/>
          <a:lstStyle/>
          <a:p>
            <a:fld id="{76FEECA2-04B3-4D87-8746-324DA9A9C30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descr="D:\360安全浏览器下载\51miz-E1110527-718DE4BD-3840x2194.jpg51miz-E1110527-718DE4BD-3840x2194"/>
          <p:cNvPicPr>
            <a:picLocks noChangeAspect="1"/>
          </p:cNvPicPr>
          <p:nvPr userDrawn="1"/>
        </p:nvPicPr>
        <p:blipFill>
          <a:blip r:embed="rId2">
            <a:clrChange>
              <a:clrFrom>
                <a:srgbClr val="FFFFFF">
                  <a:alpha val="100000"/>
                </a:srgbClr>
              </a:clrFrom>
              <a:clrTo>
                <a:srgbClr val="FFFFFF">
                  <a:alpha val="100000"/>
                  <a:alpha val="0"/>
                </a:srgbClr>
              </a:clrTo>
            </a:clrChange>
          </a:blip>
          <a:srcRect l="18181" t="21320" r="10267" b="14930"/>
          <a:stretch>
            <a:fillRect/>
          </a:stretch>
        </p:blipFill>
        <p:spPr>
          <a:xfrm>
            <a:off x="0" y="-1"/>
            <a:ext cx="12192000" cy="685800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descr="D:\360安全浏览器下载\51miz-E1110527-718DE4BD-3840x2194.jpg51miz-E1110527-718DE4BD-3840x2194"/>
          <p:cNvPicPr>
            <a:picLocks noChangeAspect="1"/>
          </p:cNvPicPr>
          <p:nvPr userDrawn="1"/>
        </p:nvPicPr>
        <p:blipFill>
          <a:blip r:embed="rId2">
            <a:clrChange>
              <a:clrFrom>
                <a:srgbClr val="FFFFFF">
                  <a:alpha val="100000"/>
                </a:srgbClr>
              </a:clrFrom>
              <a:clrTo>
                <a:srgbClr val="FFFFFF">
                  <a:alpha val="100000"/>
                  <a:alpha val="0"/>
                </a:srgbClr>
              </a:clrTo>
            </a:clrChange>
          </a:blip>
          <a:srcRect l="18181" t="21320" r="10267" b="14930"/>
          <a:stretch>
            <a:fillRect/>
          </a:stretch>
        </p:blipFill>
        <p:spPr>
          <a:xfrm>
            <a:off x="0" y="-1"/>
            <a:ext cx="12192000" cy="685800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descr="D:\360安全浏览器下载\51miz-E1110527-718DE4BD-3840x2194.jpg51miz-E1110527-718DE4BD-3840x2194"/>
          <p:cNvPicPr>
            <a:picLocks noChangeAspect="1"/>
          </p:cNvPicPr>
          <p:nvPr userDrawn="1"/>
        </p:nvPicPr>
        <p:blipFill>
          <a:blip r:embed="rId2">
            <a:clrChange>
              <a:clrFrom>
                <a:srgbClr val="FFFFFF">
                  <a:alpha val="100000"/>
                </a:srgbClr>
              </a:clrFrom>
              <a:clrTo>
                <a:srgbClr val="FFFFFF">
                  <a:alpha val="100000"/>
                  <a:alpha val="0"/>
                </a:srgbClr>
              </a:clrTo>
            </a:clrChange>
          </a:blip>
          <a:srcRect l="18181" t="21320" r="10267" b="14930"/>
          <a:stretch>
            <a:fillRect/>
          </a:stretch>
        </p:blipFill>
        <p:spPr>
          <a:xfrm>
            <a:off x="0" y="-1"/>
            <a:ext cx="12192000" cy="685800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370677" y="6602869"/>
            <a:ext cx="1800200" cy="118430"/>
          </a:xfrm>
          <a:prstGeom prst="rect">
            <a:avLst/>
          </a:prstGeom>
          <a:noFill/>
        </p:spPr>
        <p:txBody>
          <a:bodyPr wrap="square" rtlCol="0">
            <a:spAutoFit/>
          </a:bodyPr>
          <a:lstStyle/>
          <a:p>
            <a:pPr>
              <a:lnSpc>
                <a:spcPct val="200000"/>
              </a:lnSpc>
            </a:pP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http://www.1ppt.com/moban/</a:t>
            </a:r>
            <a:r>
              <a:rPr lang="zh-CN" altLang="en-US" sz="100" dirty="0" smtClean="0">
                <a:solidFill>
                  <a:prstClr val="black"/>
                </a:solidFill>
                <a:latin typeface="微软雅黑" panose="020B0503020204020204" pitchFamily="34" charset="-122"/>
                <a:ea typeface="微软雅黑" panose="020B0503020204020204" pitchFamily="34" charset="-122"/>
              </a:rPr>
              <a:t> </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solidFill>
            <a:srgbClr val="FA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a:blip r:embed="rId9"/>
          <a:stretch>
            <a:fillRect/>
          </a:stretch>
        </p:blipFill>
        <p:spPr>
          <a:xfrm>
            <a:off x="0" y="0"/>
            <a:ext cx="12191999"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0.png"/><Relationship Id="rId1" Type="http://schemas.openxmlformats.org/officeDocument/2006/relationships/tags" Target="../tags/tag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2.png"/><Relationship Id="rId1"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3.png"/><Relationship Id="rId1" Type="http://schemas.openxmlformats.org/officeDocument/2006/relationships/tags" Target="../tags/tag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image" Target="../media/image1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3.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4.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5.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6.png"/><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s>
</file>

<file path=ppt/slides/_rels/slide4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7.png"/><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2.xml"/></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s>
</file>

<file path=ppt/slides/_rels/slide5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s>
</file>

<file path=ppt/slides/_rels/slide55.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28.png"/><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_rels/slide56.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tags" Target="../tags/tag66.xml"/><Relationship Id="rId1" Type="http://schemas.openxmlformats.org/officeDocument/2006/relationships/tags" Target="../tags/tag65.xml"/></Relationships>
</file>

<file path=ppt/slides/_rels/slide5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image" Target="../media/image32.png"/><Relationship Id="rId2" Type="http://schemas.openxmlformats.org/officeDocument/2006/relationships/tags" Target="../tags/tag68.xml"/><Relationship Id="rId1" Type="http://schemas.openxmlformats.org/officeDocument/2006/relationships/tags" Target="../tags/tag67.xml"/></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913322" y="1439377"/>
            <a:ext cx="5256567" cy="2400657"/>
          </a:xfrm>
          <a:prstGeom prst="rect">
            <a:avLst/>
          </a:prstGeom>
        </p:spPr>
        <p:txBody>
          <a:bodyPr wrap="none">
            <a:spAutoFit/>
          </a:bodyPr>
          <a:lstStyle/>
          <a:p>
            <a:r>
              <a:rPr lang="en-US" altLang="zh-CN" sz="15000" dirty="0">
                <a:solidFill>
                  <a:srgbClr val="EEEAE7">
                    <a:alpha val="80000"/>
                  </a:srgbClr>
                </a:solidFill>
                <a:cs typeface="+mn-ea"/>
                <a:sym typeface="+mn-lt"/>
              </a:rPr>
              <a:t>Q</a:t>
            </a:r>
            <a:r>
              <a:rPr lang="zh-CN" altLang="en-US" sz="15000" dirty="0">
                <a:solidFill>
                  <a:srgbClr val="EEEAE7">
                    <a:alpha val="80000"/>
                  </a:srgbClr>
                </a:solidFill>
                <a:cs typeface="+mn-ea"/>
                <a:sym typeface="+mn-lt"/>
              </a:rPr>
              <a:t>uiet</a:t>
            </a:r>
            <a:endParaRPr lang="zh-CN" altLang="en-US" sz="15000" dirty="0">
              <a:solidFill>
                <a:srgbClr val="EEEAE7">
                  <a:alpha val="80000"/>
                </a:srgbClr>
              </a:solidFill>
              <a:cs typeface="+mn-ea"/>
              <a:sym typeface="+mn-lt"/>
            </a:endParaRPr>
          </a:p>
        </p:txBody>
      </p:sp>
      <p:sp>
        <p:nvSpPr>
          <p:cNvPr id="10" name="文本框 9"/>
          <p:cNvSpPr txBox="1"/>
          <p:nvPr/>
        </p:nvSpPr>
        <p:spPr>
          <a:xfrm>
            <a:off x="438733" y="2164714"/>
            <a:ext cx="11506200" cy="1014730"/>
          </a:xfrm>
          <a:prstGeom prst="rect">
            <a:avLst/>
          </a:prstGeom>
          <a:noFill/>
        </p:spPr>
        <p:txBody>
          <a:bodyPr wrap="none" rtlCol="0">
            <a:spAutoFit/>
          </a:bodyPr>
          <a:lstStyle/>
          <a:p>
            <a:pPr algn="ctr"/>
            <a:r>
              <a:rPr lang="zh-CN" altLang="en-US" sz="6000" spc="300" dirty="0" smtClean="0">
                <a:solidFill>
                  <a:srgbClr val="7B664B"/>
                </a:solidFill>
                <a:cs typeface="+mn-ea"/>
                <a:sym typeface="+mn-lt"/>
              </a:rPr>
              <a:t>我为群众办实事</a:t>
            </a:r>
            <a:r>
              <a:rPr lang="en-US" altLang="zh-CN" sz="6000" spc="300" dirty="0" smtClean="0">
                <a:solidFill>
                  <a:srgbClr val="7B664B"/>
                </a:solidFill>
                <a:cs typeface="+mn-ea"/>
                <a:sym typeface="+mn-lt"/>
              </a:rPr>
              <a:t>——</a:t>
            </a:r>
            <a:r>
              <a:rPr lang="zh-CN" altLang="en-US" sz="6000" spc="300" dirty="0" smtClean="0">
                <a:solidFill>
                  <a:srgbClr val="7B664B"/>
                </a:solidFill>
                <a:cs typeface="+mn-ea"/>
                <a:sym typeface="+mn-lt"/>
              </a:rPr>
              <a:t>财务面对面</a:t>
            </a:r>
            <a:endParaRPr lang="zh-CN" altLang="en-US" sz="6000" spc="300" dirty="0">
              <a:solidFill>
                <a:srgbClr val="7B664B"/>
              </a:solidFill>
              <a:cs typeface="+mn-ea"/>
              <a:sym typeface="+mn-lt"/>
            </a:endParaRPr>
          </a:p>
        </p:txBody>
      </p:sp>
      <p:sp>
        <p:nvSpPr>
          <p:cNvPr id="12" name="矩形 11"/>
          <p:cNvSpPr/>
          <p:nvPr/>
        </p:nvSpPr>
        <p:spPr>
          <a:xfrm>
            <a:off x="3140710" y="3211830"/>
            <a:ext cx="5978525" cy="866775"/>
          </a:xfrm>
          <a:prstGeom prst="rect">
            <a:avLst/>
          </a:prstGeom>
        </p:spPr>
        <p:txBody>
          <a:bodyPr wrap="square">
            <a:noAutofit/>
          </a:bodyPr>
          <a:lstStyle/>
          <a:p>
            <a:pPr algn="ctr"/>
            <a:r>
              <a:rPr lang="en-US" altLang="zh-CN" sz="2400" dirty="0">
                <a:solidFill>
                  <a:srgbClr val="7B664B"/>
                </a:solidFill>
                <a:cs typeface="+mn-ea"/>
                <a:sym typeface="+mn-lt"/>
              </a:rPr>
              <a:t>2023.11.17</a:t>
            </a:r>
            <a:endParaRPr lang="en-US" altLang="zh-CN" sz="2400" dirty="0">
              <a:solidFill>
                <a:srgbClr val="7B664B"/>
              </a:solidFill>
              <a:cs typeface="+mn-ea"/>
              <a:sym typeface="+mn-lt"/>
            </a:endParaRPr>
          </a:p>
        </p:txBody>
      </p:sp>
      <p:sp>
        <p:nvSpPr>
          <p:cNvPr id="13" name="矩形: 圆角 12"/>
          <p:cNvSpPr/>
          <p:nvPr/>
        </p:nvSpPr>
        <p:spPr>
          <a:xfrm>
            <a:off x="5123815" y="4406900"/>
            <a:ext cx="2768600" cy="1226185"/>
          </a:xfrm>
          <a:prstGeom prst="trapezoid">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dirty="0">
                <a:solidFill>
                  <a:schemeClr val="tx2"/>
                </a:solidFill>
                <a:cs typeface="+mn-ea"/>
                <a:sym typeface="+mn-lt"/>
              </a:rPr>
              <a:t>财务处</a:t>
            </a:r>
            <a:endParaRPr lang="zh-CN" altLang="en-US" sz="5400" dirty="0">
              <a:solidFill>
                <a:schemeClr val="tx2"/>
              </a:solidFill>
              <a:cs typeface="+mn-ea"/>
              <a:sym typeface="+mn-lt"/>
            </a:endParaRPr>
          </a:p>
        </p:txBody>
      </p:sp>
      <p:grpSp>
        <p:nvGrpSpPr>
          <p:cNvPr id="21" name="组合 20"/>
          <p:cNvGrpSpPr/>
          <p:nvPr/>
        </p:nvGrpSpPr>
        <p:grpSpPr>
          <a:xfrm>
            <a:off x="4559190" y="5701628"/>
            <a:ext cx="3073616" cy="565789"/>
            <a:chOff x="4559188" y="5709883"/>
            <a:chExt cx="3073616" cy="565789"/>
          </a:xfrm>
        </p:grpSpPr>
        <p:sp>
          <p:nvSpPr>
            <p:cNvPr id="16" name="矩形 15"/>
            <p:cNvSpPr/>
            <p:nvPr/>
          </p:nvSpPr>
          <p:spPr>
            <a:xfrm>
              <a:off x="4559188" y="5968967"/>
              <a:ext cx="3073616" cy="306705"/>
            </a:xfrm>
            <a:prstGeom prst="rect">
              <a:avLst/>
            </a:prstGeom>
          </p:spPr>
          <p:txBody>
            <a:bodyPr wrap="square">
              <a:spAutoFit/>
            </a:bodyPr>
            <a:lstStyle/>
            <a:p>
              <a:pPr algn="dist"/>
              <a:endParaRPr lang="zh-CN" altLang="en-US" sz="1400" dirty="0">
                <a:solidFill>
                  <a:srgbClr val="786449">
                    <a:alpha val="50000"/>
                  </a:srgbClr>
                </a:solidFill>
                <a:cs typeface="+mn-ea"/>
                <a:sym typeface="+mn-lt"/>
              </a:endParaRPr>
            </a:p>
          </p:txBody>
        </p:sp>
        <p:sp>
          <p:nvSpPr>
            <p:cNvPr id="14" name="矩形 13"/>
            <p:cNvSpPr/>
            <p:nvPr/>
          </p:nvSpPr>
          <p:spPr>
            <a:xfrm>
              <a:off x="4867003" y="5709883"/>
              <a:ext cx="2457987" cy="306705"/>
            </a:xfrm>
            <a:prstGeom prst="rect">
              <a:avLst/>
            </a:prstGeom>
          </p:spPr>
          <p:txBody>
            <a:bodyPr wrap="square">
              <a:spAutoFit/>
            </a:bodyPr>
            <a:lstStyle/>
            <a:p>
              <a:pPr algn="dist"/>
              <a:endParaRPr lang="zh-CN" altLang="en-US" sz="1400" dirty="0">
                <a:solidFill>
                  <a:srgbClr val="786449">
                    <a:alpha val="50000"/>
                  </a:srgbClr>
                </a:solidFill>
                <a:cs typeface="+mn-ea"/>
                <a:sym typeface="+mn-lt"/>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59230" y="529590"/>
            <a:ext cx="9406255" cy="5601970"/>
          </a:xfrm>
          <a:prstGeom prst="rect">
            <a:avLst/>
          </a:prstGeom>
          <a:noFill/>
        </p:spPr>
        <p:txBody>
          <a:bodyPr wrap="square" rtlCol="0" anchor="t">
            <a:noAutofit/>
          </a:bodyPr>
          <a:p>
            <a:pPr indent="0" fontAlgn="auto">
              <a:lnSpc>
                <a:spcPts val="3900"/>
              </a:lnSpc>
            </a:pPr>
            <a:r>
              <a:rPr lang="en-US" altLang="zh-CN" sz="2800" b="1">
                <a:solidFill>
                  <a:srgbClr val="FF0000"/>
                </a:solidFill>
                <a:ea typeface="宋体" panose="02010600030101010101" pitchFamily="2" charset="-122"/>
                <a:sym typeface="+mn-ea"/>
              </a:rPr>
              <a:t>3</a:t>
            </a:r>
            <a:r>
              <a:rPr lang="zh-CN" sz="2800" b="1">
                <a:solidFill>
                  <a:srgbClr val="FF0000"/>
                </a:solidFill>
                <a:ea typeface="宋体" panose="02010600030101010101" pitchFamily="2" charset="-122"/>
                <a:sym typeface="+mn-ea"/>
              </a:rPr>
              <a:t>、缴款账户：</a:t>
            </a:r>
            <a:endParaRPr lang="zh-CN" sz="2800" b="1">
              <a:solidFill>
                <a:srgbClr val="FF0000"/>
              </a:solidFill>
              <a:ea typeface="宋体" panose="02010600030101010101" pitchFamily="2" charset="-122"/>
              <a:sym typeface="+mn-ea"/>
            </a:endParaRPr>
          </a:p>
          <a:p>
            <a:pPr indent="0" fontAlgn="auto">
              <a:lnSpc>
                <a:spcPts val="3900"/>
              </a:lnSpc>
            </a:pPr>
            <a:endParaRPr lang="zh-CN" sz="2400" b="1">
              <a:solidFill>
                <a:srgbClr val="FF0000"/>
              </a:solidFill>
              <a:ea typeface="宋体" panose="02010600030101010101" pitchFamily="2" charset="-122"/>
              <a:sym typeface="+mn-ea"/>
            </a:endParaRPr>
          </a:p>
          <a:p>
            <a:pPr indent="0" fontAlgn="auto">
              <a:lnSpc>
                <a:spcPts val="3900"/>
              </a:lnSpc>
            </a:pPr>
            <a:r>
              <a:rPr lang="zh-CN" sz="2400" b="1">
                <a:ea typeface="宋体" panose="02010600030101010101" pitchFamily="2" charset="-122"/>
                <a:sym typeface="+mn-ea"/>
              </a:rPr>
              <a:t>户名</a:t>
            </a:r>
            <a:r>
              <a:rPr lang="zh-CN" sz="2400">
                <a:ea typeface="宋体" panose="02010600030101010101" pitchFamily="2" charset="-122"/>
                <a:sym typeface="+mn-ea"/>
              </a:rPr>
              <a:t>：省财政票款分离汇缴账户</a:t>
            </a:r>
            <a:endParaRPr lang="zh-CN" sz="2400">
              <a:ea typeface="宋体" panose="02010600030101010101" pitchFamily="2" charset="-122"/>
              <a:sym typeface="+mn-ea"/>
            </a:endParaRPr>
          </a:p>
          <a:p>
            <a:pPr indent="0" fontAlgn="auto">
              <a:lnSpc>
                <a:spcPts val="3900"/>
              </a:lnSpc>
            </a:pPr>
            <a:r>
              <a:rPr lang="zh-CN" sz="2400" b="1">
                <a:ea typeface="宋体" panose="02010600030101010101" pitchFamily="2" charset="-122"/>
                <a:sym typeface="+mn-ea"/>
              </a:rPr>
              <a:t>开户行</a:t>
            </a:r>
            <a:r>
              <a:rPr lang="zh-CN" sz="2400">
                <a:ea typeface="宋体" panose="02010600030101010101" pitchFamily="2" charset="-122"/>
                <a:sym typeface="+mn-ea"/>
              </a:rPr>
              <a:t>：华夏银行聊城分行营业部</a:t>
            </a:r>
            <a:endParaRPr lang="zh-CN" sz="2400">
              <a:ea typeface="宋体" panose="02010600030101010101" pitchFamily="2" charset="-122"/>
              <a:sym typeface="+mn-ea"/>
            </a:endParaRPr>
          </a:p>
          <a:p>
            <a:pPr indent="0" fontAlgn="auto">
              <a:lnSpc>
                <a:spcPts val="3900"/>
              </a:lnSpc>
            </a:pPr>
            <a:r>
              <a:rPr lang="zh-CN" sz="2400" b="1">
                <a:ea typeface="宋体" panose="02010600030101010101" pitchFamily="2" charset="-122"/>
                <a:sym typeface="+mn-ea"/>
              </a:rPr>
              <a:t>账号</a:t>
            </a:r>
            <a:r>
              <a:rPr lang="zh-CN" sz="2400">
                <a:ea typeface="宋体" panose="02010600030101010101" pitchFamily="2" charset="-122"/>
                <a:sym typeface="+mn-ea"/>
              </a:rPr>
              <a:t>：</a:t>
            </a:r>
            <a:r>
              <a:rPr lang="en-US" sz="2400">
                <a:latin typeface="仿宋_GB2312" panose="02010609030101010101" charset="-122"/>
                <a:ea typeface="宋体" panose="02010600030101010101" pitchFamily="2" charset="-122"/>
                <a:sym typeface="+mn-ea"/>
              </a:rPr>
              <a:t>12750000001536813</a:t>
            </a:r>
            <a:endParaRPr lang="en-US" sz="2400">
              <a:latin typeface="仿宋_GB2312" panose="02010609030101010101" charset="-122"/>
              <a:ea typeface="宋体" panose="02010600030101010101" pitchFamily="2" charset="-122"/>
              <a:sym typeface="+mn-ea"/>
            </a:endParaRPr>
          </a:p>
          <a:p>
            <a:pPr indent="0" fontAlgn="auto">
              <a:lnSpc>
                <a:spcPts val="3900"/>
              </a:lnSpc>
            </a:pPr>
            <a:endParaRPr lang="zh-CN" sz="2400">
              <a:ea typeface="宋体" panose="02010600030101010101" pitchFamily="2" charset="-122"/>
              <a:sym typeface="+mn-ea"/>
            </a:endParaRPr>
          </a:p>
          <a:p>
            <a:pPr indent="0" fontAlgn="auto">
              <a:lnSpc>
                <a:spcPts val="3900"/>
              </a:lnSpc>
            </a:pPr>
            <a:r>
              <a:rPr lang="en-US" altLang="zh-CN" sz="2400">
                <a:ea typeface="宋体" panose="02010600030101010101" pitchFamily="2" charset="-122"/>
                <a:sym typeface="+mn-ea"/>
              </a:rPr>
              <a:t>    </a:t>
            </a:r>
            <a:r>
              <a:rPr lang="zh-CN" sz="2400">
                <a:ea typeface="宋体" panose="02010600030101010101" pitchFamily="2" charset="-122"/>
                <a:sym typeface="+mn-ea"/>
              </a:rPr>
              <a:t>在汇款时一定要备注上缴款码，一定不要汇入我们学校的账户，因为票据是自动生成的，如果汇款没有收到发票首先要检查汇款是否退回。</a:t>
            </a:r>
            <a:endParaRPr lang="zh-CN" altLang="en-US" sz="2400">
              <a:ea typeface="宋体" panose="02010600030101010101" pitchFamily="2"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572135" y="822960"/>
            <a:ext cx="10949305" cy="5600700"/>
          </a:xfrm>
          <a:prstGeom prst="rect">
            <a:avLst/>
          </a:prstGeom>
          <a:noFill/>
          <a:ln w="9525">
            <a:noFill/>
          </a:ln>
        </p:spPr>
        <p:txBody>
          <a:bodyPr>
            <a:noAutofit/>
          </a:bodyPr>
          <a:p>
            <a:pPr indent="0" fontAlgn="auto">
              <a:lnSpc>
                <a:spcPts val="3900"/>
              </a:lnSpc>
              <a:spcBef>
                <a:spcPts val="200"/>
              </a:spcBef>
            </a:pPr>
            <a:r>
              <a:rPr lang="en-US" altLang="zh-CN" sz="2800" b="1">
                <a:solidFill>
                  <a:srgbClr val="FF0000"/>
                </a:solidFill>
                <a:ea typeface="宋体" panose="02010600030101010101" pitchFamily="2" charset="-122"/>
              </a:rPr>
              <a:t>4</a:t>
            </a:r>
            <a:r>
              <a:rPr lang="zh-CN" altLang="en-US" sz="2800" b="1">
                <a:solidFill>
                  <a:srgbClr val="FF0000"/>
                </a:solidFill>
                <a:ea typeface="宋体" panose="02010600030101010101" pitchFamily="2" charset="-122"/>
              </a:rPr>
              <a:t>、</a:t>
            </a:r>
            <a:r>
              <a:rPr lang="zh-CN" sz="2800" b="1">
                <a:solidFill>
                  <a:srgbClr val="FF0000"/>
                </a:solidFill>
                <a:ea typeface="宋体" panose="02010600030101010101" pitchFamily="2" charset="-122"/>
              </a:rPr>
              <a:t>发票的生成问题</a:t>
            </a:r>
            <a:r>
              <a:rPr lang="zh-CN" sz="2800" b="0">
                <a:ea typeface="宋体" panose="02010600030101010101" pitchFamily="2" charset="-122"/>
              </a:rPr>
              <a:t>：</a:t>
            </a:r>
            <a:endParaRPr lang="zh-CN" sz="2800" b="0">
              <a:ea typeface="宋体" panose="02010600030101010101" pitchFamily="2" charset="-122"/>
            </a:endParaRPr>
          </a:p>
          <a:p>
            <a:pPr indent="0" fontAlgn="auto">
              <a:lnSpc>
                <a:spcPts val="3900"/>
              </a:lnSpc>
              <a:spcBef>
                <a:spcPts val="200"/>
              </a:spcBef>
            </a:pPr>
            <a:endParaRPr lang="zh-CN" b="0">
              <a:ea typeface="宋体" panose="02010600030101010101" pitchFamily="2" charset="-122"/>
            </a:endParaRPr>
          </a:p>
          <a:p>
            <a:pPr indent="0" fontAlgn="auto">
              <a:lnSpc>
                <a:spcPts val="3900"/>
              </a:lnSpc>
              <a:spcBef>
                <a:spcPts val="200"/>
              </a:spcBef>
            </a:pPr>
            <a:r>
              <a:rPr lang="en-US" altLang="zh-CN" sz="2400" b="0">
                <a:ea typeface="宋体" panose="02010600030101010101" pitchFamily="2" charset="-122"/>
              </a:rPr>
              <a:t>    </a:t>
            </a:r>
            <a:r>
              <a:rPr lang="zh-CN" sz="2400" b="0">
                <a:ea typeface="宋体" panose="02010600030101010101" pitchFamily="2" charset="-122"/>
              </a:rPr>
              <a:t>根据山东省财政电子票据管理办法第十四条规定：</a:t>
            </a:r>
            <a:endParaRPr lang="zh-CN" sz="2400" b="0">
              <a:ea typeface="宋体" panose="02010600030101010101" pitchFamily="2" charset="-122"/>
            </a:endParaRPr>
          </a:p>
          <a:p>
            <a:pPr indent="0" fontAlgn="auto">
              <a:lnSpc>
                <a:spcPts val="3900"/>
              </a:lnSpc>
              <a:spcBef>
                <a:spcPts val="200"/>
              </a:spcBef>
            </a:pPr>
            <a:r>
              <a:rPr lang="zh-CN" sz="2400" b="0">
                <a:ea typeface="宋体" panose="02010600030101010101" pitchFamily="2" charset="-122"/>
              </a:rPr>
              <a:t> </a:t>
            </a:r>
            <a:r>
              <a:rPr lang="en-US" altLang="zh-CN" sz="2400" b="0">
                <a:ea typeface="宋体" panose="02010600030101010101" pitchFamily="2" charset="-122"/>
              </a:rPr>
              <a:t>   </a:t>
            </a:r>
            <a:r>
              <a:rPr lang="zh-CN" sz="2400" b="0">
                <a:ea typeface="宋体" panose="02010600030101010101" pitchFamily="2" charset="-122"/>
              </a:rPr>
              <a:t>开具。：财政票据使用单位确认收款后，开具生成含有单位数字签名信息的电子票据，经财政电子票据管理系统审验确认电子票号唯一性、单位签名有效性后，财政监制签名生成财政电子票据。只有缴款后才能生成电子发票，不缴费无法生成电子票据。</a:t>
            </a:r>
            <a:endParaRPr lang="zh-CN" sz="2400" b="0">
              <a:ea typeface="宋体" panose="02010600030101010101" pitchFamily="2" charset="-122"/>
            </a:endParaRPr>
          </a:p>
          <a:p>
            <a:pPr indent="0" fontAlgn="auto">
              <a:lnSpc>
                <a:spcPts val="3900"/>
              </a:lnSpc>
              <a:spcBef>
                <a:spcPts val="200"/>
              </a:spcBef>
            </a:pPr>
            <a:endParaRPr lang="zh-CN" altLang="zh-CN" sz="2400" b="0">
              <a:ea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queryEbillImg"/>
          <p:cNvPicPr>
            <a:picLocks noChangeAspect="1"/>
          </p:cNvPicPr>
          <p:nvPr/>
        </p:nvPicPr>
        <p:blipFill>
          <a:blip r:embed="rId1"/>
          <a:stretch>
            <a:fillRect/>
          </a:stretch>
        </p:blipFill>
        <p:spPr>
          <a:xfrm>
            <a:off x="906145" y="1789430"/>
            <a:ext cx="10574020" cy="4733925"/>
          </a:xfrm>
          <a:prstGeom prst="rect">
            <a:avLst/>
          </a:prstGeom>
        </p:spPr>
      </p:pic>
      <p:sp>
        <p:nvSpPr>
          <p:cNvPr id="3" name="文本框 2"/>
          <p:cNvSpPr txBox="1"/>
          <p:nvPr/>
        </p:nvSpPr>
        <p:spPr>
          <a:xfrm>
            <a:off x="3124200" y="803910"/>
            <a:ext cx="6138545" cy="615315"/>
          </a:xfrm>
          <a:prstGeom prst="rect">
            <a:avLst/>
          </a:prstGeom>
          <a:noFill/>
        </p:spPr>
        <p:txBody>
          <a:bodyPr wrap="square" rtlCol="0">
            <a:noAutofit/>
          </a:bodyPr>
          <a:p>
            <a:pPr algn="ctr"/>
            <a:r>
              <a:rPr lang="zh-CN" altLang="en-US" sz="2800"/>
              <a:t>非税票据样式</a:t>
            </a:r>
            <a:endParaRPr lang="zh-CN" altLang="en-US" sz="2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373139" y="2955894"/>
            <a:ext cx="4852034" cy="1569660"/>
          </a:xfrm>
          <a:prstGeom prst="rect">
            <a:avLst/>
          </a:prstGeom>
        </p:spPr>
        <p:txBody>
          <a:bodyPr wrap="none">
            <a:spAutoFit/>
          </a:bodyPr>
          <a:lstStyle/>
          <a:p>
            <a:r>
              <a:rPr lang="en-US" altLang="zh-CN" sz="9600" dirty="0">
                <a:solidFill>
                  <a:srgbClr val="EEEAE7">
                    <a:alpha val="80000"/>
                  </a:srgbClr>
                </a:solidFill>
                <a:cs typeface="+mn-ea"/>
                <a:sym typeface="+mn-lt"/>
              </a:rPr>
              <a:t>Chapter</a:t>
            </a:r>
            <a:endParaRPr lang="zh-CN" altLang="en-US" sz="8800" dirty="0">
              <a:solidFill>
                <a:srgbClr val="EEEAE7">
                  <a:alpha val="80000"/>
                </a:srgbClr>
              </a:solidFill>
              <a:cs typeface="+mn-ea"/>
              <a:sym typeface="+mn-lt"/>
            </a:endParaRPr>
          </a:p>
        </p:txBody>
      </p:sp>
      <p:grpSp>
        <p:nvGrpSpPr>
          <p:cNvPr id="6" name="组合 5"/>
          <p:cNvGrpSpPr/>
          <p:nvPr/>
        </p:nvGrpSpPr>
        <p:grpSpPr>
          <a:xfrm>
            <a:off x="5391060" y="2011239"/>
            <a:ext cx="1409880" cy="1409880"/>
            <a:chOff x="5527949" y="1826778"/>
            <a:chExt cx="1136102" cy="1136102"/>
          </a:xfrm>
        </p:grpSpPr>
        <p:sp>
          <p:nvSpPr>
            <p:cNvPr id="2" name="圆角矩形 1"/>
            <p:cNvSpPr/>
            <p:nvPr/>
          </p:nvSpPr>
          <p:spPr>
            <a:xfrm>
              <a:off x="5527949" y="1826778"/>
              <a:ext cx="1136102" cy="1136102"/>
            </a:xfrm>
            <a:prstGeom prst="roundRect">
              <a:avLst/>
            </a:prstGeom>
            <a:solidFill>
              <a:srgbClr val="8AA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cs typeface="+mn-ea"/>
                <a:sym typeface="+mn-lt"/>
              </a:endParaRPr>
            </a:p>
          </p:txBody>
        </p:sp>
        <p:sp>
          <p:nvSpPr>
            <p:cNvPr id="5" name="圆角矩形 4"/>
            <p:cNvSpPr/>
            <p:nvPr/>
          </p:nvSpPr>
          <p:spPr>
            <a:xfrm>
              <a:off x="5710435" y="2140989"/>
              <a:ext cx="742407" cy="686121"/>
            </a:xfrm>
            <a:prstGeom prst="roundRect">
              <a:avLst/>
            </a:prstGeom>
          </p:spPr>
          <p:txBody>
            <a:bodyPr wrap="none">
              <a:spAutoFit/>
            </a:bodyPr>
            <a:lstStyle/>
            <a:p>
              <a:r>
                <a:rPr lang="en-US" altLang="zh-CN" sz="4400" dirty="0">
                  <a:solidFill>
                    <a:schemeClr val="bg1"/>
                  </a:solidFill>
                  <a:cs typeface="+mn-ea"/>
                  <a:sym typeface="+mn-lt"/>
                </a:rPr>
                <a:t>03</a:t>
              </a:r>
              <a:endParaRPr lang="zh-CN" altLang="en-US" sz="4400" dirty="0">
                <a:solidFill>
                  <a:schemeClr val="bg1"/>
                </a:solidFill>
                <a:cs typeface="+mn-ea"/>
                <a:sym typeface="+mn-lt"/>
              </a:endParaRPr>
            </a:p>
          </p:txBody>
        </p:sp>
      </p:grpSp>
      <p:sp>
        <p:nvSpPr>
          <p:cNvPr id="13" name="文本框 12"/>
          <p:cNvSpPr txBox="1"/>
          <p:nvPr/>
        </p:nvSpPr>
        <p:spPr>
          <a:xfrm>
            <a:off x="2276991" y="3757163"/>
            <a:ext cx="8869680" cy="645160"/>
          </a:xfrm>
          <a:prstGeom prst="rect">
            <a:avLst/>
          </a:prstGeom>
          <a:noFill/>
        </p:spPr>
        <p:txBody>
          <a:bodyPr wrap="none" rtlCol="0">
            <a:spAutoFit/>
          </a:bodyPr>
          <a:lstStyle/>
          <a:p>
            <a:pPr algn="l"/>
            <a:r>
              <a:rPr lang="zh-CN" altLang="en-US" sz="3600" dirty="0">
                <a:solidFill>
                  <a:srgbClr val="786449"/>
                </a:solidFill>
                <a:cs typeface="+mn-ea"/>
                <a:sym typeface="+mn-lt"/>
              </a:rPr>
              <a:t>三、单位之间往来款的缴纳应该注意的问题</a:t>
            </a:r>
            <a:endParaRPr lang="zh-CN" altLang="en-US" sz="3600" dirty="0">
              <a:solidFill>
                <a:srgbClr val="786449"/>
              </a:solidFill>
              <a:cs typeface="+mn-ea"/>
              <a:sym typeface="+mn-lt"/>
            </a:endParaRPr>
          </a:p>
        </p:txBody>
      </p:sp>
      <p:sp>
        <p:nvSpPr>
          <p:cNvPr id="14" name="文本框 13"/>
          <p:cNvSpPr txBox="1"/>
          <p:nvPr/>
        </p:nvSpPr>
        <p:spPr>
          <a:xfrm>
            <a:off x="4714051" y="4560823"/>
            <a:ext cx="2485039" cy="338554"/>
          </a:xfrm>
          <a:prstGeom prst="rect">
            <a:avLst/>
          </a:prstGeom>
          <a:noFill/>
        </p:spPr>
        <p:txBody>
          <a:bodyPr wrap="none" rtlCol="0">
            <a:spAutoFit/>
          </a:bodyPr>
          <a:lstStyle/>
          <a:p>
            <a:r>
              <a:rPr lang="en-US" altLang="zh-CN" sz="1600" dirty="0">
                <a:solidFill>
                  <a:srgbClr val="A6AEB6"/>
                </a:solidFill>
                <a:cs typeface="+mn-ea"/>
                <a:sym typeface="+mn-lt"/>
              </a:rPr>
              <a:t>Review contents details</a:t>
            </a:r>
            <a:endParaRPr lang="zh-CN" altLang="en-US" sz="1600" dirty="0">
              <a:solidFill>
                <a:srgbClr val="A6AEB6"/>
              </a:solidFill>
              <a:cs typeface="+mn-ea"/>
              <a:sym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852805" y="538480"/>
            <a:ext cx="10389235" cy="6318885"/>
          </a:xfrm>
          <a:prstGeom prst="rect">
            <a:avLst/>
          </a:prstGeom>
          <a:noFill/>
          <a:ln w="9525">
            <a:noFill/>
          </a:ln>
        </p:spPr>
        <p:txBody>
          <a:bodyPr>
            <a:noAutofit/>
          </a:bodyPr>
          <a:p>
            <a:pPr indent="0" fontAlgn="auto">
              <a:lnSpc>
                <a:spcPts val="3900"/>
              </a:lnSpc>
            </a:pPr>
            <a:r>
              <a:rPr lang="zh-CN" sz="2800" b="1">
                <a:solidFill>
                  <a:srgbClr val="FF0000"/>
                </a:solidFill>
                <a:ea typeface="宋体" panose="02010600030101010101" pitchFamily="2" charset="-122"/>
              </a:rPr>
              <a:t>1、需提供的材料：</a:t>
            </a:r>
            <a:endParaRPr lang="zh-CN" sz="2800" b="1">
              <a:solidFill>
                <a:srgbClr val="FF0000"/>
              </a:solidFill>
              <a:ea typeface="宋体" panose="02010600030101010101" pitchFamily="2" charset="-122"/>
            </a:endParaRPr>
          </a:p>
          <a:p>
            <a:pPr indent="0" fontAlgn="auto">
              <a:lnSpc>
                <a:spcPts val="3900"/>
              </a:lnSpc>
            </a:pPr>
            <a:r>
              <a:rPr lang="zh-CN" sz="2400" b="0">
                <a:ea typeface="宋体" panose="02010600030101010101" pitchFamily="2" charset="-122"/>
              </a:rPr>
              <a:t>财务处提供合同、和缴费通知书</a:t>
            </a:r>
            <a:endParaRPr lang="zh-CN" sz="2400" b="0">
              <a:ea typeface="宋体" panose="02010600030101010101" pitchFamily="2" charset="-122"/>
            </a:endParaRPr>
          </a:p>
          <a:p>
            <a:pPr indent="0" fontAlgn="auto">
              <a:lnSpc>
                <a:spcPts val="3900"/>
              </a:lnSpc>
            </a:pPr>
            <a:endParaRPr lang="zh-CN" altLang="en-US" sz="2400" b="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2259965" y="1905635"/>
            <a:ext cx="6760210" cy="44069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22910" y="647700"/>
            <a:ext cx="10785475" cy="5775960"/>
          </a:xfrm>
          <a:prstGeom prst="rect">
            <a:avLst/>
          </a:prstGeom>
          <a:noFill/>
        </p:spPr>
        <p:txBody>
          <a:bodyPr wrap="square" rtlCol="0" anchor="t">
            <a:noAutofit/>
          </a:bodyPr>
          <a:p>
            <a:pPr indent="0" fontAlgn="auto">
              <a:lnSpc>
                <a:spcPts val="3900"/>
              </a:lnSpc>
            </a:pPr>
            <a:r>
              <a:rPr lang="zh-CN" sz="2800" b="1">
                <a:solidFill>
                  <a:srgbClr val="FF0000"/>
                </a:solidFill>
                <a:ea typeface="宋体" panose="02010600030101010101" pitchFamily="2" charset="-122"/>
                <a:sym typeface="+mn-ea"/>
              </a:rPr>
              <a:t>2、缴款账户</a:t>
            </a:r>
            <a:endParaRPr lang="zh-CN" sz="2800" b="1">
              <a:solidFill>
                <a:srgbClr val="FF0000"/>
              </a:solidFill>
              <a:ea typeface="宋体" panose="02010600030101010101" pitchFamily="2" charset="-122"/>
              <a:sym typeface="+mn-ea"/>
            </a:endParaRPr>
          </a:p>
          <a:p>
            <a:pPr marL="285750" indent="-285750" fontAlgn="auto">
              <a:lnSpc>
                <a:spcPts val="3900"/>
              </a:lnSpc>
              <a:buFont typeface="Arial" panose="020B0604020202020204" pitchFamily="34" charset="0"/>
              <a:buChar char="•"/>
            </a:pPr>
            <a:endParaRPr lang="zh-CN">
              <a:ea typeface="宋体" panose="02010600030101010101" pitchFamily="2" charset="-122"/>
              <a:sym typeface="+mn-ea"/>
            </a:endParaRPr>
          </a:p>
          <a:p>
            <a:pPr marL="285750" indent="-285750" fontAlgn="auto">
              <a:lnSpc>
                <a:spcPts val="3900"/>
              </a:lnSpc>
              <a:buFont typeface="Arial" panose="020B0604020202020204" pitchFamily="34" charset="0"/>
              <a:buChar char="•"/>
            </a:pPr>
            <a:r>
              <a:rPr lang="zh-CN" sz="2400" b="1">
                <a:ea typeface="宋体" panose="02010600030101010101" pitchFamily="2" charset="-122"/>
                <a:sym typeface="+mn-ea"/>
              </a:rPr>
              <a:t>单位名称</a:t>
            </a:r>
            <a:r>
              <a:rPr lang="zh-CN" sz="2400">
                <a:ea typeface="宋体" panose="02010600030101010101" pitchFamily="2" charset="-122"/>
                <a:sym typeface="+mn-ea"/>
              </a:rPr>
              <a:t>:聊城市技师学院(聊城高级工程职业学校)</a:t>
            </a:r>
            <a:endParaRPr lang="zh-CN" sz="2400">
              <a:ea typeface="宋体" panose="02010600030101010101" pitchFamily="2" charset="-122"/>
              <a:sym typeface="+mn-ea"/>
            </a:endParaRPr>
          </a:p>
          <a:p>
            <a:pPr marL="285750" indent="-285750" fontAlgn="auto">
              <a:lnSpc>
                <a:spcPts val="3900"/>
              </a:lnSpc>
              <a:buFont typeface="Arial" panose="020B0604020202020204" pitchFamily="34" charset="0"/>
              <a:buChar char="•"/>
            </a:pPr>
            <a:r>
              <a:rPr lang="zh-CN" sz="2400" b="1">
                <a:ea typeface="宋体" panose="02010600030101010101" pitchFamily="2" charset="-122"/>
                <a:sym typeface="+mn-ea"/>
              </a:rPr>
              <a:t>联系电话</a:t>
            </a:r>
            <a:r>
              <a:rPr lang="zh-CN" sz="2400">
                <a:ea typeface="宋体" panose="02010600030101010101" pitchFamily="2" charset="-122"/>
                <a:sym typeface="+mn-ea"/>
              </a:rPr>
              <a:t>：063</a:t>
            </a:r>
            <a:r>
              <a:rPr lang="en-US" altLang="zh-CN" sz="2400">
                <a:ea typeface="宋体" panose="02010600030101010101" pitchFamily="2" charset="-122"/>
                <a:sym typeface="+mn-ea"/>
              </a:rPr>
              <a:t>5-</a:t>
            </a:r>
            <a:r>
              <a:rPr lang="zh-CN" sz="2400">
                <a:ea typeface="宋体" panose="02010600030101010101" pitchFamily="2" charset="-122"/>
                <a:sym typeface="+mn-ea"/>
              </a:rPr>
              <a:t> 8503073，</a:t>
            </a:r>
            <a:endParaRPr lang="zh-CN" sz="2400">
              <a:ea typeface="宋体" panose="02010600030101010101" pitchFamily="2" charset="-122"/>
              <a:sym typeface="+mn-ea"/>
            </a:endParaRPr>
          </a:p>
          <a:p>
            <a:pPr marL="285750" indent="-285750" fontAlgn="auto">
              <a:lnSpc>
                <a:spcPts val="3900"/>
              </a:lnSpc>
              <a:buFont typeface="Arial" panose="020B0604020202020204" pitchFamily="34" charset="0"/>
              <a:buChar char="•"/>
            </a:pPr>
            <a:r>
              <a:rPr lang="zh-CN" sz="2400" b="1">
                <a:ea typeface="宋体" panose="02010600030101010101" pitchFamily="2" charset="-122"/>
                <a:sym typeface="+mn-ea"/>
              </a:rPr>
              <a:t>开户银行</a:t>
            </a:r>
            <a:r>
              <a:rPr lang="zh-CN" sz="2400">
                <a:ea typeface="宋体" panose="02010600030101010101" pitchFamily="2" charset="-122"/>
                <a:sym typeface="+mn-ea"/>
              </a:rPr>
              <a:t>：工商银行聊城龙山支行，</a:t>
            </a:r>
            <a:endParaRPr lang="zh-CN" sz="2400">
              <a:ea typeface="宋体" panose="02010600030101010101" pitchFamily="2" charset="-122"/>
              <a:sym typeface="+mn-ea"/>
            </a:endParaRPr>
          </a:p>
          <a:p>
            <a:pPr marL="285750" indent="-285750" fontAlgn="auto">
              <a:lnSpc>
                <a:spcPts val="3900"/>
              </a:lnSpc>
              <a:buFont typeface="Arial" panose="020B0604020202020204" pitchFamily="34" charset="0"/>
              <a:buChar char="•"/>
            </a:pPr>
            <a:r>
              <a:rPr lang="zh-CN" sz="2400" b="1">
                <a:ea typeface="宋体" panose="02010600030101010101" pitchFamily="2" charset="-122"/>
                <a:sym typeface="+mn-ea"/>
              </a:rPr>
              <a:t>银行账号</a:t>
            </a:r>
            <a:r>
              <a:rPr lang="zh-CN" sz="2400">
                <a:ea typeface="宋体" panose="02010600030101010101" pitchFamily="2" charset="-122"/>
                <a:sym typeface="+mn-ea"/>
              </a:rPr>
              <a:t>：</a:t>
            </a:r>
            <a:r>
              <a:rPr lang="en-US" sz="2400">
                <a:latin typeface="仿宋_GB2312" panose="02010609030101010101" charset="-122"/>
                <a:ea typeface="宋体" panose="02010600030101010101" pitchFamily="2" charset="-122"/>
                <a:sym typeface="+mn-ea"/>
              </a:rPr>
              <a:t>1611 0158 2920 0064 086</a:t>
            </a:r>
            <a:r>
              <a:rPr lang="zh-CN" sz="2400">
                <a:ea typeface="宋体" panose="02010600030101010101" pitchFamily="2" charset="-122"/>
                <a:sym typeface="+mn-ea"/>
              </a:rPr>
              <a:t>单位名称一定要加上括号</a:t>
            </a:r>
            <a:endParaRPr lang="zh-CN" altLang="en-US" sz="2400">
              <a:ea typeface="宋体" panose="02010600030101010101" pitchFamily="2" charset="-122"/>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getVoucherStorageImage1"/>
          <p:cNvPicPr>
            <a:picLocks noChangeAspect="1"/>
          </p:cNvPicPr>
          <p:nvPr/>
        </p:nvPicPr>
        <p:blipFill>
          <a:blip r:embed="rId1"/>
          <a:stretch>
            <a:fillRect/>
          </a:stretch>
        </p:blipFill>
        <p:spPr>
          <a:xfrm>
            <a:off x="1325245" y="1116965"/>
            <a:ext cx="9667875" cy="5094605"/>
          </a:xfrm>
          <a:prstGeom prst="rect">
            <a:avLst/>
          </a:prstGeom>
        </p:spPr>
      </p:pic>
      <p:sp>
        <p:nvSpPr>
          <p:cNvPr id="3" name="文本框 2"/>
          <p:cNvSpPr txBox="1"/>
          <p:nvPr/>
        </p:nvSpPr>
        <p:spPr>
          <a:xfrm>
            <a:off x="3963670" y="506095"/>
            <a:ext cx="5022850" cy="610870"/>
          </a:xfrm>
          <a:prstGeom prst="rect">
            <a:avLst/>
          </a:prstGeom>
          <a:noFill/>
        </p:spPr>
        <p:txBody>
          <a:bodyPr wrap="square" rtlCol="0">
            <a:noAutofit/>
          </a:bodyPr>
          <a:p>
            <a:pPr algn="ctr"/>
            <a:r>
              <a:rPr lang="zh-CN" altLang="en-US" sz="2800"/>
              <a:t>往来票据样式</a:t>
            </a:r>
            <a:endParaRPr lang="zh-CN" altLang="en-US" sz="2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373139" y="2955894"/>
            <a:ext cx="4852034" cy="1569660"/>
          </a:xfrm>
          <a:prstGeom prst="rect">
            <a:avLst/>
          </a:prstGeom>
        </p:spPr>
        <p:txBody>
          <a:bodyPr wrap="none">
            <a:spAutoFit/>
          </a:bodyPr>
          <a:lstStyle/>
          <a:p>
            <a:r>
              <a:rPr lang="en-US" altLang="zh-CN" sz="9600" dirty="0">
                <a:solidFill>
                  <a:srgbClr val="EEEAE7">
                    <a:alpha val="80000"/>
                  </a:srgbClr>
                </a:solidFill>
                <a:cs typeface="+mn-ea"/>
                <a:sym typeface="+mn-lt"/>
              </a:rPr>
              <a:t>Chapter</a:t>
            </a:r>
            <a:endParaRPr lang="zh-CN" altLang="en-US" sz="8800" dirty="0">
              <a:solidFill>
                <a:srgbClr val="EEEAE7">
                  <a:alpha val="80000"/>
                </a:srgbClr>
              </a:solidFill>
              <a:cs typeface="+mn-ea"/>
              <a:sym typeface="+mn-lt"/>
            </a:endParaRPr>
          </a:p>
        </p:txBody>
      </p:sp>
      <p:grpSp>
        <p:nvGrpSpPr>
          <p:cNvPr id="6" name="组合 5"/>
          <p:cNvGrpSpPr/>
          <p:nvPr/>
        </p:nvGrpSpPr>
        <p:grpSpPr>
          <a:xfrm>
            <a:off x="5391060" y="2011239"/>
            <a:ext cx="1409880" cy="1409880"/>
            <a:chOff x="5527949" y="1826778"/>
            <a:chExt cx="1136102" cy="1136102"/>
          </a:xfrm>
        </p:grpSpPr>
        <p:sp>
          <p:nvSpPr>
            <p:cNvPr id="2" name="圆角矩形 1"/>
            <p:cNvSpPr/>
            <p:nvPr/>
          </p:nvSpPr>
          <p:spPr>
            <a:xfrm>
              <a:off x="5527949" y="1826778"/>
              <a:ext cx="1136102" cy="1136102"/>
            </a:xfrm>
            <a:prstGeom prst="roundRect">
              <a:avLst/>
            </a:prstGeom>
            <a:solidFill>
              <a:srgbClr val="8AA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cs typeface="+mn-ea"/>
                <a:sym typeface="+mn-lt"/>
              </a:endParaRPr>
            </a:p>
          </p:txBody>
        </p:sp>
        <p:sp>
          <p:nvSpPr>
            <p:cNvPr id="5" name="圆角矩形 4"/>
            <p:cNvSpPr/>
            <p:nvPr/>
          </p:nvSpPr>
          <p:spPr>
            <a:xfrm>
              <a:off x="5710435" y="2140989"/>
              <a:ext cx="722138" cy="665852"/>
            </a:xfrm>
            <a:prstGeom prst="roundRect">
              <a:avLst/>
            </a:prstGeom>
          </p:spPr>
          <p:txBody>
            <a:bodyPr wrap="none">
              <a:spAutoFit/>
            </a:bodyPr>
            <a:lstStyle/>
            <a:p>
              <a:r>
                <a:rPr lang="en-US" altLang="zh-CN" sz="4400" dirty="0">
                  <a:solidFill>
                    <a:schemeClr val="bg1"/>
                  </a:solidFill>
                  <a:cs typeface="+mn-ea"/>
                  <a:sym typeface="+mn-lt"/>
                </a:rPr>
                <a:t>04</a:t>
              </a:r>
              <a:endParaRPr lang="zh-CN" altLang="en-US" sz="4400" dirty="0">
                <a:solidFill>
                  <a:schemeClr val="bg1"/>
                </a:solidFill>
                <a:cs typeface="+mn-ea"/>
                <a:sym typeface="+mn-lt"/>
              </a:endParaRPr>
            </a:p>
          </p:txBody>
        </p:sp>
      </p:grpSp>
      <p:sp>
        <p:nvSpPr>
          <p:cNvPr id="13" name="文本框 12"/>
          <p:cNvSpPr txBox="1"/>
          <p:nvPr/>
        </p:nvSpPr>
        <p:spPr>
          <a:xfrm>
            <a:off x="2276991" y="3757163"/>
            <a:ext cx="7728585" cy="645160"/>
          </a:xfrm>
          <a:prstGeom prst="rect">
            <a:avLst/>
          </a:prstGeom>
          <a:noFill/>
        </p:spPr>
        <p:txBody>
          <a:bodyPr wrap="none" rtlCol="0">
            <a:spAutoFit/>
          </a:bodyPr>
          <a:lstStyle/>
          <a:p>
            <a:pPr algn="l"/>
            <a:r>
              <a:rPr lang="zh-CN" altLang="en-US" sz="3600" dirty="0">
                <a:solidFill>
                  <a:srgbClr val="786449"/>
                </a:solidFill>
                <a:cs typeface="+mn-ea"/>
                <a:sym typeface="+mn-lt"/>
              </a:rPr>
              <a:t>四、使用OA在线退费应该注意的问题</a:t>
            </a:r>
            <a:endParaRPr lang="zh-CN" altLang="en-US" sz="3600" dirty="0">
              <a:solidFill>
                <a:srgbClr val="786449"/>
              </a:solidFill>
              <a:cs typeface="+mn-ea"/>
              <a:sym typeface="+mn-lt"/>
            </a:endParaRPr>
          </a:p>
        </p:txBody>
      </p:sp>
      <p:sp>
        <p:nvSpPr>
          <p:cNvPr id="14" name="文本框 13"/>
          <p:cNvSpPr txBox="1"/>
          <p:nvPr/>
        </p:nvSpPr>
        <p:spPr>
          <a:xfrm>
            <a:off x="4714051" y="4560823"/>
            <a:ext cx="2485039" cy="338554"/>
          </a:xfrm>
          <a:prstGeom prst="rect">
            <a:avLst/>
          </a:prstGeom>
          <a:noFill/>
        </p:spPr>
        <p:txBody>
          <a:bodyPr wrap="none" rtlCol="0">
            <a:spAutoFit/>
          </a:bodyPr>
          <a:lstStyle/>
          <a:p>
            <a:r>
              <a:rPr lang="en-US" altLang="zh-CN" sz="1600" dirty="0">
                <a:solidFill>
                  <a:srgbClr val="A6AEB6"/>
                </a:solidFill>
                <a:cs typeface="+mn-ea"/>
                <a:sym typeface="+mn-lt"/>
              </a:rPr>
              <a:t>Review contents details</a:t>
            </a:r>
            <a:endParaRPr lang="zh-CN" altLang="en-US" sz="1600" dirty="0">
              <a:solidFill>
                <a:srgbClr val="A6AEB6"/>
              </a:solidFill>
              <a:cs typeface="+mn-ea"/>
              <a:sym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微信图片_20231116102827"/>
          <p:cNvPicPr>
            <a:picLocks noChangeAspect="1"/>
          </p:cNvPicPr>
          <p:nvPr/>
        </p:nvPicPr>
        <p:blipFill>
          <a:blip r:embed="rId1"/>
          <a:stretch>
            <a:fillRect/>
          </a:stretch>
        </p:blipFill>
        <p:spPr>
          <a:xfrm>
            <a:off x="269875" y="255270"/>
            <a:ext cx="11922125" cy="4428490"/>
          </a:xfrm>
          <a:prstGeom prst="rect">
            <a:avLst/>
          </a:prstGeom>
        </p:spPr>
      </p:pic>
      <p:sp>
        <p:nvSpPr>
          <p:cNvPr id="2" name="文本框 1"/>
          <p:cNvSpPr txBox="1"/>
          <p:nvPr/>
        </p:nvSpPr>
        <p:spPr>
          <a:xfrm>
            <a:off x="653415" y="5003800"/>
            <a:ext cx="10662920" cy="979805"/>
          </a:xfrm>
          <a:prstGeom prst="rect">
            <a:avLst/>
          </a:prstGeom>
          <a:noFill/>
        </p:spPr>
        <p:txBody>
          <a:bodyPr wrap="square" rtlCol="0">
            <a:noAutofit/>
          </a:bodyPr>
          <a:p>
            <a:endParaRPr lang="zh-CN" altLang="en-US">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104265" y="1171575"/>
            <a:ext cx="10380345" cy="5400040"/>
          </a:xfrm>
          <a:prstGeom prst="rect">
            <a:avLst/>
          </a:prstGeom>
          <a:noFill/>
          <a:ln w="9525">
            <a:noFill/>
          </a:ln>
        </p:spPr>
        <p:txBody>
          <a:bodyPr>
            <a:noAutofit/>
          </a:bodyPr>
          <a:p>
            <a:pPr indent="0" fontAlgn="auto">
              <a:lnSpc>
                <a:spcPts val="3900"/>
              </a:lnSpc>
            </a:pPr>
            <a:r>
              <a:rPr lang="zh-CN" sz="2800" b="0">
                <a:ea typeface="宋体" panose="02010600030101010101" pitchFamily="2" charset="-122"/>
              </a:rPr>
              <a:t>1、是否住宿一项，是本学期是否住过，跟以前学期没有关系，如果填“是”就需要缴纳住宿费。</a:t>
            </a:r>
            <a:endParaRPr lang="zh-CN" sz="2800" b="0">
              <a:ea typeface="宋体" panose="02010600030101010101" pitchFamily="2" charset="-122"/>
            </a:endParaRPr>
          </a:p>
          <a:p>
            <a:pPr indent="0" fontAlgn="auto">
              <a:lnSpc>
                <a:spcPts val="3900"/>
              </a:lnSpc>
            </a:pPr>
            <a:r>
              <a:rPr lang="zh-CN" sz="2800" b="0">
                <a:ea typeface="宋体" panose="02010600030101010101" pitchFamily="2" charset="-122"/>
              </a:rPr>
              <a:t>2、我们学校退费是书费和住宿费分别进行退费，书费和住宿费不能相互抵消，如果有一项欠费必须进行缴纳。</a:t>
            </a:r>
            <a:endParaRPr lang="zh-CN" sz="2800" b="0">
              <a:ea typeface="宋体" panose="02010600030101010101" pitchFamily="2" charset="-122"/>
            </a:endParaRPr>
          </a:p>
          <a:p>
            <a:pPr indent="0" fontAlgn="auto">
              <a:lnSpc>
                <a:spcPts val="3900"/>
              </a:lnSpc>
            </a:pPr>
            <a:r>
              <a:rPr lang="en-US" altLang="zh-CN" sz="2800" b="0">
                <a:ea typeface="宋体" panose="02010600030101010101" pitchFamily="2" charset="-122"/>
              </a:rPr>
              <a:t>3</a:t>
            </a:r>
            <a:r>
              <a:rPr lang="zh-CN" altLang="en-US" sz="2800" b="0">
                <a:ea typeface="宋体" panose="02010600030101010101" pitchFamily="2" charset="-122"/>
              </a:rPr>
              <a:t>、</a:t>
            </a:r>
            <a:r>
              <a:rPr lang="zh-CN" sz="2800">
                <a:ea typeface="宋体" panose="02010600030101010101" pitchFamily="2" charset="-122"/>
                <a:sym typeface="+mn-ea"/>
              </a:rPr>
              <a:t>请各位老师不要重复提交申请，填报时核实清楚收款人信息：</a:t>
            </a:r>
            <a:endParaRPr lang="zh-CN" sz="2800">
              <a:ea typeface="宋体" panose="02010600030101010101" pitchFamily="2" charset="-122"/>
            </a:endParaRPr>
          </a:p>
          <a:p>
            <a:pPr indent="0" fontAlgn="auto">
              <a:lnSpc>
                <a:spcPts val="3900"/>
              </a:lnSpc>
            </a:pPr>
            <a:r>
              <a:rPr lang="zh-CN" sz="2800">
                <a:ea typeface="宋体" panose="02010600030101010101" pitchFamily="2" charset="-122"/>
                <a:sym typeface="+mn-ea"/>
              </a:rPr>
              <a:t>银行卡开户行、银行卡号、持卡人姓名，提供常用银行卡，提高付款成功率。除无法用</a:t>
            </a:r>
            <a:r>
              <a:rPr lang="en-US" altLang="zh-CN" sz="2800">
                <a:ea typeface="宋体" panose="02010600030101010101" pitchFamily="2" charset="-122"/>
                <a:sym typeface="+mn-ea"/>
              </a:rPr>
              <a:t>OA</a:t>
            </a:r>
            <a:r>
              <a:rPr lang="zh-CN" altLang="en-US" sz="2800">
                <a:ea typeface="宋体" panose="02010600030101010101" pitchFamily="2" charset="-122"/>
                <a:sym typeface="+mn-ea"/>
              </a:rPr>
              <a:t>申请的情况外，尽量使用</a:t>
            </a:r>
            <a:r>
              <a:rPr lang="en-US" altLang="zh-CN" sz="2800">
                <a:ea typeface="宋体" panose="02010600030101010101" pitchFamily="2" charset="-122"/>
                <a:sym typeface="+mn-ea"/>
              </a:rPr>
              <a:t>OA</a:t>
            </a:r>
            <a:r>
              <a:rPr lang="zh-CN" altLang="en-US" sz="2800">
                <a:ea typeface="宋体" panose="02010600030101010101" pitchFamily="2" charset="-122"/>
                <a:sym typeface="+mn-ea"/>
              </a:rPr>
              <a:t>退费流程。</a:t>
            </a:r>
            <a:endParaRPr lang="zh-CN" sz="2800" b="0">
              <a:ea typeface="宋体" panose="02010600030101010101" pitchFamily="2" charset="-122"/>
            </a:endParaRPr>
          </a:p>
          <a:p>
            <a:pPr indent="0" fontAlgn="auto">
              <a:lnSpc>
                <a:spcPts val="3900"/>
              </a:lnSpc>
            </a:pPr>
            <a:r>
              <a:rPr lang="en-US" altLang="zh-CN" sz="2800" b="0">
                <a:ea typeface="宋体" panose="02010600030101010101" pitchFamily="2" charset="-122"/>
              </a:rPr>
              <a:t>4</a:t>
            </a:r>
            <a:r>
              <a:rPr lang="zh-CN" sz="2800" b="0">
                <a:ea typeface="宋体" panose="02010600030101010101" pitchFamily="2" charset="-122"/>
              </a:rPr>
              <a:t>、各部门要相互配合做好退费学生的服务，门加快退学退费审批速度，以树立我们学校良好的形象。</a:t>
            </a:r>
            <a:endParaRPr lang="zh-CN" altLang="en-US" sz="2800" b="0">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43000" y="1155065"/>
            <a:ext cx="8354060" cy="4806315"/>
          </a:xfrm>
          <a:prstGeom prst="rect">
            <a:avLst/>
          </a:prstGeom>
          <a:noFill/>
        </p:spPr>
        <p:txBody>
          <a:bodyPr wrap="square" rtlCol="0">
            <a:noAutofit/>
          </a:bodyPr>
          <a:p>
            <a:r>
              <a:rPr lang="zh-CN" altLang="en-US" sz="3200"/>
              <a:t>目录</a:t>
            </a:r>
            <a:endParaRPr lang="zh-CN" altLang="en-US" sz="3200"/>
          </a:p>
          <a:p>
            <a:endParaRPr lang="zh-CN" altLang="en-US" sz="3200"/>
          </a:p>
          <a:p>
            <a:r>
              <a:rPr lang="zh-CN" altLang="en-US" sz="3200"/>
              <a:t>财务一科</a:t>
            </a:r>
            <a:endParaRPr lang="zh-CN" altLang="en-US" sz="3200"/>
          </a:p>
          <a:p>
            <a:endParaRPr lang="zh-CN" altLang="en-US" sz="3200"/>
          </a:p>
          <a:p>
            <a:r>
              <a:rPr lang="zh-CN" altLang="en-US" sz="3200"/>
              <a:t>财务二科</a:t>
            </a:r>
            <a:endParaRPr lang="zh-CN" altLang="en-US" sz="3200"/>
          </a:p>
          <a:p>
            <a:endParaRPr lang="zh-CN" altLang="en-US" sz="3200"/>
          </a:p>
          <a:p>
            <a:r>
              <a:rPr lang="zh-CN" altLang="en-US" sz="3200"/>
              <a:t>招标办</a:t>
            </a:r>
            <a:endParaRPr lang="zh-CN" altLang="en-US" sz="3200"/>
          </a:p>
          <a:p>
            <a:endParaRPr lang="zh-CN" altLang="en-US" sz="3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373139" y="2955894"/>
            <a:ext cx="4852034" cy="1569660"/>
          </a:xfrm>
          <a:prstGeom prst="rect">
            <a:avLst/>
          </a:prstGeom>
        </p:spPr>
        <p:txBody>
          <a:bodyPr wrap="none">
            <a:spAutoFit/>
          </a:bodyPr>
          <a:lstStyle/>
          <a:p>
            <a:r>
              <a:rPr lang="en-US" altLang="zh-CN" sz="9600" dirty="0">
                <a:solidFill>
                  <a:srgbClr val="EEEAE7">
                    <a:alpha val="80000"/>
                  </a:srgbClr>
                </a:solidFill>
                <a:cs typeface="+mn-ea"/>
                <a:sym typeface="+mn-lt"/>
              </a:rPr>
              <a:t>Chapter</a:t>
            </a:r>
            <a:endParaRPr lang="zh-CN" altLang="en-US" sz="8800" dirty="0">
              <a:solidFill>
                <a:srgbClr val="EEEAE7">
                  <a:alpha val="80000"/>
                </a:srgbClr>
              </a:solidFill>
              <a:cs typeface="+mn-ea"/>
              <a:sym typeface="+mn-lt"/>
            </a:endParaRPr>
          </a:p>
        </p:txBody>
      </p:sp>
      <p:grpSp>
        <p:nvGrpSpPr>
          <p:cNvPr id="6" name="组合 5"/>
          <p:cNvGrpSpPr/>
          <p:nvPr/>
        </p:nvGrpSpPr>
        <p:grpSpPr>
          <a:xfrm>
            <a:off x="5391060" y="2011239"/>
            <a:ext cx="1409880" cy="1409880"/>
            <a:chOff x="5527949" y="1826778"/>
            <a:chExt cx="1136102" cy="1136102"/>
          </a:xfrm>
        </p:grpSpPr>
        <p:sp>
          <p:nvSpPr>
            <p:cNvPr id="2" name="圆角矩形 1"/>
            <p:cNvSpPr/>
            <p:nvPr/>
          </p:nvSpPr>
          <p:spPr>
            <a:xfrm>
              <a:off x="5527949" y="1826778"/>
              <a:ext cx="1136102" cy="1136102"/>
            </a:xfrm>
            <a:prstGeom prst="roundRect">
              <a:avLst/>
            </a:prstGeom>
            <a:solidFill>
              <a:srgbClr val="8AA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cs typeface="+mn-ea"/>
                <a:sym typeface="+mn-lt"/>
              </a:endParaRPr>
            </a:p>
          </p:txBody>
        </p:sp>
        <p:sp>
          <p:nvSpPr>
            <p:cNvPr id="5" name="圆角矩形 4"/>
            <p:cNvSpPr/>
            <p:nvPr/>
          </p:nvSpPr>
          <p:spPr>
            <a:xfrm>
              <a:off x="5772861" y="2051955"/>
              <a:ext cx="740271" cy="685988"/>
            </a:xfrm>
            <a:prstGeom prst="roundRect">
              <a:avLst/>
            </a:prstGeom>
          </p:spPr>
          <p:txBody>
            <a:bodyPr wrap="none">
              <a:spAutoFit/>
            </a:bodyPr>
            <a:lstStyle/>
            <a:p>
              <a:r>
                <a:rPr lang="en-US" altLang="zh-CN" sz="4400" dirty="0">
                  <a:solidFill>
                    <a:schemeClr val="bg1"/>
                  </a:solidFill>
                  <a:cs typeface="+mn-ea"/>
                  <a:sym typeface="+mn-lt"/>
                </a:rPr>
                <a:t>01</a:t>
              </a:r>
              <a:endParaRPr lang="zh-CN" altLang="en-US" sz="4400" dirty="0">
                <a:solidFill>
                  <a:schemeClr val="bg1"/>
                </a:solidFill>
                <a:cs typeface="+mn-ea"/>
                <a:sym typeface="+mn-lt"/>
              </a:endParaRPr>
            </a:p>
          </p:txBody>
        </p:sp>
      </p:grpSp>
      <p:sp>
        <p:nvSpPr>
          <p:cNvPr id="13" name="文本框 12"/>
          <p:cNvSpPr txBox="1"/>
          <p:nvPr/>
        </p:nvSpPr>
        <p:spPr>
          <a:xfrm>
            <a:off x="2926596" y="3757163"/>
            <a:ext cx="6932930" cy="768350"/>
          </a:xfrm>
          <a:prstGeom prst="rect">
            <a:avLst/>
          </a:prstGeom>
          <a:noFill/>
        </p:spPr>
        <p:txBody>
          <a:bodyPr wrap="none" rtlCol="0">
            <a:spAutoFit/>
          </a:bodyPr>
          <a:lstStyle/>
          <a:p>
            <a:r>
              <a:rPr lang="zh-CN" altLang="en-US" sz="4400" dirty="0">
                <a:solidFill>
                  <a:srgbClr val="786449"/>
                </a:solidFill>
                <a:cs typeface="+mn-ea"/>
                <a:sym typeface="+mn-lt"/>
              </a:rPr>
              <a:t>个人所得税</a:t>
            </a:r>
            <a:r>
              <a:rPr lang="en-US" altLang="zh-CN" sz="4400" dirty="0">
                <a:solidFill>
                  <a:srgbClr val="786449"/>
                </a:solidFill>
                <a:cs typeface="+mn-ea"/>
                <a:sym typeface="+mn-lt"/>
              </a:rPr>
              <a:t>—</a:t>
            </a:r>
            <a:r>
              <a:rPr lang="zh-CN" altLang="en-US" sz="4400" dirty="0">
                <a:solidFill>
                  <a:srgbClr val="786449"/>
                </a:solidFill>
                <a:cs typeface="+mn-ea"/>
                <a:sym typeface="+mn-lt"/>
              </a:rPr>
              <a:t>专项附加扣除</a:t>
            </a:r>
            <a:endParaRPr lang="zh-CN" altLang="en-US" sz="4400" dirty="0">
              <a:solidFill>
                <a:srgbClr val="786449"/>
              </a:solidFill>
              <a:cs typeface="+mn-ea"/>
              <a:sym typeface="+mn-lt"/>
            </a:endParaRPr>
          </a:p>
        </p:txBody>
      </p:sp>
      <p:sp>
        <p:nvSpPr>
          <p:cNvPr id="14" name="文本框 13"/>
          <p:cNvSpPr txBox="1"/>
          <p:nvPr/>
        </p:nvSpPr>
        <p:spPr>
          <a:xfrm>
            <a:off x="4714051" y="4560823"/>
            <a:ext cx="2485039" cy="338554"/>
          </a:xfrm>
          <a:prstGeom prst="rect">
            <a:avLst/>
          </a:prstGeom>
          <a:noFill/>
        </p:spPr>
        <p:txBody>
          <a:bodyPr wrap="none" rtlCol="0">
            <a:spAutoFit/>
          </a:bodyPr>
          <a:lstStyle/>
          <a:p>
            <a:r>
              <a:rPr lang="en-US" altLang="zh-CN" sz="1600" dirty="0">
                <a:solidFill>
                  <a:srgbClr val="A6AEB6"/>
                </a:solidFill>
                <a:cs typeface="+mn-ea"/>
                <a:sym typeface="+mn-lt"/>
              </a:rPr>
              <a:t>Review contents details</a:t>
            </a:r>
            <a:endParaRPr lang="zh-CN" altLang="en-US" sz="1600" dirty="0">
              <a:solidFill>
                <a:srgbClr val="A6AEB6"/>
              </a:solidFill>
              <a:cs typeface="+mn-ea"/>
              <a:sym typeface="+mn-lt"/>
            </a:endParaRPr>
          </a:p>
        </p:txBody>
      </p:sp>
      <p:sp>
        <p:nvSpPr>
          <p:cNvPr id="4" name="文本框 3"/>
          <p:cNvSpPr txBox="1"/>
          <p:nvPr>
            <p:custDataLst>
              <p:tags r:id="rId1"/>
            </p:custDataLst>
          </p:nvPr>
        </p:nvSpPr>
        <p:spPr>
          <a:xfrm>
            <a:off x="4837430" y="724535"/>
            <a:ext cx="2800985" cy="673735"/>
          </a:xfrm>
          <a:prstGeom prst="rect">
            <a:avLst/>
          </a:prstGeom>
          <a:noFill/>
        </p:spPr>
        <p:txBody>
          <a:bodyPr wrap="square" rtlCol="0">
            <a:noAutofit/>
          </a:bodyPr>
          <a:p>
            <a:pPr algn="ctr"/>
            <a:r>
              <a:rPr lang="zh-CN" altLang="en-US" sz="4400" dirty="0">
                <a:solidFill>
                  <a:srgbClr val="786449"/>
                </a:solidFill>
                <a:cs typeface="+mn-ea"/>
              </a:rPr>
              <a:t>财务二</a:t>
            </a:r>
            <a:r>
              <a:rPr lang="zh-CN" altLang="en-US" sz="4400" dirty="0">
                <a:solidFill>
                  <a:srgbClr val="786449"/>
                </a:solidFill>
                <a:cs typeface="+mn-ea"/>
                <a:sym typeface="+mn-ea"/>
              </a:rPr>
              <a:t>科</a:t>
            </a:r>
            <a:endParaRPr lang="zh-CN" altLang="en-US" sz="3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2530619" y="160896"/>
            <a:ext cx="3552190" cy="877418"/>
            <a:chOff x="755744" y="1244541"/>
            <a:chExt cx="3552190" cy="877418"/>
          </a:xfrm>
        </p:grpSpPr>
        <p:sp>
          <p:nvSpPr>
            <p:cNvPr id="14" name="文本框 13"/>
            <p:cNvSpPr txBox="1"/>
            <p:nvPr/>
          </p:nvSpPr>
          <p:spPr>
            <a:xfrm>
              <a:off x="1366252" y="1244541"/>
              <a:ext cx="309880" cy="768350"/>
            </a:xfrm>
            <a:prstGeom prst="rect">
              <a:avLst/>
            </a:prstGeom>
            <a:noFill/>
          </p:spPr>
          <p:txBody>
            <a:bodyPr wrap="none" rtlCol="0">
              <a:spAutoFit/>
            </a:bodyPr>
            <a:lstStyle/>
            <a:p>
              <a:endParaRPr lang="zh-CN" altLang="en-US" sz="4400" dirty="0">
                <a:solidFill>
                  <a:srgbClr val="786449"/>
                </a:solidFill>
                <a:cs typeface="+mn-ea"/>
                <a:sym typeface="+mn-lt"/>
              </a:endParaRPr>
            </a:p>
          </p:txBody>
        </p:sp>
        <p:sp>
          <p:nvSpPr>
            <p:cNvPr id="15" name="文本框 14"/>
            <p:cNvSpPr txBox="1"/>
            <p:nvPr/>
          </p:nvSpPr>
          <p:spPr>
            <a:xfrm>
              <a:off x="755744" y="1552268"/>
              <a:ext cx="3552190" cy="460375"/>
            </a:xfrm>
            <a:prstGeom prst="rect">
              <a:avLst/>
            </a:prstGeom>
            <a:noFill/>
          </p:spPr>
          <p:txBody>
            <a:bodyPr wrap="none" rtlCol="0">
              <a:spAutoFit/>
              <a:scene3d>
                <a:camera prst="orthographicFront"/>
                <a:lightRig rig="threePt" dir="t"/>
              </a:scene3d>
            </a:bodyPr>
            <a:lstStyle/>
            <a:p>
              <a:pPr algn="l"/>
              <a:r>
                <a:rPr lang="en-US" sz="2400" b="1">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黑体" panose="02010609060101010101" charset="-122"/>
                  <a:sym typeface="+mn-ea"/>
                </a:rPr>
                <a:t>2023</a:t>
              </a:r>
              <a:r>
                <a:rPr lang="zh-CN" sz="2400" b="1">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黑体" panose="02010609060101010101" charset="-122"/>
                  <a:sym typeface="+mn-ea"/>
                </a:rPr>
                <a:t>年个人所得税税率表</a:t>
              </a:r>
              <a:endParaRPr lang="zh-CN" altLang="en-US" sz="2400" b="1" dirty="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黑体" panose="02010609060101010101" charset="-122"/>
                <a:sym typeface="+mn-ea"/>
              </a:endParaRPr>
            </a:p>
          </p:txBody>
        </p:sp>
        <p:sp>
          <p:nvSpPr>
            <p:cNvPr id="18" name="矩形: 圆角 17"/>
            <p:cNvSpPr/>
            <p:nvPr/>
          </p:nvSpPr>
          <p:spPr>
            <a:xfrm>
              <a:off x="2321544" y="2012894"/>
              <a:ext cx="595641" cy="109065"/>
            </a:xfrm>
            <a:prstGeom prst="roundRect">
              <a:avLst>
                <a:gd name="adj" fmla="val 50000"/>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2" name="图片 1"/>
          <p:cNvPicPr>
            <a:picLocks noChangeAspect="1"/>
          </p:cNvPicPr>
          <p:nvPr>
            <p:custDataLst>
              <p:tags r:id="rId1"/>
            </p:custDataLst>
          </p:nvPr>
        </p:nvPicPr>
        <p:blipFill>
          <a:blip r:embed="rId2"/>
          <a:stretch>
            <a:fillRect/>
          </a:stretch>
        </p:blipFill>
        <p:spPr>
          <a:xfrm>
            <a:off x="323215" y="2299970"/>
            <a:ext cx="8267700" cy="4223385"/>
          </a:xfrm>
          <a:prstGeom prst="rect">
            <a:avLst/>
          </a:prstGeom>
        </p:spPr>
      </p:pic>
      <p:sp>
        <p:nvSpPr>
          <p:cNvPr id="4" name="文本框 3"/>
          <p:cNvSpPr txBox="1"/>
          <p:nvPr/>
        </p:nvSpPr>
        <p:spPr>
          <a:xfrm>
            <a:off x="411480" y="1268730"/>
            <a:ext cx="8110855" cy="1146810"/>
          </a:xfrm>
          <a:prstGeom prst="rect">
            <a:avLst/>
          </a:prstGeom>
          <a:noFill/>
        </p:spPr>
        <p:txBody>
          <a:bodyPr wrap="square" rtlCol="0" anchor="t">
            <a:noAutofit/>
          </a:bodyPr>
          <a:p>
            <a:r>
              <a:rPr lang="zh-CN" altLang="en-US"/>
              <a:t>2023年个税标准延用2020年标准，起征点为5000元/月，根据我国《中华人民共和国个人所得税法》个人所得税税率表如下：</a:t>
            </a:r>
            <a:endParaRPr lang="zh-CN" altLang="en-US"/>
          </a:p>
          <a:p>
            <a:r>
              <a:rPr lang="zh-CN" altLang="en-US"/>
              <a:t>1、个人所得税预扣率表一(居民个人工资、薪金所得预扣预缴适用)</a:t>
            </a:r>
            <a:endParaRPr lang="zh-CN" altLang="en-US"/>
          </a:p>
        </p:txBody>
      </p:sp>
      <p:sp>
        <p:nvSpPr>
          <p:cNvPr id="5" name="文本框 4"/>
          <p:cNvSpPr txBox="1"/>
          <p:nvPr/>
        </p:nvSpPr>
        <p:spPr>
          <a:xfrm>
            <a:off x="8872220" y="2299970"/>
            <a:ext cx="2994660" cy="4072890"/>
          </a:xfrm>
          <a:prstGeom prst="rect">
            <a:avLst/>
          </a:prstGeom>
          <a:noFill/>
        </p:spPr>
        <p:txBody>
          <a:bodyPr wrap="square" rtlCol="0" anchor="t">
            <a:noAutofit/>
          </a:bodyPr>
          <a:p>
            <a:r>
              <a:rPr lang="en-US" altLang="zh-CN"/>
              <a:t>     </a:t>
            </a:r>
            <a:r>
              <a:rPr lang="zh-CN" altLang="en-US"/>
              <a:t>个人所得税预扣预缴计算方法就是，单位在向职工发放工资、薪金的时候，应当按照全年累计的实发金额计算预扣预缴税款， 同时并按月按时申报纳税。</a:t>
            </a:r>
            <a:endParaRPr lang="zh-CN" altLang="en-US"/>
          </a:p>
          <a:p>
            <a:endParaRPr lang="zh-CN" altLang="en-US"/>
          </a:p>
          <a:p>
            <a:r>
              <a:rPr lang="zh-CN" altLang="en-US"/>
              <a:t>具体计算公式如下：</a:t>
            </a:r>
            <a:endParaRPr lang="zh-CN" altLang="en-US"/>
          </a:p>
          <a:p>
            <a:r>
              <a:rPr lang="zh-CN" altLang="en-US"/>
              <a:t>本期应预扣预缴税额=</a:t>
            </a:r>
            <a:r>
              <a:rPr lang="en-US" altLang="zh-CN"/>
              <a:t>  </a:t>
            </a:r>
            <a:r>
              <a:rPr lang="zh-CN" altLang="en-US"/>
              <a:t>（累计预扣预缴应纳税所得额×预扣率-速算扣除数)-累计减免税额-累计已预扣预缴税额。</a:t>
            </a:r>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231265" y="1663065"/>
            <a:ext cx="3918585" cy="3843020"/>
          </a:xfrm>
          <a:prstGeom prst="rect">
            <a:avLst/>
          </a:prstGeom>
          <a:noFill/>
        </p:spPr>
        <p:txBody>
          <a:bodyPr wrap="square" rtlCol="0">
            <a:noAutofit/>
          </a:bodyPr>
          <a:lstStyle/>
          <a:p>
            <a:pPr indent="0">
              <a:lnSpc>
                <a:spcPts val="2000"/>
              </a:lnSpc>
              <a:buFont typeface="Arial" panose="020B0604020202020204" pitchFamily="34" charset="0"/>
              <a:buNone/>
            </a:pPr>
            <a:r>
              <a:rPr sz="2400" b="1" dirty="0">
                <a:solidFill>
                  <a:schemeClr val="tx1">
                    <a:lumMod val="85000"/>
                    <a:lumOff val="15000"/>
                  </a:schemeClr>
                </a:solidFill>
                <a:cs typeface="+mn-ea"/>
                <a:sym typeface="+mn-lt"/>
              </a:rPr>
              <a:t>分为</a:t>
            </a:r>
            <a:r>
              <a:rPr lang="zh-CN" sz="2400" b="1" dirty="0">
                <a:solidFill>
                  <a:schemeClr val="tx1">
                    <a:lumMod val="85000"/>
                    <a:lumOff val="15000"/>
                  </a:schemeClr>
                </a:solidFill>
                <a:cs typeface="+mn-ea"/>
                <a:sym typeface="+mn-lt"/>
              </a:rPr>
              <a:t>七</a:t>
            </a:r>
            <a:r>
              <a:rPr sz="2400" b="1" dirty="0">
                <a:solidFill>
                  <a:schemeClr val="tx1">
                    <a:lumMod val="85000"/>
                    <a:lumOff val="15000"/>
                  </a:schemeClr>
                </a:solidFill>
                <a:cs typeface="+mn-ea"/>
                <a:sym typeface="+mn-lt"/>
              </a:rPr>
              <a:t>大类</a:t>
            </a:r>
            <a:r>
              <a:rPr sz="2400" dirty="0">
                <a:solidFill>
                  <a:schemeClr val="tx1">
                    <a:lumMod val="85000"/>
                    <a:lumOff val="15000"/>
                  </a:schemeClr>
                </a:solidFill>
                <a:cs typeface="+mn-ea"/>
                <a:sym typeface="+mn-lt"/>
              </a:rPr>
              <a:t>：</a:t>
            </a:r>
            <a:endParaRPr sz="2400" dirty="0">
              <a:solidFill>
                <a:schemeClr val="tx1">
                  <a:lumMod val="85000"/>
                  <a:lumOff val="15000"/>
                </a:schemeClr>
              </a:solidFill>
              <a:cs typeface="+mn-ea"/>
              <a:sym typeface="+mn-lt"/>
            </a:endParaRPr>
          </a:p>
          <a:p>
            <a:pPr marL="457200" indent="-457200">
              <a:lnSpc>
                <a:spcPts val="2000"/>
              </a:lnSpc>
              <a:buFont typeface="Arial" panose="020B0604020202020204" pitchFamily="34" charset="0"/>
              <a:buChar char="•"/>
            </a:pPr>
            <a:endParaRPr sz="2400" dirty="0">
              <a:solidFill>
                <a:schemeClr val="tx1">
                  <a:lumMod val="85000"/>
                  <a:lumOff val="15000"/>
                </a:schemeClr>
              </a:solidFill>
              <a:cs typeface="+mn-ea"/>
              <a:sym typeface="+mn-lt"/>
            </a:endParaRPr>
          </a:p>
          <a:p>
            <a:pPr marL="457200" indent="-457200" fontAlgn="auto">
              <a:lnSpc>
                <a:spcPct val="100000"/>
              </a:lnSpc>
              <a:buFont typeface="Arial" panose="020B0604020202020204" pitchFamily="34" charset="0"/>
              <a:buChar char="•"/>
            </a:pPr>
            <a:r>
              <a:rPr sz="2400" kern="300" dirty="0">
                <a:solidFill>
                  <a:schemeClr val="tx1">
                    <a:lumMod val="85000"/>
                    <a:lumOff val="15000"/>
                  </a:schemeClr>
                </a:solidFill>
                <a:uFillTx/>
                <a:cs typeface="+mn-ea"/>
                <a:sym typeface="+mn-lt"/>
              </a:rPr>
              <a:t>3岁以下婴幼儿照护</a:t>
            </a:r>
            <a:r>
              <a:rPr lang="zh-CN" sz="2400" kern="300" dirty="0">
                <a:solidFill>
                  <a:schemeClr val="tx1">
                    <a:lumMod val="85000"/>
                    <a:lumOff val="15000"/>
                  </a:schemeClr>
                </a:solidFill>
                <a:uFillTx/>
                <a:cs typeface="+mn-ea"/>
                <a:sym typeface="+mn-lt"/>
              </a:rPr>
              <a:t>、</a:t>
            </a:r>
            <a:endParaRPr sz="2400" kern="300" dirty="0">
              <a:solidFill>
                <a:schemeClr val="tx1">
                  <a:lumMod val="85000"/>
                  <a:lumOff val="15000"/>
                </a:schemeClr>
              </a:solidFill>
              <a:uFillTx/>
              <a:cs typeface="+mn-ea"/>
              <a:sym typeface="+mn-lt"/>
            </a:endParaRPr>
          </a:p>
          <a:p>
            <a:pPr marL="457200" indent="-457200" fontAlgn="auto">
              <a:lnSpc>
                <a:spcPct val="100000"/>
              </a:lnSpc>
              <a:buFont typeface="Arial" panose="020B0604020202020204" pitchFamily="34" charset="0"/>
              <a:buChar char="•"/>
            </a:pPr>
            <a:r>
              <a:rPr sz="2400" kern="300" dirty="0">
                <a:solidFill>
                  <a:schemeClr val="tx1">
                    <a:lumMod val="85000"/>
                    <a:lumOff val="15000"/>
                  </a:schemeClr>
                </a:solidFill>
                <a:uFillTx/>
                <a:cs typeface="+mn-ea"/>
                <a:sym typeface="+mn-lt"/>
              </a:rPr>
              <a:t>赡养老</a:t>
            </a:r>
            <a:r>
              <a:rPr lang="zh-CN" sz="2400" kern="300" dirty="0">
                <a:solidFill>
                  <a:schemeClr val="tx1">
                    <a:lumMod val="85000"/>
                    <a:lumOff val="15000"/>
                  </a:schemeClr>
                </a:solidFill>
                <a:uFillTx/>
                <a:cs typeface="+mn-ea"/>
                <a:sym typeface="+mn-lt"/>
              </a:rPr>
              <a:t>人、</a:t>
            </a:r>
            <a:endParaRPr lang="zh-CN" sz="2400" kern="300" dirty="0">
              <a:solidFill>
                <a:schemeClr val="tx1">
                  <a:lumMod val="85000"/>
                  <a:lumOff val="15000"/>
                </a:schemeClr>
              </a:solidFill>
              <a:uFillTx/>
              <a:cs typeface="+mn-ea"/>
              <a:sym typeface="+mn-lt"/>
            </a:endParaRPr>
          </a:p>
          <a:p>
            <a:pPr marL="457200" indent="-457200" fontAlgn="auto">
              <a:lnSpc>
                <a:spcPct val="100000"/>
              </a:lnSpc>
              <a:buFont typeface="Arial" panose="020B0604020202020204" pitchFamily="34" charset="0"/>
              <a:buChar char="•"/>
            </a:pPr>
            <a:r>
              <a:rPr sz="2400" kern="300" dirty="0">
                <a:solidFill>
                  <a:schemeClr val="tx1">
                    <a:lumMod val="85000"/>
                    <a:lumOff val="15000"/>
                  </a:schemeClr>
                </a:solidFill>
                <a:uFillTx/>
                <a:cs typeface="+mn-ea"/>
                <a:sym typeface="+mn-lt"/>
              </a:rPr>
              <a:t>子女教育、</a:t>
            </a:r>
            <a:endParaRPr lang="zh-CN" sz="2400" kern="300" dirty="0">
              <a:solidFill>
                <a:schemeClr val="tx1">
                  <a:lumMod val="85000"/>
                  <a:lumOff val="15000"/>
                </a:schemeClr>
              </a:solidFill>
              <a:uFillTx/>
              <a:cs typeface="+mn-ea"/>
              <a:sym typeface="+mn-lt"/>
            </a:endParaRPr>
          </a:p>
          <a:p>
            <a:pPr marL="457200" indent="-457200" fontAlgn="auto">
              <a:lnSpc>
                <a:spcPct val="100000"/>
              </a:lnSpc>
              <a:buFont typeface="Arial" panose="020B0604020202020204" pitchFamily="34" charset="0"/>
              <a:buChar char="•"/>
            </a:pPr>
            <a:r>
              <a:rPr sz="2400" kern="300" dirty="0">
                <a:solidFill>
                  <a:schemeClr val="tx1">
                    <a:lumMod val="85000"/>
                    <a:lumOff val="15000"/>
                  </a:schemeClr>
                </a:solidFill>
                <a:uFillTx/>
                <a:cs typeface="+mn-ea"/>
                <a:sym typeface="+mn-lt"/>
              </a:rPr>
              <a:t>继续教育、</a:t>
            </a:r>
            <a:endParaRPr sz="2400" kern="300" dirty="0">
              <a:solidFill>
                <a:schemeClr val="tx1">
                  <a:lumMod val="85000"/>
                  <a:lumOff val="15000"/>
                </a:schemeClr>
              </a:solidFill>
              <a:uFillTx/>
              <a:cs typeface="+mn-ea"/>
              <a:sym typeface="+mn-lt"/>
            </a:endParaRPr>
          </a:p>
          <a:p>
            <a:pPr marL="457200" indent="-457200" fontAlgn="auto">
              <a:lnSpc>
                <a:spcPct val="100000"/>
              </a:lnSpc>
              <a:buFont typeface="Arial" panose="020B0604020202020204" pitchFamily="34" charset="0"/>
              <a:buChar char="•"/>
            </a:pPr>
            <a:r>
              <a:rPr sz="2400" kern="300" dirty="0">
                <a:solidFill>
                  <a:schemeClr val="tx1">
                    <a:lumMod val="85000"/>
                    <a:lumOff val="15000"/>
                  </a:schemeClr>
                </a:solidFill>
                <a:uFillTx/>
                <a:cs typeface="+mn-ea"/>
                <a:sym typeface="+mn-lt"/>
              </a:rPr>
              <a:t>住房贷款利息、</a:t>
            </a:r>
            <a:endParaRPr sz="2400" kern="300" dirty="0">
              <a:solidFill>
                <a:schemeClr val="tx1">
                  <a:lumMod val="85000"/>
                  <a:lumOff val="15000"/>
                </a:schemeClr>
              </a:solidFill>
              <a:uFillTx/>
              <a:cs typeface="+mn-ea"/>
              <a:sym typeface="+mn-lt"/>
            </a:endParaRPr>
          </a:p>
          <a:p>
            <a:pPr marL="457200" indent="-457200" fontAlgn="auto">
              <a:lnSpc>
                <a:spcPct val="100000"/>
              </a:lnSpc>
              <a:buFont typeface="Arial" panose="020B0604020202020204" pitchFamily="34" charset="0"/>
              <a:buChar char="•"/>
            </a:pPr>
            <a:r>
              <a:rPr sz="2400" kern="300" dirty="0">
                <a:solidFill>
                  <a:schemeClr val="tx1">
                    <a:lumMod val="85000"/>
                    <a:lumOff val="15000"/>
                  </a:schemeClr>
                </a:solidFill>
                <a:uFillTx/>
                <a:cs typeface="+mn-ea"/>
                <a:sym typeface="+mn-lt"/>
              </a:rPr>
              <a:t>住房租金、</a:t>
            </a:r>
            <a:endParaRPr sz="2400" kern="300" dirty="0">
              <a:solidFill>
                <a:schemeClr val="tx1">
                  <a:lumMod val="85000"/>
                  <a:lumOff val="15000"/>
                </a:schemeClr>
              </a:solidFill>
              <a:uFillTx/>
              <a:cs typeface="+mn-ea"/>
              <a:sym typeface="+mn-lt"/>
            </a:endParaRPr>
          </a:p>
          <a:p>
            <a:pPr marL="457200" indent="-457200" fontAlgn="auto">
              <a:lnSpc>
                <a:spcPct val="100000"/>
              </a:lnSpc>
              <a:buFont typeface="Arial" panose="020B0604020202020204" pitchFamily="34" charset="0"/>
              <a:buChar char="•"/>
            </a:pPr>
            <a:r>
              <a:rPr sz="2400" kern="300" dirty="0">
                <a:solidFill>
                  <a:schemeClr val="tx1">
                    <a:lumMod val="85000"/>
                    <a:lumOff val="15000"/>
                  </a:schemeClr>
                </a:solidFill>
                <a:uFillTx/>
                <a:cs typeface="+mn-ea"/>
                <a:sym typeface="+mn-lt"/>
              </a:rPr>
              <a:t>大病医疗</a:t>
            </a:r>
            <a:endParaRPr sz="2400" kern="300" dirty="0">
              <a:solidFill>
                <a:schemeClr val="tx1">
                  <a:lumMod val="85000"/>
                  <a:lumOff val="15000"/>
                </a:schemeClr>
              </a:solidFill>
              <a:uFillTx/>
              <a:cs typeface="+mn-ea"/>
              <a:sym typeface="+mn-lt"/>
            </a:endParaRPr>
          </a:p>
        </p:txBody>
      </p:sp>
      <p:grpSp>
        <p:nvGrpSpPr>
          <p:cNvPr id="5" name="组合 4"/>
          <p:cNvGrpSpPr/>
          <p:nvPr/>
        </p:nvGrpSpPr>
        <p:grpSpPr>
          <a:xfrm>
            <a:off x="1123950" y="452120"/>
            <a:ext cx="3535680" cy="887095"/>
            <a:chOff x="1366252" y="711141"/>
            <a:chExt cx="3535680" cy="1787373"/>
          </a:xfrm>
        </p:grpSpPr>
        <p:sp>
          <p:nvSpPr>
            <p:cNvPr id="13" name="文本框 12"/>
            <p:cNvSpPr txBox="1"/>
            <p:nvPr/>
          </p:nvSpPr>
          <p:spPr>
            <a:xfrm>
              <a:off x="1366252" y="711141"/>
              <a:ext cx="3535680" cy="1548118"/>
            </a:xfrm>
            <a:prstGeom prst="rect">
              <a:avLst/>
            </a:prstGeom>
            <a:noFill/>
          </p:spPr>
          <p:txBody>
            <a:bodyPr wrap="square" rtlCol="0">
              <a:spAutoFit/>
            </a:bodyPr>
            <a:lstStyle/>
            <a:p>
              <a:r>
                <a:rPr lang="zh-CN" altLang="en-US" sz="4400" dirty="0">
                  <a:solidFill>
                    <a:srgbClr val="786449"/>
                  </a:solidFill>
                  <a:cs typeface="+mn-ea"/>
                  <a:sym typeface="+mn-lt"/>
                </a:rPr>
                <a:t>专项附加扣除</a:t>
              </a:r>
              <a:endParaRPr lang="zh-CN" altLang="en-US" sz="4400" dirty="0">
                <a:solidFill>
                  <a:srgbClr val="786449"/>
                </a:solidFill>
                <a:cs typeface="+mn-ea"/>
                <a:sym typeface="+mn-lt"/>
              </a:endParaRPr>
            </a:p>
          </p:txBody>
        </p:sp>
        <p:sp>
          <p:nvSpPr>
            <p:cNvPr id="15" name="矩形: 圆角 14"/>
            <p:cNvSpPr/>
            <p:nvPr/>
          </p:nvSpPr>
          <p:spPr>
            <a:xfrm>
              <a:off x="1514459" y="2389449"/>
              <a:ext cx="595641" cy="109065"/>
            </a:xfrm>
            <a:prstGeom prst="roundRect">
              <a:avLst>
                <a:gd name="adj" fmla="val 50000"/>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 name="组合 3"/>
          <p:cNvGrpSpPr/>
          <p:nvPr/>
        </p:nvGrpSpPr>
        <p:grpSpPr>
          <a:xfrm>
            <a:off x="6105525" y="1339244"/>
            <a:ext cx="4631725" cy="4167047"/>
            <a:chOff x="6096000" y="1326544"/>
            <a:chExt cx="4631725" cy="4167047"/>
          </a:xfrm>
        </p:grpSpPr>
        <p:sp>
          <p:nvSpPr>
            <p:cNvPr id="29" name="圆角矩形 28"/>
            <p:cNvSpPr/>
            <p:nvPr/>
          </p:nvSpPr>
          <p:spPr>
            <a:xfrm>
              <a:off x="8581245" y="2488400"/>
              <a:ext cx="713227" cy="738769"/>
            </a:xfrm>
            <a:prstGeom prst="roundRect">
              <a:avLst/>
            </a:prstGeom>
            <a:solidFill>
              <a:srgbClr val="F1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圆角矩形 29"/>
            <p:cNvSpPr/>
            <p:nvPr/>
          </p:nvSpPr>
          <p:spPr>
            <a:xfrm>
              <a:off x="7571186" y="3690954"/>
              <a:ext cx="713227" cy="738769"/>
            </a:xfrm>
            <a:prstGeom prst="roundRect">
              <a:avLst/>
            </a:prstGeom>
            <a:solidFill>
              <a:srgbClr val="F1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圆角矩形 30"/>
            <p:cNvSpPr/>
            <p:nvPr/>
          </p:nvSpPr>
          <p:spPr>
            <a:xfrm>
              <a:off x="6096000" y="2725073"/>
              <a:ext cx="1433253" cy="1433253"/>
            </a:xfrm>
            <a:prstGeom prst="roundRect">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PPT</a:t>
              </a:r>
              <a:endParaRPr lang="zh-CN" altLang="en-US" sz="2400" dirty="0">
                <a:cs typeface="+mn-ea"/>
                <a:sym typeface="+mn-lt"/>
              </a:endParaRPr>
            </a:p>
          </p:txBody>
        </p:sp>
        <p:sp>
          <p:nvSpPr>
            <p:cNvPr id="32" name="圆角矩形 31"/>
            <p:cNvSpPr/>
            <p:nvPr/>
          </p:nvSpPr>
          <p:spPr>
            <a:xfrm>
              <a:off x="7695236" y="2725072"/>
              <a:ext cx="1433253" cy="1433253"/>
            </a:xfrm>
            <a:prstGeom prst="roundRect">
              <a:avLst/>
            </a:prstGeom>
            <a:solidFill>
              <a:srgbClr val="DDC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ISO</a:t>
              </a:r>
              <a:endParaRPr lang="zh-CN" altLang="en-US" sz="2400" dirty="0">
                <a:cs typeface="+mn-ea"/>
                <a:sym typeface="+mn-lt"/>
              </a:endParaRPr>
            </a:p>
          </p:txBody>
        </p:sp>
        <p:sp>
          <p:nvSpPr>
            <p:cNvPr id="33" name="圆角矩形 32"/>
            <p:cNvSpPr/>
            <p:nvPr/>
          </p:nvSpPr>
          <p:spPr>
            <a:xfrm>
              <a:off x="9294472" y="2725072"/>
              <a:ext cx="1433253" cy="1433253"/>
            </a:xfrm>
            <a:prstGeom prst="roundRect">
              <a:avLst/>
            </a:prstGeom>
            <a:solidFill>
              <a:srgbClr val="EDC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Sales</a:t>
              </a:r>
              <a:endParaRPr lang="zh-CN" altLang="en-US" sz="2400" dirty="0">
                <a:cs typeface="+mn-ea"/>
                <a:sym typeface="+mn-lt"/>
              </a:endParaRPr>
            </a:p>
          </p:txBody>
        </p:sp>
        <p:sp>
          <p:nvSpPr>
            <p:cNvPr id="34" name="圆角矩形 33"/>
            <p:cNvSpPr/>
            <p:nvPr/>
          </p:nvSpPr>
          <p:spPr>
            <a:xfrm>
              <a:off x="8471703" y="4060338"/>
              <a:ext cx="1433253" cy="1433253"/>
            </a:xfrm>
            <a:prstGeom prst="round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35" name="圆角矩形 34"/>
            <p:cNvSpPr/>
            <p:nvPr/>
          </p:nvSpPr>
          <p:spPr>
            <a:xfrm>
              <a:off x="6904043" y="1326544"/>
              <a:ext cx="1433253" cy="1433253"/>
            </a:xfrm>
            <a:prstGeom prst="round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45" name="圆角矩形 44"/>
            <p:cNvSpPr/>
            <p:nvPr/>
          </p:nvSpPr>
          <p:spPr>
            <a:xfrm>
              <a:off x="6911620" y="1326627"/>
              <a:ext cx="1433253" cy="1433253"/>
            </a:xfrm>
            <a:prstGeom prst="roundRect">
              <a:avLst/>
            </a:prstGeom>
            <a:solidFill>
              <a:srgbClr val="DDC5B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46" name="圆角矩形 45"/>
            <p:cNvSpPr/>
            <p:nvPr/>
          </p:nvSpPr>
          <p:spPr>
            <a:xfrm>
              <a:off x="8485112" y="4060260"/>
              <a:ext cx="1433253" cy="1433253"/>
            </a:xfrm>
            <a:prstGeom prst="roundRect">
              <a:avLst/>
            </a:prstGeom>
            <a:solidFill>
              <a:srgbClr val="DDC5B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sp>
        <p:nvSpPr>
          <p:cNvPr id="2" name="文本框 1"/>
          <p:cNvSpPr txBox="1"/>
          <p:nvPr/>
        </p:nvSpPr>
        <p:spPr>
          <a:xfrm>
            <a:off x="1366520" y="4673600"/>
            <a:ext cx="6096000" cy="1706880"/>
          </a:xfrm>
          <a:prstGeom prst="rect">
            <a:avLst/>
          </a:prstGeom>
          <a:noFill/>
        </p:spPr>
        <p:txBody>
          <a:bodyPr wrap="square" rtlCol="0" anchor="t">
            <a:noAutofit/>
          </a:bodyPr>
          <a:p>
            <a:pPr algn="l">
              <a:lnSpc>
                <a:spcPct val="150000"/>
              </a:lnSpc>
              <a:buClrTx/>
              <a:buSzTx/>
              <a:buFontTx/>
            </a:pPr>
            <a:endParaRPr lang="zh-CN" sz="2000" dirty="0">
              <a:solidFill>
                <a:schemeClr val="tx1">
                  <a:lumMod val="85000"/>
                  <a:lumOff val="15000"/>
                </a:schemeClr>
              </a:solidFill>
              <a:cs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147445" y="1236980"/>
            <a:ext cx="9363710" cy="5461635"/>
          </a:xfrm>
          <a:prstGeom prst="rect">
            <a:avLst/>
          </a:prstGeom>
          <a:noFill/>
        </p:spPr>
        <p:txBody>
          <a:bodyPr wrap="square" rtlCol="0">
            <a:noAutofit/>
          </a:bodyPr>
          <a:lstStyle/>
          <a:p>
            <a:pPr indent="0" fontAlgn="auto">
              <a:lnSpc>
                <a:spcPts val="2500"/>
              </a:lnSpc>
            </a:pPr>
            <a:r>
              <a:rPr lang="en-US" sz="2400" kern="1500" dirty="0">
                <a:solidFill>
                  <a:schemeClr val="tx1">
                    <a:lumMod val="85000"/>
                    <a:lumOff val="15000"/>
                  </a:schemeClr>
                </a:solidFill>
                <a:uFillTx/>
                <a:cs typeface="+mn-ea"/>
                <a:sym typeface="+mn-lt"/>
              </a:rPr>
              <a:t>2023</a:t>
            </a:r>
            <a:r>
              <a:rPr lang="zh-CN" altLang="en-US" sz="2400" kern="1500" dirty="0">
                <a:solidFill>
                  <a:schemeClr val="tx1">
                    <a:lumMod val="85000"/>
                    <a:lumOff val="15000"/>
                  </a:schemeClr>
                </a:solidFill>
                <a:uFillTx/>
                <a:cs typeface="+mn-ea"/>
                <a:sym typeface="+mn-lt"/>
              </a:rPr>
              <a:t>年</a:t>
            </a:r>
            <a:r>
              <a:rPr sz="2400" kern="1500" dirty="0">
                <a:solidFill>
                  <a:schemeClr val="tx1">
                    <a:lumMod val="85000"/>
                    <a:lumOff val="15000"/>
                  </a:schemeClr>
                </a:solidFill>
                <a:uFillTx/>
                <a:cs typeface="+mn-ea"/>
                <a:sym typeface="+mn-lt"/>
              </a:rPr>
              <a:t>提高个人所得税有关专项附加扣除标准</a:t>
            </a:r>
            <a:r>
              <a:rPr lang="zh-CN" sz="2400" kern="1500" dirty="0">
                <a:solidFill>
                  <a:schemeClr val="tx1">
                    <a:lumMod val="85000"/>
                    <a:lumOff val="15000"/>
                  </a:schemeClr>
                </a:solidFill>
                <a:uFillTx/>
                <a:cs typeface="+mn-ea"/>
                <a:sym typeface="+mn-lt"/>
              </a:rPr>
              <a:t>：</a:t>
            </a:r>
            <a:endParaRPr lang="zh-CN" sz="2400" kern="1500" dirty="0">
              <a:solidFill>
                <a:schemeClr val="tx1">
                  <a:lumMod val="85000"/>
                  <a:lumOff val="15000"/>
                </a:schemeClr>
              </a:solidFill>
              <a:uFillTx/>
              <a:cs typeface="+mn-ea"/>
              <a:sym typeface="+mn-lt"/>
            </a:endParaRPr>
          </a:p>
          <a:p>
            <a:pPr indent="0" fontAlgn="auto">
              <a:lnSpc>
                <a:spcPts val="2500"/>
              </a:lnSpc>
            </a:pPr>
            <a:r>
              <a:rPr kern="1500" dirty="0">
                <a:solidFill>
                  <a:schemeClr val="tx1">
                    <a:lumMod val="85000"/>
                    <a:lumOff val="15000"/>
                  </a:schemeClr>
                </a:solidFill>
                <a:uFillTx/>
                <a:cs typeface="+mn-ea"/>
                <a:sym typeface="+mn-lt"/>
              </a:rPr>
              <a:t>一、3岁以下婴幼儿照护、子女教育专项附加扣除标准，</a:t>
            </a:r>
            <a:r>
              <a:rPr kern="1500" dirty="0">
                <a:solidFill>
                  <a:schemeClr val="tx1">
                    <a:lumMod val="85000"/>
                    <a:lumOff val="15000"/>
                  </a:schemeClr>
                </a:solidFill>
                <a:highlight>
                  <a:srgbClr val="FFFF00"/>
                </a:highlight>
                <a:uFillTx/>
                <a:cs typeface="+mn-ea"/>
                <a:sym typeface="+mn-lt"/>
              </a:rPr>
              <a:t>由每个婴幼儿（子女）每月1000元提高到2000元</a:t>
            </a:r>
            <a:r>
              <a:rPr kern="1500" dirty="0">
                <a:solidFill>
                  <a:schemeClr val="tx1">
                    <a:lumMod val="85000"/>
                    <a:lumOff val="15000"/>
                  </a:schemeClr>
                </a:solidFill>
                <a:uFillTx/>
                <a:cs typeface="+mn-ea"/>
                <a:sym typeface="+mn-lt"/>
              </a:rPr>
              <a:t>。</a:t>
            </a:r>
            <a:endParaRPr kern="1500" dirty="0">
              <a:solidFill>
                <a:schemeClr val="tx1">
                  <a:lumMod val="85000"/>
                  <a:lumOff val="15000"/>
                </a:schemeClr>
              </a:solidFill>
              <a:highlight>
                <a:srgbClr val="FFFF00"/>
              </a:highlight>
              <a:uFillTx/>
              <a:cs typeface="+mn-ea"/>
              <a:sym typeface="+mn-lt"/>
            </a:endParaRPr>
          </a:p>
          <a:p>
            <a:pPr indent="0" fontAlgn="auto">
              <a:lnSpc>
                <a:spcPts val="2500"/>
              </a:lnSpc>
            </a:pPr>
            <a:r>
              <a:rPr lang="zh-CN" sz="2000" kern="1500" dirty="0">
                <a:solidFill>
                  <a:schemeClr val="tx1">
                    <a:lumMod val="85000"/>
                    <a:lumOff val="15000"/>
                  </a:schemeClr>
                </a:solidFill>
                <a:uFillTx/>
                <a:cs typeface="+mn-ea"/>
                <a:sym typeface="+mn-lt"/>
              </a:rPr>
              <a:t>（</a:t>
            </a:r>
            <a:r>
              <a:rPr kern="1500" dirty="0">
                <a:solidFill>
                  <a:schemeClr val="tx1">
                    <a:lumMod val="85000"/>
                    <a:lumOff val="15000"/>
                  </a:schemeClr>
                </a:solidFill>
                <a:uFillTx/>
                <a:cs typeface="+mn-ea"/>
                <a:sym typeface="+mn-lt"/>
              </a:rPr>
              <a:t>父母可以选择由其中一方按扣除标准的100%扣除，也可以选择由双方分别按50%扣除。</a:t>
            </a:r>
            <a:r>
              <a:rPr lang="zh-CN" kern="1500" dirty="0">
                <a:solidFill>
                  <a:schemeClr val="tx1">
                    <a:lumMod val="85000"/>
                    <a:lumOff val="15000"/>
                  </a:schemeClr>
                </a:solidFill>
                <a:uFillTx/>
                <a:cs typeface="+mn-ea"/>
                <a:sym typeface="+mn-lt"/>
              </a:rPr>
              <a:t>）</a:t>
            </a:r>
            <a:endParaRPr lang="zh-CN" kern="1500" dirty="0">
              <a:solidFill>
                <a:schemeClr val="tx1">
                  <a:lumMod val="85000"/>
                  <a:lumOff val="15000"/>
                </a:schemeClr>
              </a:solidFill>
              <a:uFillTx/>
              <a:cs typeface="+mn-ea"/>
              <a:sym typeface="+mn-lt"/>
            </a:endParaRPr>
          </a:p>
          <a:p>
            <a:pPr indent="0" fontAlgn="auto">
              <a:lnSpc>
                <a:spcPts val="2500"/>
              </a:lnSpc>
            </a:pPr>
            <a:endParaRPr lang="zh-CN" kern="1500" dirty="0">
              <a:solidFill>
                <a:schemeClr val="tx1">
                  <a:lumMod val="85000"/>
                  <a:lumOff val="15000"/>
                </a:schemeClr>
              </a:solidFill>
              <a:uFillTx/>
              <a:cs typeface="+mn-ea"/>
              <a:sym typeface="+mn-lt"/>
            </a:endParaRPr>
          </a:p>
          <a:p>
            <a:pPr indent="0" fontAlgn="auto">
              <a:lnSpc>
                <a:spcPts val="2500"/>
              </a:lnSpc>
            </a:pPr>
            <a:r>
              <a:rPr kern="1500" dirty="0">
                <a:solidFill>
                  <a:schemeClr val="tx1">
                    <a:lumMod val="85000"/>
                    <a:lumOff val="15000"/>
                  </a:schemeClr>
                </a:solidFill>
                <a:uFillTx/>
                <a:cs typeface="+mn-ea"/>
                <a:sym typeface="+mn-lt"/>
              </a:rPr>
              <a:t>二、赡养老人专项附加扣除标准，</a:t>
            </a:r>
            <a:r>
              <a:rPr kern="1500" dirty="0">
                <a:solidFill>
                  <a:schemeClr val="tx1">
                    <a:lumMod val="85000"/>
                    <a:lumOff val="15000"/>
                  </a:schemeClr>
                </a:solidFill>
                <a:highlight>
                  <a:srgbClr val="FFFF00"/>
                </a:highlight>
                <a:uFillTx/>
                <a:cs typeface="+mn-ea"/>
                <a:sym typeface="+mn-lt"/>
              </a:rPr>
              <a:t>由每月2000元提高到3000元</a:t>
            </a:r>
            <a:r>
              <a:rPr kern="1500" dirty="0">
                <a:solidFill>
                  <a:schemeClr val="tx1">
                    <a:lumMod val="85000"/>
                    <a:lumOff val="15000"/>
                  </a:schemeClr>
                </a:solidFill>
                <a:uFillTx/>
                <a:cs typeface="+mn-ea"/>
                <a:sym typeface="+mn-lt"/>
              </a:rPr>
              <a:t>，其中，独生子女每月扣除3000元；非独生子女与兄弟姐妹分摊每月3000元的扣除额度，每人不超过1500元。</a:t>
            </a:r>
            <a:endParaRPr kern="1500" dirty="0">
              <a:solidFill>
                <a:schemeClr val="tx1">
                  <a:lumMod val="85000"/>
                  <a:lumOff val="15000"/>
                </a:schemeClr>
              </a:solidFill>
              <a:uFillTx/>
              <a:cs typeface="+mn-ea"/>
              <a:sym typeface="+mn-lt"/>
            </a:endParaRPr>
          </a:p>
          <a:p>
            <a:pPr indent="0" fontAlgn="auto">
              <a:lnSpc>
                <a:spcPts val="2500"/>
              </a:lnSpc>
            </a:pPr>
            <a:endParaRPr kern="1500" dirty="0">
              <a:solidFill>
                <a:schemeClr val="tx1">
                  <a:lumMod val="85000"/>
                  <a:lumOff val="15000"/>
                </a:schemeClr>
              </a:solidFill>
              <a:uFillTx/>
              <a:cs typeface="+mn-ea"/>
              <a:sym typeface="+mn-lt"/>
            </a:endParaRPr>
          </a:p>
          <a:p>
            <a:pPr indent="0" fontAlgn="auto">
              <a:lnSpc>
                <a:spcPts val="2500"/>
              </a:lnSpc>
            </a:pPr>
            <a:r>
              <a:rPr kern="1500" dirty="0">
                <a:solidFill>
                  <a:schemeClr val="tx1">
                    <a:lumMod val="85000"/>
                    <a:lumOff val="15000"/>
                  </a:schemeClr>
                </a:solidFill>
                <a:uFillTx/>
                <a:cs typeface="+mn-ea"/>
                <a:sym typeface="+mn-lt"/>
              </a:rPr>
              <a:t>三、纳税人尚未填报享受3岁以下婴幼儿照护、子女教育、赡养老人专项附加扣除的，可以在手机个人所得税APP填报享受，系统将</a:t>
            </a:r>
            <a:r>
              <a:rPr lang="zh-CN" kern="1500" dirty="0">
                <a:solidFill>
                  <a:schemeClr val="tx1">
                    <a:lumMod val="85000"/>
                    <a:lumOff val="15000"/>
                  </a:schemeClr>
                </a:solidFill>
                <a:highlight>
                  <a:srgbClr val="FFFF00"/>
                </a:highlight>
                <a:uFillTx/>
                <a:cs typeface="+mn-ea"/>
                <a:sym typeface="+mn-lt"/>
              </a:rPr>
              <a:t>自动</a:t>
            </a:r>
            <a:r>
              <a:rPr kern="1500" dirty="0">
                <a:solidFill>
                  <a:schemeClr val="tx1">
                    <a:lumMod val="85000"/>
                    <a:lumOff val="15000"/>
                  </a:schemeClr>
                </a:solidFill>
                <a:highlight>
                  <a:srgbClr val="FFFF00"/>
                </a:highlight>
                <a:uFillTx/>
                <a:cs typeface="+mn-ea"/>
                <a:sym typeface="+mn-lt"/>
              </a:rPr>
              <a:t>按照提高后的专项附加扣除标准</a:t>
            </a:r>
            <a:r>
              <a:rPr kern="1500" dirty="0">
                <a:solidFill>
                  <a:schemeClr val="tx1">
                    <a:lumMod val="85000"/>
                    <a:lumOff val="15000"/>
                  </a:schemeClr>
                </a:solidFill>
                <a:uFillTx/>
                <a:cs typeface="+mn-ea"/>
                <a:sym typeface="+mn-lt"/>
              </a:rPr>
              <a:t>计算应缴纳的个人所得税。</a:t>
            </a:r>
            <a:endParaRPr kern="1500" dirty="0">
              <a:solidFill>
                <a:schemeClr val="tx1">
                  <a:lumMod val="85000"/>
                  <a:lumOff val="15000"/>
                </a:schemeClr>
              </a:solidFill>
              <a:uFillTx/>
              <a:cs typeface="+mn-ea"/>
              <a:sym typeface="+mn-lt"/>
            </a:endParaRPr>
          </a:p>
          <a:p>
            <a:pPr indent="0" fontAlgn="auto">
              <a:lnSpc>
                <a:spcPts val="2500"/>
              </a:lnSpc>
            </a:pPr>
            <a:endParaRPr kern="1500" dirty="0">
              <a:solidFill>
                <a:schemeClr val="tx1">
                  <a:lumMod val="85000"/>
                  <a:lumOff val="15000"/>
                </a:schemeClr>
              </a:solidFill>
              <a:uFillTx/>
              <a:cs typeface="+mn-ea"/>
              <a:sym typeface="+mn-lt"/>
            </a:endParaRPr>
          </a:p>
          <a:p>
            <a:pPr indent="0" fontAlgn="auto">
              <a:lnSpc>
                <a:spcPts val="2500"/>
              </a:lnSpc>
            </a:pPr>
            <a:r>
              <a:rPr lang="zh-CN" kern="1500" dirty="0">
                <a:solidFill>
                  <a:schemeClr val="tx1">
                    <a:lumMod val="85000"/>
                    <a:lumOff val="15000"/>
                  </a:schemeClr>
                </a:solidFill>
                <a:uFillTx/>
                <a:cs typeface="+mn-ea"/>
                <a:sym typeface="+mn-lt"/>
              </a:rPr>
              <a:t>四、</a:t>
            </a:r>
            <a:r>
              <a:rPr lang="zh-CN" kern="1500" dirty="0">
                <a:solidFill>
                  <a:schemeClr val="tx1">
                    <a:lumMod val="85000"/>
                    <a:lumOff val="15000"/>
                  </a:schemeClr>
                </a:solidFill>
                <a:highlight>
                  <a:srgbClr val="FFFF00"/>
                </a:highlight>
                <a:uFillTx/>
                <a:cs typeface="+mn-ea"/>
                <a:sym typeface="+mn-lt"/>
              </a:rPr>
              <a:t>本标准</a:t>
            </a:r>
            <a:r>
              <a:rPr kern="1500" dirty="0">
                <a:solidFill>
                  <a:schemeClr val="tx1">
                    <a:lumMod val="85000"/>
                    <a:lumOff val="15000"/>
                  </a:schemeClr>
                </a:solidFill>
                <a:highlight>
                  <a:srgbClr val="FFFF00"/>
                </a:highlight>
                <a:uFillTx/>
                <a:cs typeface="+mn-ea"/>
                <a:sym typeface="+mn-lt"/>
              </a:rPr>
              <a:t>自2023年1月1日起施行</a:t>
            </a:r>
            <a:r>
              <a:rPr kern="1500" dirty="0">
                <a:solidFill>
                  <a:schemeClr val="tx1">
                    <a:lumMod val="85000"/>
                    <a:lumOff val="15000"/>
                  </a:schemeClr>
                </a:solidFill>
                <a:uFillTx/>
                <a:cs typeface="+mn-ea"/>
                <a:sym typeface="+mn-lt"/>
              </a:rPr>
              <a:t>。通知发布前，纳税人已经填报享受专项附加扣除并扣缴个人所得税的，多缴的税款可以自动抵减纳税人本年度后续月份应纳税款，抵减不完的，可以在2023年度综合所得汇算清缴时继续享受。</a:t>
            </a:r>
            <a:endParaRPr kern="1500" dirty="0">
              <a:solidFill>
                <a:schemeClr val="tx1">
                  <a:lumMod val="85000"/>
                  <a:lumOff val="15000"/>
                </a:schemeClr>
              </a:solidFill>
              <a:uFillTx/>
              <a:cs typeface="+mn-ea"/>
              <a:sym typeface="+mn-lt"/>
            </a:endParaRPr>
          </a:p>
        </p:txBody>
      </p:sp>
      <p:pic>
        <p:nvPicPr>
          <p:cNvPr id="3" name="图片 2"/>
          <p:cNvPicPr>
            <a:picLocks noChangeAspect="1"/>
          </p:cNvPicPr>
          <p:nvPr>
            <p:custDataLst>
              <p:tags r:id="rId1"/>
            </p:custDataLst>
          </p:nvPr>
        </p:nvPicPr>
        <p:blipFill>
          <a:blip r:embed="rId2"/>
          <a:stretch>
            <a:fillRect/>
          </a:stretch>
        </p:blipFill>
        <p:spPr>
          <a:xfrm>
            <a:off x="3381375" y="123190"/>
            <a:ext cx="4731385" cy="10541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371600" y="2659380"/>
            <a:ext cx="9140190" cy="3415030"/>
          </a:xfrm>
          <a:prstGeom prst="rect">
            <a:avLst/>
          </a:prstGeom>
          <a:noFill/>
        </p:spPr>
        <p:txBody>
          <a:bodyPr wrap="square" rtlCol="0">
            <a:spAutoFit/>
          </a:bodyPr>
          <a:lstStyle/>
          <a:p>
            <a:pPr>
              <a:lnSpc>
                <a:spcPct val="150000"/>
              </a:lnSpc>
            </a:pPr>
            <a:r>
              <a:rPr sz="2400" dirty="0">
                <a:solidFill>
                  <a:schemeClr val="tx1">
                    <a:lumMod val="85000"/>
                    <a:lumOff val="15000"/>
                  </a:schemeClr>
                </a:solidFill>
                <a:cs typeface="+mn-ea"/>
                <a:sym typeface="+mn-lt"/>
              </a:rPr>
              <a:t>子女教育</a:t>
            </a:r>
            <a:r>
              <a:rPr lang="zh-CN" sz="2400" dirty="0">
                <a:solidFill>
                  <a:schemeClr val="tx1">
                    <a:lumMod val="85000"/>
                    <a:lumOff val="15000"/>
                  </a:schemeClr>
                </a:solidFill>
                <a:cs typeface="+mn-ea"/>
                <a:sym typeface="+mn-lt"/>
              </a:rPr>
              <a:t>：</a:t>
            </a:r>
            <a:r>
              <a:rPr lang="zh-CN" sz="2400" b="1" u="sng" dirty="0">
                <a:solidFill>
                  <a:schemeClr val="tx1">
                    <a:lumMod val="85000"/>
                    <a:lumOff val="15000"/>
                  </a:schemeClr>
                </a:solidFill>
                <a:cs typeface="+mn-ea"/>
                <a:sym typeface="+mn-lt"/>
              </a:rPr>
              <a:t>每个子女</a:t>
            </a:r>
            <a:r>
              <a:rPr lang="zh-CN" sz="2400" dirty="0">
                <a:solidFill>
                  <a:schemeClr val="tx1">
                    <a:lumMod val="85000"/>
                    <a:lumOff val="15000"/>
                  </a:schemeClr>
                </a:solidFill>
                <a:cs typeface="+mn-ea"/>
                <a:sym typeface="+mn-lt"/>
              </a:rPr>
              <a:t>扣除</a:t>
            </a:r>
            <a:r>
              <a:rPr lang="en-US" altLang="zh-CN" sz="2400" dirty="0">
                <a:solidFill>
                  <a:schemeClr val="tx1">
                    <a:lumMod val="85000"/>
                    <a:lumOff val="15000"/>
                  </a:schemeClr>
                </a:solidFill>
                <a:cs typeface="+mn-ea"/>
                <a:sym typeface="+mn-lt"/>
              </a:rPr>
              <a:t>2</a:t>
            </a:r>
            <a:r>
              <a:rPr lang="zh-CN" sz="2400" dirty="0">
                <a:solidFill>
                  <a:schemeClr val="tx1">
                    <a:lumMod val="85000"/>
                    <a:lumOff val="15000"/>
                  </a:schemeClr>
                </a:solidFill>
                <a:cs typeface="+mn-ea"/>
                <a:sym typeface="+mn-lt"/>
              </a:rPr>
              <a:t>.</a:t>
            </a:r>
            <a:r>
              <a:rPr lang="en-US" altLang="zh-CN" sz="2400" dirty="0">
                <a:solidFill>
                  <a:schemeClr val="tx1">
                    <a:lumMod val="85000"/>
                    <a:lumOff val="15000"/>
                  </a:schemeClr>
                </a:solidFill>
                <a:cs typeface="+mn-ea"/>
                <a:sym typeface="+mn-lt"/>
              </a:rPr>
              <a:t>4</a:t>
            </a:r>
            <a:r>
              <a:rPr lang="zh-CN" sz="2400" dirty="0">
                <a:solidFill>
                  <a:schemeClr val="tx1">
                    <a:lumMod val="85000"/>
                    <a:lumOff val="15000"/>
                  </a:schemeClr>
                </a:solidFill>
                <a:cs typeface="+mn-ea"/>
                <a:sym typeface="+mn-lt"/>
              </a:rPr>
              <a:t>万一年（</a:t>
            </a:r>
            <a:r>
              <a:rPr lang="zh-CN" sz="2400" b="1" u="sng" dirty="0">
                <a:solidFill>
                  <a:schemeClr val="tx1">
                    <a:lumMod val="85000"/>
                    <a:lumOff val="15000"/>
                  </a:schemeClr>
                </a:solidFill>
                <a:cs typeface="+mn-ea"/>
                <a:sym typeface="+mn-lt"/>
              </a:rPr>
              <a:t>每个子女</a:t>
            </a:r>
            <a:r>
              <a:rPr lang="zh-CN" sz="2400" dirty="0">
                <a:solidFill>
                  <a:schemeClr val="tx1">
                    <a:lumMod val="85000"/>
                    <a:lumOff val="15000"/>
                  </a:schemeClr>
                </a:solidFill>
                <a:cs typeface="+mn-ea"/>
                <a:sym typeface="+mn-lt"/>
              </a:rPr>
              <a:t>每月</a:t>
            </a:r>
            <a:r>
              <a:rPr lang="en-US" altLang="zh-CN" sz="2400" dirty="0">
                <a:solidFill>
                  <a:schemeClr val="tx1">
                    <a:lumMod val="85000"/>
                    <a:lumOff val="15000"/>
                  </a:schemeClr>
                </a:solidFill>
                <a:cs typeface="+mn-ea"/>
                <a:sym typeface="+mn-lt"/>
              </a:rPr>
              <a:t>2</a:t>
            </a:r>
            <a:r>
              <a:rPr lang="zh-CN" sz="2400" dirty="0">
                <a:solidFill>
                  <a:schemeClr val="tx1">
                    <a:lumMod val="85000"/>
                    <a:lumOff val="15000"/>
                  </a:schemeClr>
                </a:solidFill>
                <a:cs typeface="+mn-ea"/>
                <a:sym typeface="+mn-lt"/>
              </a:rPr>
              <a:t>000元）</a:t>
            </a:r>
            <a:endParaRPr lang="zh-CN" sz="2400" dirty="0">
              <a:solidFill>
                <a:schemeClr val="tx1">
                  <a:lumMod val="85000"/>
                  <a:lumOff val="15000"/>
                </a:schemeClr>
              </a:solidFill>
              <a:cs typeface="+mn-ea"/>
              <a:sym typeface="+mn-lt"/>
            </a:endParaRPr>
          </a:p>
          <a:p>
            <a:pPr>
              <a:lnSpc>
                <a:spcPct val="150000"/>
              </a:lnSpc>
            </a:pPr>
            <a:r>
              <a:rPr lang="zh-CN" sz="2400" dirty="0">
                <a:solidFill>
                  <a:schemeClr val="tx1">
                    <a:lumMod val="85000"/>
                    <a:lumOff val="15000"/>
                  </a:schemeClr>
                </a:solidFill>
                <a:cs typeface="+mn-ea"/>
                <a:sym typeface="+mn-lt"/>
              </a:rPr>
              <a:t> </a:t>
            </a:r>
            <a:r>
              <a:rPr lang="en-US" altLang="zh-CN" sz="2400" dirty="0">
                <a:solidFill>
                  <a:schemeClr val="tx1">
                    <a:lumMod val="85000"/>
                    <a:lumOff val="15000"/>
                  </a:schemeClr>
                </a:solidFill>
                <a:cs typeface="+mn-ea"/>
                <a:sym typeface="+mn-lt"/>
              </a:rPr>
              <a:t> </a:t>
            </a:r>
            <a:r>
              <a:rPr lang="zh-CN" sz="2400" u="sng" dirty="0">
                <a:solidFill>
                  <a:schemeClr val="tx1">
                    <a:lumMod val="85000"/>
                    <a:lumOff val="15000"/>
                  </a:schemeClr>
                </a:solidFill>
                <a:cs typeface="+mn-ea"/>
                <a:sym typeface="+mn-lt"/>
              </a:rPr>
              <a:t>分配方式可以夫妻平分扣除（约定扣除比例），也可以一方扣除，且一年内不</a:t>
            </a:r>
            <a:r>
              <a:rPr lang="zh-CN" sz="2400" u="sng" dirty="0">
                <a:solidFill>
                  <a:schemeClr val="tx1">
                    <a:lumMod val="85000"/>
                    <a:lumOff val="15000"/>
                  </a:schemeClr>
                </a:solidFill>
                <a:cs typeface="+mn-ea"/>
                <a:sym typeface="+mn-lt"/>
              </a:rPr>
              <a:t>允许变动。</a:t>
            </a:r>
            <a:endParaRPr lang="zh-CN" sz="2400" u="sng" dirty="0">
              <a:solidFill>
                <a:schemeClr val="tx1">
                  <a:lumMod val="85000"/>
                  <a:lumOff val="15000"/>
                </a:schemeClr>
              </a:solidFill>
              <a:cs typeface="+mn-ea"/>
              <a:sym typeface="+mn-lt"/>
            </a:endParaRPr>
          </a:p>
          <a:p>
            <a:pPr>
              <a:lnSpc>
                <a:spcPct val="150000"/>
              </a:lnSpc>
            </a:pPr>
            <a:r>
              <a:rPr lang="zh-CN" sz="2400" dirty="0">
                <a:solidFill>
                  <a:schemeClr val="tx1">
                    <a:lumMod val="85000"/>
                    <a:lumOff val="15000"/>
                  </a:schemeClr>
                </a:solidFill>
                <a:cs typeface="+mn-ea"/>
                <a:sym typeface="+mn-lt"/>
              </a:rPr>
              <a:t>享受扣除时间：</a:t>
            </a:r>
            <a:endParaRPr lang="zh-CN" sz="2400" dirty="0">
              <a:solidFill>
                <a:schemeClr val="tx1">
                  <a:lumMod val="85000"/>
                  <a:lumOff val="15000"/>
                </a:schemeClr>
              </a:solidFill>
              <a:cs typeface="+mn-ea"/>
              <a:sym typeface="+mn-lt"/>
            </a:endParaRPr>
          </a:p>
          <a:p>
            <a:pPr>
              <a:lnSpc>
                <a:spcPct val="150000"/>
              </a:lnSpc>
            </a:pPr>
            <a:r>
              <a:rPr lang="zh-CN" sz="2400" dirty="0">
                <a:solidFill>
                  <a:schemeClr val="tx1">
                    <a:lumMod val="85000"/>
                    <a:lumOff val="15000"/>
                  </a:schemeClr>
                </a:solidFill>
                <a:cs typeface="+mn-ea"/>
                <a:sym typeface="+mn-lt"/>
              </a:rPr>
              <a:t>①学前教育阶段：子女年满</a:t>
            </a:r>
            <a:r>
              <a:rPr lang="zh-CN" sz="2400" b="1" u="sng" dirty="0">
                <a:solidFill>
                  <a:schemeClr val="tx1">
                    <a:lumMod val="85000"/>
                    <a:lumOff val="15000"/>
                  </a:schemeClr>
                </a:solidFill>
                <a:cs typeface="+mn-ea"/>
                <a:sym typeface="+mn-lt"/>
              </a:rPr>
              <a:t>3</a:t>
            </a:r>
            <a:r>
              <a:rPr lang="zh-CN" sz="2400" dirty="0">
                <a:solidFill>
                  <a:schemeClr val="tx1">
                    <a:lumMod val="85000"/>
                    <a:lumOff val="15000"/>
                  </a:schemeClr>
                </a:solidFill>
                <a:cs typeface="+mn-ea"/>
                <a:sym typeface="+mn-lt"/>
              </a:rPr>
              <a:t>周岁当月至小学入学前一月。</a:t>
            </a:r>
            <a:endParaRPr lang="zh-CN" sz="2400" dirty="0">
              <a:solidFill>
                <a:schemeClr val="tx1">
                  <a:lumMod val="85000"/>
                  <a:lumOff val="15000"/>
                </a:schemeClr>
              </a:solidFill>
              <a:cs typeface="+mn-ea"/>
              <a:sym typeface="+mn-lt"/>
            </a:endParaRPr>
          </a:p>
          <a:p>
            <a:pPr>
              <a:lnSpc>
                <a:spcPct val="150000"/>
              </a:lnSpc>
            </a:pPr>
            <a:r>
              <a:rPr lang="zh-CN" sz="2400" dirty="0">
                <a:solidFill>
                  <a:schemeClr val="tx1">
                    <a:lumMod val="85000"/>
                    <a:lumOff val="15000"/>
                  </a:schemeClr>
                </a:solidFill>
                <a:cs typeface="+mn-ea"/>
                <a:sym typeface="+mn-lt"/>
              </a:rPr>
              <a:t>②学历教育：子女接受</a:t>
            </a:r>
            <a:r>
              <a:rPr lang="zh-CN" sz="2400" b="1" u="sng" dirty="0">
                <a:solidFill>
                  <a:schemeClr val="tx1">
                    <a:lumMod val="85000"/>
                    <a:lumOff val="15000"/>
                  </a:schemeClr>
                </a:solidFill>
                <a:cs typeface="+mn-ea"/>
                <a:sym typeface="+mn-lt"/>
              </a:rPr>
              <a:t>全日制教育</a:t>
            </a:r>
            <a:r>
              <a:rPr lang="zh-CN" sz="2400" dirty="0">
                <a:solidFill>
                  <a:schemeClr val="tx1">
                    <a:lumMod val="85000"/>
                    <a:lumOff val="15000"/>
                  </a:schemeClr>
                </a:solidFill>
                <a:cs typeface="+mn-ea"/>
                <a:sym typeface="+mn-lt"/>
              </a:rPr>
              <a:t>入学的当月至结束的当月。</a:t>
            </a:r>
            <a:endParaRPr lang="zh-CN" sz="2400" dirty="0">
              <a:solidFill>
                <a:schemeClr val="tx1">
                  <a:lumMod val="85000"/>
                  <a:lumOff val="15000"/>
                </a:schemeClr>
              </a:solidFill>
              <a:cs typeface="+mn-ea"/>
              <a:sym typeface="+mn-lt"/>
            </a:endParaRPr>
          </a:p>
        </p:txBody>
      </p:sp>
      <p:grpSp>
        <p:nvGrpSpPr>
          <p:cNvPr id="20" name="组合 19"/>
          <p:cNvGrpSpPr/>
          <p:nvPr/>
        </p:nvGrpSpPr>
        <p:grpSpPr>
          <a:xfrm>
            <a:off x="10444574" y="6074420"/>
            <a:ext cx="1453481" cy="482463"/>
            <a:chOff x="1142803" y="4753382"/>
            <a:chExt cx="1453481" cy="482463"/>
          </a:xfrm>
        </p:grpSpPr>
        <p:sp>
          <p:nvSpPr>
            <p:cNvPr id="21" name="矩形: 圆角 20"/>
            <p:cNvSpPr/>
            <p:nvPr/>
          </p:nvSpPr>
          <p:spPr>
            <a:xfrm flipH="1" flipV="1">
              <a:off x="1142803" y="4753382"/>
              <a:ext cx="1453481" cy="482463"/>
            </a:xfrm>
            <a:prstGeom prst="trapezoid">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p:cNvSpPr txBox="1"/>
            <p:nvPr/>
          </p:nvSpPr>
          <p:spPr>
            <a:xfrm>
              <a:off x="1172762" y="4804690"/>
              <a:ext cx="1345348" cy="428168"/>
            </a:xfrm>
            <a:prstGeom prst="trapezoid">
              <a:avLst/>
            </a:prstGeom>
            <a:noFill/>
          </p:spPr>
          <p:txBody>
            <a:bodyPr wrap="none" rtlCol="0">
              <a:spAutoFit/>
            </a:bodyPr>
            <a:lstStyle/>
            <a:p>
              <a:r>
                <a:rPr lang="zh-CN" altLang="en-US" sz="2000" dirty="0">
                  <a:solidFill>
                    <a:schemeClr val="bg1"/>
                  </a:solidFill>
                  <a:cs typeface="+mn-ea"/>
                  <a:sym typeface="+mn-lt"/>
                </a:rPr>
                <a:t>子女教育</a:t>
              </a:r>
              <a:endParaRPr lang="zh-CN" altLang="en-US" sz="2000" dirty="0">
                <a:solidFill>
                  <a:schemeClr val="bg1"/>
                </a:solidFill>
                <a:cs typeface="+mn-ea"/>
                <a:sym typeface="+mn-lt"/>
              </a:endParaRPr>
            </a:p>
          </p:txBody>
        </p:sp>
      </p:grpSp>
      <p:grpSp>
        <p:nvGrpSpPr>
          <p:cNvPr id="5" name="组合 4"/>
          <p:cNvGrpSpPr/>
          <p:nvPr/>
        </p:nvGrpSpPr>
        <p:grpSpPr>
          <a:xfrm>
            <a:off x="1366252" y="1244541"/>
            <a:ext cx="6233160" cy="1253973"/>
            <a:chOff x="1366252" y="1244541"/>
            <a:chExt cx="6233160" cy="1253973"/>
          </a:xfrm>
        </p:grpSpPr>
        <p:sp>
          <p:nvSpPr>
            <p:cNvPr id="13" name="文本框 12"/>
            <p:cNvSpPr txBox="1"/>
            <p:nvPr/>
          </p:nvSpPr>
          <p:spPr>
            <a:xfrm>
              <a:off x="1366252" y="1244541"/>
              <a:ext cx="6233160" cy="768350"/>
            </a:xfrm>
            <a:prstGeom prst="rect">
              <a:avLst/>
            </a:prstGeom>
            <a:noFill/>
          </p:spPr>
          <p:txBody>
            <a:bodyPr wrap="none" rtlCol="0">
              <a:spAutoFit/>
            </a:bodyPr>
            <a:lstStyle/>
            <a:p>
              <a:pPr algn="l"/>
              <a:r>
                <a:rPr lang="en-US" sz="4400" dirty="0">
                  <a:solidFill>
                    <a:schemeClr val="tx1">
                      <a:lumMod val="85000"/>
                      <a:lumOff val="15000"/>
                    </a:schemeClr>
                  </a:solidFill>
                  <a:cs typeface="+mn-ea"/>
                  <a:sym typeface="+mn-lt"/>
                </a:rPr>
                <a:t>1.</a:t>
              </a:r>
              <a:r>
                <a:rPr sz="4400" dirty="0">
                  <a:solidFill>
                    <a:schemeClr val="tx1">
                      <a:lumMod val="85000"/>
                      <a:lumOff val="15000"/>
                    </a:schemeClr>
                  </a:solidFill>
                  <a:cs typeface="+mn-ea"/>
                  <a:sym typeface="+mn-lt"/>
                </a:rPr>
                <a:t>子女教育</a:t>
              </a:r>
              <a:r>
                <a:rPr lang="zh-CN" altLang="en-US" sz="4400" dirty="0">
                  <a:solidFill>
                    <a:srgbClr val="786449"/>
                  </a:solidFill>
                  <a:cs typeface="+mn-ea"/>
                  <a:sym typeface="+mn-lt"/>
                </a:rPr>
                <a:t>具体怎么扣？</a:t>
              </a:r>
              <a:endParaRPr lang="zh-CN" altLang="en-US" sz="4400" dirty="0">
                <a:solidFill>
                  <a:srgbClr val="786449"/>
                </a:solidFill>
                <a:cs typeface="+mn-ea"/>
                <a:sym typeface="+mn-lt"/>
              </a:endParaRPr>
            </a:p>
          </p:txBody>
        </p:sp>
        <p:sp>
          <p:nvSpPr>
            <p:cNvPr id="14" name="文本框 13"/>
            <p:cNvSpPr txBox="1"/>
            <p:nvPr/>
          </p:nvSpPr>
          <p:spPr>
            <a:xfrm>
              <a:off x="1384394" y="1950413"/>
              <a:ext cx="2485039" cy="338554"/>
            </a:xfrm>
            <a:prstGeom prst="rect">
              <a:avLst/>
            </a:prstGeom>
            <a:noFill/>
          </p:spPr>
          <p:txBody>
            <a:bodyPr wrap="none" rtlCol="0">
              <a:spAutoFit/>
            </a:bodyPr>
            <a:lstStyle/>
            <a:p>
              <a:r>
                <a:rPr lang="en-US" altLang="zh-CN" sz="1600" dirty="0">
                  <a:solidFill>
                    <a:srgbClr val="A6AEB6"/>
                  </a:solidFill>
                  <a:cs typeface="+mn-ea"/>
                  <a:sym typeface="+mn-lt"/>
                </a:rPr>
                <a:t>Review contents details</a:t>
              </a:r>
              <a:endParaRPr lang="zh-CN" altLang="en-US" sz="1600" dirty="0">
                <a:solidFill>
                  <a:srgbClr val="A6AEB6"/>
                </a:solidFill>
                <a:cs typeface="+mn-ea"/>
                <a:sym typeface="+mn-lt"/>
              </a:endParaRPr>
            </a:p>
          </p:txBody>
        </p:sp>
        <p:sp>
          <p:nvSpPr>
            <p:cNvPr id="15" name="矩形: 圆角 14"/>
            <p:cNvSpPr/>
            <p:nvPr/>
          </p:nvSpPr>
          <p:spPr>
            <a:xfrm>
              <a:off x="1514459" y="2389449"/>
              <a:ext cx="595641" cy="109065"/>
            </a:xfrm>
            <a:prstGeom prst="roundRect">
              <a:avLst>
                <a:gd name="adj" fmla="val 50000"/>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0673809" y="6123950"/>
            <a:ext cx="1453481" cy="482463"/>
            <a:chOff x="1142803" y="4753382"/>
            <a:chExt cx="1453481" cy="482463"/>
          </a:xfrm>
        </p:grpSpPr>
        <p:sp>
          <p:nvSpPr>
            <p:cNvPr id="21" name="矩形: 圆角 20"/>
            <p:cNvSpPr/>
            <p:nvPr/>
          </p:nvSpPr>
          <p:spPr>
            <a:xfrm flipH="1" flipV="1">
              <a:off x="1142803" y="4753382"/>
              <a:ext cx="1453481" cy="482463"/>
            </a:xfrm>
            <a:prstGeom prst="trapezoid">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p:cNvSpPr txBox="1"/>
            <p:nvPr/>
          </p:nvSpPr>
          <p:spPr>
            <a:xfrm>
              <a:off x="1172762" y="4804690"/>
              <a:ext cx="1344478" cy="427938"/>
            </a:xfrm>
            <a:prstGeom prst="trapezoid">
              <a:avLst/>
            </a:prstGeom>
            <a:noFill/>
          </p:spPr>
          <p:txBody>
            <a:bodyPr wrap="none" rtlCol="0">
              <a:spAutoFit/>
            </a:bodyPr>
            <a:lstStyle/>
            <a:p>
              <a:r>
                <a:rPr lang="zh-CN" altLang="en-US" sz="2000" dirty="0">
                  <a:solidFill>
                    <a:schemeClr val="bg1"/>
                  </a:solidFill>
                  <a:cs typeface="+mn-ea"/>
                  <a:sym typeface="+mn-lt"/>
                </a:rPr>
                <a:t>继续教育</a:t>
              </a:r>
              <a:endParaRPr lang="zh-CN" altLang="en-US" sz="2000" dirty="0">
                <a:solidFill>
                  <a:schemeClr val="bg1"/>
                </a:solidFill>
                <a:cs typeface="+mn-ea"/>
                <a:sym typeface="+mn-lt"/>
              </a:endParaRPr>
            </a:p>
          </p:txBody>
        </p:sp>
      </p:grpSp>
      <p:grpSp>
        <p:nvGrpSpPr>
          <p:cNvPr id="5" name="组合 4"/>
          <p:cNvGrpSpPr/>
          <p:nvPr/>
        </p:nvGrpSpPr>
        <p:grpSpPr>
          <a:xfrm>
            <a:off x="1384032" y="706061"/>
            <a:ext cx="6233160" cy="1253973"/>
            <a:chOff x="1366252" y="1244541"/>
            <a:chExt cx="6233160" cy="1253973"/>
          </a:xfrm>
        </p:grpSpPr>
        <p:sp>
          <p:nvSpPr>
            <p:cNvPr id="13" name="文本框 12"/>
            <p:cNvSpPr txBox="1"/>
            <p:nvPr/>
          </p:nvSpPr>
          <p:spPr>
            <a:xfrm>
              <a:off x="1366252" y="1244541"/>
              <a:ext cx="6233160" cy="768350"/>
            </a:xfrm>
            <a:prstGeom prst="rect">
              <a:avLst/>
            </a:prstGeom>
            <a:noFill/>
          </p:spPr>
          <p:txBody>
            <a:bodyPr wrap="none" rtlCol="0">
              <a:spAutoFit/>
            </a:bodyPr>
            <a:lstStyle/>
            <a:p>
              <a:pPr algn="l"/>
              <a:r>
                <a:rPr lang="en-US" altLang="zh-CN" sz="4400" dirty="0">
                  <a:solidFill>
                    <a:schemeClr val="tx1">
                      <a:lumMod val="85000"/>
                      <a:lumOff val="15000"/>
                    </a:schemeClr>
                  </a:solidFill>
                  <a:cs typeface="+mn-ea"/>
                  <a:sym typeface="+mn-lt"/>
                </a:rPr>
                <a:t>2.</a:t>
              </a:r>
              <a:r>
                <a:rPr lang="zh-CN" sz="4400" dirty="0">
                  <a:solidFill>
                    <a:schemeClr val="tx1">
                      <a:lumMod val="85000"/>
                      <a:lumOff val="15000"/>
                    </a:schemeClr>
                  </a:solidFill>
                  <a:cs typeface="+mn-ea"/>
                  <a:sym typeface="+mn-lt"/>
                </a:rPr>
                <a:t>继续教育</a:t>
              </a:r>
              <a:r>
                <a:rPr lang="zh-CN" altLang="en-US" sz="4400" dirty="0">
                  <a:solidFill>
                    <a:srgbClr val="786449"/>
                  </a:solidFill>
                  <a:cs typeface="+mn-ea"/>
                  <a:sym typeface="+mn-lt"/>
                </a:rPr>
                <a:t>具体怎么扣？</a:t>
              </a:r>
              <a:endParaRPr lang="zh-CN" altLang="en-US" sz="4400" dirty="0">
                <a:solidFill>
                  <a:srgbClr val="786449"/>
                </a:solidFill>
                <a:cs typeface="+mn-ea"/>
                <a:sym typeface="+mn-lt"/>
              </a:endParaRPr>
            </a:p>
          </p:txBody>
        </p:sp>
        <p:sp>
          <p:nvSpPr>
            <p:cNvPr id="14" name="文本框 13"/>
            <p:cNvSpPr txBox="1"/>
            <p:nvPr/>
          </p:nvSpPr>
          <p:spPr>
            <a:xfrm>
              <a:off x="1384394" y="1950413"/>
              <a:ext cx="2485039" cy="338554"/>
            </a:xfrm>
            <a:prstGeom prst="rect">
              <a:avLst/>
            </a:prstGeom>
            <a:noFill/>
          </p:spPr>
          <p:txBody>
            <a:bodyPr wrap="none" rtlCol="0">
              <a:spAutoFit/>
            </a:bodyPr>
            <a:lstStyle/>
            <a:p>
              <a:r>
                <a:rPr lang="en-US" altLang="zh-CN" sz="1600" dirty="0">
                  <a:solidFill>
                    <a:srgbClr val="A6AEB6"/>
                  </a:solidFill>
                  <a:cs typeface="+mn-ea"/>
                  <a:sym typeface="+mn-lt"/>
                </a:rPr>
                <a:t>Review contents details</a:t>
              </a:r>
              <a:endParaRPr lang="zh-CN" altLang="en-US" sz="1600" dirty="0">
                <a:solidFill>
                  <a:srgbClr val="A6AEB6"/>
                </a:solidFill>
                <a:cs typeface="+mn-ea"/>
                <a:sym typeface="+mn-lt"/>
              </a:endParaRPr>
            </a:p>
          </p:txBody>
        </p:sp>
        <p:sp>
          <p:nvSpPr>
            <p:cNvPr id="15" name="矩形: 圆角 14"/>
            <p:cNvSpPr/>
            <p:nvPr/>
          </p:nvSpPr>
          <p:spPr>
            <a:xfrm>
              <a:off x="1514459" y="2389449"/>
              <a:ext cx="595641" cy="109065"/>
            </a:xfrm>
            <a:prstGeom prst="roundRect">
              <a:avLst>
                <a:gd name="adj" fmla="val 50000"/>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文本框 1"/>
          <p:cNvSpPr txBox="1"/>
          <p:nvPr>
            <p:custDataLst>
              <p:tags r:id="rId1"/>
            </p:custDataLst>
          </p:nvPr>
        </p:nvSpPr>
        <p:spPr>
          <a:xfrm>
            <a:off x="1306830" y="2313940"/>
            <a:ext cx="9578340" cy="4061460"/>
          </a:xfrm>
          <a:prstGeom prst="rect">
            <a:avLst/>
          </a:prstGeom>
          <a:noFill/>
        </p:spPr>
        <p:txBody>
          <a:bodyPr wrap="square" rtlCol="0">
            <a:spAutoFit/>
          </a:bodyPr>
          <a:p>
            <a:pPr>
              <a:lnSpc>
                <a:spcPct val="150000"/>
              </a:lnSpc>
            </a:pPr>
            <a:r>
              <a:rPr lang="zh-CN" sz="2800" dirty="0">
                <a:solidFill>
                  <a:schemeClr val="tx1">
                    <a:lumMod val="85000"/>
                    <a:lumOff val="15000"/>
                  </a:schemeClr>
                </a:solidFill>
                <a:cs typeface="+mn-ea"/>
                <a:sym typeface="+mn-lt"/>
              </a:rPr>
              <a:t>继续教育：</a:t>
            </a:r>
            <a:endParaRPr lang="zh-CN" sz="2800" dirty="0">
              <a:solidFill>
                <a:schemeClr val="tx1">
                  <a:lumMod val="85000"/>
                  <a:lumOff val="15000"/>
                </a:schemeClr>
              </a:solidFill>
              <a:cs typeface="+mn-ea"/>
              <a:sym typeface="+mn-lt"/>
            </a:endParaRPr>
          </a:p>
          <a:p>
            <a:pPr>
              <a:lnSpc>
                <a:spcPct val="150000"/>
              </a:lnSpc>
            </a:pPr>
            <a:r>
              <a:rPr sz="2400" dirty="0">
                <a:solidFill>
                  <a:schemeClr val="tx1">
                    <a:lumMod val="85000"/>
                    <a:lumOff val="15000"/>
                  </a:schemeClr>
                </a:solidFill>
                <a:cs typeface="+mn-ea"/>
                <a:sym typeface="+mn-lt"/>
              </a:rPr>
              <a:t>①学历（学位）继续教育在中国境内接受学历（学位）继续教育入学的当月至结束的当月，同一学历（学位）的扣除期限最长不超过48个月。</a:t>
            </a:r>
            <a:r>
              <a:rPr lang="en-US" sz="2400" dirty="0">
                <a:solidFill>
                  <a:schemeClr val="tx1">
                    <a:lumMod val="85000"/>
                    <a:lumOff val="15000"/>
                  </a:schemeClr>
                </a:solidFill>
                <a:cs typeface="+mn-ea"/>
                <a:sym typeface="+mn-lt"/>
              </a:rPr>
              <a:t>——</a:t>
            </a:r>
            <a:r>
              <a:rPr sz="2400" dirty="0">
                <a:solidFill>
                  <a:schemeClr val="tx1">
                    <a:lumMod val="85000"/>
                    <a:lumOff val="15000"/>
                  </a:schemeClr>
                </a:solidFill>
                <a:cs typeface="+mn-ea"/>
                <a:sym typeface="+mn-lt"/>
              </a:rPr>
              <a:t>抵扣</a:t>
            </a:r>
            <a:r>
              <a:rPr sz="2400" b="1" dirty="0">
                <a:solidFill>
                  <a:schemeClr val="tx1"/>
                </a:solidFill>
                <a:cs typeface="+mn-ea"/>
                <a:sym typeface="+mn-lt"/>
              </a:rPr>
              <a:t>4800元</a:t>
            </a:r>
            <a:r>
              <a:rPr sz="2400" dirty="0">
                <a:solidFill>
                  <a:schemeClr val="tx1">
                    <a:lumMod val="85000"/>
                    <a:lumOff val="15000"/>
                  </a:schemeClr>
                </a:solidFill>
                <a:cs typeface="+mn-ea"/>
                <a:sym typeface="+mn-lt"/>
              </a:rPr>
              <a:t>一年（每月400元）</a:t>
            </a:r>
            <a:endParaRPr sz="2400" dirty="0">
              <a:solidFill>
                <a:schemeClr val="tx1">
                  <a:lumMod val="85000"/>
                  <a:lumOff val="15000"/>
                </a:schemeClr>
              </a:solidFill>
              <a:cs typeface="+mn-ea"/>
              <a:sym typeface="+mn-lt"/>
            </a:endParaRPr>
          </a:p>
          <a:p>
            <a:pPr>
              <a:lnSpc>
                <a:spcPct val="150000"/>
              </a:lnSpc>
            </a:pPr>
            <a:r>
              <a:rPr sz="2400" dirty="0">
                <a:solidFill>
                  <a:schemeClr val="tx1">
                    <a:lumMod val="85000"/>
                    <a:lumOff val="15000"/>
                  </a:schemeClr>
                </a:solidFill>
                <a:cs typeface="+mn-ea"/>
                <a:sym typeface="+mn-lt"/>
              </a:rPr>
              <a:t>②技能人员职业资格继续教育、专业技术人员职业资格继续教育</a:t>
            </a:r>
            <a:endParaRPr sz="2400" dirty="0">
              <a:solidFill>
                <a:schemeClr val="tx1">
                  <a:lumMod val="85000"/>
                  <a:lumOff val="15000"/>
                </a:schemeClr>
              </a:solidFill>
              <a:cs typeface="+mn-ea"/>
              <a:sym typeface="+mn-lt"/>
            </a:endParaRPr>
          </a:p>
          <a:p>
            <a:pPr>
              <a:lnSpc>
                <a:spcPct val="150000"/>
              </a:lnSpc>
            </a:pPr>
            <a:r>
              <a:rPr lang="zh-CN" sz="2400" dirty="0">
                <a:solidFill>
                  <a:schemeClr val="tx1">
                    <a:lumMod val="85000"/>
                    <a:lumOff val="15000"/>
                  </a:schemeClr>
                </a:solidFill>
                <a:cs typeface="+mn-ea"/>
                <a:sym typeface="+mn-lt"/>
              </a:rPr>
              <a:t>仅在取得相关证书的</a:t>
            </a:r>
            <a:r>
              <a:rPr lang="zh-CN" sz="2400" b="1" dirty="0">
                <a:solidFill>
                  <a:schemeClr val="tx1"/>
                </a:solidFill>
                <a:cs typeface="+mn-ea"/>
                <a:sym typeface="+mn-lt"/>
              </a:rPr>
              <a:t>当年</a:t>
            </a:r>
            <a:r>
              <a:rPr lang="zh-CN" sz="2400" dirty="0">
                <a:solidFill>
                  <a:schemeClr val="tx1">
                    <a:lumMod val="85000"/>
                    <a:lumOff val="15000"/>
                  </a:schemeClr>
                </a:solidFill>
                <a:cs typeface="+mn-ea"/>
                <a:sym typeface="+mn-lt"/>
              </a:rPr>
              <a:t>，按照</a:t>
            </a:r>
            <a:r>
              <a:rPr lang="zh-CN" sz="2400" b="1" dirty="0">
                <a:solidFill>
                  <a:schemeClr val="tx1">
                    <a:lumMod val="85000"/>
                    <a:lumOff val="15000"/>
                  </a:schemeClr>
                </a:solidFill>
                <a:cs typeface="+mn-ea"/>
                <a:sym typeface="+mn-lt"/>
              </a:rPr>
              <a:t>3600元</a:t>
            </a:r>
            <a:r>
              <a:rPr lang="zh-CN" sz="2400" dirty="0">
                <a:solidFill>
                  <a:schemeClr val="tx1">
                    <a:lumMod val="85000"/>
                    <a:lumOff val="15000"/>
                  </a:schemeClr>
                </a:solidFill>
                <a:cs typeface="+mn-ea"/>
                <a:sym typeface="+mn-lt"/>
              </a:rPr>
              <a:t>每年定额扣除。</a:t>
            </a:r>
            <a:endParaRPr lang="zh-CN" sz="2400" dirty="0">
              <a:solidFill>
                <a:schemeClr val="tx1">
                  <a:lumMod val="85000"/>
                  <a:lumOff val="15000"/>
                </a:schemeClr>
              </a:solidFill>
              <a:cs typeface="+mn-ea"/>
              <a:sym typeface="+mn-lt"/>
            </a:endParaRPr>
          </a:p>
          <a:p>
            <a:pPr>
              <a:lnSpc>
                <a:spcPct val="150000"/>
              </a:lnSpc>
            </a:pPr>
            <a:endParaRPr sz="2400" dirty="0">
              <a:solidFill>
                <a:schemeClr val="tx1">
                  <a:lumMod val="85000"/>
                  <a:lumOff val="15000"/>
                </a:schemeClr>
              </a:solidFill>
              <a:cs typeface="+mn-ea"/>
              <a:sym typeface="+mn-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284605" y="2180590"/>
            <a:ext cx="9973310" cy="4275455"/>
          </a:xfrm>
          <a:prstGeom prst="rect">
            <a:avLst/>
          </a:prstGeom>
          <a:noFill/>
        </p:spPr>
        <p:txBody>
          <a:bodyPr wrap="square" rtlCol="0">
            <a:noAutofit/>
          </a:bodyPr>
          <a:lstStyle/>
          <a:p>
            <a:pPr>
              <a:lnSpc>
                <a:spcPct val="150000"/>
              </a:lnSpc>
            </a:pPr>
            <a:r>
              <a:rPr lang="zh-CN" sz="2400" dirty="0">
                <a:solidFill>
                  <a:schemeClr val="tx1">
                    <a:lumMod val="85000"/>
                    <a:lumOff val="15000"/>
                  </a:schemeClr>
                </a:solidFill>
                <a:cs typeface="+mn-ea"/>
                <a:sym typeface="+mn-lt"/>
              </a:rPr>
              <a:t>住房贷款利息：每月</a:t>
            </a:r>
            <a:r>
              <a:rPr lang="en-US" altLang="zh-CN" sz="2400" dirty="0">
                <a:solidFill>
                  <a:schemeClr val="tx1">
                    <a:lumMod val="85000"/>
                    <a:lumOff val="15000"/>
                  </a:schemeClr>
                </a:solidFill>
                <a:cs typeface="+mn-ea"/>
                <a:sym typeface="+mn-lt"/>
              </a:rPr>
              <a:t>1000</a:t>
            </a:r>
            <a:r>
              <a:rPr lang="zh-CN" altLang="en-US" sz="2400" dirty="0">
                <a:solidFill>
                  <a:schemeClr val="tx1">
                    <a:lumMod val="85000"/>
                    <a:lumOff val="15000"/>
                  </a:schemeClr>
                </a:solidFill>
                <a:cs typeface="+mn-ea"/>
                <a:sym typeface="+mn-lt"/>
              </a:rPr>
              <a:t>，每年</a:t>
            </a:r>
            <a:r>
              <a:rPr lang="en-US" altLang="zh-CN" sz="2400" dirty="0">
                <a:solidFill>
                  <a:schemeClr val="tx1">
                    <a:lumMod val="85000"/>
                    <a:lumOff val="15000"/>
                  </a:schemeClr>
                </a:solidFill>
                <a:cs typeface="+mn-ea"/>
                <a:sym typeface="+mn-lt"/>
              </a:rPr>
              <a:t>12000 </a:t>
            </a:r>
            <a:endParaRPr lang="zh-CN" sz="2400" dirty="0">
              <a:solidFill>
                <a:schemeClr val="tx1">
                  <a:lumMod val="85000"/>
                  <a:lumOff val="15000"/>
                </a:schemeClr>
              </a:solidFill>
              <a:cs typeface="+mn-ea"/>
              <a:sym typeface="+mn-lt"/>
            </a:endParaRPr>
          </a:p>
          <a:p>
            <a:pPr>
              <a:lnSpc>
                <a:spcPct val="150000"/>
              </a:lnSpc>
            </a:pPr>
            <a:r>
              <a:rPr lang="en-US" altLang="zh-CN" sz="2400" dirty="0">
                <a:solidFill>
                  <a:schemeClr val="tx1">
                    <a:lumMod val="85000"/>
                    <a:lumOff val="15000"/>
                  </a:schemeClr>
                </a:solidFill>
                <a:cs typeface="+mn-ea"/>
                <a:sym typeface="+mn-lt"/>
              </a:rPr>
              <a:t>     </a:t>
            </a:r>
            <a:r>
              <a:rPr lang="zh-CN" sz="2400" dirty="0">
                <a:solidFill>
                  <a:schemeClr val="tx1">
                    <a:lumMod val="85000"/>
                    <a:lumOff val="15000"/>
                  </a:schemeClr>
                </a:solidFill>
                <a:cs typeface="+mn-ea"/>
                <a:sym typeface="+mn-lt"/>
              </a:rPr>
              <a:t>每年扣除12000元（每月1000元），贷款合同约定开始还款的当月至贷款全部归还或贷款合同终止的当月，扣除期限最长不超过240个月。</a:t>
            </a:r>
            <a:endParaRPr lang="zh-CN" sz="2400" dirty="0">
              <a:solidFill>
                <a:schemeClr val="tx1">
                  <a:lumMod val="85000"/>
                  <a:lumOff val="15000"/>
                </a:schemeClr>
              </a:solidFill>
              <a:cs typeface="+mn-ea"/>
              <a:sym typeface="+mn-lt"/>
            </a:endParaRPr>
          </a:p>
          <a:p>
            <a:pPr>
              <a:lnSpc>
                <a:spcPct val="150000"/>
              </a:lnSpc>
            </a:pPr>
            <a:r>
              <a:rPr lang="en-US" altLang="zh-CN" sz="2400" dirty="0">
                <a:solidFill>
                  <a:schemeClr val="tx1">
                    <a:lumMod val="85000"/>
                    <a:lumOff val="15000"/>
                  </a:schemeClr>
                </a:solidFill>
                <a:cs typeface="+mn-ea"/>
                <a:sym typeface="+mn-lt"/>
              </a:rPr>
              <a:t>     </a:t>
            </a:r>
            <a:r>
              <a:rPr lang="zh-CN" sz="2400" dirty="0">
                <a:solidFill>
                  <a:schemeClr val="tx1">
                    <a:lumMod val="85000"/>
                    <a:lumOff val="15000"/>
                  </a:schemeClr>
                </a:solidFill>
                <a:cs typeface="+mn-ea"/>
                <a:sym typeface="+mn-lt"/>
              </a:rPr>
              <a:t>注意只能</a:t>
            </a:r>
            <a:r>
              <a:rPr lang="zh-CN" sz="2400" b="1" u="sng" dirty="0">
                <a:solidFill>
                  <a:schemeClr val="tx1">
                    <a:lumMod val="85000"/>
                    <a:lumOff val="15000"/>
                  </a:schemeClr>
                </a:solidFill>
                <a:cs typeface="+mn-ea"/>
                <a:sym typeface="+mn-lt"/>
              </a:rPr>
              <a:t>首套</a:t>
            </a:r>
            <a:r>
              <a:rPr lang="zh-CN" sz="2400" dirty="0">
                <a:solidFill>
                  <a:schemeClr val="tx1">
                    <a:lumMod val="85000"/>
                    <a:lumOff val="15000"/>
                  </a:schemeClr>
                </a:solidFill>
                <a:cs typeface="+mn-ea"/>
                <a:sym typeface="+mn-lt"/>
              </a:rPr>
              <a:t>住房贷款，且只能在夫妻一方扣除。</a:t>
            </a:r>
            <a:endParaRPr lang="zh-CN" sz="2400" dirty="0">
              <a:solidFill>
                <a:schemeClr val="tx1">
                  <a:lumMod val="85000"/>
                  <a:lumOff val="15000"/>
                </a:schemeClr>
              </a:solidFill>
              <a:cs typeface="+mn-ea"/>
              <a:sym typeface="+mn-lt"/>
            </a:endParaRPr>
          </a:p>
        </p:txBody>
      </p:sp>
      <p:grpSp>
        <p:nvGrpSpPr>
          <p:cNvPr id="20" name="组合 19"/>
          <p:cNvGrpSpPr/>
          <p:nvPr/>
        </p:nvGrpSpPr>
        <p:grpSpPr>
          <a:xfrm>
            <a:off x="10024839" y="6015365"/>
            <a:ext cx="1951990" cy="551815"/>
            <a:chOff x="1142803" y="4684167"/>
            <a:chExt cx="1951990" cy="551815"/>
          </a:xfrm>
        </p:grpSpPr>
        <p:sp>
          <p:nvSpPr>
            <p:cNvPr id="21" name="矩形: 圆角 20"/>
            <p:cNvSpPr/>
            <p:nvPr/>
          </p:nvSpPr>
          <p:spPr>
            <a:xfrm flipH="1" flipV="1">
              <a:off x="1142803" y="4684167"/>
              <a:ext cx="1951990" cy="551815"/>
            </a:xfrm>
            <a:prstGeom prst="trapezoid">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p:cNvSpPr txBox="1"/>
            <p:nvPr/>
          </p:nvSpPr>
          <p:spPr>
            <a:xfrm>
              <a:off x="1172762" y="4804690"/>
              <a:ext cx="1847376" cy="414492"/>
            </a:xfrm>
            <a:prstGeom prst="trapezoid">
              <a:avLst/>
            </a:prstGeom>
            <a:noFill/>
          </p:spPr>
          <p:txBody>
            <a:bodyPr wrap="square" rtlCol="0">
              <a:spAutoFit/>
            </a:bodyPr>
            <a:lstStyle/>
            <a:p>
              <a:r>
                <a:rPr lang="zh-CN" altLang="en-US" sz="2000" dirty="0">
                  <a:solidFill>
                    <a:schemeClr val="bg1"/>
                  </a:solidFill>
                  <a:cs typeface="+mn-ea"/>
                  <a:sym typeface="+mn-lt"/>
                </a:rPr>
                <a:t>住房贷款利息</a:t>
              </a:r>
              <a:endParaRPr lang="zh-CN" altLang="en-US" sz="2000" dirty="0">
                <a:solidFill>
                  <a:schemeClr val="bg1"/>
                </a:solidFill>
                <a:cs typeface="+mn-ea"/>
                <a:sym typeface="+mn-lt"/>
              </a:endParaRPr>
            </a:p>
          </p:txBody>
        </p:sp>
      </p:grpSp>
      <p:grpSp>
        <p:nvGrpSpPr>
          <p:cNvPr id="5" name="组合 4"/>
          <p:cNvGrpSpPr/>
          <p:nvPr/>
        </p:nvGrpSpPr>
        <p:grpSpPr>
          <a:xfrm>
            <a:off x="1384032" y="596206"/>
            <a:ext cx="7350760" cy="1253973"/>
            <a:chOff x="1366252" y="1244541"/>
            <a:chExt cx="7350760" cy="1253973"/>
          </a:xfrm>
        </p:grpSpPr>
        <p:sp>
          <p:nvSpPr>
            <p:cNvPr id="13" name="文本框 12"/>
            <p:cNvSpPr txBox="1"/>
            <p:nvPr/>
          </p:nvSpPr>
          <p:spPr>
            <a:xfrm>
              <a:off x="1366252" y="1244541"/>
              <a:ext cx="7350760" cy="768350"/>
            </a:xfrm>
            <a:prstGeom prst="rect">
              <a:avLst/>
            </a:prstGeom>
            <a:noFill/>
          </p:spPr>
          <p:txBody>
            <a:bodyPr wrap="none" rtlCol="0">
              <a:spAutoFit/>
            </a:bodyPr>
            <a:lstStyle/>
            <a:p>
              <a:pPr algn="l"/>
              <a:r>
                <a:rPr lang="en-US" sz="4400" dirty="0">
                  <a:solidFill>
                    <a:schemeClr val="tx1">
                      <a:lumMod val="85000"/>
                      <a:lumOff val="15000"/>
                    </a:schemeClr>
                  </a:solidFill>
                  <a:cs typeface="+mn-ea"/>
                  <a:sym typeface="+mn-lt"/>
                </a:rPr>
                <a:t>3.</a:t>
              </a:r>
              <a:r>
                <a:rPr sz="4400" dirty="0">
                  <a:solidFill>
                    <a:schemeClr val="tx1">
                      <a:lumMod val="85000"/>
                      <a:lumOff val="15000"/>
                    </a:schemeClr>
                  </a:solidFill>
                  <a:cs typeface="+mn-ea"/>
                  <a:sym typeface="+mn-lt"/>
                </a:rPr>
                <a:t>住房贷款利息</a:t>
              </a:r>
              <a:r>
                <a:rPr lang="zh-CN" altLang="en-US" sz="4400" dirty="0">
                  <a:solidFill>
                    <a:srgbClr val="786449"/>
                  </a:solidFill>
                  <a:cs typeface="+mn-ea"/>
                  <a:sym typeface="+mn-lt"/>
                </a:rPr>
                <a:t>具体怎么扣？</a:t>
              </a:r>
              <a:endParaRPr lang="zh-CN" altLang="en-US" sz="4400" dirty="0">
                <a:solidFill>
                  <a:srgbClr val="786449"/>
                </a:solidFill>
                <a:cs typeface="+mn-ea"/>
                <a:sym typeface="+mn-lt"/>
              </a:endParaRPr>
            </a:p>
          </p:txBody>
        </p:sp>
        <p:sp>
          <p:nvSpPr>
            <p:cNvPr id="14" name="文本框 13"/>
            <p:cNvSpPr txBox="1"/>
            <p:nvPr/>
          </p:nvSpPr>
          <p:spPr>
            <a:xfrm>
              <a:off x="1384394" y="1950413"/>
              <a:ext cx="2485039" cy="338554"/>
            </a:xfrm>
            <a:prstGeom prst="rect">
              <a:avLst/>
            </a:prstGeom>
            <a:noFill/>
          </p:spPr>
          <p:txBody>
            <a:bodyPr wrap="none" rtlCol="0">
              <a:spAutoFit/>
            </a:bodyPr>
            <a:lstStyle/>
            <a:p>
              <a:r>
                <a:rPr lang="en-US" altLang="zh-CN" sz="1600" dirty="0">
                  <a:solidFill>
                    <a:srgbClr val="A6AEB6"/>
                  </a:solidFill>
                  <a:cs typeface="+mn-ea"/>
                  <a:sym typeface="+mn-lt"/>
                </a:rPr>
                <a:t>Review contents details</a:t>
              </a:r>
              <a:endParaRPr lang="zh-CN" altLang="en-US" sz="1600" dirty="0">
                <a:solidFill>
                  <a:srgbClr val="A6AEB6"/>
                </a:solidFill>
                <a:cs typeface="+mn-ea"/>
                <a:sym typeface="+mn-lt"/>
              </a:endParaRPr>
            </a:p>
          </p:txBody>
        </p:sp>
        <p:sp>
          <p:nvSpPr>
            <p:cNvPr id="15" name="矩形: 圆角 14"/>
            <p:cNvSpPr/>
            <p:nvPr/>
          </p:nvSpPr>
          <p:spPr>
            <a:xfrm>
              <a:off x="1514459" y="2389449"/>
              <a:ext cx="595641" cy="109065"/>
            </a:xfrm>
            <a:prstGeom prst="roundRect">
              <a:avLst>
                <a:gd name="adj" fmla="val 50000"/>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207135" y="2599690"/>
            <a:ext cx="10263505" cy="3577590"/>
          </a:xfrm>
          <a:prstGeom prst="rect">
            <a:avLst/>
          </a:prstGeom>
          <a:noFill/>
        </p:spPr>
        <p:txBody>
          <a:bodyPr wrap="square" rtlCol="0">
            <a:noAutofit/>
          </a:bodyPr>
          <a:lstStyle/>
          <a:p>
            <a:pPr>
              <a:lnSpc>
                <a:spcPct val="150000"/>
              </a:lnSpc>
            </a:pPr>
            <a:r>
              <a:rPr lang="en-US" sz="2400" dirty="0">
                <a:solidFill>
                  <a:schemeClr val="tx1">
                    <a:lumMod val="85000"/>
                    <a:lumOff val="15000"/>
                  </a:schemeClr>
                </a:solidFill>
                <a:cs typeface="+mn-ea"/>
                <a:sym typeface="+mn-lt"/>
              </a:rPr>
              <a:t>   </a:t>
            </a:r>
            <a:r>
              <a:rPr sz="2400" dirty="0">
                <a:solidFill>
                  <a:schemeClr val="tx1">
                    <a:lumMod val="85000"/>
                    <a:lumOff val="15000"/>
                  </a:schemeClr>
                </a:solidFill>
                <a:cs typeface="+mn-ea"/>
                <a:sym typeface="+mn-lt"/>
              </a:rPr>
              <a:t>在一个纳税年度内，纳税人发生的与基本医保相关的医药费用支出，扣除医保报销后个人负担（指医保目录范围内的自付部分）累计超过</a:t>
            </a:r>
            <a:r>
              <a:rPr sz="2400" b="1" dirty="0">
                <a:solidFill>
                  <a:schemeClr val="tx1">
                    <a:lumMod val="85000"/>
                    <a:lumOff val="15000"/>
                  </a:schemeClr>
                </a:solidFill>
                <a:cs typeface="+mn-ea"/>
                <a:sym typeface="+mn-lt"/>
              </a:rPr>
              <a:t>15000元</a:t>
            </a:r>
            <a:r>
              <a:rPr sz="2400" dirty="0">
                <a:solidFill>
                  <a:schemeClr val="tx1">
                    <a:lumMod val="85000"/>
                    <a:lumOff val="15000"/>
                  </a:schemeClr>
                </a:solidFill>
                <a:cs typeface="+mn-ea"/>
                <a:sym typeface="+mn-lt"/>
              </a:rPr>
              <a:t>的部分，由纳税人在办理年度汇算清缴时，在</a:t>
            </a:r>
            <a:r>
              <a:rPr sz="2400" b="1" dirty="0">
                <a:solidFill>
                  <a:schemeClr val="tx1">
                    <a:lumMod val="85000"/>
                    <a:lumOff val="15000"/>
                  </a:schemeClr>
                </a:solidFill>
                <a:cs typeface="+mn-ea"/>
                <a:sym typeface="+mn-lt"/>
              </a:rPr>
              <a:t>80000元</a:t>
            </a:r>
            <a:r>
              <a:rPr sz="2400" dirty="0">
                <a:solidFill>
                  <a:schemeClr val="tx1">
                    <a:lumMod val="85000"/>
                    <a:lumOff val="15000"/>
                  </a:schemeClr>
                </a:solidFill>
                <a:cs typeface="+mn-ea"/>
                <a:sym typeface="+mn-lt"/>
              </a:rPr>
              <a:t>限额内据实扣除。</a:t>
            </a:r>
            <a:endParaRPr sz="2400" dirty="0">
              <a:solidFill>
                <a:schemeClr val="tx1">
                  <a:lumMod val="85000"/>
                  <a:lumOff val="15000"/>
                </a:schemeClr>
              </a:solidFill>
              <a:cs typeface="+mn-ea"/>
              <a:sym typeface="+mn-lt"/>
            </a:endParaRPr>
          </a:p>
        </p:txBody>
      </p:sp>
      <p:grpSp>
        <p:nvGrpSpPr>
          <p:cNvPr id="20" name="组合 19"/>
          <p:cNvGrpSpPr/>
          <p:nvPr/>
        </p:nvGrpSpPr>
        <p:grpSpPr>
          <a:xfrm>
            <a:off x="10444574" y="6074420"/>
            <a:ext cx="1453481" cy="482463"/>
            <a:chOff x="1142803" y="4753382"/>
            <a:chExt cx="1453481" cy="482463"/>
          </a:xfrm>
        </p:grpSpPr>
        <p:sp>
          <p:nvSpPr>
            <p:cNvPr id="21" name="矩形: 圆角 20"/>
            <p:cNvSpPr/>
            <p:nvPr/>
          </p:nvSpPr>
          <p:spPr>
            <a:xfrm flipH="1" flipV="1">
              <a:off x="1142803" y="4753382"/>
              <a:ext cx="1453481" cy="482463"/>
            </a:xfrm>
            <a:prstGeom prst="trapezoid">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p:cNvSpPr txBox="1"/>
            <p:nvPr/>
          </p:nvSpPr>
          <p:spPr>
            <a:xfrm>
              <a:off x="1172762" y="4804690"/>
              <a:ext cx="1345336" cy="428167"/>
            </a:xfrm>
            <a:prstGeom prst="trapezoid">
              <a:avLst/>
            </a:prstGeom>
            <a:noFill/>
          </p:spPr>
          <p:txBody>
            <a:bodyPr wrap="none" rtlCol="0">
              <a:spAutoFit/>
            </a:bodyPr>
            <a:lstStyle/>
            <a:p>
              <a:r>
                <a:rPr lang="zh-CN" altLang="en-US" sz="2000" dirty="0">
                  <a:solidFill>
                    <a:schemeClr val="bg1"/>
                  </a:solidFill>
                  <a:cs typeface="+mn-ea"/>
                  <a:sym typeface="+mn-lt"/>
                </a:rPr>
                <a:t>大病医疗</a:t>
              </a:r>
              <a:endParaRPr lang="zh-CN" altLang="en-US" sz="2000" dirty="0">
                <a:solidFill>
                  <a:schemeClr val="bg1"/>
                </a:solidFill>
                <a:cs typeface="+mn-ea"/>
                <a:sym typeface="+mn-lt"/>
              </a:endParaRPr>
            </a:p>
          </p:txBody>
        </p:sp>
      </p:grpSp>
      <p:grpSp>
        <p:nvGrpSpPr>
          <p:cNvPr id="5" name="组合 4"/>
          <p:cNvGrpSpPr/>
          <p:nvPr/>
        </p:nvGrpSpPr>
        <p:grpSpPr>
          <a:xfrm>
            <a:off x="1366252" y="1244541"/>
            <a:ext cx="6233160" cy="1253973"/>
            <a:chOff x="1366252" y="1244541"/>
            <a:chExt cx="6233160" cy="1253973"/>
          </a:xfrm>
        </p:grpSpPr>
        <p:sp>
          <p:nvSpPr>
            <p:cNvPr id="13" name="文本框 12"/>
            <p:cNvSpPr txBox="1"/>
            <p:nvPr/>
          </p:nvSpPr>
          <p:spPr>
            <a:xfrm>
              <a:off x="1366252" y="1244541"/>
              <a:ext cx="6233160" cy="768350"/>
            </a:xfrm>
            <a:prstGeom prst="rect">
              <a:avLst/>
            </a:prstGeom>
            <a:noFill/>
          </p:spPr>
          <p:txBody>
            <a:bodyPr wrap="none" rtlCol="0">
              <a:spAutoFit/>
            </a:bodyPr>
            <a:lstStyle/>
            <a:p>
              <a:pPr algn="l"/>
              <a:r>
                <a:rPr lang="en-US" sz="4400" dirty="0">
                  <a:cs typeface="+mn-ea"/>
                  <a:sym typeface="+mn-lt"/>
                </a:rPr>
                <a:t>4.</a:t>
              </a:r>
              <a:r>
                <a:rPr sz="4400" dirty="0">
                  <a:cs typeface="+mn-ea"/>
                  <a:sym typeface="+mn-lt"/>
                </a:rPr>
                <a:t>大病医疗</a:t>
              </a:r>
              <a:r>
                <a:rPr lang="zh-CN" altLang="en-US" sz="4400" dirty="0">
                  <a:solidFill>
                    <a:srgbClr val="786449"/>
                  </a:solidFill>
                  <a:cs typeface="+mn-ea"/>
                  <a:sym typeface="+mn-lt"/>
                </a:rPr>
                <a:t>具体怎么扣？</a:t>
              </a:r>
              <a:endParaRPr sz="4400" dirty="0">
                <a:cs typeface="+mn-ea"/>
                <a:sym typeface="+mn-lt"/>
              </a:endParaRPr>
            </a:p>
          </p:txBody>
        </p:sp>
        <p:sp>
          <p:nvSpPr>
            <p:cNvPr id="14" name="文本框 13"/>
            <p:cNvSpPr txBox="1"/>
            <p:nvPr/>
          </p:nvSpPr>
          <p:spPr>
            <a:xfrm>
              <a:off x="1384394" y="1950413"/>
              <a:ext cx="2485039" cy="338554"/>
            </a:xfrm>
            <a:prstGeom prst="rect">
              <a:avLst/>
            </a:prstGeom>
            <a:noFill/>
          </p:spPr>
          <p:txBody>
            <a:bodyPr wrap="none" rtlCol="0">
              <a:spAutoFit/>
            </a:bodyPr>
            <a:lstStyle/>
            <a:p>
              <a:r>
                <a:rPr lang="en-US" altLang="zh-CN" sz="1600" dirty="0">
                  <a:solidFill>
                    <a:srgbClr val="A6AEB6"/>
                  </a:solidFill>
                  <a:cs typeface="+mn-ea"/>
                  <a:sym typeface="+mn-lt"/>
                </a:rPr>
                <a:t>Review contents details</a:t>
              </a:r>
              <a:endParaRPr lang="zh-CN" altLang="en-US" sz="1600" dirty="0">
                <a:solidFill>
                  <a:srgbClr val="A6AEB6"/>
                </a:solidFill>
                <a:cs typeface="+mn-ea"/>
                <a:sym typeface="+mn-lt"/>
              </a:endParaRPr>
            </a:p>
          </p:txBody>
        </p:sp>
        <p:sp>
          <p:nvSpPr>
            <p:cNvPr id="15" name="矩形: 圆角 14"/>
            <p:cNvSpPr/>
            <p:nvPr/>
          </p:nvSpPr>
          <p:spPr>
            <a:xfrm>
              <a:off x="1514459" y="2389449"/>
              <a:ext cx="595641" cy="109065"/>
            </a:xfrm>
            <a:prstGeom prst="roundRect">
              <a:avLst>
                <a:gd name="adj" fmla="val 50000"/>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207135" y="2599690"/>
            <a:ext cx="10263505" cy="3577590"/>
          </a:xfrm>
          <a:prstGeom prst="rect">
            <a:avLst/>
          </a:prstGeom>
          <a:noFill/>
        </p:spPr>
        <p:txBody>
          <a:bodyPr wrap="square" rtlCol="0">
            <a:noAutofit/>
          </a:bodyPr>
          <a:lstStyle/>
          <a:p>
            <a:pPr>
              <a:lnSpc>
                <a:spcPct val="150000"/>
              </a:lnSpc>
            </a:pPr>
            <a:r>
              <a:rPr lang="en-US" sz="2400" dirty="0">
                <a:solidFill>
                  <a:schemeClr val="tx1">
                    <a:lumMod val="85000"/>
                    <a:lumOff val="15000"/>
                  </a:schemeClr>
                </a:solidFill>
                <a:cs typeface="+mn-ea"/>
                <a:sym typeface="+mn-lt"/>
              </a:rPr>
              <a:t>      </a:t>
            </a:r>
            <a:r>
              <a:rPr sz="2400" dirty="0">
                <a:solidFill>
                  <a:schemeClr val="tx1">
                    <a:lumMod val="85000"/>
                    <a:lumOff val="15000"/>
                  </a:schemeClr>
                </a:solidFill>
                <a:cs typeface="+mn-ea"/>
                <a:sym typeface="+mn-lt"/>
              </a:rPr>
              <a:t>直辖市、省会（首府）城市</a:t>
            </a:r>
            <a:r>
              <a:rPr lang="zh-CN" sz="2400" dirty="0">
                <a:solidFill>
                  <a:schemeClr val="tx1">
                    <a:lumMod val="85000"/>
                    <a:lumOff val="15000"/>
                  </a:schemeClr>
                </a:solidFill>
                <a:cs typeface="+mn-ea"/>
                <a:sym typeface="+mn-lt"/>
              </a:rPr>
              <a:t>，</a:t>
            </a:r>
            <a:r>
              <a:rPr sz="2400" dirty="0">
                <a:solidFill>
                  <a:schemeClr val="tx1">
                    <a:lumMod val="85000"/>
                    <a:lumOff val="15000"/>
                  </a:schemeClr>
                </a:solidFill>
                <a:cs typeface="+mn-ea"/>
                <a:sym typeface="+mn-lt"/>
              </a:rPr>
              <a:t>扣除标准为每月1500元；</a:t>
            </a:r>
            <a:endParaRPr sz="2400" dirty="0">
              <a:solidFill>
                <a:schemeClr val="tx1">
                  <a:lumMod val="85000"/>
                  <a:lumOff val="15000"/>
                </a:schemeClr>
              </a:solidFill>
              <a:cs typeface="+mn-ea"/>
              <a:sym typeface="+mn-lt"/>
            </a:endParaRPr>
          </a:p>
          <a:p>
            <a:pPr>
              <a:lnSpc>
                <a:spcPct val="150000"/>
              </a:lnSpc>
            </a:pPr>
            <a:r>
              <a:rPr lang="en-US" sz="2400" dirty="0">
                <a:solidFill>
                  <a:schemeClr val="tx1">
                    <a:lumMod val="85000"/>
                    <a:lumOff val="15000"/>
                  </a:schemeClr>
                </a:solidFill>
                <a:cs typeface="+mn-ea"/>
                <a:sym typeface="+mn-lt"/>
              </a:rPr>
              <a:t>      </a:t>
            </a:r>
            <a:r>
              <a:rPr sz="2400" dirty="0">
                <a:solidFill>
                  <a:schemeClr val="tx1">
                    <a:lumMod val="85000"/>
                    <a:lumOff val="15000"/>
                  </a:schemeClr>
                </a:solidFill>
                <a:cs typeface="+mn-ea"/>
                <a:sym typeface="+mn-lt"/>
              </a:rPr>
              <a:t>除第一项所列城市以外，市辖区户籍人口超过100万的城市，扣除标准为每月1100元；</a:t>
            </a:r>
            <a:endParaRPr sz="2400" dirty="0">
              <a:solidFill>
                <a:schemeClr val="tx1">
                  <a:lumMod val="85000"/>
                  <a:lumOff val="15000"/>
                </a:schemeClr>
              </a:solidFill>
              <a:cs typeface="+mn-ea"/>
              <a:sym typeface="+mn-lt"/>
            </a:endParaRPr>
          </a:p>
          <a:p>
            <a:pPr>
              <a:lnSpc>
                <a:spcPct val="150000"/>
              </a:lnSpc>
            </a:pPr>
            <a:r>
              <a:rPr sz="2400" dirty="0">
                <a:solidFill>
                  <a:schemeClr val="tx1">
                    <a:lumMod val="85000"/>
                    <a:lumOff val="15000"/>
                  </a:schemeClr>
                </a:solidFill>
                <a:cs typeface="+mn-ea"/>
                <a:sym typeface="+mn-lt"/>
              </a:rPr>
              <a:t> </a:t>
            </a:r>
            <a:r>
              <a:rPr lang="en-US" sz="2400" dirty="0">
                <a:solidFill>
                  <a:schemeClr val="tx1">
                    <a:lumMod val="85000"/>
                    <a:lumOff val="15000"/>
                  </a:schemeClr>
                </a:solidFill>
                <a:cs typeface="+mn-ea"/>
                <a:sym typeface="+mn-lt"/>
              </a:rPr>
              <a:t>     </a:t>
            </a:r>
            <a:r>
              <a:rPr sz="2400" dirty="0">
                <a:solidFill>
                  <a:schemeClr val="tx1">
                    <a:lumMod val="85000"/>
                    <a:lumOff val="15000"/>
                  </a:schemeClr>
                </a:solidFill>
                <a:cs typeface="+mn-ea"/>
                <a:sym typeface="+mn-lt"/>
              </a:rPr>
              <a:t>市辖区户籍人口不超过100万的城市，扣除标准为每月800元。</a:t>
            </a:r>
            <a:endParaRPr sz="2400" dirty="0">
              <a:solidFill>
                <a:schemeClr val="tx1">
                  <a:lumMod val="85000"/>
                  <a:lumOff val="15000"/>
                </a:schemeClr>
              </a:solidFill>
              <a:cs typeface="+mn-ea"/>
              <a:sym typeface="+mn-lt"/>
            </a:endParaRPr>
          </a:p>
        </p:txBody>
      </p:sp>
      <p:grpSp>
        <p:nvGrpSpPr>
          <p:cNvPr id="20" name="组合 19"/>
          <p:cNvGrpSpPr/>
          <p:nvPr/>
        </p:nvGrpSpPr>
        <p:grpSpPr>
          <a:xfrm>
            <a:off x="10444574" y="6074420"/>
            <a:ext cx="1453481" cy="482463"/>
            <a:chOff x="1142803" y="4753382"/>
            <a:chExt cx="1453481" cy="482463"/>
          </a:xfrm>
        </p:grpSpPr>
        <p:sp>
          <p:nvSpPr>
            <p:cNvPr id="21" name="矩形: 圆角 20"/>
            <p:cNvSpPr/>
            <p:nvPr/>
          </p:nvSpPr>
          <p:spPr>
            <a:xfrm flipH="1" flipV="1">
              <a:off x="1142803" y="4753382"/>
              <a:ext cx="1453481" cy="482463"/>
            </a:xfrm>
            <a:prstGeom prst="trapezoid">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p:cNvSpPr txBox="1"/>
            <p:nvPr/>
          </p:nvSpPr>
          <p:spPr>
            <a:xfrm>
              <a:off x="1172762" y="4804690"/>
              <a:ext cx="1336825" cy="412654"/>
            </a:xfrm>
            <a:prstGeom prst="trapezoid">
              <a:avLst/>
            </a:prstGeom>
            <a:noFill/>
          </p:spPr>
          <p:txBody>
            <a:bodyPr wrap="none" rtlCol="0">
              <a:spAutoFit/>
            </a:bodyPr>
            <a:lstStyle/>
            <a:p>
              <a:r>
                <a:rPr lang="zh-CN" altLang="en-US" sz="2000" dirty="0">
                  <a:solidFill>
                    <a:schemeClr val="bg1"/>
                  </a:solidFill>
                  <a:cs typeface="+mn-ea"/>
                  <a:sym typeface="+mn-lt"/>
                </a:rPr>
                <a:t>住房租金</a:t>
              </a:r>
              <a:endParaRPr lang="zh-CN" altLang="en-US" sz="2000" dirty="0">
                <a:solidFill>
                  <a:schemeClr val="bg1"/>
                </a:solidFill>
                <a:cs typeface="+mn-ea"/>
                <a:sym typeface="+mn-lt"/>
              </a:endParaRPr>
            </a:p>
          </p:txBody>
        </p:sp>
      </p:grpSp>
      <p:grpSp>
        <p:nvGrpSpPr>
          <p:cNvPr id="5" name="组合 4"/>
          <p:cNvGrpSpPr/>
          <p:nvPr/>
        </p:nvGrpSpPr>
        <p:grpSpPr>
          <a:xfrm>
            <a:off x="1366252" y="1244541"/>
            <a:ext cx="5115560" cy="1253973"/>
            <a:chOff x="1366252" y="1244541"/>
            <a:chExt cx="5115560" cy="1253973"/>
          </a:xfrm>
        </p:grpSpPr>
        <p:sp>
          <p:nvSpPr>
            <p:cNvPr id="13" name="文本框 12"/>
            <p:cNvSpPr txBox="1"/>
            <p:nvPr/>
          </p:nvSpPr>
          <p:spPr>
            <a:xfrm>
              <a:off x="1366252" y="1244541"/>
              <a:ext cx="5115560" cy="768350"/>
            </a:xfrm>
            <a:prstGeom prst="rect">
              <a:avLst/>
            </a:prstGeom>
            <a:noFill/>
          </p:spPr>
          <p:txBody>
            <a:bodyPr wrap="none" rtlCol="0">
              <a:spAutoFit/>
            </a:bodyPr>
            <a:lstStyle/>
            <a:p>
              <a:pPr algn="l"/>
              <a:r>
                <a:rPr lang="en-US" sz="4400" dirty="0">
                  <a:cs typeface="+mn-ea"/>
                  <a:sym typeface="+mn-lt"/>
                </a:rPr>
                <a:t>5.</a:t>
              </a:r>
              <a:r>
                <a:rPr lang="zh-CN" sz="4400" dirty="0">
                  <a:cs typeface="+mn-ea"/>
                  <a:sym typeface="+mn-lt"/>
                </a:rPr>
                <a:t>住房租金怎么扣</a:t>
              </a:r>
              <a:r>
                <a:rPr lang="zh-CN" altLang="en-US" sz="4400" dirty="0">
                  <a:solidFill>
                    <a:srgbClr val="786449"/>
                  </a:solidFill>
                  <a:cs typeface="+mn-ea"/>
                  <a:sym typeface="+mn-lt"/>
                </a:rPr>
                <a:t>？</a:t>
              </a:r>
              <a:endParaRPr sz="4400" dirty="0">
                <a:cs typeface="+mn-ea"/>
                <a:sym typeface="+mn-lt"/>
              </a:endParaRPr>
            </a:p>
          </p:txBody>
        </p:sp>
        <p:sp>
          <p:nvSpPr>
            <p:cNvPr id="14" name="文本框 13"/>
            <p:cNvSpPr txBox="1"/>
            <p:nvPr/>
          </p:nvSpPr>
          <p:spPr>
            <a:xfrm>
              <a:off x="1384394" y="1950413"/>
              <a:ext cx="2485039" cy="338554"/>
            </a:xfrm>
            <a:prstGeom prst="rect">
              <a:avLst/>
            </a:prstGeom>
            <a:noFill/>
          </p:spPr>
          <p:txBody>
            <a:bodyPr wrap="none" rtlCol="0">
              <a:spAutoFit/>
            </a:bodyPr>
            <a:lstStyle/>
            <a:p>
              <a:r>
                <a:rPr lang="en-US" altLang="zh-CN" sz="1600" dirty="0">
                  <a:solidFill>
                    <a:srgbClr val="A6AEB6"/>
                  </a:solidFill>
                  <a:cs typeface="+mn-ea"/>
                  <a:sym typeface="+mn-lt"/>
                </a:rPr>
                <a:t>Review contents details</a:t>
              </a:r>
              <a:endParaRPr lang="zh-CN" altLang="en-US" sz="1600" dirty="0">
                <a:solidFill>
                  <a:srgbClr val="A6AEB6"/>
                </a:solidFill>
                <a:cs typeface="+mn-ea"/>
                <a:sym typeface="+mn-lt"/>
              </a:endParaRPr>
            </a:p>
          </p:txBody>
        </p:sp>
        <p:sp>
          <p:nvSpPr>
            <p:cNvPr id="15" name="矩形: 圆角 14"/>
            <p:cNvSpPr/>
            <p:nvPr/>
          </p:nvSpPr>
          <p:spPr>
            <a:xfrm>
              <a:off x="1514459" y="2389449"/>
              <a:ext cx="595641" cy="109065"/>
            </a:xfrm>
            <a:prstGeom prst="roundRect">
              <a:avLst>
                <a:gd name="adj" fmla="val 50000"/>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229995" y="351790"/>
            <a:ext cx="7433310" cy="815975"/>
            <a:chOff x="1830999" y="1389590"/>
            <a:chExt cx="8933206" cy="1790160"/>
          </a:xfrm>
        </p:grpSpPr>
        <p:sp>
          <p:nvSpPr>
            <p:cNvPr id="13" name="文本框 12"/>
            <p:cNvSpPr txBox="1"/>
            <p:nvPr/>
          </p:nvSpPr>
          <p:spPr>
            <a:xfrm>
              <a:off x="1830999" y="1389590"/>
              <a:ext cx="8933206" cy="1681496"/>
            </a:xfrm>
            <a:prstGeom prst="rect">
              <a:avLst/>
            </a:prstGeom>
            <a:noFill/>
          </p:spPr>
          <p:txBody>
            <a:bodyPr wrap="square" rtlCol="0">
              <a:noAutofit/>
            </a:bodyPr>
            <a:lstStyle/>
            <a:p>
              <a:r>
                <a:rPr lang="zh-CN" altLang="en-US" sz="4000" dirty="0">
                  <a:solidFill>
                    <a:srgbClr val="786449"/>
                  </a:solidFill>
                  <a:cs typeface="+mn-ea"/>
                  <a:sym typeface="+mn-lt"/>
                </a:rPr>
                <a:t>专项附加扣除个人填报方法：</a:t>
              </a:r>
              <a:endParaRPr lang="zh-CN" altLang="en-US" sz="4000" dirty="0">
                <a:solidFill>
                  <a:srgbClr val="786449"/>
                </a:solidFill>
                <a:cs typeface="+mn-ea"/>
                <a:sym typeface="+mn-lt"/>
              </a:endParaRPr>
            </a:p>
          </p:txBody>
        </p:sp>
        <p:sp>
          <p:nvSpPr>
            <p:cNvPr id="15" name="矩形: 圆角 14"/>
            <p:cNvSpPr/>
            <p:nvPr/>
          </p:nvSpPr>
          <p:spPr>
            <a:xfrm>
              <a:off x="2110464" y="3070685"/>
              <a:ext cx="595641" cy="109065"/>
            </a:xfrm>
            <a:prstGeom prst="roundRect">
              <a:avLst>
                <a:gd name="adj" fmla="val 50000"/>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3" name="图片 2"/>
          <p:cNvPicPr>
            <a:picLocks noChangeAspect="1"/>
          </p:cNvPicPr>
          <p:nvPr>
            <p:custDataLst>
              <p:tags r:id="rId1"/>
            </p:custDataLst>
          </p:nvPr>
        </p:nvPicPr>
        <p:blipFill>
          <a:blip r:embed="rId2"/>
          <a:stretch>
            <a:fillRect/>
          </a:stretch>
        </p:blipFill>
        <p:spPr>
          <a:xfrm>
            <a:off x="767715" y="1669415"/>
            <a:ext cx="1190625" cy="1057275"/>
          </a:xfrm>
          <a:prstGeom prst="rect">
            <a:avLst/>
          </a:prstGeom>
        </p:spPr>
      </p:pic>
      <p:sp>
        <p:nvSpPr>
          <p:cNvPr id="6" name="文本框 5"/>
          <p:cNvSpPr txBox="1"/>
          <p:nvPr/>
        </p:nvSpPr>
        <p:spPr>
          <a:xfrm>
            <a:off x="2006600" y="1781810"/>
            <a:ext cx="2451735" cy="833120"/>
          </a:xfrm>
          <a:prstGeom prst="rect">
            <a:avLst/>
          </a:prstGeom>
          <a:noFill/>
        </p:spPr>
        <p:txBody>
          <a:bodyPr wrap="square" rtlCol="0">
            <a:noAutofit/>
          </a:bodyPr>
          <a:p>
            <a:r>
              <a:rPr lang="zh-CN" altLang="en-US"/>
              <a:t>下载个人所得税</a:t>
            </a:r>
            <a:r>
              <a:rPr lang="en-US" altLang="zh-CN"/>
              <a:t>app</a:t>
            </a:r>
            <a:endParaRPr lang="en-US" altLang="zh-CN"/>
          </a:p>
        </p:txBody>
      </p:sp>
      <p:pic>
        <p:nvPicPr>
          <p:cNvPr id="7" name="图片 6"/>
          <p:cNvPicPr>
            <a:picLocks noChangeAspect="1"/>
          </p:cNvPicPr>
          <p:nvPr/>
        </p:nvPicPr>
        <p:blipFill>
          <a:blip r:embed="rId3"/>
          <a:stretch>
            <a:fillRect/>
          </a:stretch>
        </p:blipFill>
        <p:spPr>
          <a:xfrm>
            <a:off x="4312920" y="1303655"/>
            <a:ext cx="2565400" cy="5314950"/>
          </a:xfrm>
          <a:prstGeom prst="rect">
            <a:avLst/>
          </a:prstGeom>
        </p:spPr>
      </p:pic>
      <p:sp>
        <p:nvSpPr>
          <p:cNvPr id="8" name="文本框 7"/>
          <p:cNvSpPr txBox="1"/>
          <p:nvPr/>
        </p:nvSpPr>
        <p:spPr>
          <a:xfrm>
            <a:off x="7480935" y="1494790"/>
            <a:ext cx="4128770" cy="368300"/>
          </a:xfrm>
          <a:prstGeom prst="rect">
            <a:avLst/>
          </a:prstGeom>
          <a:noFill/>
        </p:spPr>
        <p:txBody>
          <a:bodyPr wrap="square" rtlCol="0">
            <a:spAutoFit/>
          </a:bodyPr>
          <a:p>
            <a:r>
              <a:rPr lang="zh-CN" altLang="en-US"/>
              <a:t>首页</a:t>
            </a:r>
            <a:r>
              <a:rPr lang="en-US" altLang="zh-CN"/>
              <a:t>—</a:t>
            </a:r>
            <a:r>
              <a:rPr lang="zh-CN" altLang="en-US"/>
              <a:t>专项附加扣除填报</a:t>
            </a:r>
            <a:endParaRPr lang="zh-CN" altLang="en-US"/>
          </a:p>
        </p:txBody>
      </p:sp>
      <p:pic>
        <p:nvPicPr>
          <p:cNvPr id="9" name="图片 8"/>
          <p:cNvPicPr>
            <a:picLocks noChangeAspect="1"/>
          </p:cNvPicPr>
          <p:nvPr/>
        </p:nvPicPr>
        <p:blipFill>
          <a:blip r:embed="rId4"/>
          <a:stretch>
            <a:fillRect/>
          </a:stretch>
        </p:blipFill>
        <p:spPr>
          <a:xfrm>
            <a:off x="7329805" y="1939290"/>
            <a:ext cx="4189095" cy="404431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373139" y="2955894"/>
            <a:ext cx="4852034" cy="1569660"/>
          </a:xfrm>
          <a:prstGeom prst="rect">
            <a:avLst/>
          </a:prstGeom>
        </p:spPr>
        <p:txBody>
          <a:bodyPr wrap="none">
            <a:spAutoFit/>
          </a:bodyPr>
          <a:lstStyle/>
          <a:p>
            <a:r>
              <a:rPr lang="en-US" altLang="zh-CN" sz="9600" dirty="0">
                <a:solidFill>
                  <a:srgbClr val="EEEAE7">
                    <a:alpha val="80000"/>
                  </a:srgbClr>
                </a:solidFill>
                <a:cs typeface="+mn-ea"/>
                <a:sym typeface="+mn-lt"/>
              </a:rPr>
              <a:t>Chapter</a:t>
            </a:r>
            <a:endParaRPr lang="zh-CN" altLang="en-US" sz="8800" dirty="0">
              <a:solidFill>
                <a:srgbClr val="EEEAE7">
                  <a:alpha val="80000"/>
                </a:srgbClr>
              </a:solidFill>
              <a:cs typeface="+mn-ea"/>
              <a:sym typeface="+mn-lt"/>
            </a:endParaRPr>
          </a:p>
        </p:txBody>
      </p:sp>
      <p:grpSp>
        <p:nvGrpSpPr>
          <p:cNvPr id="6" name="组合 5"/>
          <p:cNvGrpSpPr/>
          <p:nvPr/>
        </p:nvGrpSpPr>
        <p:grpSpPr>
          <a:xfrm>
            <a:off x="5391060" y="2011239"/>
            <a:ext cx="1409880" cy="1409880"/>
            <a:chOff x="5527949" y="1826778"/>
            <a:chExt cx="1136102" cy="1136102"/>
          </a:xfrm>
        </p:grpSpPr>
        <p:sp>
          <p:nvSpPr>
            <p:cNvPr id="2" name="圆角矩形 1"/>
            <p:cNvSpPr/>
            <p:nvPr/>
          </p:nvSpPr>
          <p:spPr>
            <a:xfrm>
              <a:off x="5527949" y="1826778"/>
              <a:ext cx="1136102" cy="1136102"/>
            </a:xfrm>
            <a:prstGeom prst="roundRect">
              <a:avLst/>
            </a:prstGeom>
            <a:solidFill>
              <a:srgbClr val="8AA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cs typeface="+mn-ea"/>
                <a:sym typeface="+mn-lt"/>
              </a:endParaRPr>
            </a:p>
          </p:txBody>
        </p:sp>
        <p:sp>
          <p:nvSpPr>
            <p:cNvPr id="5" name="圆角矩形 4"/>
            <p:cNvSpPr/>
            <p:nvPr/>
          </p:nvSpPr>
          <p:spPr>
            <a:xfrm>
              <a:off x="5710435" y="2140989"/>
              <a:ext cx="740271" cy="685988"/>
            </a:xfrm>
            <a:prstGeom prst="roundRect">
              <a:avLst/>
            </a:prstGeom>
          </p:spPr>
          <p:txBody>
            <a:bodyPr wrap="none">
              <a:spAutoFit/>
            </a:bodyPr>
            <a:lstStyle/>
            <a:p>
              <a:r>
                <a:rPr lang="en-US" altLang="zh-CN" sz="4400" dirty="0">
                  <a:solidFill>
                    <a:schemeClr val="bg1"/>
                  </a:solidFill>
                  <a:cs typeface="+mn-ea"/>
                  <a:sym typeface="+mn-lt"/>
                </a:rPr>
                <a:t>01</a:t>
              </a:r>
              <a:endParaRPr lang="zh-CN" altLang="en-US" sz="4400" dirty="0">
                <a:solidFill>
                  <a:schemeClr val="bg1"/>
                </a:solidFill>
                <a:cs typeface="+mn-ea"/>
                <a:sym typeface="+mn-lt"/>
              </a:endParaRPr>
            </a:p>
          </p:txBody>
        </p:sp>
      </p:grpSp>
      <p:sp>
        <p:nvSpPr>
          <p:cNvPr id="13" name="文本框 12"/>
          <p:cNvSpPr txBox="1"/>
          <p:nvPr/>
        </p:nvSpPr>
        <p:spPr>
          <a:xfrm>
            <a:off x="964446" y="3560948"/>
            <a:ext cx="10800080" cy="768350"/>
          </a:xfrm>
          <a:prstGeom prst="rect">
            <a:avLst/>
          </a:prstGeom>
          <a:noFill/>
        </p:spPr>
        <p:txBody>
          <a:bodyPr wrap="none" rtlCol="0">
            <a:spAutoFit/>
          </a:bodyPr>
          <a:lstStyle/>
          <a:p>
            <a:pPr algn="l"/>
            <a:r>
              <a:rPr sz="4400" dirty="0">
                <a:solidFill>
                  <a:srgbClr val="786449"/>
                </a:solidFill>
                <a:cs typeface="+mn-ea"/>
                <a:sym typeface="+mn-lt"/>
              </a:rPr>
              <a:t>一、</a:t>
            </a:r>
            <a:r>
              <a:rPr lang="zh-CN" sz="4400" dirty="0">
                <a:solidFill>
                  <a:srgbClr val="786449"/>
                </a:solidFill>
                <a:cs typeface="+mn-ea"/>
                <a:sym typeface="+mn-lt"/>
              </a:rPr>
              <a:t>往届</a:t>
            </a:r>
            <a:r>
              <a:rPr sz="4400" dirty="0">
                <a:solidFill>
                  <a:srgbClr val="786449"/>
                </a:solidFill>
                <a:cs typeface="+mn-ea"/>
                <a:sym typeface="+mn-lt"/>
              </a:rPr>
              <a:t>学生</a:t>
            </a:r>
            <a:r>
              <a:rPr lang="zh-CN" sz="4400" dirty="0">
                <a:solidFill>
                  <a:srgbClr val="786449"/>
                </a:solidFill>
                <a:cs typeface="+mn-ea"/>
                <a:sym typeface="+mn-lt"/>
              </a:rPr>
              <a:t>班主任</a:t>
            </a:r>
            <a:r>
              <a:rPr sz="4400" dirty="0">
                <a:solidFill>
                  <a:srgbClr val="786449"/>
                </a:solidFill>
                <a:cs typeface="+mn-ea"/>
                <a:sym typeface="+mn-lt"/>
              </a:rPr>
              <a:t>缴费应该注意的问题：</a:t>
            </a:r>
            <a:endParaRPr sz="4400" dirty="0">
              <a:solidFill>
                <a:srgbClr val="786449"/>
              </a:solidFill>
              <a:cs typeface="+mn-ea"/>
              <a:sym typeface="+mn-lt"/>
            </a:endParaRPr>
          </a:p>
        </p:txBody>
      </p:sp>
      <p:sp>
        <p:nvSpPr>
          <p:cNvPr id="14" name="文本框 13"/>
          <p:cNvSpPr txBox="1"/>
          <p:nvPr/>
        </p:nvSpPr>
        <p:spPr>
          <a:xfrm>
            <a:off x="4714051" y="4560823"/>
            <a:ext cx="2485039" cy="338554"/>
          </a:xfrm>
          <a:prstGeom prst="rect">
            <a:avLst/>
          </a:prstGeom>
          <a:noFill/>
        </p:spPr>
        <p:txBody>
          <a:bodyPr wrap="none" rtlCol="0">
            <a:spAutoFit/>
          </a:bodyPr>
          <a:lstStyle/>
          <a:p>
            <a:r>
              <a:rPr lang="en-US" altLang="zh-CN" sz="1600" dirty="0">
                <a:solidFill>
                  <a:srgbClr val="A6AEB6"/>
                </a:solidFill>
                <a:cs typeface="+mn-ea"/>
                <a:sym typeface="+mn-lt"/>
              </a:rPr>
              <a:t>Review contents details</a:t>
            </a:r>
            <a:endParaRPr lang="zh-CN" altLang="en-US" sz="1600" dirty="0">
              <a:solidFill>
                <a:srgbClr val="A6AEB6"/>
              </a:solidFill>
              <a:cs typeface="+mn-ea"/>
              <a:sym typeface="+mn-lt"/>
            </a:endParaRPr>
          </a:p>
        </p:txBody>
      </p:sp>
      <p:sp>
        <p:nvSpPr>
          <p:cNvPr id="4" name="文本框 3"/>
          <p:cNvSpPr txBox="1"/>
          <p:nvPr>
            <p:custDataLst>
              <p:tags r:id="rId1"/>
            </p:custDataLst>
          </p:nvPr>
        </p:nvSpPr>
        <p:spPr>
          <a:xfrm>
            <a:off x="4837430" y="724535"/>
            <a:ext cx="2800985" cy="673735"/>
          </a:xfrm>
          <a:prstGeom prst="rect">
            <a:avLst/>
          </a:prstGeom>
          <a:noFill/>
        </p:spPr>
        <p:txBody>
          <a:bodyPr wrap="square" rtlCol="0">
            <a:noAutofit/>
          </a:bodyPr>
          <a:p>
            <a:pPr algn="ctr"/>
            <a:r>
              <a:rPr lang="zh-CN" altLang="en-US" sz="4400" dirty="0">
                <a:solidFill>
                  <a:srgbClr val="786449"/>
                </a:solidFill>
                <a:cs typeface="+mn-ea"/>
              </a:rPr>
              <a:t>财务一</a:t>
            </a:r>
            <a:r>
              <a:rPr lang="zh-CN" altLang="en-US" sz="4400" dirty="0">
                <a:solidFill>
                  <a:srgbClr val="786449"/>
                </a:solidFill>
                <a:cs typeface="+mn-ea"/>
                <a:sym typeface="+mn-ea"/>
              </a:rPr>
              <a:t>科</a:t>
            </a:r>
            <a:endParaRPr lang="zh-CN" altLang="en-US" sz="36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2408" y="2105971"/>
            <a:ext cx="2641600" cy="1756068"/>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x</a:t>
            </a:r>
            <a:endParaRPr lang="zh-CN" altLang="en-US" dirty="0">
              <a:cs typeface="+mn-ea"/>
              <a:sym typeface="+mn-lt"/>
            </a:endParaRPr>
          </a:p>
        </p:txBody>
      </p:sp>
      <p:sp>
        <p:nvSpPr>
          <p:cNvPr id="3" name="圆角矩形 2"/>
          <p:cNvSpPr/>
          <p:nvPr/>
        </p:nvSpPr>
        <p:spPr>
          <a:xfrm>
            <a:off x="2430145" y="3526283"/>
            <a:ext cx="714694" cy="714694"/>
          </a:xfrm>
          <a:prstGeom prst="roundRect">
            <a:avLst/>
          </a:prstGeom>
          <a:solidFill>
            <a:srgbClr val="8AA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cs typeface="+mn-ea"/>
              <a:sym typeface="+mn-lt"/>
            </a:endParaRPr>
          </a:p>
        </p:txBody>
      </p:sp>
      <p:sp>
        <p:nvSpPr>
          <p:cNvPr id="5" name="矩形 4"/>
          <p:cNvSpPr/>
          <p:nvPr/>
        </p:nvSpPr>
        <p:spPr>
          <a:xfrm>
            <a:off x="7445731" y="2105971"/>
            <a:ext cx="2641600" cy="1756068"/>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圆角矩形 5"/>
          <p:cNvSpPr/>
          <p:nvPr/>
        </p:nvSpPr>
        <p:spPr>
          <a:xfrm>
            <a:off x="8409184" y="3526283"/>
            <a:ext cx="714694" cy="714694"/>
          </a:xfrm>
          <a:prstGeom prst="roundRect">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cs typeface="+mn-ea"/>
              <a:sym typeface="+mn-lt"/>
            </a:endParaRPr>
          </a:p>
        </p:txBody>
      </p:sp>
      <p:sp>
        <p:nvSpPr>
          <p:cNvPr id="11" name="文本框 10"/>
          <p:cNvSpPr txBox="1"/>
          <p:nvPr/>
        </p:nvSpPr>
        <p:spPr>
          <a:xfrm>
            <a:off x="1084105" y="5043134"/>
            <a:ext cx="3419475" cy="860425"/>
          </a:xfrm>
          <a:prstGeom prst="rect">
            <a:avLst/>
          </a:prstGeom>
          <a:noFill/>
        </p:spPr>
        <p:txBody>
          <a:bodyPr wrap="none" rtlCol="0">
            <a:spAutoFit/>
          </a:bodyPr>
          <a:lstStyle/>
          <a:p>
            <a:pPr algn="ctr">
              <a:lnSpc>
                <a:spcPts val="2000"/>
              </a:lnSpc>
            </a:pPr>
            <a:r>
              <a:rPr lang="zh-CN" sz="1600" dirty="0">
                <a:solidFill>
                  <a:schemeClr val="tx1">
                    <a:lumMod val="85000"/>
                    <a:lumOff val="15000"/>
                  </a:schemeClr>
                </a:solidFill>
                <a:cs typeface="+mn-ea"/>
                <a:sym typeface="+mn-lt"/>
              </a:rPr>
              <a:t>每月</a:t>
            </a:r>
            <a:r>
              <a:rPr lang="en-US" altLang="zh-CN" sz="1600" dirty="0">
                <a:solidFill>
                  <a:schemeClr val="tx1">
                    <a:lumMod val="85000"/>
                    <a:lumOff val="15000"/>
                  </a:schemeClr>
                </a:solidFill>
                <a:cs typeface="+mn-ea"/>
                <a:sym typeface="+mn-lt"/>
              </a:rPr>
              <a:t>15</a:t>
            </a:r>
            <a:r>
              <a:rPr lang="zh-CN" altLang="en-US" sz="1600" dirty="0">
                <a:solidFill>
                  <a:schemeClr val="tx1">
                    <a:lumMod val="85000"/>
                    <a:lumOff val="15000"/>
                  </a:schemeClr>
                </a:solidFill>
                <a:cs typeface="+mn-ea"/>
                <a:sym typeface="+mn-lt"/>
              </a:rPr>
              <a:t>日前缴纳上月个税</a:t>
            </a:r>
            <a:endParaRPr lang="zh-CN" altLang="en-US" sz="1600" dirty="0">
              <a:solidFill>
                <a:schemeClr val="tx1">
                  <a:lumMod val="85000"/>
                  <a:lumOff val="15000"/>
                </a:schemeClr>
              </a:solidFill>
              <a:cs typeface="+mn-ea"/>
              <a:sym typeface="+mn-lt"/>
            </a:endParaRPr>
          </a:p>
          <a:p>
            <a:pPr algn="ctr">
              <a:lnSpc>
                <a:spcPts val="2000"/>
              </a:lnSpc>
            </a:pPr>
            <a:r>
              <a:rPr lang="zh-CN" altLang="en-US" sz="1600" dirty="0">
                <a:solidFill>
                  <a:schemeClr val="tx1">
                    <a:lumMod val="85000"/>
                    <a:lumOff val="15000"/>
                  </a:schemeClr>
                </a:solidFill>
                <a:cs typeface="+mn-ea"/>
                <a:sym typeface="Wingdings" panose="05000000000000000000" charset="0"/>
              </a:rPr>
              <a:t></a:t>
            </a:r>
            <a:r>
              <a:rPr lang="zh-CN" altLang="en-US" sz="1600" dirty="0">
                <a:solidFill>
                  <a:schemeClr val="tx1">
                    <a:lumMod val="85000"/>
                    <a:lumOff val="15000"/>
                  </a:schemeClr>
                </a:solidFill>
                <a:cs typeface="+mn-ea"/>
                <a:sym typeface="+mn-lt"/>
              </a:rPr>
              <a:t>如果专项附加扣除有变动，</a:t>
            </a:r>
            <a:endParaRPr lang="zh-CN" altLang="en-US" sz="1600" dirty="0">
              <a:solidFill>
                <a:schemeClr val="tx1">
                  <a:lumMod val="85000"/>
                  <a:lumOff val="15000"/>
                </a:schemeClr>
              </a:solidFill>
              <a:cs typeface="+mn-ea"/>
              <a:sym typeface="+mn-lt"/>
            </a:endParaRPr>
          </a:p>
          <a:p>
            <a:pPr algn="ctr">
              <a:lnSpc>
                <a:spcPts val="2000"/>
              </a:lnSpc>
            </a:pPr>
            <a:r>
              <a:rPr lang="zh-CN" altLang="en-US" sz="1600" dirty="0">
                <a:solidFill>
                  <a:schemeClr val="tx1">
                    <a:lumMod val="85000"/>
                    <a:lumOff val="15000"/>
                  </a:schemeClr>
                </a:solidFill>
                <a:cs typeface="+mn-ea"/>
                <a:sym typeface="+mn-lt"/>
              </a:rPr>
              <a:t>请于发薪日</a:t>
            </a:r>
            <a:r>
              <a:rPr lang="zh-CN" altLang="en-US" sz="1600" dirty="0">
                <a:solidFill>
                  <a:schemeClr val="tx1">
                    <a:lumMod val="85000"/>
                    <a:lumOff val="15000"/>
                  </a:schemeClr>
                </a:solidFill>
                <a:cs typeface="+mn-ea"/>
                <a:sym typeface="+mn-lt"/>
              </a:rPr>
              <a:t>前在个税</a:t>
            </a:r>
            <a:r>
              <a:rPr lang="en-US" altLang="zh-CN" sz="1600" dirty="0">
                <a:solidFill>
                  <a:schemeClr val="tx1">
                    <a:lumMod val="85000"/>
                    <a:lumOff val="15000"/>
                  </a:schemeClr>
                </a:solidFill>
                <a:cs typeface="+mn-ea"/>
                <a:sym typeface="+mn-lt"/>
              </a:rPr>
              <a:t>APP</a:t>
            </a:r>
            <a:r>
              <a:rPr lang="zh-CN" altLang="en-US" sz="1600" dirty="0">
                <a:solidFill>
                  <a:schemeClr val="tx1">
                    <a:lumMod val="85000"/>
                    <a:lumOff val="15000"/>
                  </a:schemeClr>
                </a:solidFill>
                <a:cs typeface="+mn-ea"/>
                <a:sym typeface="+mn-lt"/>
              </a:rPr>
              <a:t>上录入信息</a:t>
            </a:r>
            <a:endParaRPr lang="zh-CN" altLang="en-US" sz="1600" dirty="0">
              <a:solidFill>
                <a:schemeClr val="tx1">
                  <a:lumMod val="85000"/>
                  <a:lumOff val="15000"/>
                </a:schemeClr>
              </a:solidFill>
              <a:cs typeface="+mn-ea"/>
              <a:sym typeface="+mn-lt"/>
            </a:endParaRPr>
          </a:p>
        </p:txBody>
      </p:sp>
      <p:sp>
        <p:nvSpPr>
          <p:cNvPr id="16" name="文本框 15"/>
          <p:cNvSpPr txBox="1"/>
          <p:nvPr/>
        </p:nvSpPr>
        <p:spPr>
          <a:xfrm>
            <a:off x="1906559" y="4411764"/>
            <a:ext cx="2011680" cy="460375"/>
          </a:xfrm>
          <a:prstGeom prst="rect">
            <a:avLst/>
          </a:prstGeom>
          <a:noFill/>
        </p:spPr>
        <p:txBody>
          <a:bodyPr wrap="none" rtlCol="0">
            <a:spAutoFit/>
          </a:bodyPr>
          <a:lstStyle/>
          <a:p>
            <a:r>
              <a:rPr lang="zh-CN" altLang="en-US" sz="2400" dirty="0">
                <a:solidFill>
                  <a:srgbClr val="786449"/>
                </a:solidFill>
                <a:cs typeface="+mn-ea"/>
                <a:sym typeface="+mn-lt"/>
              </a:rPr>
              <a:t>个税缴纳时间</a:t>
            </a:r>
            <a:endParaRPr lang="zh-CN" altLang="en-US" sz="2400" dirty="0">
              <a:solidFill>
                <a:srgbClr val="786449"/>
              </a:solidFill>
              <a:cs typeface="+mn-ea"/>
              <a:sym typeface="+mn-lt"/>
            </a:endParaRPr>
          </a:p>
        </p:txBody>
      </p:sp>
      <p:sp>
        <p:nvSpPr>
          <p:cNvPr id="17" name="文本框 16"/>
          <p:cNvSpPr txBox="1"/>
          <p:nvPr/>
        </p:nvSpPr>
        <p:spPr>
          <a:xfrm>
            <a:off x="5333365" y="4910455"/>
            <a:ext cx="6866890" cy="1434465"/>
          </a:xfrm>
          <a:prstGeom prst="rect">
            <a:avLst/>
          </a:prstGeom>
          <a:noFill/>
        </p:spPr>
        <p:txBody>
          <a:bodyPr wrap="none" rtlCol="0">
            <a:noAutofit/>
          </a:bodyPr>
          <a:lstStyle/>
          <a:p>
            <a:pPr algn="ctr">
              <a:lnSpc>
                <a:spcPts val="2000"/>
              </a:lnSpc>
            </a:pPr>
            <a:r>
              <a:rPr lang="zh-CN" sz="1600" dirty="0">
                <a:solidFill>
                  <a:schemeClr val="tx1">
                    <a:lumMod val="85000"/>
                    <a:lumOff val="15000"/>
                  </a:schemeClr>
                </a:solidFill>
                <a:cs typeface="+mn-ea"/>
                <a:sym typeface="+mn-lt"/>
              </a:rPr>
              <a:t>系统按年收入累计计算</a:t>
            </a:r>
            <a:endParaRPr lang="zh-CN" sz="1600" dirty="0">
              <a:solidFill>
                <a:schemeClr val="tx1">
                  <a:lumMod val="85000"/>
                  <a:lumOff val="15000"/>
                </a:schemeClr>
              </a:solidFill>
              <a:cs typeface="+mn-ea"/>
              <a:sym typeface="+mn-lt"/>
            </a:endParaRPr>
          </a:p>
          <a:p>
            <a:pPr algn="ctr">
              <a:lnSpc>
                <a:spcPts val="2000"/>
              </a:lnSpc>
            </a:pPr>
            <a:r>
              <a:rPr lang="zh-CN" sz="1600" dirty="0">
                <a:solidFill>
                  <a:schemeClr val="tx1">
                    <a:lumMod val="85000"/>
                    <a:lumOff val="15000"/>
                  </a:schemeClr>
                </a:solidFill>
                <a:cs typeface="+mn-ea"/>
                <a:sym typeface="Wingdings" panose="05000000000000000000" charset="0"/>
              </a:rPr>
              <a:t>每月</a:t>
            </a:r>
            <a:r>
              <a:rPr lang="zh-CN" sz="1600" dirty="0">
                <a:solidFill>
                  <a:schemeClr val="tx1">
                    <a:lumMod val="85000"/>
                    <a:lumOff val="15000"/>
                  </a:schemeClr>
                </a:solidFill>
                <a:cs typeface="+mn-ea"/>
                <a:sym typeface="+mn-lt"/>
              </a:rPr>
              <a:t>收入虽然是均等的，但是由于收入累计有着渐进性，</a:t>
            </a:r>
            <a:endParaRPr lang="zh-CN" sz="1600" dirty="0">
              <a:solidFill>
                <a:schemeClr val="tx1">
                  <a:lumMod val="85000"/>
                  <a:lumOff val="15000"/>
                </a:schemeClr>
              </a:solidFill>
              <a:cs typeface="+mn-ea"/>
              <a:sym typeface="+mn-lt"/>
            </a:endParaRPr>
          </a:p>
          <a:p>
            <a:pPr algn="ctr">
              <a:lnSpc>
                <a:spcPts val="2000"/>
              </a:lnSpc>
            </a:pPr>
            <a:r>
              <a:rPr lang="zh-CN" sz="1600" dirty="0">
                <a:solidFill>
                  <a:schemeClr val="tx1">
                    <a:lumMod val="85000"/>
                    <a:lumOff val="15000"/>
                  </a:schemeClr>
                </a:solidFill>
                <a:cs typeface="+mn-ea"/>
                <a:sym typeface="+mn-lt"/>
              </a:rPr>
              <a:t>所以其适用渐进的超额累进税率，</a:t>
            </a:r>
            <a:endParaRPr lang="zh-CN" sz="1600" dirty="0">
              <a:solidFill>
                <a:schemeClr val="tx1">
                  <a:lumMod val="85000"/>
                  <a:lumOff val="15000"/>
                </a:schemeClr>
              </a:solidFill>
              <a:cs typeface="+mn-ea"/>
              <a:sym typeface="+mn-lt"/>
            </a:endParaRPr>
          </a:p>
          <a:p>
            <a:pPr algn="ctr">
              <a:lnSpc>
                <a:spcPts val="2000"/>
              </a:lnSpc>
            </a:pPr>
            <a:r>
              <a:rPr lang="zh-CN" sz="1600" dirty="0">
                <a:solidFill>
                  <a:schemeClr val="tx1">
                    <a:lumMod val="85000"/>
                    <a:lumOff val="15000"/>
                  </a:schemeClr>
                </a:solidFill>
                <a:cs typeface="+mn-ea"/>
                <a:sym typeface="+mn-lt"/>
              </a:rPr>
              <a:t>因此每个月缴纳的税额也呈现出渐进性的特点。</a:t>
            </a:r>
            <a:endParaRPr lang="zh-CN" sz="1600" dirty="0">
              <a:solidFill>
                <a:schemeClr val="tx1">
                  <a:lumMod val="85000"/>
                  <a:lumOff val="15000"/>
                </a:schemeClr>
              </a:solidFill>
              <a:cs typeface="+mn-ea"/>
              <a:sym typeface="+mn-lt"/>
            </a:endParaRPr>
          </a:p>
        </p:txBody>
      </p:sp>
      <p:sp>
        <p:nvSpPr>
          <p:cNvPr id="18" name="文本框 17"/>
          <p:cNvSpPr txBox="1"/>
          <p:nvPr/>
        </p:nvSpPr>
        <p:spPr>
          <a:xfrm>
            <a:off x="7736791" y="4449864"/>
            <a:ext cx="2011680" cy="460375"/>
          </a:xfrm>
          <a:prstGeom prst="rect">
            <a:avLst/>
          </a:prstGeom>
          <a:noFill/>
        </p:spPr>
        <p:txBody>
          <a:bodyPr wrap="none" rtlCol="0">
            <a:spAutoFit/>
          </a:bodyPr>
          <a:lstStyle/>
          <a:p>
            <a:r>
              <a:rPr lang="zh-CN" altLang="en-US" sz="2400" dirty="0">
                <a:solidFill>
                  <a:srgbClr val="786449"/>
                </a:solidFill>
                <a:cs typeface="+mn-ea"/>
                <a:sym typeface="+mn-lt"/>
              </a:rPr>
              <a:t>个税缴纳金额</a:t>
            </a:r>
            <a:endParaRPr lang="zh-CN" altLang="en-US" sz="2400" dirty="0">
              <a:solidFill>
                <a:srgbClr val="786449"/>
              </a:solidFill>
              <a:cs typeface="+mn-ea"/>
              <a:sym typeface="+mn-lt"/>
            </a:endParaRPr>
          </a:p>
        </p:txBody>
      </p:sp>
      <p:grpSp>
        <p:nvGrpSpPr>
          <p:cNvPr id="12" name="组合 11"/>
          <p:cNvGrpSpPr/>
          <p:nvPr/>
        </p:nvGrpSpPr>
        <p:grpSpPr>
          <a:xfrm>
            <a:off x="4720311" y="851644"/>
            <a:ext cx="2485039" cy="1255243"/>
            <a:chOff x="-1716219" y="640603"/>
            <a:chExt cx="2485039" cy="1255243"/>
          </a:xfrm>
        </p:grpSpPr>
        <p:sp>
          <p:nvSpPr>
            <p:cNvPr id="22" name="文本框 21"/>
            <p:cNvSpPr txBox="1"/>
            <p:nvPr/>
          </p:nvSpPr>
          <p:spPr>
            <a:xfrm>
              <a:off x="-1123317" y="640603"/>
              <a:ext cx="1300480" cy="768350"/>
            </a:xfrm>
            <a:prstGeom prst="rect">
              <a:avLst/>
            </a:prstGeom>
            <a:noFill/>
          </p:spPr>
          <p:txBody>
            <a:bodyPr wrap="none" rtlCol="0">
              <a:spAutoFit/>
            </a:bodyPr>
            <a:lstStyle/>
            <a:p>
              <a:r>
                <a:rPr lang="zh-CN" altLang="en-US" sz="4400" dirty="0">
                  <a:solidFill>
                    <a:srgbClr val="786449"/>
                  </a:solidFill>
                  <a:cs typeface="+mn-ea"/>
                  <a:sym typeface="+mn-lt"/>
                </a:rPr>
                <a:t>重点</a:t>
              </a:r>
              <a:endParaRPr lang="zh-CN" altLang="en-US" sz="4400" dirty="0">
                <a:solidFill>
                  <a:srgbClr val="786449"/>
                </a:solidFill>
                <a:cs typeface="+mn-ea"/>
                <a:sym typeface="+mn-lt"/>
              </a:endParaRPr>
            </a:p>
          </p:txBody>
        </p:sp>
        <p:sp>
          <p:nvSpPr>
            <p:cNvPr id="23" name="文本框 22"/>
            <p:cNvSpPr txBox="1"/>
            <p:nvPr/>
          </p:nvSpPr>
          <p:spPr>
            <a:xfrm>
              <a:off x="-1716219" y="1347745"/>
              <a:ext cx="2485039" cy="338554"/>
            </a:xfrm>
            <a:prstGeom prst="rect">
              <a:avLst/>
            </a:prstGeom>
            <a:noFill/>
          </p:spPr>
          <p:txBody>
            <a:bodyPr wrap="none" rtlCol="0">
              <a:spAutoFit/>
            </a:bodyPr>
            <a:lstStyle/>
            <a:p>
              <a:r>
                <a:rPr lang="en-US" altLang="zh-CN" sz="1600" dirty="0">
                  <a:solidFill>
                    <a:srgbClr val="A6AEB6"/>
                  </a:solidFill>
                  <a:cs typeface="+mn-ea"/>
                  <a:sym typeface="+mn-lt"/>
                </a:rPr>
                <a:t>Review contents details</a:t>
              </a:r>
              <a:endParaRPr lang="zh-CN" altLang="en-US" sz="1600" dirty="0">
                <a:solidFill>
                  <a:srgbClr val="A6AEB6"/>
                </a:solidFill>
                <a:cs typeface="+mn-ea"/>
                <a:sym typeface="+mn-lt"/>
              </a:endParaRPr>
            </a:p>
          </p:txBody>
        </p:sp>
        <p:sp>
          <p:nvSpPr>
            <p:cNvPr id="24" name="矩形: 圆角 23"/>
            <p:cNvSpPr/>
            <p:nvPr/>
          </p:nvSpPr>
          <p:spPr>
            <a:xfrm>
              <a:off x="-632090" y="1786781"/>
              <a:ext cx="595641" cy="109065"/>
            </a:xfrm>
            <a:prstGeom prst="roundRect">
              <a:avLst>
                <a:gd name="adj" fmla="val 50000"/>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13" name="图片 12" descr="6"/>
          <p:cNvPicPr>
            <a:picLocks noChangeAspect="1"/>
          </p:cNvPicPr>
          <p:nvPr/>
        </p:nvPicPr>
        <p:blipFill>
          <a:blip r:embed="rId3"/>
          <a:stretch>
            <a:fillRect/>
          </a:stretch>
        </p:blipFill>
        <p:spPr>
          <a:xfrm>
            <a:off x="2555875" y="3652520"/>
            <a:ext cx="713105" cy="588645"/>
          </a:xfrm>
          <a:prstGeom prst="rect">
            <a:avLst/>
          </a:prstGeom>
        </p:spPr>
      </p:pic>
      <p:pic>
        <p:nvPicPr>
          <p:cNvPr id="14" name="图片 13" descr="00"/>
          <p:cNvPicPr>
            <a:picLocks noChangeAspect="1"/>
          </p:cNvPicPr>
          <p:nvPr/>
        </p:nvPicPr>
        <p:blipFill>
          <a:blip r:embed="rId4"/>
          <a:stretch>
            <a:fillRect/>
          </a:stretch>
        </p:blipFill>
        <p:spPr>
          <a:xfrm>
            <a:off x="8361680" y="3589020"/>
            <a:ext cx="762000" cy="50482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373139" y="2955894"/>
            <a:ext cx="4852034" cy="1569660"/>
          </a:xfrm>
          <a:prstGeom prst="rect">
            <a:avLst/>
          </a:prstGeom>
        </p:spPr>
        <p:txBody>
          <a:bodyPr wrap="none">
            <a:spAutoFit/>
          </a:bodyPr>
          <a:lstStyle/>
          <a:p>
            <a:r>
              <a:rPr lang="en-US" altLang="zh-CN" sz="9600" dirty="0">
                <a:solidFill>
                  <a:srgbClr val="EEEAE7">
                    <a:alpha val="80000"/>
                  </a:srgbClr>
                </a:solidFill>
                <a:cs typeface="+mn-ea"/>
                <a:sym typeface="+mn-lt"/>
              </a:rPr>
              <a:t>Chapter</a:t>
            </a:r>
            <a:endParaRPr lang="zh-CN" altLang="en-US" sz="8800" dirty="0">
              <a:solidFill>
                <a:srgbClr val="EEEAE7">
                  <a:alpha val="80000"/>
                </a:srgbClr>
              </a:solidFill>
              <a:cs typeface="+mn-ea"/>
              <a:sym typeface="+mn-lt"/>
            </a:endParaRPr>
          </a:p>
        </p:txBody>
      </p:sp>
      <p:grpSp>
        <p:nvGrpSpPr>
          <p:cNvPr id="6" name="组合 5"/>
          <p:cNvGrpSpPr/>
          <p:nvPr/>
        </p:nvGrpSpPr>
        <p:grpSpPr>
          <a:xfrm>
            <a:off x="5391060" y="2011239"/>
            <a:ext cx="1409880" cy="1409880"/>
            <a:chOff x="5527949" y="1826778"/>
            <a:chExt cx="1136102" cy="1136102"/>
          </a:xfrm>
        </p:grpSpPr>
        <p:sp>
          <p:nvSpPr>
            <p:cNvPr id="2" name="圆角矩形 1"/>
            <p:cNvSpPr/>
            <p:nvPr/>
          </p:nvSpPr>
          <p:spPr>
            <a:xfrm>
              <a:off x="5527949" y="1826778"/>
              <a:ext cx="1136102" cy="1136102"/>
            </a:xfrm>
            <a:prstGeom prst="roundRect">
              <a:avLst/>
            </a:prstGeom>
            <a:solidFill>
              <a:srgbClr val="8AA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cs typeface="+mn-ea"/>
                <a:sym typeface="+mn-lt"/>
              </a:endParaRPr>
            </a:p>
          </p:txBody>
        </p:sp>
        <p:sp>
          <p:nvSpPr>
            <p:cNvPr id="5" name="圆角矩形 4"/>
            <p:cNvSpPr/>
            <p:nvPr/>
          </p:nvSpPr>
          <p:spPr>
            <a:xfrm>
              <a:off x="5772861" y="2051955"/>
              <a:ext cx="742407" cy="686121"/>
            </a:xfrm>
            <a:prstGeom prst="roundRect">
              <a:avLst/>
            </a:prstGeom>
          </p:spPr>
          <p:txBody>
            <a:bodyPr wrap="none">
              <a:spAutoFit/>
            </a:bodyPr>
            <a:lstStyle/>
            <a:p>
              <a:r>
                <a:rPr lang="en-US" altLang="zh-CN" sz="4400" dirty="0">
                  <a:solidFill>
                    <a:schemeClr val="bg1"/>
                  </a:solidFill>
                  <a:cs typeface="+mn-ea"/>
                  <a:sym typeface="+mn-lt"/>
                </a:rPr>
                <a:t>02</a:t>
              </a:r>
              <a:endParaRPr lang="zh-CN" altLang="en-US" sz="4400" dirty="0">
                <a:solidFill>
                  <a:schemeClr val="bg1"/>
                </a:solidFill>
                <a:cs typeface="+mn-ea"/>
                <a:sym typeface="+mn-lt"/>
              </a:endParaRPr>
            </a:p>
          </p:txBody>
        </p:sp>
      </p:grpSp>
      <p:sp>
        <p:nvSpPr>
          <p:cNvPr id="13" name="文本框 12"/>
          <p:cNvSpPr txBox="1"/>
          <p:nvPr/>
        </p:nvSpPr>
        <p:spPr>
          <a:xfrm>
            <a:off x="3769241" y="3757163"/>
            <a:ext cx="4653280" cy="768350"/>
          </a:xfrm>
          <a:prstGeom prst="rect">
            <a:avLst/>
          </a:prstGeom>
          <a:noFill/>
        </p:spPr>
        <p:txBody>
          <a:bodyPr wrap="none" rtlCol="0">
            <a:spAutoFit/>
          </a:bodyPr>
          <a:lstStyle/>
          <a:p>
            <a:r>
              <a:rPr lang="zh-CN" altLang="en-US" sz="4400" dirty="0">
                <a:solidFill>
                  <a:srgbClr val="786449"/>
                </a:solidFill>
                <a:cs typeface="+mn-ea"/>
                <a:sym typeface="+mn-lt"/>
              </a:rPr>
              <a:t>网上报销相关</a:t>
            </a:r>
            <a:r>
              <a:rPr lang="zh-CN" altLang="en-US" sz="4400" dirty="0">
                <a:solidFill>
                  <a:srgbClr val="786449"/>
                </a:solidFill>
                <a:cs typeface="+mn-ea"/>
                <a:sym typeface="+mn-lt"/>
              </a:rPr>
              <a:t>问题</a:t>
            </a:r>
            <a:endParaRPr lang="zh-CN" altLang="en-US" sz="4400" dirty="0">
              <a:solidFill>
                <a:srgbClr val="786449"/>
              </a:solidFill>
              <a:cs typeface="+mn-ea"/>
              <a:sym typeface="+mn-lt"/>
            </a:endParaRPr>
          </a:p>
        </p:txBody>
      </p:sp>
      <p:sp>
        <p:nvSpPr>
          <p:cNvPr id="14" name="文本框 13"/>
          <p:cNvSpPr txBox="1"/>
          <p:nvPr/>
        </p:nvSpPr>
        <p:spPr>
          <a:xfrm>
            <a:off x="4714051" y="4560823"/>
            <a:ext cx="2485039" cy="338554"/>
          </a:xfrm>
          <a:prstGeom prst="rect">
            <a:avLst/>
          </a:prstGeom>
          <a:noFill/>
        </p:spPr>
        <p:txBody>
          <a:bodyPr wrap="none" rtlCol="0">
            <a:spAutoFit/>
          </a:bodyPr>
          <a:lstStyle/>
          <a:p>
            <a:r>
              <a:rPr lang="en-US" altLang="zh-CN" sz="1600" dirty="0">
                <a:solidFill>
                  <a:srgbClr val="A6AEB6"/>
                </a:solidFill>
                <a:cs typeface="+mn-ea"/>
                <a:sym typeface="+mn-lt"/>
              </a:rPr>
              <a:t>Review contents details</a:t>
            </a:r>
            <a:endParaRPr lang="zh-CN" altLang="en-US" sz="1600" dirty="0">
              <a:solidFill>
                <a:srgbClr val="A6AEB6"/>
              </a:solidFill>
              <a:cs typeface="+mn-ea"/>
              <a:sym typeface="+mn-lt"/>
            </a:endParaRPr>
          </a:p>
        </p:txBody>
      </p:sp>
      <p:sp>
        <p:nvSpPr>
          <p:cNvPr id="3" name="文本框 2"/>
          <p:cNvSpPr txBox="1"/>
          <p:nvPr/>
        </p:nvSpPr>
        <p:spPr>
          <a:xfrm>
            <a:off x="4837430" y="724535"/>
            <a:ext cx="2800985" cy="673735"/>
          </a:xfrm>
          <a:prstGeom prst="rect">
            <a:avLst/>
          </a:prstGeom>
          <a:noFill/>
        </p:spPr>
        <p:txBody>
          <a:bodyPr wrap="square" rtlCol="0">
            <a:noAutofit/>
          </a:bodyPr>
          <a:p>
            <a:pPr algn="ctr"/>
            <a:r>
              <a:rPr lang="zh-CN" altLang="en-US" sz="4400" dirty="0">
                <a:solidFill>
                  <a:srgbClr val="786449"/>
                </a:solidFill>
                <a:cs typeface="+mn-ea"/>
              </a:rPr>
              <a:t>财务二</a:t>
            </a:r>
            <a:r>
              <a:rPr lang="zh-CN" altLang="en-US" sz="4400" dirty="0">
                <a:solidFill>
                  <a:srgbClr val="786449"/>
                </a:solidFill>
                <a:cs typeface="+mn-ea"/>
                <a:sym typeface="+mn-ea"/>
              </a:rPr>
              <a:t>科</a:t>
            </a:r>
            <a:endParaRPr lang="zh-CN" altLang="en-US" sz="36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差旅费"/>
          <p:cNvPicPr>
            <a:picLocks noChangeAspect="1"/>
          </p:cNvPicPr>
          <p:nvPr/>
        </p:nvPicPr>
        <p:blipFill>
          <a:blip r:embed="rId1"/>
          <a:stretch>
            <a:fillRect/>
          </a:stretch>
        </p:blipFill>
        <p:spPr>
          <a:xfrm>
            <a:off x="1829435" y="0"/>
            <a:ext cx="8533130" cy="6858000"/>
          </a:xfrm>
          <a:prstGeom prst="rect">
            <a:avLst/>
          </a:prstGeom>
        </p:spPr>
      </p:pic>
      <p:sp>
        <p:nvSpPr>
          <p:cNvPr id="4" name="矩形 3"/>
          <p:cNvSpPr/>
          <p:nvPr/>
        </p:nvSpPr>
        <p:spPr>
          <a:xfrm>
            <a:off x="2199005" y="6418580"/>
            <a:ext cx="7966710" cy="455295"/>
          </a:xfrm>
          <a:prstGeom prst="rect">
            <a:avLst/>
          </a:prstGeom>
          <a:noFill/>
          <a:ln w="28575">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费用"/>
          <p:cNvPicPr>
            <a:picLocks noChangeAspect="1"/>
          </p:cNvPicPr>
          <p:nvPr/>
        </p:nvPicPr>
        <p:blipFill>
          <a:blip r:embed="rId1"/>
          <a:stretch>
            <a:fillRect/>
          </a:stretch>
        </p:blipFill>
        <p:spPr>
          <a:xfrm>
            <a:off x="1127760" y="0"/>
            <a:ext cx="9935845" cy="6858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工会慰问"/>
          <p:cNvPicPr>
            <a:picLocks noChangeAspect="1"/>
          </p:cNvPicPr>
          <p:nvPr/>
        </p:nvPicPr>
        <p:blipFill>
          <a:blip r:embed="rId1"/>
          <a:stretch>
            <a:fillRect/>
          </a:stretch>
        </p:blipFill>
        <p:spPr>
          <a:xfrm>
            <a:off x="895350" y="295275"/>
            <a:ext cx="10401300" cy="626745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外聘专家"/>
          <p:cNvPicPr>
            <a:picLocks noChangeAspect="1"/>
          </p:cNvPicPr>
          <p:nvPr/>
        </p:nvPicPr>
        <p:blipFill>
          <a:blip r:embed="rId1"/>
          <a:stretch>
            <a:fillRect/>
          </a:stretch>
        </p:blipFill>
        <p:spPr>
          <a:xfrm>
            <a:off x="833120" y="366395"/>
            <a:ext cx="10525125" cy="612457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质保金"/>
          <p:cNvPicPr>
            <a:picLocks noChangeAspect="1"/>
          </p:cNvPicPr>
          <p:nvPr/>
        </p:nvPicPr>
        <p:blipFill>
          <a:blip r:embed="rId1"/>
          <a:stretch>
            <a:fillRect/>
          </a:stretch>
        </p:blipFill>
        <p:spPr>
          <a:xfrm>
            <a:off x="962025" y="114300"/>
            <a:ext cx="10267950" cy="66294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373139" y="2955894"/>
            <a:ext cx="4852034" cy="1569660"/>
          </a:xfrm>
          <a:prstGeom prst="rect">
            <a:avLst/>
          </a:prstGeom>
        </p:spPr>
        <p:txBody>
          <a:bodyPr wrap="none">
            <a:spAutoFit/>
          </a:bodyPr>
          <a:lstStyle/>
          <a:p>
            <a:r>
              <a:rPr lang="en-US" altLang="zh-CN" sz="9600" dirty="0">
                <a:solidFill>
                  <a:srgbClr val="EEEAE7">
                    <a:alpha val="80000"/>
                  </a:srgbClr>
                </a:solidFill>
                <a:cs typeface="+mn-ea"/>
                <a:sym typeface="+mn-lt"/>
              </a:rPr>
              <a:t>Chapter</a:t>
            </a:r>
            <a:endParaRPr lang="zh-CN" altLang="en-US" sz="8800" dirty="0">
              <a:solidFill>
                <a:srgbClr val="EEEAE7">
                  <a:alpha val="80000"/>
                </a:srgbClr>
              </a:solidFill>
              <a:cs typeface="+mn-ea"/>
              <a:sym typeface="+mn-lt"/>
            </a:endParaRPr>
          </a:p>
        </p:txBody>
      </p:sp>
      <p:grpSp>
        <p:nvGrpSpPr>
          <p:cNvPr id="6" name="组合 5"/>
          <p:cNvGrpSpPr/>
          <p:nvPr/>
        </p:nvGrpSpPr>
        <p:grpSpPr>
          <a:xfrm>
            <a:off x="5391060" y="2011239"/>
            <a:ext cx="1409880" cy="1409880"/>
            <a:chOff x="5527949" y="1826778"/>
            <a:chExt cx="1136102" cy="1136102"/>
          </a:xfrm>
        </p:grpSpPr>
        <p:sp>
          <p:nvSpPr>
            <p:cNvPr id="2" name="圆角矩形 1"/>
            <p:cNvSpPr/>
            <p:nvPr/>
          </p:nvSpPr>
          <p:spPr>
            <a:xfrm>
              <a:off x="5527949" y="1826778"/>
              <a:ext cx="1136102" cy="1136102"/>
            </a:xfrm>
            <a:prstGeom prst="roundRect">
              <a:avLst/>
            </a:prstGeom>
            <a:solidFill>
              <a:srgbClr val="8AA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cs typeface="+mn-ea"/>
                <a:sym typeface="+mn-lt"/>
              </a:endParaRPr>
            </a:p>
          </p:txBody>
        </p:sp>
        <p:sp>
          <p:nvSpPr>
            <p:cNvPr id="5" name="圆角矩形 4"/>
            <p:cNvSpPr/>
            <p:nvPr/>
          </p:nvSpPr>
          <p:spPr>
            <a:xfrm>
              <a:off x="5772861" y="2051955"/>
              <a:ext cx="740271" cy="685988"/>
            </a:xfrm>
            <a:prstGeom prst="roundRect">
              <a:avLst/>
            </a:prstGeom>
          </p:spPr>
          <p:txBody>
            <a:bodyPr wrap="none">
              <a:spAutoFit/>
            </a:bodyPr>
            <a:lstStyle/>
            <a:p>
              <a:r>
                <a:rPr lang="en-US" altLang="zh-CN" sz="4400" dirty="0">
                  <a:solidFill>
                    <a:schemeClr val="bg1"/>
                  </a:solidFill>
                  <a:cs typeface="+mn-ea"/>
                  <a:sym typeface="+mn-lt"/>
                </a:rPr>
                <a:t>01</a:t>
              </a:r>
              <a:endParaRPr lang="zh-CN" altLang="en-US" sz="4400" dirty="0">
                <a:solidFill>
                  <a:schemeClr val="bg1"/>
                </a:solidFill>
                <a:cs typeface="+mn-ea"/>
                <a:sym typeface="+mn-lt"/>
              </a:endParaRPr>
            </a:p>
          </p:txBody>
        </p:sp>
      </p:grpSp>
      <p:sp>
        <p:nvSpPr>
          <p:cNvPr id="13" name="文本框 12"/>
          <p:cNvSpPr txBox="1"/>
          <p:nvPr/>
        </p:nvSpPr>
        <p:spPr>
          <a:xfrm>
            <a:off x="4886841" y="3757163"/>
            <a:ext cx="2418080" cy="768350"/>
          </a:xfrm>
          <a:prstGeom prst="rect">
            <a:avLst/>
          </a:prstGeom>
          <a:noFill/>
        </p:spPr>
        <p:txBody>
          <a:bodyPr wrap="none" rtlCol="0">
            <a:spAutoFit/>
          </a:bodyPr>
          <a:lstStyle/>
          <a:p>
            <a:r>
              <a:rPr lang="zh-CN" altLang="en-US" sz="4400" dirty="0">
                <a:solidFill>
                  <a:srgbClr val="786449"/>
                </a:solidFill>
                <a:cs typeface="+mn-ea"/>
                <a:sym typeface="+mn-lt"/>
              </a:rPr>
              <a:t>采购申请</a:t>
            </a:r>
            <a:endParaRPr lang="zh-CN" altLang="en-US" sz="4400" dirty="0">
              <a:solidFill>
                <a:srgbClr val="786449"/>
              </a:solidFill>
              <a:cs typeface="+mn-ea"/>
              <a:sym typeface="+mn-lt"/>
            </a:endParaRPr>
          </a:p>
        </p:txBody>
      </p:sp>
      <p:sp>
        <p:nvSpPr>
          <p:cNvPr id="14" name="文本框 13"/>
          <p:cNvSpPr txBox="1"/>
          <p:nvPr/>
        </p:nvSpPr>
        <p:spPr>
          <a:xfrm>
            <a:off x="4820096" y="4561458"/>
            <a:ext cx="2485039" cy="338554"/>
          </a:xfrm>
          <a:prstGeom prst="rect">
            <a:avLst/>
          </a:prstGeom>
          <a:noFill/>
        </p:spPr>
        <p:txBody>
          <a:bodyPr wrap="none" rtlCol="0">
            <a:spAutoFit/>
          </a:bodyPr>
          <a:lstStyle/>
          <a:p>
            <a:r>
              <a:rPr lang="en-US" altLang="zh-CN" sz="1600" dirty="0">
                <a:solidFill>
                  <a:srgbClr val="A6AEB6"/>
                </a:solidFill>
                <a:cs typeface="+mn-ea"/>
                <a:sym typeface="+mn-lt"/>
              </a:rPr>
              <a:t>Review contents details</a:t>
            </a:r>
            <a:endParaRPr lang="zh-CN" altLang="en-US" sz="1600" dirty="0">
              <a:solidFill>
                <a:srgbClr val="A6AEB6"/>
              </a:solidFill>
              <a:cs typeface="+mn-ea"/>
              <a:sym typeface="+mn-lt"/>
            </a:endParaRPr>
          </a:p>
        </p:txBody>
      </p:sp>
      <p:sp>
        <p:nvSpPr>
          <p:cNvPr id="4" name="文本框 3"/>
          <p:cNvSpPr txBox="1"/>
          <p:nvPr>
            <p:custDataLst>
              <p:tags r:id="rId1"/>
            </p:custDataLst>
          </p:nvPr>
        </p:nvSpPr>
        <p:spPr>
          <a:xfrm>
            <a:off x="4837430" y="724535"/>
            <a:ext cx="2800985" cy="673735"/>
          </a:xfrm>
          <a:prstGeom prst="rect">
            <a:avLst/>
          </a:prstGeom>
          <a:noFill/>
        </p:spPr>
        <p:txBody>
          <a:bodyPr wrap="square" rtlCol="0">
            <a:noAutofit/>
          </a:bodyPr>
          <a:p>
            <a:pPr algn="ctr"/>
            <a:r>
              <a:rPr lang="zh-CN" altLang="en-US" sz="4400" dirty="0">
                <a:solidFill>
                  <a:srgbClr val="786449"/>
                </a:solidFill>
                <a:cs typeface="+mn-ea"/>
              </a:rPr>
              <a:t>招标办</a:t>
            </a:r>
            <a:endParaRPr lang="zh-CN" altLang="en-US" sz="36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86472" y="141546"/>
            <a:ext cx="10382250" cy="986638"/>
            <a:chOff x="1366252" y="1244541"/>
            <a:chExt cx="10382250" cy="986638"/>
          </a:xfrm>
        </p:grpSpPr>
        <p:sp>
          <p:nvSpPr>
            <p:cNvPr id="4" name="文本框 3"/>
            <p:cNvSpPr txBox="1"/>
            <p:nvPr>
              <p:custDataLst>
                <p:tags r:id="rId1"/>
              </p:custDataLst>
            </p:nvPr>
          </p:nvSpPr>
          <p:spPr>
            <a:xfrm>
              <a:off x="1366252" y="1244541"/>
              <a:ext cx="10382250" cy="768350"/>
            </a:xfrm>
            <a:prstGeom prst="rect">
              <a:avLst/>
            </a:prstGeom>
            <a:noFill/>
          </p:spPr>
          <p:txBody>
            <a:bodyPr wrap="none" rtlCol="0">
              <a:spAutoFit/>
            </a:bodyPr>
            <a:lstStyle/>
            <a:p>
              <a:pPr algn="l"/>
              <a:r>
                <a:rPr lang="zh-CN" altLang="en-US" sz="4400" dirty="0">
                  <a:solidFill>
                    <a:srgbClr val="786449"/>
                  </a:solidFill>
                  <a:cs typeface="+mn-ea"/>
                  <a:sym typeface="+mn-lt"/>
                </a:rPr>
                <a:t>招标采购</a:t>
              </a:r>
              <a:r>
                <a:rPr lang="en-US" altLang="zh-CN" sz="4400" dirty="0">
                  <a:solidFill>
                    <a:srgbClr val="786449"/>
                  </a:solidFill>
                  <a:cs typeface="+mn-ea"/>
                  <a:sym typeface="+mn-lt"/>
                </a:rPr>
                <a:t>Tips</a:t>
              </a:r>
              <a:r>
                <a:rPr lang="zh-CN" altLang="en-US" sz="4400" dirty="0">
                  <a:solidFill>
                    <a:srgbClr val="786449"/>
                  </a:solidFill>
                  <a:cs typeface="+mn-ea"/>
                  <a:sym typeface="+mn-lt"/>
                </a:rPr>
                <a:t>：</a:t>
              </a:r>
              <a:r>
                <a:rPr lang="en-US" altLang="zh-CN" sz="3600" dirty="0">
                  <a:solidFill>
                    <a:srgbClr val="786449"/>
                  </a:solidFill>
                  <a:cs typeface="+mn-ea"/>
                  <a:sym typeface="+mn-lt"/>
                </a:rPr>
                <a:t>1.</a:t>
              </a:r>
              <a:r>
                <a:rPr lang="zh-CN" altLang="en-US" sz="3600" dirty="0">
                  <a:solidFill>
                    <a:srgbClr val="786449"/>
                  </a:solidFill>
                  <a:cs typeface="+mn-ea"/>
                  <a:sym typeface="+mn-lt"/>
                </a:rPr>
                <a:t>多少金额采购需要走申请手续</a:t>
              </a:r>
              <a:endParaRPr lang="zh-CN" altLang="en-US" sz="3600" dirty="0">
                <a:solidFill>
                  <a:srgbClr val="786449"/>
                </a:solidFill>
                <a:cs typeface="+mn-ea"/>
                <a:sym typeface="+mn-lt"/>
              </a:endParaRPr>
            </a:p>
          </p:txBody>
        </p:sp>
        <p:sp>
          <p:nvSpPr>
            <p:cNvPr id="15" name="矩形: 圆角 14"/>
            <p:cNvSpPr/>
            <p:nvPr>
              <p:custDataLst>
                <p:tags r:id="rId2"/>
              </p:custDataLst>
            </p:nvPr>
          </p:nvSpPr>
          <p:spPr>
            <a:xfrm>
              <a:off x="1514459" y="2122114"/>
              <a:ext cx="595641" cy="109065"/>
            </a:xfrm>
            <a:prstGeom prst="roundRect">
              <a:avLst>
                <a:gd name="adj" fmla="val 50000"/>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7" name="TextBox 54"/>
          <p:cNvSpPr txBox="1"/>
          <p:nvPr>
            <p:custDataLst>
              <p:tags r:id="rId3"/>
            </p:custDataLst>
          </p:nvPr>
        </p:nvSpPr>
        <p:spPr>
          <a:xfrm>
            <a:off x="657225" y="1442085"/>
            <a:ext cx="10712450" cy="5130800"/>
          </a:xfrm>
          <a:prstGeom prst="rect">
            <a:avLst/>
          </a:prstGeom>
          <a:noFill/>
        </p:spPr>
        <p:txBody>
          <a:bodyPr wrap="square" rtlCol="0">
            <a:noAutofit/>
          </a:bodyPr>
          <a:lstStyle>
            <a:defPPr>
              <a:defRPr lang="zh-CN"/>
            </a:defPPr>
            <a:lvl1pPr defTabSz="1219200">
              <a:lnSpc>
                <a:spcPct val="100000"/>
              </a:lnSpc>
              <a:spcBef>
                <a:spcPct val="20000"/>
              </a:spcBef>
              <a:defRPr sz="2000" b="1">
                <a:solidFill>
                  <a:schemeClr val="tx1">
                    <a:lumMod val="75000"/>
                    <a:lumOff val="25000"/>
                  </a:schemeClr>
                </a:solidFill>
                <a:latin typeface="汉仪润圆-65简" panose="00020600040101010101" pitchFamily="18" charset="-122"/>
                <a:ea typeface="汉仪润圆-65简" panose="00020600040101010101" pitchFamily="18" charset="-122"/>
                <a:cs typeface="+mn-ea"/>
              </a:defRPr>
            </a:lvl1pPr>
          </a:lstStyle>
          <a:p>
            <a:endParaRPr lang="en-US" altLang="zh-CN" sz="48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a:p>
            <a:r>
              <a:rPr lang="en-US" altLang="zh-CN" sz="4800" dirty="0" smtClean="0">
                <a:solidFill>
                  <a:srgbClr val="FF0000"/>
                </a:solidFill>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2000</a:t>
            </a:r>
            <a:r>
              <a:rPr lang="zh-CN" altLang="en-US" sz="4800" dirty="0" smtClean="0">
                <a:solidFill>
                  <a:srgbClr val="FF0000"/>
                </a:solidFill>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元以下</a:t>
            </a:r>
            <a:r>
              <a:rPr lang="zh-CN" altLang="en-US" sz="48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的由系部自行采购、报销</a:t>
            </a:r>
            <a:endParaRPr lang="en-US" altLang="zh-CN" sz="48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a:p>
            <a:r>
              <a:rPr lang="en-US" altLang="zh-CN" sz="4800" dirty="0" smtClean="0">
                <a:solidFill>
                  <a:srgbClr val="FF0000"/>
                </a:solidFill>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2000</a:t>
            </a:r>
            <a:r>
              <a:rPr lang="zh-CN" altLang="en-US" sz="4800" dirty="0" smtClean="0">
                <a:solidFill>
                  <a:srgbClr val="FF0000"/>
                </a:solidFill>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元以上</a:t>
            </a:r>
            <a:r>
              <a:rPr lang="zh-CN" altLang="en-US" sz="48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的采购项目需要走学院申请手续</a:t>
            </a:r>
            <a:endParaRPr lang="zh-CN" altLang="en-US" sz="48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86472" y="141546"/>
            <a:ext cx="9925050" cy="1585654"/>
            <a:chOff x="1366252" y="1244541"/>
            <a:chExt cx="9925050" cy="986638"/>
          </a:xfrm>
        </p:grpSpPr>
        <p:sp>
          <p:nvSpPr>
            <p:cNvPr id="4" name="文本框 3"/>
            <p:cNvSpPr txBox="1"/>
            <p:nvPr>
              <p:custDataLst>
                <p:tags r:id="rId1"/>
              </p:custDataLst>
            </p:nvPr>
          </p:nvSpPr>
          <p:spPr>
            <a:xfrm>
              <a:off x="1366252" y="1244541"/>
              <a:ext cx="9925050" cy="478089"/>
            </a:xfrm>
            <a:prstGeom prst="rect">
              <a:avLst/>
            </a:prstGeom>
            <a:noFill/>
          </p:spPr>
          <p:txBody>
            <a:bodyPr wrap="none" rtlCol="0">
              <a:spAutoFit/>
            </a:bodyPr>
            <a:lstStyle/>
            <a:p>
              <a:pPr algn="l"/>
              <a:r>
                <a:rPr lang="zh-CN" altLang="en-US" sz="4400" dirty="0">
                  <a:solidFill>
                    <a:srgbClr val="786449"/>
                  </a:solidFill>
                  <a:cs typeface="+mn-ea"/>
                  <a:sym typeface="+mn-lt"/>
                </a:rPr>
                <a:t>招标采购</a:t>
              </a:r>
              <a:r>
                <a:rPr lang="en-US" altLang="zh-CN" sz="4400" dirty="0">
                  <a:solidFill>
                    <a:srgbClr val="786449"/>
                  </a:solidFill>
                  <a:cs typeface="+mn-ea"/>
                  <a:sym typeface="+mn-lt"/>
                </a:rPr>
                <a:t>Tips</a:t>
              </a:r>
              <a:r>
                <a:rPr lang="zh-CN" altLang="en-US" sz="4400" dirty="0">
                  <a:solidFill>
                    <a:srgbClr val="786449"/>
                  </a:solidFill>
                  <a:cs typeface="+mn-ea"/>
                  <a:sym typeface="+mn-lt"/>
                </a:rPr>
                <a:t>：</a:t>
              </a:r>
              <a:r>
                <a:rPr lang="en-US" altLang="zh-CN" sz="3600" dirty="0">
                  <a:solidFill>
                    <a:srgbClr val="786449"/>
                  </a:solidFill>
                  <a:cs typeface="+mn-ea"/>
                  <a:sym typeface="+mn-lt"/>
                </a:rPr>
                <a:t>2.</a:t>
              </a:r>
              <a:r>
                <a:rPr lang="zh-CN" altLang="en-US" sz="3600" dirty="0">
                  <a:solidFill>
                    <a:srgbClr val="786449"/>
                  </a:solidFill>
                  <a:cs typeface="+mn-ea"/>
                  <a:sym typeface="+mn-lt"/>
                </a:rPr>
                <a:t>走申请手续之前的准备工作</a:t>
              </a:r>
              <a:endParaRPr lang="zh-CN" altLang="en-US" sz="3600" dirty="0">
                <a:solidFill>
                  <a:srgbClr val="786449"/>
                </a:solidFill>
                <a:cs typeface="+mn-ea"/>
                <a:sym typeface="+mn-lt"/>
              </a:endParaRPr>
            </a:p>
          </p:txBody>
        </p:sp>
        <p:sp>
          <p:nvSpPr>
            <p:cNvPr id="15" name="矩形: 圆角 14"/>
            <p:cNvSpPr/>
            <p:nvPr>
              <p:custDataLst>
                <p:tags r:id="rId2"/>
              </p:custDataLst>
            </p:nvPr>
          </p:nvSpPr>
          <p:spPr>
            <a:xfrm>
              <a:off x="1514459" y="2122114"/>
              <a:ext cx="595641" cy="109065"/>
            </a:xfrm>
            <a:prstGeom prst="roundRect">
              <a:avLst>
                <a:gd name="adj" fmla="val 50000"/>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7" name="TextBox 54"/>
          <p:cNvSpPr txBox="1"/>
          <p:nvPr>
            <p:custDataLst>
              <p:tags r:id="rId3"/>
            </p:custDataLst>
          </p:nvPr>
        </p:nvSpPr>
        <p:spPr>
          <a:xfrm>
            <a:off x="1022985" y="1019175"/>
            <a:ext cx="10712450" cy="5130800"/>
          </a:xfrm>
          <a:prstGeom prst="rect">
            <a:avLst/>
          </a:prstGeom>
          <a:noFill/>
        </p:spPr>
        <p:txBody>
          <a:bodyPr wrap="square" rtlCol="0">
            <a:noAutofit/>
          </a:bodyPr>
          <a:lstStyle>
            <a:defPPr>
              <a:defRPr lang="zh-CN"/>
            </a:defPPr>
            <a:lvl1pPr defTabSz="1219200">
              <a:lnSpc>
                <a:spcPct val="100000"/>
              </a:lnSpc>
              <a:spcBef>
                <a:spcPct val="20000"/>
              </a:spcBef>
              <a:defRPr sz="2000" b="1">
                <a:solidFill>
                  <a:schemeClr val="tx1">
                    <a:lumMod val="75000"/>
                    <a:lumOff val="25000"/>
                  </a:schemeClr>
                </a:solidFill>
                <a:latin typeface="汉仪润圆-65简" panose="00020600040101010101" pitchFamily="18" charset="-122"/>
                <a:ea typeface="汉仪润圆-65简" panose="00020600040101010101" pitchFamily="18" charset="-122"/>
                <a:cs typeface="+mn-ea"/>
              </a:defRPr>
            </a:lvl1pPr>
          </a:lstStyle>
          <a:p>
            <a:endParaRPr lang="en-US" altLang="zh-CN" sz="48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a:p>
            <a:endParaRPr lang="en-US" altLang="zh-CN" sz="48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a:p>
            <a:r>
              <a:rPr lang="zh-CN" altLang="en-US" sz="48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使用部门确定需求种类，需求量，预算，货物</a:t>
            </a:r>
            <a:r>
              <a:rPr lang="en-US" altLang="zh-CN" sz="48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a:t>
            </a:r>
            <a:r>
              <a:rPr lang="zh-CN" altLang="en-US" sz="48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服务</a:t>
            </a:r>
            <a:r>
              <a:rPr lang="en-US" altLang="zh-CN" sz="48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a:t>
            </a:r>
            <a:r>
              <a:rPr lang="zh-CN" altLang="en-US" sz="48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工程参数，交货期，工期等。</a:t>
            </a:r>
            <a:endParaRPr lang="zh-CN" altLang="en-US" sz="48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238885" y="814070"/>
            <a:ext cx="9903460" cy="5398770"/>
          </a:xfrm>
          <a:prstGeom prst="rect">
            <a:avLst/>
          </a:prstGeom>
          <a:noFill/>
          <a:ln w="9525">
            <a:noFill/>
          </a:ln>
        </p:spPr>
        <p:txBody>
          <a:bodyPr>
            <a:noAutofit/>
          </a:bodyPr>
          <a:p>
            <a:pPr indent="0"/>
            <a:r>
              <a:rPr lang="zh-CN" sz="2400" b="1">
                <a:solidFill>
                  <a:srgbClr val="FF0000"/>
                </a:solidFill>
                <a:ea typeface="宋体" panose="02010600030101010101" pitchFamily="2" charset="-122"/>
              </a:rPr>
              <a:t>1、缴费时间</a:t>
            </a:r>
            <a:r>
              <a:rPr lang="zh-CN" sz="2400" b="0">
                <a:ea typeface="宋体" panose="02010600030101010101" pitchFamily="2" charset="-122"/>
              </a:rPr>
              <a:t>：根据我们学校收费制度规定，书费、住宿费、代收书费都应该在开学一周内缴纳完毕。</a:t>
            </a:r>
            <a:endParaRPr lang="zh-CN" sz="2400" b="0">
              <a:ea typeface="宋体" panose="02010600030101010101" pitchFamily="2" charset="-122"/>
            </a:endParaRPr>
          </a:p>
          <a:p>
            <a:pPr indent="0"/>
            <a:endParaRPr lang="zh-CN" sz="2400" b="0">
              <a:ea typeface="宋体" panose="02010600030101010101" pitchFamily="2" charset="-122"/>
            </a:endParaRPr>
          </a:p>
          <a:p>
            <a:pPr indent="0"/>
            <a:endParaRPr lang="zh-CN" sz="2400" b="0">
              <a:ea typeface="宋体" panose="02010600030101010101" pitchFamily="2" charset="-122"/>
            </a:endParaRPr>
          </a:p>
          <a:p>
            <a:pPr indent="0"/>
            <a:r>
              <a:rPr lang="zh-CN" sz="2400" b="1">
                <a:solidFill>
                  <a:srgbClr val="FF0000"/>
                </a:solidFill>
                <a:ea typeface="宋体" panose="02010600030101010101" pitchFamily="2" charset="-122"/>
              </a:rPr>
              <a:t>2</a:t>
            </a:r>
            <a:r>
              <a:rPr lang="zh-CN" sz="2400" b="0">
                <a:solidFill>
                  <a:srgbClr val="FF0000"/>
                </a:solidFill>
                <a:ea typeface="宋体" panose="02010600030101010101" pitchFamily="2" charset="-122"/>
              </a:rPr>
              <a:t>、</a:t>
            </a:r>
            <a:r>
              <a:rPr lang="zh-CN" sz="2400" b="1">
                <a:solidFill>
                  <a:srgbClr val="FF0000"/>
                </a:solidFill>
                <a:ea typeface="宋体" panose="02010600030101010101" pitchFamily="2" charset="-122"/>
              </a:rPr>
              <a:t>免费规定</a:t>
            </a:r>
            <a:r>
              <a:rPr lang="zh-CN" sz="2400" b="0">
                <a:solidFill>
                  <a:srgbClr val="FF0000"/>
                </a:solidFill>
                <a:ea typeface="宋体" panose="02010600030101010101" pitchFamily="2" charset="-122"/>
              </a:rPr>
              <a:t>：</a:t>
            </a:r>
            <a:r>
              <a:rPr lang="zh-CN" sz="2400" b="0">
                <a:ea typeface="宋体" panose="02010600030101010101" pitchFamily="2" charset="-122"/>
              </a:rPr>
              <a:t>只有技师类专业学生才有可能是建档立卡的学生，不缴纳书费、住宿费，普通中专、大专的学生贫困的学生仍需缴纳书费、住宿费。</a:t>
            </a:r>
            <a:endParaRPr lang="zh-CN" sz="2400" b="0">
              <a:ea typeface="宋体" panose="02010600030101010101" pitchFamily="2" charset="-122"/>
            </a:endParaRPr>
          </a:p>
          <a:p>
            <a:pPr indent="0"/>
            <a:endParaRPr lang="zh-CN" sz="2400" b="0">
              <a:ea typeface="宋体" panose="02010600030101010101" pitchFamily="2" charset="-122"/>
            </a:endParaRPr>
          </a:p>
          <a:p>
            <a:pPr indent="0"/>
            <a:endParaRPr lang="zh-CN" sz="2400" b="0">
              <a:ea typeface="宋体" panose="02010600030101010101" pitchFamily="2" charset="-122"/>
            </a:endParaRPr>
          </a:p>
          <a:p>
            <a:pPr indent="0"/>
            <a:r>
              <a:rPr lang="zh-CN" sz="2400" b="1">
                <a:solidFill>
                  <a:srgbClr val="FF0000"/>
                </a:solidFill>
                <a:ea typeface="宋体" panose="02010600030101010101" pitchFamily="2" charset="-122"/>
              </a:rPr>
              <a:t>3、缴费需提供的材料：</a:t>
            </a:r>
            <a:r>
              <a:rPr lang="zh-CN" sz="2400" b="0">
                <a:ea typeface="宋体" panose="02010600030101010101" pitchFamily="2" charset="-122"/>
              </a:rPr>
              <a:t>老生缴费表打印一式三份，缴费前把电子表格发到邮箱a8503071@163.com，发送文件的名称是班主任名字</a:t>
            </a:r>
            <a:r>
              <a:rPr lang="en-US" altLang="zh-CN" sz="2400" b="0">
                <a:ea typeface="宋体" panose="02010600030101010101" pitchFamily="2" charset="-122"/>
              </a:rPr>
              <a:t>+</a:t>
            </a:r>
            <a:r>
              <a:rPr lang="zh-CN" altLang="en-US" sz="2400" b="0">
                <a:ea typeface="宋体" panose="02010600030101010101" pitchFamily="2" charset="-122"/>
              </a:rPr>
              <a:t>班级名称，</a:t>
            </a:r>
            <a:r>
              <a:rPr lang="zh-CN" sz="2400" b="0">
                <a:ea typeface="宋体" panose="02010600030101010101" pitchFamily="2" charset="-122"/>
              </a:rPr>
              <a:t>班主任进行签字，不得委托给学生进行缴费</a:t>
            </a:r>
            <a:endParaRPr lang="zh-CN" altLang="en-US" sz="2400" b="0">
              <a:ea typeface="宋体" panose="02010600030101010101" pitchFamily="2"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86472" y="141546"/>
            <a:ext cx="8037195" cy="986638"/>
            <a:chOff x="1366252" y="1244541"/>
            <a:chExt cx="8037195" cy="986638"/>
          </a:xfrm>
        </p:grpSpPr>
        <p:sp>
          <p:nvSpPr>
            <p:cNvPr id="4" name="文本框 3"/>
            <p:cNvSpPr txBox="1"/>
            <p:nvPr>
              <p:custDataLst>
                <p:tags r:id="rId1"/>
              </p:custDataLst>
            </p:nvPr>
          </p:nvSpPr>
          <p:spPr>
            <a:xfrm>
              <a:off x="1366252" y="1244541"/>
              <a:ext cx="8037195" cy="768350"/>
            </a:xfrm>
            <a:prstGeom prst="rect">
              <a:avLst/>
            </a:prstGeom>
            <a:noFill/>
          </p:spPr>
          <p:txBody>
            <a:bodyPr wrap="none" rtlCol="0">
              <a:spAutoFit/>
            </a:bodyPr>
            <a:lstStyle/>
            <a:p>
              <a:pPr algn="l"/>
              <a:r>
                <a:rPr lang="zh-CN" altLang="en-US" sz="4400" dirty="0">
                  <a:solidFill>
                    <a:srgbClr val="786449"/>
                  </a:solidFill>
                  <a:cs typeface="+mn-ea"/>
                  <a:sym typeface="+mn-lt"/>
                </a:rPr>
                <a:t>招标采购</a:t>
              </a:r>
              <a:r>
                <a:rPr lang="en-US" altLang="zh-CN" sz="4400" dirty="0">
                  <a:solidFill>
                    <a:srgbClr val="786449"/>
                  </a:solidFill>
                  <a:cs typeface="+mn-ea"/>
                  <a:sym typeface="+mn-lt"/>
                </a:rPr>
                <a:t>Tips</a:t>
              </a:r>
              <a:r>
                <a:rPr lang="zh-CN" altLang="en-US" sz="4400" dirty="0">
                  <a:solidFill>
                    <a:srgbClr val="786449"/>
                  </a:solidFill>
                  <a:cs typeface="+mn-ea"/>
                  <a:sym typeface="+mn-lt"/>
                </a:rPr>
                <a:t>：</a:t>
              </a:r>
              <a:r>
                <a:rPr lang="en-US" altLang="zh-CN" sz="4000" dirty="0">
                  <a:solidFill>
                    <a:srgbClr val="786449"/>
                  </a:solidFill>
                  <a:cs typeface="+mn-ea"/>
                  <a:sym typeface="+mn-lt"/>
                </a:rPr>
                <a:t>3.</a:t>
              </a:r>
              <a:r>
                <a:rPr lang="zh-CN" altLang="en-US" sz="4000" dirty="0">
                  <a:solidFill>
                    <a:srgbClr val="786449"/>
                  </a:solidFill>
                  <a:cs typeface="+mn-ea"/>
                  <a:sym typeface="+mn-lt"/>
                </a:rPr>
                <a:t>如何走申请手续</a:t>
              </a:r>
              <a:endParaRPr lang="zh-CN" altLang="en-US" sz="4000" dirty="0">
                <a:solidFill>
                  <a:srgbClr val="786449"/>
                </a:solidFill>
                <a:cs typeface="+mn-ea"/>
                <a:sym typeface="+mn-lt"/>
              </a:endParaRPr>
            </a:p>
          </p:txBody>
        </p:sp>
        <p:sp>
          <p:nvSpPr>
            <p:cNvPr id="15" name="矩形: 圆角 14"/>
            <p:cNvSpPr/>
            <p:nvPr>
              <p:custDataLst>
                <p:tags r:id="rId2"/>
              </p:custDataLst>
            </p:nvPr>
          </p:nvSpPr>
          <p:spPr>
            <a:xfrm>
              <a:off x="1514459" y="2122114"/>
              <a:ext cx="595641" cy="109065"/>
            </a:xfrm>
            <a:prstGeom prst="roundRect">
              <a:avLst>
                <a:gd name="adj" fmla="val 50000"/>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7" name="TextBox 54"/>
          <p:cNvSpPr txBox="1"/>
          <p:nvPr>
            <p:custDataLst>
              <p:tags r:id="rId3"/>
            </p:custDataLst>
          </p:nvPr>
        </p:nvSpPr>
        <p:spPr>
          <a:xfrm>
            <a:off x="586740" y="1047750"/>
            <a:ext cx="10712450" cy="5574665"/>
          </a:xfrm>
          <a:prstGeom prst="rect">
            <a:avLst/>
          </a:prstGeom>
          <a:noFill/>
        </p:spPr>
        <p:txBody>
          <a:bodyPr wrap="square" rtlCol="0">
            <a:noAutofit/>
          </a:bodyPr>
          <a:lstStyle>
            <a:defPPr>
              <a:defRPr lang="zh-CN"/>
            </a:defPPr>
            <a:lvl1pPr defTabSz="1219200">
              <a:lnSpc>
                <a:spcPct val="100000"/>
              </a:lnSpc>
              <a:spcBef>
                <a:spcPct val="20000"/>
              </a:spcBef>
              <a:defRPr sz="2000" b="1">
                <a:solidFill>
                  <a:schemeClr val="tx1">
                    <a:lumMod val="75000"/>
                    <a:lumOff val="25000"/>
                  </a:schemeClr>
                </a:solidFill>
                <a:latin typeface="汉仪润圆-65简" panose="00020600040101010101" pitchFamily="18" charset="-122"/>
                <a:ea typeface="汉仪润圆-65简" panose="00020600040101010101" pitchFamily="18" charset="-122"/>
                <a:cs typeface="+mn-ea"/>
              </a:defRPr>
            </a:lvl1pPr>
          </a:lstStyle>
          <a:p>
            <a:r>
              <a:rPr lang="zh-CN" sz="40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在</a:t>
            </a:r>
            <a:r>
              <a:rPr lang="en-US" altLang="zh-CN" sz="4000" dirty="0" smtClean="0">
                <a:solidFill>
                  <a:srgbClr val="FF0000"/>
                </a:solidFill>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OA</a:t>
            </a:r>
            <a:r>
              <a:rPr lang="zh-CN" altLang="en-US" sz="4000" dirty="0" smtClean="0">
                <a:solidFill>
                  <a:srgbClr val="FF0000"/>
                </a:solidFill>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系统</a:t>
            </a:r>
            <a:r>
              <a:rPr lang="zh-CN" altLang="en-US" sz="40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进行</a:t>
            </a:r>
            <a:r>
              <a:rPr lang="zh-CN" sz="40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线上申请</a:t>
            </a:r>
            <a:endParaRPr lang="zh-CN" sz="40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a:p>
            <a:r>
              <a:rPr lang="en-US" altLang="zh-CN" sz="40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1</a:t>
            </a:r>
            <a:r>
              <a:rPr lang="zh-CN" altLang="en-US" sz="40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a:t>
            </a:r>
            <a:r>
              <a:rPr lang="en-US" altLang="zh-CN" sz="40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5</a:t>
            </a:r>
            <a:r>
              <a:rPr lang="zh-CN" altLang="en-US" sz="40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万元以下的采购项目选择</a:t>
            </a:r>
            <a:r>
              <a:rPr lang="en-US" altLang="zh-CN" sz="40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5</a:t>
            </a:r>
            <a:r>
              <a:rPr lang="zh-CN" altLang="en-US" sz="40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万元以下零星采购项目申请表</a:t>
            </a:r>
            <a:endParaRPr lang="zh-CN" altLang="en-US" sz="40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a:p>
            <a:endParaRPr lang="zh-CN" sz="48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86472" y="141546"/>
            <a:ext cx="8037195" cy="986638"/>
            <a:chOff x="1366252" y="1244541"/>
            <a:chExt cx="8037195" cy="986638"/>
          </a:xfrm>
        </p:grpSpPr>
        <p:sp>
          <p:nvSpPr>
            <p:cNvPr id="4" name="文本框 3"/>
            <p:cNvSpPr txBox="1"/>
            <p:nvPr>
              <p:custDataLst>
                <p:tags r:id="rId1"/>
              </p:custDataLst>
            </p:nvPr>
          </p:nvSpPr>
          <p:spPr>
            <a:xfrm>
              <a:off x="1366252" y="1244541"/>
              <a:ext cx="8037195" cy="768350"/>
            </a:xfrm>
            <a:prstGeom prst="rect">
              <a:avLst/>
            </a:prstGeom>
            <a:noFill/>
          </p:spPr>
          <p:txBody>
            <a:bodyPr wrap="none" rtlCol="0">
              <a:spAutoFit/>
            </a:bodyPr>
            <a:lstStyle/>
            <a:p>
              <a:pPr algn="l"/>
              <a:r>
                <a:rPr lang="zh-CN" altLang="en-US" sz="4400" dirty="0">
                  <a:solidFill>
                    <a:srgbClr val="786449"/>
                  </a:solidFill>
                  <a:cs typeface="+mn-ea"/>
                  <a:sym typeface="+mn-lt"/>
                </a:rPr>
                <a:t>招标采购</a:t>
              </a:r>
              <a:r>
                <a:rPr lang="en-US" altLang="zh-CN" sz="4400" dirty="0">
                  <a:solidFill>
                    <a:srgbClr val="786449"/>
                  </a:solidFill>
                  <a:cs typeface="+mn-ea"/>
                  <a:sym typeface="+mn-lt"/>
                </a:rPr>
                <a:t>Tips</a:t>
              </a:r>
              <a:r>
                <a:rPr lang="zh-CN" altLang="en-US" sz="4400" dirty="0">
                  <a:solidFill>
                    <a:srgbClr val="786449"/>
                  </a:solidFill>
                  <a:cs typeface="+mn-ea"/>
                  <a:sym typeface="+mn-lt"/>
                </a:rPr>
                <a:t>：</a:t>
              </a:r>
              <a:r>
                <a:rPr lang="en-US" altLang="zh-CN" sz="4000" dirty="0">
                  <a:solidFill>
                    <a:srgbClr val="786449"/>
                  </a:solidFill>
                  <a:cs typeface="+mn-ea"/>
                  <a:sym typeface="+mn-lt"/>
                </a:rPr>
                <a:t>3.</a:t>
              </a:r>
              <a:r>
                <a:rPr lang="zh-CN" altLang="en-US" sz="4000" dirty="0">
                  <a:solidFill>
                    <a:srgbClr val="786449"/>
                  </a:solidFill>
                  <a:cs typeface="+mn-ea"/>
                  <a:sym typeface="+mn-lt"/>
                </a:rPr>
                <a:t>如何走申请手续</a:t>
              </a:r>
              <a:endParaRPr lang="zh-CN" altLang="en-US" sz="4000" dirty="0">
                <a:solidFill>
                  <a:srgbClr val="786449"/>
                </a:solidFill>
                <a:cs typeface="+mn-ea"/>
                <a:sym typeface="+mn-lt"/>
              </a:endParaRPr>
            </a:p>
          </p:txBody>
        </p:sp>
        <p:sp>
          <p:nvSpPr>
            <p:cNvPr id="15" name="矩形: 圆角 14"/>
            <p:cNvSpPr/>
            <p:nvPr>
              <p:custDataLst>
                <p:tags r:id="rId2"/>
              </p:custDataLst>
            </p:nvPr>
          </p:nvSpPr>
          <p:spPr>
            <a:xfrm>
              <a:off x="1514459" y="2122114"/>
              <a:ext cx="595641" cy="109065"/>
            </a:xfrm>
            <a:prstGeom prst="roundRect">
              <a:avLst>
                <a:gd name="adj" fmla="val 50000"/>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7" name="TextBox 54"/>
          <p:cNvSpPr txBox="1"/>
          <p:nvPr>
            <p:custDataLst>
              <p:tags r:id="rId3"/>
            </p:custDataLst>
          </p:nvPr>
        </p:nvSpPr>
        <p:spPr>
          <a:xfrm>
            <a:off x="586740" y="1047750"/>
            <a:ext cx="10712450" cy="5574665"/>
          </a:xfrm>
          <a:prstGeom prst="rect">
            <a:avLst/>
          </a:prstGeom>
          <a:noFill/>
        </p:spPr>
        <p:txBody>
          <a:bodyPr wrap="square" rtlCol="0">
            <a:noAutofit/>
          </a:bodyPr>
          <a:lstStyle>
            <a:defPPr>
              <a:defRPr lang="zh-CN"/>
            </a:defPPr>
            <a:lvl1pPr defTabSz="1219200">
              <a:lnSpc>
                <a:spcPct val="100000"/>
              </a:lnSpc>
              <a:spcBef>
                <a:spcPct val="20000"/>
              </a:spcBef>
              <a:defRPr sz="2000" b="1">
                <a:solidFill>
                  <a:schemeClr val="tx1">
                    <a:lumMod val="75000"/>
                    <a:lumOff val="25000"/>
                  </a:schemeClr>
                </a:solidFill>
                <a:latin typeface="汉仪润圆-65简" panose="00020600040101010101" pitchFamily="18" charset="-122"/>
                <a:ea typeface="汉仪润圆-65简" panose="00020600040101010101" pitchFamily="18" charset="-122"/>
                <a:cs typeface="+mn-ea"/>
              </a:defRPr>
            </a:lvl1pPr>
          </a:lstStyle>
          <a:p>
            <a:endParaRPr lang="zh-CN" sz="48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p:txBody>
      </p:sp>
      <p:pic>
        <p:nvPicPr>
          <p:cNvPr id="2" name="图片 1"/>
          <p:cNvPicPr>
            <a:picLocks noChangeAspect="1"/>
          </p:cNvPicPr>
          <p:nvPr/>
        </p:nvPicPr>
        <p:blipFill>
          <a:blip r:embed="rId4"/>
          <a:stretch>
            <a:fillRect/>
          </a:stretch>
        </p:blipFill>
        <p:spPr>
          <a:xfrm>
            <a:off x="1580515" y="908050"/>
            <a:ext cx="9999345" cy="571436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86472" y="141546"/>
            <a:ext cx="8037195" cy="986638"/>
            <a:chOff x="1366252" y="1244541"/>
            <a:chExt cx="8037195" cy="986638"/>
          </a:xfrm>
        </p:grpSpPr>
        <p:sp>
          <p:nvSpPr>
            <p:cNvPr id="4" name="文本框 3"/>
            <p:cNvSpPr txBox="1"/>
            <p:nvPr>
              <p:custDataLst>
                <p:tags r:id="rId1"/>
              </p:custDataLst>
            </p:nvPr>
          </p:nvSpPr>
          <p:spPr>
            <a:xfrm>
              <a:off x="1366252" y="1244541"/>
              <a:ext cx="8037195" cy="768350"/>
            </a:xfrm>
            <a:prstGeom prst="rect">
              <a:avLst/>
            </a:prstGeom>
            <a:noFill/>
          </p:spPr>
          <p:txBody>
            <a:bodyPr wrap="none" rtlCol="0">
              <a:spAutoFit/>
            </a:bodyPr>
            <a:lstStyle/>
            <a:p>
              <a:pPr algn="l"/>
              <a:r>
                <a:rPr lang="zh-CN" altLang="en-US" sz="4400" dirty="0">
                  <a:solidFill>
                    <a:srgbClr val="786449"/>
                  </a:solidFill>
                  <a:cs typeface="+mn-ea"/>
                  <a:sym typeface="+mn-lt"/>
                </a:rPr>
                <a:t>招标采购</a:t>
              </a:r>
              <a:r>
                <a:rPr lang="en-US" altLang="zh-CN" sz="4400" dirty="0">
                  <a:solidFill>
                    <a:srgbClr val="786449"/>
                  </a:solidFill>
                  <a:cs typeface="+mn-ea"/>
                  <a:sym typeface="+mn-lt"/>
                </a:rPr>
                <a:t>Tips</a:t>
              </a:r>
              <a:r>
                <a:rPr lang="zh-CN" altLang="en-US" sz="4400" dirty="0">
                  <a:solidFill>
                    <a:srgbClr val="786449"/>
                  </a:solidFill>
                  <a:cs typeface="+mn-ea"/>
                  <a:sym typeface="+mn-lt"/>
                </a:rPr>
                <a:t>：</a:t>
              </a:r>
              <a:r>
                <a:rPr lang="en-US" altLang="zh-CN" sz="4000" dirty="0">
                  <a:solidFill>
                    <a:srgbClr val="786449"/>
                  </a:solidFill>
                  <a:cs typeface="+mn-ea"/>
                  <a:sym typeface="+mn-lt"/>
                </a:rPr>
                <a:t>3.</a:t>
              </a:r>
              <a:r>
                <a:rPr lang="zh-CN" altLang="en-US" sz="4000" dirty="0">
                  <a:solidFill>
                    <a:srgbClr val="786449"/>
                  </a:solidFill>
                  <a:cs typeface="+mn-ea"/>
                  <a:sym typeface="+mn-lt"/>
                </a:rPr>
                <a:t>如何走申请手续</a:t>
              </a:r>
              <a:endParaRPr lang="zh-CN" altLang="en-US" sz="4000" dirty="0">
                <a:solidFill>
                  <a:srgbClr val="786449"/>
                </a:solidFill>
                <a:cs typeface="+mn-ea"/>
                <a:sym typeface="+mn-lt"/>
              </a:endParaRPr>
            </a:p>
          </p:txBody>
        </p:sp>
        <p:sp>
          <p:nvSpPr>
            <p:cNvPr id="15" name="矩形: 圆角 14"/>
            <p:cNvSpPr/>
            <p:nvPr>
              <p:custDataLst>
                <p:tags r:id="rId2"/>
              </p:custDataLst>
            </p:nvPr>
          </p:nvSpPr>
          <p:spPr>
            <a:xfrm>
              <a:off x="1514459" y="2122114"/>
              <a:ext cx="595641" cy="109065"/>
            </a:xfrm>
            <a:prstGeom prst="roundRect">
              <a:avLst>
                <a:gd name="adj" fmla="val 50000"/>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7" name="TextBox 54"/>
          <p:cNvSpPr txBox="1"/>
          <p:nvPr>
            <p:custDataLst>
              <p:tags r:id="rId3"/>
            </p:custDataLst>
          </p:nvPr>
        </p:nvSpPr>
        <p:spPr>
          <a:xfrm>
            <a:off x="586740" y="1285875"/>
            <a:ext cx="10712450" cy="5574665"/>
          </a:xfrm>
          <a:prstGeom prst="rect">
            <a:avLst/>
          </a:prstGeom>
          <a:noFill/>
        </p:spPr>
        <p:txBody>
          <a:bodyPr wrap="square" rtlCol="0">
            <a:noAutofit/>
          </a:bodyPr>
          <a:lstStyle>
            <a:defPPr>
              <a:defRPr lang="zh-CN"/>
            </a:defPPr>
            <a:lvl1pPr defTabSz="1219200">
              <a:lnSpc>
                <a:spcPct val="100000"/>
              </a:lnSpc>
              <a:spcBef>
                <a:spcPct val="20000"/>
              </a:spcBef>
              <a:defRPr sz="2000" b="1">
                <a:solidFill>
                  <a:schemeClr val="tx1">
                    <a:lumMod val="75000"/>
                    <a:lumOff val="25000"/>
                  </a:schemeClr>
                </a:solidFill>
                <a:latin typeface="汉仪润圆-65简" panose="00020600040101010101" pitchFamily="18" charset="-122"/>
                <a:ea typeface="汉仪润圆-65简" panose="00020600040101010101" pitchFamily="18" charset="-122"/>
                <a:cs typeface="+mn-ea"/>
              </a:defRPr>
            </a:lvl1pPr>
          </a:lstStyle>
          <a:p>
            <a:r>
              <a:rPr lang="en-US" altLang="zh-CN" sz="40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5</a:t>
            </a:r>
            <a:r>
              <a:rPr lang="zh-CN" altLang="en-US" sz="40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万元以上的采购项目选择</a:t>
            </a:r>
            <a:r>
              <a:rPr lang="en-US" altLang="zh-CN" sz="40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“5</a:t>
            </a:r>
            <a:r>
              <a:rPr lang="zh-CN" altLang="en-US" sz="40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万元以上招标采购项目申请表</a:t>
            </a:r>
            <a:r>
              <a:rPr lang="en-US" altLang="zh-CN" sz="40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a:t>
            </a:r>
            <a:endParaRPr lang="zh-CN" sz="48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a:p>
            <a:endParaRPr lang="zh-CN" sz="48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86472" y="141546"/>
            <a:ext cx="8037195" cy="986638"/>
            <a:chOff x="1366252" y="1244541"/>
            <a:chExt cx="8037195" cy="986638"/>
          </a:xfrm>
        </p:grpSpPr>
        <p:sp>
          <p:nvSpPr>
            <p:cNvPr id="4" name="文本框 3"/>
            <p:cNvSpPr txBox="1"/>
            <p:nvPr>
              <p:custDataLst>
                <p:tags r:id="rId1"/>
              </p:custDataLst>
            </p:nvPr>
          </p:nvSpPr>
          <p:spPr>
            <a:xfrm>
              <a:off x="1366252" y="1244541"/>
              <a:ext cx="8037195" cy="768350"/>
            </a:xfrm>
            <a:prstGeom prst="rect">
              <a:avLst/>
            </a:prstGeom>
            <a:noFill/>
          </p:spPr>
          <p:txBody>
            <a:bodyPr wrap="none" rtlCol="0">
              <a:spAutoFit/>
            </a:bodyPr>
            <a:lstStyle/>
            <a:p>
              <a:pPr algn="l"/>
              <a:r>
                <a:rPr lang="zh-CN" altLang="en-US" sz="4400" dirty="0">
                  <a:solidFill>
                    <a:srgbClr val="786449"/>
                  </a:solidFill>
                  <a:cs typeface="+mn-ea"/>
                  <a:sym typeface="+mn-lt"/>
                </a:rPr>
                <a:t>招标采购</a:t>
              </a:r>
              <a:r>
                <a:rPr lang="en-US" altLang="zh-CN" sz="4400" dirty="0">
                  <a:solidFill>
                    <a:srgbClr val="786449"/>
                  </a:solidFill>
                  <a:cs typeface="+mn-ea"/>
                  <a:sym typeface="+mn-lt"/>
                </a:rPr>
                <a:t>Tips</a:t>
              </a:r>
              <a:r>
                <a:rPr lang="zh-CN" altLang="en-US" sz="4400" dirty="0">
                  <a:solidFill>
                    <a:srgbClr val="786449"/>
                  </a:solidFill>
                  <a:cs typeface="+mn-ea"/>
                  <a:sym typeface="+mn-lt"/>
                </a:rPr>
                <a:t>：</a:t>
              </a:r>
              <a:r>
                <a:rPr lang="en-US" altLang="zh-CN" sz="4000" dirty="0">
                  <a:solidFill>
                    <a:srgbClr val="786449"/>
                  </a:solidFill>
                  <a:cs typeface="+mn-ea"/>
                  <a:sym typeface="+mn-lt"/>
                </a:rPr>
                <a:t>3.</a:t>
              </a:r>
              <a:r>
                <a:rPr lang="zh-CN" altLang="en-US" sz="4000" dirty="0">
                  <a:solidFill>
                    <a:srgbClr val="786449"/>
                  </a:solidFill>
                  <a:cs typeface="+mn-ea"/>
                  <a:sym typeface="+mn-lt"/>
                </a:rPr>
                <a:t>如何走申请手续</a:t>
              </a:r>
              <a:endParaRPr lang="zh-CN" altLang="en-US" sz="4000" dirty="0">
                <a:solidFill>
                  <a:srgbClr val="786449"/>
                </a:solidFill>
                <a:cs typeface="+mn-ea"/>
                <a:sym typeface="+mn-lt"/>
              </a:endParaRPr>
            </a:p>
          </p:txBody>
        </p:sp>
        <p:sp>
          <p:nvSpPr>
            <p:cNvPr id="15" name="矩形: 圆角 14"/>
            <p:cNvSpPr/>
            <p:nvPr>
              <p:custDataLst>
                <p:tags r:id="rId2"/>
              </p:custDataLst>
            </p:nvPr>
          </p:nvSpPr>
          <p:spPr>
            <a:xfrm>
              <a:off x="1514459" y="2122114"/>
              <a:ext cx="595641" cy="109065"/>
            </a:xfrm>
            <a:prstGeom prst="roundRect">
              <a:avLst>
                <a:gd name="adj" fmla="val 50000"/>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7" name="TextBox 54"/>
          <p:cNvSpPr txBox="1"/>
          <p:nvPr>
            <p:custDataLst>
              <p:tags r:id="rId3"/>
            </p:custDataLst>
          </p:nvPr>
        </p:nvSpPr>
        <p:spPr>
          <a:xfrm>
            <a:off x="586740" y="1047750"/>
            <a:ext cx="10712450" cy="5574665"/>
          </a:xfrm>
          <a:prstGeom prst="rect">
            <a:avLst/>
          </a:prstGeom>
          <a:noFill/>
        </p:spPr>
        <p:txBody>
          <a:bodyPr wrap="square" rtlCol="0">
            <a:noAutofit/>
          </a:bodyPr>
          <a:lstStyle>
            <a:defPPr>
              <a:defRPr lang="zh-CN"/>
            </a:defPPr>
            <a:lvl1pPr defTabSz="1219200">
              <a:lnSpc>
                <a:spcPct val="100000"/>
              </a:lnSpc>
              <a:spcBef>
                <a:spcPct val="20000"/>
              </a:spcBef>
              <a:defRPr sz="2000" b="1">
                <a:solidFill>
                  <a:schemeClr val="tx1">
                    <a:lumMod val="75000"/>
                    <a:lumOff val="25000"/>
                  </a:schemeClr>
                </a:solidFill>
                <a:latin typeface="汉仪润圆-65简" panose="00020600040101010101" pitchFamily="18" charset="-122"/>
                <a:ea typeface="汉仪润圆-65简" panose="00020600040101010101" pitchFamily="18" charset="-122"/>
                <a:cs typeface="+mn-ea"/>
              </a:defRPr>
            </a:lvl1pPr>
          </a:lstStyle>
          <a:p>
            <a:endParaRPr lang="zh-CN" sz="48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p:txBody>
      </p:sp>
      <p:pic>
        <p:nvPicPr>
          <p:cNvPr id="5" name="图片 4"/>
          <p:cNvPicPr>
            <a:picLocks noChangeAspect="1"/>
          </p:cNvPicPr>
          <p:nvPr/>
        </p:nvPicPr>
        <p:blipFill>
          <a:blip r:embed="rId4"/>
          <a:stretch>
            <a:fillRect/>
          </a:stretch>
        </p:blipFill>
        <p:spPr>
          <a:xfrm>
            <a:off x="1025525" y="909955"/>
            <a:ext cx="10506710" cy="58420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86472" y="141546"/>
            <a:ext cx="8037195" cy="986638"/>
            <a:chOff x="1366252" y="1244541"/>
            <a:chExt cx="8037195" cy="986638"/>
          </a:xfrm>
        </p:grpSpPr>
        <p:sp>
          <p:nvSpPr>
            <p:cNvPr id="4" name="文本框 3"/>
            <p:cNvSpPr txBox="1"/>
            <p:nvPr>
              <p:custDataLst>
                <p:tags r:id="rId1"/>
              </p:custDataLst>
            </p:nvPr>
          </p:nvSpPr>
          <p:spPr>
            <a:xfrm>
              <a:off x="1366252" y="1244541"/>
              <a:ext cx="8037195" cy="768350"/>
            </a:xfrm>
            <a:prstGeom prst="rect">
              <a:avLst/>
            </a:prstGeom>
            <a:noFill/>
          </p:spPr>
          <p:txBody>
            <a:bodyPr wrap="none" rtlCol="0">
              <a:spAutoFit/>
            </a:bodyPr>
            <a:lstStyle/>
            <a:p>
              <a:pPr algn="l"/>
              <a:r>
                <a:rPr lang="zh-CN" altLang="en-US" sz="4400" dirty="0">
                  <a:solidFill>
                    <a:srgbClr val="786449"/>
                  </a:solidFill>
                  <a:cs typeface="+mn-ea"/>
                  <a:sym typeface="+mn-lt"/>
                </a:rPr>
                <a:t>招标采购</a:t>
              </a:r>
              <a:r>
                <a:rPr lang="en-US" altLang="zh-CN" sz="4400" dirty="0">
                  <a:solidFill>
                    <a:srgbClr val="786449"/>
                  </a:solidFill>
                  <a:cs typeface="+mn-ea"/>
                  <a:sym typeface="+mn-lt"/>
                </a:rPr>
                <a:t>Tips</a:t>
              </a:r>
              <a:r>
                <a:rPr lang="zh-CN" altLang="en-US" sz="4400" dirty="0">
                  <a:solidFill>
                    <a:srgbClr val="786449"/>
                  </a:solidFill>
                  <a:cs typeface="+mn-ea"/>
                  <a:sym typeface="+mn-lt"/>
                </a:rPr>
                <a:t>：</a:t>
              </a:r>
              <a:r>
                <a:rPr lang="en-US" altLang="zh-CN" sz="4000" dirty="0">
                  <a:solidFill>
                    <a:srgbClr val="786449"/>
                  </a:solidFill>
                  <a:cs typeface="+mn-ea"/>
                  <a:sym typeface="+mn-lt"/>
                </a:rPr>
                <a:t>4.</a:t>
              </a:r>
              <a:r>
                <a:rPr lang="zh-CN" altLang="en-US" sz="4000" dirty="0">
                  <a:solidFill>
                    <a:srgbClr val="786449"/>
                  </a:solidFill>
                  <a:cs typeface="+mn-ea"/>
                  <a:sym typeface="+mn-lt"/>
                </a:rPr>
                <a:t>采购方式的确定</a:t>
              </a:r>
              <a:endParaRPr lang="zh-CN" altLang="en-US" sz="4000" dirty="0">
                <a:solidFill>
                  <a:srgbClr val="786449"/>
                </a:solidFill>
                <a:cs typeface="+mn-ea"/>
                <a:sym typeface="+mn-lt"/>
              </a:endParaRPr>
            </a:p>
          </p:txBody>
        </p:sp>
        <p:sp>
          <p:nvSpPr>
            <p:cNvPr id="15" name="矩形: 圆角 14"/>
            <p:cNvSpPr/>
            <p:nvPr>
              <p:custDataLst>
                <p:tags r:id="rId2"/>
              </p:custDataLst>
            </p:nvPr>
          </p:nvSpPr>
          <p:spPr>
            <a:xfrm>
              <a:off x="1514459" y="2122114"/>
              <a:ext cx="595641" cy="109065"/>
            </a:xfrm>
            <a:prstGeom prst="roundRect">
              <a:avLst>
                <a:gd name="adj" fmla="val 50000"/>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7" name="TextBox 54"/>
          <p:cNvSpPr txBox="1"/>
          <p:nvPr>
            <p:custDataLst>
              <p:tags r:id="rId3"/>
            </p:custDataLst>
          </p:nvPr>
        </p:nvSpPr>
        <p:spPr>
          <a:xfrm>
            <a:off x="598805" y="1473200"/>
            <a:ext cx="10712450" cy="5574665"/>
          </a:xfrm>
          <a:prstGeom prst="rect">
            <a:avLst/>
          </a:prstGeom>
          <a:noFill/>
        </p:spPr>
        <p:txBody>
          <a:bodyPr wrap="square" rtlCol="0">
            <a:noAutofit/>
          </a:bodyPr>
          <a:lstStyle>
            <a:defPPr>
              <a:defRPr lang="zh-CN"/>
            </a:defPPr>
            <a:lvl1pPr defTabSz="1219200">
              <a:lnSpc>
                <a:spcPct val="100000"/>
              </a:lnSpc>
              <a:spcBef>
                <a:spcPct val="20000"/>
              </a:spcBef>
              <a:defRPr sz="2000" b="1">
                <a:solidFill>
                  <a:schemeClr val="tx1">
                    <a:lumMod val="75000"/>
                    <a:lumOff val="25000"/>
                  </a:schemeClr>
                </a:solidFill>
                <a:latin typeface="汉仪润圆-65简" panose="00020600040101010101" pitchFamily="18" charset="-122"/>
                <a:ea typeface="汉仪润圆-65简" panose="00020600040101010101" pitchFamily="18" charset="-122"/>
                <a:cs typeface="+mn-ea"/>
              </a:defRPr>
            </a:lvl1pPr>
          </a:lstStyle>
          <a:p>
            <a:r>
              <a:rPr lang="zh-CN" sz="40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采购方式均由招标办确定</a:t>
            </a:r>
            <a:endParaRPr lang="zh-CN" sz="40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a:p>
            <a:r>
              <a:rPr lang="en-US" altLang="zh-CN" sz="40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6000</a:t>
            </a:r>
            <a:r>
              <a:rPr lang="zh-CN" altLang="en-US" sz="40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元以下的项目由申请部门自主询价采购；</a:t>
            </a:r>
            <a:endParaRPr lang="zh-CN" altLang="en-US" sz="40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a:p>
            <a:r>
              <a:rPr lang="en-US" altLang="zh-CN" sz="40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6000</a:t>
            </a:r>
            <a:r>
              <a:rPr lang="zh-CN" altLang="en-US" sz="40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元以上的项目由招标办公室根据具体项目确定采购方式。</a:t>
            </a:r>
            <a:endParaRPr lang="zh-CN" sz="40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a:p>
            <a:endParaRPr lang="zh-CN" sz="40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86472" y="141546"/>
            <a:ext cx="7529195" cy="986638"/>
            <a:chOff x="1366252" y="1244541"/>
            <a:chExt cx="7529195" cy="986638"/>
          </a:xfrm>
        </p:grpSpPr>
        <p:sp>
          <p:nvSpPr>
            <p:cNvPr id="4" name="文本框 3"/>
            <p:cNvSpPr txBox="1"/>
            <p:nvPr>
              <p:custDataLst>
                <p:tags r:id="rId1"/>
              </p:custDataLst>
            </p:nvPr>
          </p:nvSpPr>
          <p:spPr>
            <a:xfrm>
              <a:off x="1366252" y="1244541"/>
              <a:ext cx="7529195" cy="768350"/>
            </a:xfrm>
            <a:prstGeom prst="rect">
              <a:avLst/>
            </a:prstGeom>
            <a:noFill/>
          </p:spPr>
          <p:txBody>
            <a:bodyPr wrap="none" rtlCol="0">
              <a:spAutoFit/>
            </a:bodyPr>
            <a:lstStyle/>
            <a:p>
              <a:pPr algn="l"/>
              <a:r>
                <a:rPr lang="zh-CN" altLang="en-US" sz="4400" dirty="0">
                  <a:solidFill>
                    <a:srgbClr val="786449"/>
                  </a:solidFill>
                  <a:cs typeface="+mn-ea"/>
                  <a:sym typeface="+mn-lt"/>
                </a:rPr>
                <a:t>招标采购</a:t>
              </a:r>
              <a:r>
                <a:rPr lang="en-US" altLang="zh-CN" sz="4400" dirty="0">
                  <a:solidFill>
                    <a:srgbClr val="786449"/>
                  </a:solidFill>
                  <a:cs typeface="+mn-ea"/>
                  <a:sym typeface="+mn-lt"/>
                </a:rPr>
                <a:t>Tips</a:t>
              </a:r>
              <a:r>
                <a:rPr lang="zh-CN" altLang="en-US" sz="4400" dirty="0">
                  <a:solidFill>
                    <a:srgbClr val="786449"/>
                  </a:solidFill>
                  <a:cs typeface="+mn-ea"/>
                  <a:sym typeface="+mn-lt"/>
                </a:rPr>
                <a:t>：</a:t>
              </a:r>
              <a:r>
                <a:rPr lang="en-US" altLang="zh-CN" sz="4000" dirty="0">
                  <a:solidFill>
                    <a:srgbClr val="786449"/>
                  </a:solidFill>
                  <a:cs typeface="+mn-ea"/>
                  <a:sym typeface="+mn-lt"/>
                </a:rPr>
                <a:t>5.</a:t>
              </a:r>
              <a:r>
                <a:rPr lang="zh-CN" altLang="en-US" sz="4000" dirty="0">
                  <a:solidFill>
                    <a:srgbClr val="786449"/>
                  </a:solidFill>
                  <a:cs typeface="+mn-ea"/>
                  <a:sym typeface="+mn-lt"/>
                </a:rPr>
                <a:t>申请注意事项</a:t>
              </a:r>
              <a:endParaRPr lang="zh-CN" altLang="en-US" sz="4000" dirty="0">
                <a:solidFill>
                  <a:srgbClr val="786449"/>
                </a:solidFill>
                <a:cs typeface="+mn-ea"/>
                <a:sym typeface="+mn-lt"/>
              </a:endParaRPr>
            </a:p>
          </p:txBody>
        </p:sp>
        <p:sp>
          <p:nvSpPr>
            <p:cNvPr id="15" name="矩形: 圆角 14"/>
            <p:cNvSpPr/>
            <p:nvPr>
              <p:custDataLst>
                <p:tags r:id="rId2"/>
              </p:custDataLst>
            </p:nvPr>
          </p:nvSpPr>
          <p:spPr>
            <a:xfrm>
              <a:off x="1514459" y="2122114"/>
              <a:ext cx="595641" cy="109065"/>
            </a:xfrm>
            <a:prstGeom prst="roundRect">
              <a:avLst>
                <a:gd name="adj" fmla="val 50000"/>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7" name="TextBox 54"/>
          <p:cNvSpPr txBox="1"/>
          <p:nvPr>
            <p:custDataLst>
              <p:tags r:id="rId3"/>
            </p:custDataLst>
          </p:nvPr>
        </p:nvSpPr>
        <p:spPr>
          <a:xfrm>
            <a:off x="227330" y="1019175"/>
            <a:ext cx="11340556" cy="5574665"/>
          </a:xfrm>
          <a:prstGeom prst="rect">
            <a:avLst/>
          </a:prstGeom>
          <a:noFill/>
        </p:spPr>
        <p:txBody>
          <a:bodyPr wrap="square" rtlCol="0">
            <a:noAutofit/>
          </a:bodyPr>
          <a:lstStyle>
            <a:defPPr>
              <a:defRPr lang="zh-CN"/>
            </a:defPPr>
            <a:lvl1pPr defTabSz="1219200">
              <a:lnSpc>
                <a:spcPct val="100000"/>
              </a:lnSpc>
              <a:spcBef>
                <a:spcPct val="20000"/>
              </a:spcBef>
              <a:defRPr sz="2000" b="1">
                <a:solidFill>
                  <a:schemeClr val="tx1">
                    <a:lumMod val="75000"/>
                    <a:lumOff val="25000"/>
                  </a:schemeClr>
                </a:solidFill>
                <a:latin typeface="汉仪润圆-65简" panose="00020600040101010101" pitchFamily="18" charset="-122"/>
                <a:ea typeface="汉仪润圆-65简" panose="00020600040101010101" pitchFamily="18" charset="-122"/>
                <a:cs typeface="+mn-ea"/>
              </a:defRPr>
            </a:lvl1pPr>
          </a:lstStyle>
          <a:p>
            <a:pPr marL="685800" indent="-685800">
              <a:buFont typeface="Arial" panose="020B0604020202020204" pitchFamily="34" charset="0"/>
              <a:buChar char="•"/>
            </a:pPr>
            <a:r>
              <a:rPr lang="zh-CN" sz="44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不可将</a:t>
            </a:r>
            <a:r>
              <a:rPr lang="zh-CN" altLang="en-US" sz="44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必须进行招标的项目</a:t>
            </a:r>
            <a:r>
              <a:rPr lang="zh-CN" sz="44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化整为零，</a:t>
            </a:r>
            <a:r>
              <a:rPr lang="zh-CN" altLang="en-US" sz="44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或以其他方式</a:t>
            </a:r>
            <a:r>
              <a:rPr lang="zh-CN" sz="44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规避招标；</a:t>
            </a:r>
            <a:endParaRPr lang="zh-CN" sz="44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a:p>
            <a:pPr marL="685800" indent="-685800">
              <a:buFont typeface="Arial" panose="020B0604020202020204" pitchFamily="34" charset="0"/>
              <a:buChar char="•"/>
            </a:pPr>
            <a:r>
              <a:rPr lang="zh-CN" altLang="en-US" sz="44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务必事前审批。对于先采购，后走申请手续的，一概不接受。除非水电暖等工程项目需要紧急维修特殊情况；</a:t>
            </a:r>
            <a:endParaRPr lang="en-US" altLang="zh-CN" sz="44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a:p>
            <a:pPr marL="685800" indent="-685800">
              <a:buFont typeface="Arial" panose="020B0604020202020204" pitchFamily="34" charset="0"/>
              <a:buChar char="•"/>
            </a:pPr>
            <a:r>
              <a:rPr lang="zh-CN" altLang="en-US" sz="44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透漏可能影响公平竞争的有关保密事项的；</a:t>
            </a:r>
            <a:endParaRPr lang="zh-CN" altLang="en-US" sz="44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86472" y="141546"/>
            <a:ext cx="7529195" cy="986638"/>
            <a:chOff x="1366252" y="1244541"/>
            <a:chExt cx="7529195" cy="986638"/>
          </a:xfrm>
        </p:grpSpPr>
        <p:sp>
          <p:nvSpPr>
            <p:cNvPr id="4" name="文本框 3"/>
            <p:cNvSpPr txBox="1"/>
            <p:nvPr>
              <p:custDataLst>
                <p:tags r:id="rId1"/>
              </p:custDataLst>
            </p:nvPr>
          </p:nvSpPr>
          <p:spPr>
            <a:xfrm>
              <a:off x="1366252" y="1244541"/>
              <a:ext cx="7529195" cy="768350"/>
            </a:xfrm>
            <a:prstGeom prst="rect">
              <a:avLst/>
            </a:prstGeom>
            <a:noFill/>
          </p:spPr>
          <p:txBody>
            <a:bodyPr wrap="none" rtlCol="0">
              <a:spAutoFit/>
            </a:bodyPr>
            <a:lstStyle/>
            <a:p>
              <a:pPr algn="l"/>
              <a:r>
                <a:rPr lang="zh-CN" altLang="en-US" sz="4400" dirty="0">
                  <a:solidFill>
                    <a:srgbClr val="786449"/>
                  </a:solidFill>
                  <a:cs typeface="+mn-ea"/>
                  <a:sym typeface="+mn-lt"/>
                </a:rPr>
                <a:t>招标采购</a:t>
              </a:r>
              <a:r>
                <a:rPr lang="en-US" altLang="zh-CN" sz="4400" dirty="0">
                  <a:solidFill>
                    <a:srgbClr val="786449"/>
                  </a:solidFill>
                  <a:cs typeface="+mn-ea"/>
                  <a:sym typeface="+mn-lt"/>
                </a:rPr>
                <a:t>Tips</a:t>
              </a:r>
              <a:r>
                <a:rPr lang="zh-CN" altLang="en-US" sz="4400" dirty="0">
                  <a:solidFill>
                    <a:srgbClr val="786449"/>
                  </a:solidFill>
                  <a:cs typeface="+mn-ea"/>
                  <a:sym typeface="+mn-lt"/>
                </a:rPr>
                <a:t>：</a:t>
              </a:r>
              <a:r>
                <a:rPr lang="en-US" altLang="zh-CN" sz="4000" dirty="0">
                  <a:solidFill>
                    <a:srgbClr val="786449"/>
                  </a:solidFill>
                  <a:cs typeface="+mn-ea"/>
                  <a:sym typeface="+mn-lt"/>
                </a:rPr>
                <a:t>5.</a:t>
              </a:r>
              <a:r>
                <a:rPr lang="zh-CN" altLang="en-US" sz="4000" dirty="0">
                  <a:solidFill>
                    <a:srgbClr val="786449"/>
                  </a:solidFill>
                  <a:cs typeface="+mn-ea"/>
                  <a:sym typeface="+mn-lt"/>
                </a:rPr>
                <a:t>申请注意事项</a:t>
              </a:r>
              <a:endParaRPr lang="zh-CN" altLang="en-US" sz="4000" dirty="0">
                <a:solidFill>
                  <a:srgbClr val="786449"/>
                </a:solidFill>
                <a:cs typeface="+mn-ea"/>
                <a:sym typeface="+mn-lt"/>
              </a:endParaRPr>
            </a:p>
          </p:txBody>
        </p:sp>
        <p:sp>
          <p:nvSpPr>
            <p:cNvPr id="15" name="矩形: 圆角 14"/>
            <p:cNvSpPr/>
            <p:nvPr>
              <p:custDataLst>
                <p:tags r:id="rId2"/>
              </p:custDataLst>
            </p:nvPr>
          </p:nvSpPr>
          <p:spPr>
            <a:xfrm>
              <a:off x="1514459" y="2122114"/>
              <a:ext cx="595641" cy="109065"/>
            </a:xfrm>
            <a:prstGeom prst="roundRect">
              <a:avLst>
                <a:gd name="adj" fmla="val 50000"/>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7" name="TextBox 54"/>
          <p:cNvSpPr txBox="1"/>
          <p:nvPr>
            <p:custDataLst>
              <p:tags r:id="rId3"/>
            </p:custDataLst>
          </p:nvPr>
        </p:nvSpPr>
        <p:spPr>
          <a:xfrm>
            <a:off x="227330" y="1019175"/>
            <a:ext cx="11340556" cy="5574665"/>
          </a:xfrm>
          <a:prstGeom prst="rect">
            <a:avLst/>
          </a:prstGeom>
          <a:noFill/>
        </p:spPr>
        <p:txBody>
          <a:bodyPr wrap="square" rtlCol="0">
            <a:noAutofit/>
          </a:bodyPr>
          <a:lstStyle>
            <a:defPPr>
              <a:defRPr lang="zh-CN"/>
            </a:defPPr>
            <a:lvl1pPr defTabSz="1219200">
              <a:lnSpc>
                <a:spcPct val="100000"/>
              </a:lnSpc>
              <a:spcBef>
                <a:spcPct val="20000"/>
              </a:spcBef>
              <a:defRPr sz="2000" b="1">
                <a:solidFill>
                  <a:schemeClr val="tx1">
                    <a:lumMod val="75000"/>
                    <a:lumOff val="25000"/>
                  </a:schemeClr>
                </a:solidFill>
                <a:latin typeface="汉仪润圆-65简" panose="00020600040101010101" pitchFamily="18" charset="-122"/>
                <a:ea typeface="汉仪润圆-65简" panose="00020600040101010101" pitchFamily="18" charset="-122"/>
                <a:cs typeface="+mn-ea"/>
              </a:defRPr>
            </a:lvl1pPr>
          </a:lstStyle>
          <a:p>
            <a:pPr marL="685800" indent="-685800">
              <a:buFont typeface="Arial" panose="020B0604020202020204" pitchFamily="34" charset="0"/>
              <a:buChar char="•"/>
            </a:pPr>
            <a:r>
              <a:rPr lang="zh-CN" altLang="en-US" sz="44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不得接受</a:t>
            </a:r>
            <a:r>
              <a:rPr lang="zh-CN" altLang="en-US" sz="4400" dirty="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潜在投标人宴请、收受贿赂或获取其他不正当利益的</a:t>
            </a:r>
            <a:r>
              <a:rPr lang="en-US" altLang="zh-CN" sz="44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a:t>
            </a:r>
            <a:endParaRPr lang="en-US" altLang="zh-CN" sz="44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a:p>
            <a:pPr marL="685800" indent="-685800">
              <a:buFont typeface="Arial" panose="020B0604020202020204" pitchFamily="34" charset="0"/>
              <a:buChar char="•"/>
            </a:pPr>
            <a:r>
              <a:rPr lang="zh-CN" altLang="en-US" sz="44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不得擅自</a:t>
            </a:r>
            <a:r>
              <a:rPr lang="zh-CN" altLang="en-US" sz="4400" dirty="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对潜在投标人进行考察，或擅自试用其产品的</a:t>
            </a:r>
            <a:r>
              <a:rPr lang="zh-CN" altLang="en-US" sz="44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a:t>
            </a:r>
            <a:endParaRPr lang="en-US" altLang="zh-CN" sz="44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a:p>
            <a:pPr marL="685800" indent="-685800">
              <a:buFont typeface="Arial" panose="020B0604020202020204" pitchFamily="34" charset="0"/>
              <a:buChar char="•"/>
            </a:pPr>
            <a:r>
              <a:rPr lang="zh-CN" altLang="en-US" sz="44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需要按照</a:t>
            </a:r>
            <a:r>
              <a:rPr lang="zh-CN" altLang="en-US" sz="4400" dirty="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招标文件和中标方投标文件等确定的内容签订</a:t>
            </a:r>
            <a:r>
              <a:rPr lang="zh-CN" altLang="en-US" sz="44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合同；</a:t>
            </a:r>
            <a:endParaRPr lang="zh-CN" altLang="en-US" sz="44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86472" y="141546"/>
            <a:ext cx="7529195" cy="986638"/>
            <a:chOff x="1366252" y="1244541"/>
            <a:chExt cx="7529195" cy="986638"/>
          </a:xfrm>
        </p:grpSpPr>
        <p:sp>
          <p:nvSpPr>
            <p:cNvPr id="4" name="文本框 3"/>
            <p:cNvSpPr txBox="1"/>
            <p:nvPr>
              <p:custDataLst>
                <p:tags r:id="rId1"/>
              </p:custDataLst>
            </p:nvPr>
          </p:nvSpPr>
          <p:spPr>
            <a:xfrm>
              <a:off x="1366252" y="1244541"/>
              <a:ext cx="7529195" cy="768350"/>
            </a:xfrm>
            <a:prstGeom prst="rect">
              <a:avLst/>
            </a:prstGeom>
            <a:noFill/>
          </p:spPr>
          <p:txBody>
            <a:bodyPr wrap="none" rtlCol="0">
              <a:spAutoFit/>
            </a:bodyPr>
            <a:lstStyle/>
            <a:p>
              <a:pPr algn="l"/>
              <a:r>
                <a:rPr lang="zh-CN" altLang="en-US" sz="4400" dirty="0">
                  <a:solidFill>
                    <a:srgbClr val="786449"/>
                  </a:solidFill>
                  <a:cs typeface="+mn-ea"/>
                  <a:sym typeface="+mn-lt"/>
                </a:rPr>
                <a:t>招标采购</a:t>
              </a:r>
              <a:r>
                <a:rPr lang="en-US" altLang="zh-CN" sz="4400" dirty="0">
                  <a:solidFill>
                    <a:srgbClr val="786449"/>
                  </a:solidFill>
                  <a:cs typeface="+mn-ea"/>
                  <a:sym typeface="+mn-lt"/>
                </a:rPr>
                <a:t>Tips</a:t>
              </a:r>
              <a:r>
                <a:rPr lang="zh-CN" altLang="en-US" sz="4400" dirty="0">
                  <a:solidFill>
                    <a:srgbClr val="786449"/>
                  </a:solidFill>
                  <a:cs typeface="+mn-ea"/>
                  <a:sym typeface="+mn-lt"/>
                </a:rPr>
                <a:t>：</a:t>
              </a:r>
              <a:r>
                <a:rPr lang="en-US" altLang="zh-CN" sz="4000" dirty="0">
                  <a:solidFill>
                    <a:srgbClr val="786449"/>
                  </a:solidFill>
                  <a:cs typeface="+mn-ea"/>
                  <a:sym typeface="+mn-lt"/>
                </a:rPr>
                <a:t>5.</a:t>
              </a:r>
              <a:r>
                <a:rPr lang="zh-CN" altLang="en-US" sz="4000" dirty="0">
                  <a:solidFill>
                    <a:srgbClr val="786449"/>
                  </a:solidFill>
                  <a:cs typeface="+mn-ea"/>
                  <a:sym typeface="+mn-lt"/>
                </a:rPr>
                <a:t>申请注意事项</a:t>
              </a:r>
              <a:endParaRPr lang="zh-CN" altLang="en-US" sz="4000" dirty="0">
                <a:solidFill>
                  <a:srgbClr val="786449"/>
                </a:solidFill>
                <a:cs typeface="+mn-ea"/>
                <a:sym typeface="+mn-lt"/>
              </a:endParaRPr>
            </a:p>
          </p:txBody>
        </p:sp>
        <p:sp>
          <p:nvSpPr>
            <p:cNvPr id="15" name="矩形: 圆角 14"/>
            <p:cNvSpPr/>
            <p:nvPr>
              <p:custDataLst>
                <p:tags r:id="rId2"/>
              </p:custDataLst>
            </p:nvPr>
          </p:nvSpPr>
          <p:spPr>
            <a:xfrm>
              <a:off x="1514459" y="2122114"/>
              <a:ext cx="595641" cy="109065"/>
            </a:xfrm>
            <a:prstGeom prst="roundRect">
              <a:avLst>
                <a:gd name="adj" fmla="val 50000"/>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7" name="TextBox 54"/>
          <p:cNvSpPr txBox="1"/>
          <p:nvPr>
            <p:custDataLst>
              <p:tags r:id="rId3"/>
            </p:custDataLst>
          </p:nvPr>
        </p:nvSpPr>
        <p:spPr>
          <a:xfrm>
            <a:off x="227330" y="1019175"/>
            <a:ext cx="11340556" cy="5574665"/>
          </a:xfrm>
          <a:prstGeom prst="rect">
            <a:avLst/>
          </a:prstGeom>
          <a:noFill/>
        </p:spPr>
        <p:txBody>
          <a:bodyPr wrap="square" rtlCol="0">
            <a:noAutofit/>
          </a:bodyPr>
          <a:lstStyle>
            <a:defPPr>
              <a:defRPr lang="zh-CN"/>
            </a:defPPr>
            <a:lvl1pPr defTabSz="1219200">
              <a:lnSpc>
                <a:spcPct val="100000"/>
              </a:lnSpc>
              <a:spcBef>
                <a:spcPct val="20000"/>
              </a:spcBef>
              <a:defRPr sz="2000" b="1">
                <a:solidFill>
                  <a:schemeClr val="tx1">
                    <a:lumMod val="75000"/>
                    <a:lumOff val="25000"/>
                  </a:schemeClr>
                </a:solidFill>
                <a:latin typeface="汉仪润圆-65简" panose="00020600040101010101" pitchFamily="18" charset="-122"/>
                <a:ea typeface="汉仪润圆-65简" panose="00020600040101010101" pitchFamily="18" charset="-122"/>
                <a:cs typeface="+mn-ea"/>
              </a:defRPr>
            </a:lvl1pPr>
          </a:lstStyle>
          <a:p>
            <a:pPr marL="685800" indent="-685800">
              <a:buFont typeface="Arial" panose="020B0604020202020204" pitchFamily="34" charset="0"/>
              <a:buChar char="•"/>
            </a:pPr>
            <a:r>
              <a:rPr lang="zh-CN" altLang="en-US" sz="4400" dirty="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不得违反规定以任何方式和理由指定或者变相指定品牌型号、</a:t>
            </a:r>
            <a:r>
              <a:rPr lang="zh-CN" altLang="en-US" sz="44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产地（网上商城采购的除外）</a:t>
            </a:r>
            <a:r>
              <a:rPr lang="en-US" altLang="zh-CN" sz="44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a:t>
            </a:r>
            <a:endParaRPr lang="en-US" altLang="zh-CN" sz="44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a:p>
            <a:pPr marL="685800" indent="-685800">
              <a:buFont typeface="Arial" panose="020B0604020202020204" pitchFamily="34" charset="0"/>
              <a:buChar char="•"/>
            </a:pPr>
            <a:r>
              <a:rPr lang="zh-CN" altLang="en-US" sz="44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与</a:t>
            </a:r>
            <a:r>
              <a:rPr lang="zh-CN" altLang="en-US" sz="4400" dirty="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投标人</a:t>
            </a:r>
            <a:r>
              <a:rPr lang="en-US" altLang="zh-CN" sz="4400" dirty="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a:t>
            </a:r>
            <a:r>
              <a:rPr lang="zh-CN" altLang="en-US" sz="4400" dirty="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或发现与投标人</a:t>
            </a:r>
            <a:r>
              <a:rPr lang="en-US" altLang="zh-CN" sz="4400" dirty="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a:t>
            </a:r>
            <a:r>
              <a:rPr lang="zh-CN" altLang="en-US" sz="4400" dirty="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有亲属或</a:t>
            </a:r>
            <a:r>
              <a:rPr lang="zh-CN" altLang="en-US" sz="44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利害关系需要主动</a:t>
            </a:r>
            <a:r>
              <a:rPr lang="zh-CN" altLang="en-US" sz="4400" dirty="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提出</a:t>
            </a:r>
            <a:r>
              <a:rPr lang="zh-CN" altLang="en-US" sz="44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回避。</a:t>
            </a:r>
            <a:endParaRPr lang="zh-CN" altLang="en-US" sz="44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86472" y="141546"/>
            <a:ext cx="9561195" cy="986638"/>
            <a:chOff x="1366252" y="1244541"/>
            <a:chExt cx="9561195" cy="986638"/>
          </a:xfrm>
        </p:grpSpPr>
        <p:sp>
          <p:nvSpPr>
            <p:cNvPr id="4" name="文本框 3"/>
            <p:cNvSpPr txBox="1"/>
            <p:nvPr>
              <p:custDataLst>
                <p:tags r:id="rId1"/>
              </p:custDataLst>
            </p:nvPr>
          </p:nvSpPr>
          <p:spPr>
            <a:xfrm>
              <a:off x="1366252" y="1244541"/>
              <a:ext cx="9561195" cy="768350"/>
            </a:xfrm>
            <a:prstGeom prst="rect">
              <a:avLst/>
            </a:prstGeom>
            <a:noFill/>
          </p:spPr>
          <p:txBody>
            <a:bodyPr wrap="none" rtlCol="0">
              <a:spAutoFit/>
            </a:bodyPr>
            <a:lstStyle/>
            <a:p>
              <a:pPr algn="l"/>
              <a:r>
                <a:rPr lang="zh-CN" altLang="en-US" sz="4400" dirty="0">
                  <a:solidFill>
                    <a:srgbClr val="786449"/>
                  </a:solidFill>
                  <a:cs typeface="+mn-ea"/>
                  <a:sym typeface="+mn-lt"/>
                </a:rPr>
                <a:t>招标采购</a:t>
              </a:r>
              <a:r>
                <a:rPr lang="en-US" altLang="zh-CN" sz="4400" dirty="0">
                  <a:solidFill>
                    <a:srgbClr val="786449"/>
                  </a:solidFill>
                  <a:cs typeface="+mn-ea"/>
                  <a:sym typeface="+mn-lt"/>
                </a:rPr>
                <a:t>Tips</a:t>
              </a:r>
              <a:r>
                <a:rPr lang="zh-CN" altLang="en-US" sz="4400" dirty="0">
                  <a:solidFill>
                    <a:srgbClr val="786449"/>
                  </a:solidFill>
                  <a:cs typeface="+mn-ea"/>
                  <a:sym typeface="+mn-lt"/>
                </a:rPr>
                <a:t>：</a:t>
              </a:r>
              <a:r>
                <a:rPr lang="en-US" altLang="zh-CN" sz="4000" dirty="0">
                  <a:solidFill>
                    <a:srgbClr val="786449"/>
                  </a:solidFill>
                  <a:cs typeface="+mn-ea"/>
                  <a:sym typeface="+mn-lt"/>
                </a:rPr>
                <a:t>6.</a:t>
              </a:r>
              <a:r>
                <a:rPr lang="zh-CN" altLang="en-US" sz="4000" dirty="0">
                  <a:solidFill>
                    <a:srgbClr val="786449"/>
                  </a:solidFill>
                  <a:cs typeface="+mn-ea"/>
                  <a:sym typeface="+mn-lt"/>
                </a:rPr>
                <a:t>各种采购方式公告时间</a:t>
              </a:r>
              <a:endParaRPr lang="zh-CN" altLang="en-US" sz="4000" dirty="0">
                <a:solidFill>
                  <a:srgbClr val="786449"/>
                </a:solidFill>
                <a:cs typeface="+mn-ea"/>
                <a:sym typeface="+mn-lt"/>
              </a:endParaRPr>
            </a:p>
          </p:txBody>
        </p:sp>
        <p:sp>
          <p:nvSpPr>
            <p:cNvPr id="15" name="矩形: 圆角 14"/>
            <p:cNvSpPr/>
            <p:nvPr>
              <p:custDataLst>
                <p:tags r:id="rId2"/>
              </p:custDataLst>
            </p:nvPr>
          </p:nvSpPr>
          <p:spPr>
            <a:xfrm>
              <a:off x="1514459" y="2122114"/>
              <a:ext cx="595641" cy="109065"/>
            </a:xfrm>
            <a:prstGeom prst="roundRect">
              <a:avLst>
                <a:gd name="adj" fmla="val 50000"/>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7" name="TextBox 54"/>
          <p:cNvSpPr txBox="1"/>
          <p:nvPr>
            <p:custDataLst>
              <p:tags r:id="rId3"/>
            </p:custDataLst>
          </p:nvPr>
        </p:nvSpPr>
        <p:spPr>
          <a:xfrm>
            <a:off x="586740" y="1128395"/>
            <a:ext cx="10712450" cy="5574665"/>
          </a:xfrm>
          <a:prstGeom prst="rect">
            <a:avLst/>
          </a:prstGeom>
          <a:noFill/>
        </p:spPr>
        <p:txBody>
          <a:bodyPr wrap="square" rtlCol="0">
            <a:noAutofit/>
          </a:bodyPr>
          <a:lstStyle>
            <a:defPPr>
              <a:defRPr lang="zh-CN"/>
            </a:defPPr>
            <a:lvl1pPr defTabSz="1219200">
              <a:lnSpc>
                <a:spcPct val="100000"/>
              </a:lnSpc>
              <a:spcBef>
                <a:spcPct val="20000"/>
              </a:spcBef>
              <a:defRPr sz="2000" b="1">
                <a:solidFill>
                  <a:schemeClr val="tx1">
                    <a:lumMod val="75000"/>
                    <a:lumOff val="25000"/>
                  </a:schemeClr>
                </a:solidFill>
                <a:latin typeface="汉仪润圆-65简" panose="00020600040101010101" pitchFamily="18" charset="-122"/>
                <a:ea typeface="汉仪润圆-65简" panose="00020600040101010101" pitchFamily="18" charset="-122"/>
                <a:cs typeface="+mn-ea"/>
              </a:defRPr>
            </a:lvl1pPr>
          </a:lstStyle>
          <a:p>
            <a:r>
              <a:rPr lang="zh-CN" sz="44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竞争性谈判公告时间</a:t>
            </a:r>
            <a:r>
              <a:rPr lang="en-US" altLang="zh-CN" sz="44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3</a:t>
            </a:r>
            <a:r>
              <a:rPr lang="zh-CN" altLang="en-US" sz="44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天</a:t>
            </a:r>
            <a:endParaRPr lang="zh-CN" altLang="en-US" sz="44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a:p>
            <a:r>
              <a:rPr lang="zh-CN" altLang="en-US" sz="44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竞争性磋商公告时间</a:t>
            </a:r>
            <a:r>
              <a:rPr lang="en-US" altLang="zh-CN" sz="44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10</a:t>
            </a:r>
            <a:r>
              <a:rPr lang="zh-CN" altLang="en-US" sz="44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天</a:t>
            </a:r>
            <a:endParaRPr lang="zh-CN" altLang="en-US" sz="44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a:p>
            <a:r>
              <a:rPr lang="zh-CN" altLang="en-US" sz="44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单一来源公告时间</a:t>
            </a:r>
            <a:r>
              <a:rPr lang="en-US" altLang="zh-CN" sz="44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10</a:t>
            </a:r>
            <a:r>
              <a:rPr lang="zh-CN" altLang="en-US" sz="44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天</a:t>
            </a:r>
            <a:endParaRPr lang="zh-CN" altLang="en-US" sz="44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a:p>
            <a:r>
              <a:rPr lang="zh-CN" altLang="en-US" sz="44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公开招标公告时间</a:t>
            </a:r>
            <a:r>
              <a:rPr lang="en-US" altLang="zh-CN" sz="44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20</a:t>
            </a:r>
            <a:r>
              <a:rPr lang="zh-CN" altLang="en-US" sz="44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天</a:t>
            </a:r>
            <a:endParaRPr lang="zh-CN" altLang="en-US" sz="44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a:p>
            <a:endParaRPr lang="zh-CN" altLang="en-US" sz="44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a:p>
            <a:r>
              <a:rPr lang="zh-CN" altLang="en-US" sz="4400" dirty="0" smtClean="0">
                <a:solidFill>
                  <a:srgbClr val="FF0000"/>
                </a:solidFill>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提前安排！！！</a:t>
            </a:r>
            <a:endParaRPr lang="zh-CN" altLang="en-US" sz="4400" dirty="0" smtClean="0">
              <a:solidFill>
                <a:srgbClr val="FF0000"/>
              </a:solidFill>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86472" y="141546"/>
            <a:ext cx="14022705" cy="986790"/>
            <a:chOff x="1366252" y="1244541"/>
            <a:chExt cx="14022705" cy="986790"/>
          </a:xfrm>
        </p:grpSpPr>
        <p:sp>
          <p:nvSpPr>
            <p:cNvPr id="4" name="文本框 3"/>
            <p:cNvSpPr txBox="1"/>
            <p:nvPr>
              <p:custDataLst>
                <p:tags r:id="rId1"/>
              </p:custDataLst>
            </p:nvPr>
          </p:nvSpPr>
          <p:spPr>
            <a:xfrm>
              <a:off x="1366252" y="1244541"/>
              <a:ext cx="14022705" cy="986790"/>
            </a:xfrm>
            <a:prstGeom prst="rect">
              <a:avLst/>
            </a:prstGeom>
            <a:noFill/>
          </p:spPr>
          <p:txBody>
            <a:bodyPr wrap="none" rtlCol="0">
              <a:noAutofit/>
            </a:bodyPr>
            <a:lstStyle/>
            <a:p>
              <a:pPr algn="l"/>
              <a:r>
                <a:rPr lang="zh-CN" altLang="en-US" sz="4400" dirty="0">
                  <a:solidFill>
                    <a:srgbClr val="786449"/>
                  </a:solidFill>
                  <a:cs typeface="+mn-ea"/>
                  <a:sym typeface="+mn-lt"/>
                </a:rPr>
                <a:t>招标采购</a:t>
              </a:r>
              <a:r>
                <a:rPr lang="en-US" altLang="zh-CN" sz="4400" dirty="0">
                  <a:solidFill>
                    <a:srgbClr val="786449"/>
                  </a:solidFill>
                  <a:cs typeface="+mn-ea"/>
                  <a:sym typeface="+mn-lt"/>
                </a:rPr>
                <a:t>Tips</a:t>
              </a:r>
              <a:r>
                <a:rPr lang="zh-CN" altLang="en-US" sz="4400" dirty="0">
                  <a:solidFill>
                    <a:srgbClr val="786449"/>
                  </a:solidFill>
                  <a:cs typeface="+mn-ea"/>
                  <a:sym typeface="+mn-lt"/>
                </a:rPr>
                <a:t>：</a:t>
              </a:r>
              <a:r>
                <a:rPr lang="en-US" altLang="zh-CN" sz="4000" dirty="0">
                  <a:solidFill>
                    <a:srgbClr val="786449"/>
                  </a:solidFill>
                  <a:cs typeface="+mn-ea"/>
                  <a:sym typeface="+mn-lt"/>
                </a:rPr>
                <a:t>7.</a:t>
              </a:r>
              <a:r>
                <a:rPr lang="zh-CN" altLang="en-US" sz="4000" dirty="0">
                  <a:solidFill>
                    <a:srgbClr val="786449"/>
                  </a:solidFill>
                  <a:cs typeface="+mn-ea"/>
                  <a:sym typeface="+mn-lt"/>
                </a:rPr>
                <a:t>是否需要签订合同；</a:t>
              </a:r>
              <a:endParaRPr lang="zh-CN" altLang="en-US" sz="4000" dirty="0">
                <a:solidFill>
                  <a:srgbClr val="786449"/>
                </a:solidFill>
                <a:cs typeface="+mn-ea"/>
                <a:sym typeface="+mn-lt"/>
              </a:endParaRPr>
            </a:p>
            <a:p>
              <a:pPr algn="l"/>
              <a:r>
                <a:rPr lang="zh-CN" altLang="en-US" sz="4000" dirty="0" smtClean="0">
                  <a:solidFill>
                    <a:srgbClr val="786449"/>
                  </a:solidFill>
                  <a:cs typeface="+mn-ea"/>
                  <a:sym typeface="+mn-lt"/>
                </a:rPr>
                <a:t>                          什么</a:t>
              </a:r>
              <a:r>
                <a:rPr lang="zh-CN" altLang="en-US" sz="4000" dirty="0">
                  <a:solidFill>
                    <a:srgbClr val="786449"/>
                  </a:solidFill>
                  <a:cs typeface="+mn-ea"/>
                  <a:sym typeface="+mn-lt"/>
                </a:rPr>
                <a:t>时候签订合同</a:t>
              </a:r>
              <a:endParaRPr lang="zh-CN" altLang="en-US" sz="4000" dirty="0">
                <a:solidFill>
                  <a:srgbClr val="786449"/>
                </a:solidFill>
                <a:cs typeface="+mn-ea"/>
                <a:sym typeface="+mn-lt"/>
              </a:endParaRPr>
            </a:p>
          </p:txBody>
        </p:sp>
        <p:sp>
          <p:nvSpPr>
            <p:cNvPr id="15" name="矩形: 圆角 14"/>
            <p:cNvSpPr/>
            <p:nvPr>
              <p:custDataLst>
                <p:tags r:id="rId2"/>
              </p:custDataLst>
            </p:nvPr>
          </p:nvSpPr>
          <p:spPr>
            <a:xfrm>
              <a:off x="1514459" y="2122114"/>
              <a:ext cx="595641" cy="109065"/>
            </a:xfrm>
            <a:prstGeom prst="roundRect">
              <a:avLst>
                <a:gd name="adj" fmla="val 50000"/>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7" name="TextBox 54"/>
          <p:cNvSpPr txBox="1"/>
          <p:nvPr>
            <p:custDataLst>
              <p:tags r:id="rId3"/>
            </p:custDataLst>
          </p:nvPr>
        </p:nvSpPr>
        <p:spPr>
          <a:xfrm>
            <a:off x="734695" y="1994535"/>
            <a:ext cx="10712450" cy="4599305"/>
          </a:xfrm>
          <a:prstGeom prst="rect">
            <a:avLst/>
          </a:prstGeom>
          <a:noFill/>
        </p:spPr>
        <p:txBody>
          <a:bodyPr wrap="square" rtlCol="0">
            <a:noAutofit/>
          </a:bodyPr>
          <a:lstStyle>
            <a:defPPr>
              <a:defRPr lang="zh-CN"/>
            </a:defPPr>
            <a:lvl1pPr defTabSz="1219200">
              <a:lnSpc>
                <a:spcPct val="100000"/>
              </a:lnSpc>
              <a:spcBef>
                <a:spcPct val="20000"/>
              </a:spcBef>
              <a:defRPr sz="2000" b="1">
                <a:solidFill>
                  <a:schemeClr val="tx1">
                    <a:lumMod val="75000"/>
                    <a:lumOff val="25000"/>
                  </a:schemeClr>
                </a:solidFill>
                <a:latin typeface="汉仪润圆-65简" panose="00020600040101010101" pitchFamily="18" charset="-122"/>
                <a:ea typeface="汉仪润圆-65简" panose="00020600040101010101" pitchFamily="18" charset="-122"/>
                <a:cs typeface="+mn-ea"/>
              </a:defRPr>
            </a:lvl1pPr>
          </a:lstStyle>
          <a:p>
            <a:r>
              <a:rPr lang="en-US" altLang="zh-CN" sz="48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5</a:t>
            </a:r>
            <a:r>
              <a:rPr lang="zh-CN" altLang="en-US" sz="48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万元以下采购</a:t>
            </a:r>
            <a:r>
              <a:rPr lang="zh-CN" altLang="en-US" sz="48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项目根据需要签订</a:t>
            </a:r>
            <a:r>
              <a:rPr lang="zh-CN" altLang="en-US" sz="48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合同；</a:t>
            </a:r>
            <a:endParaRPr lang="zh-CN" altLang="en-US" sz="48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a:p>
            <a:r>
              <a:rPr lang="en-US" altLang="zh-CN" sz="48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5</a:t>
            </a:r>
            <a:r>
              <a:rPr lang="zh-CN" altLang="en-US" sz="48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万元以上项目必须签订合同，自供应商收到成交通知书</a:t>
            </a:r>
            <a:r>
              <a:rPr lang="en-US" altLang="zh-CN" sz="48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10</a:t>
            </a:r>
            <a:r>
              <a:rPr lang="zh-CN" altLang="en-US" sz="48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个工作日内签订合同</a:t>
            </a:r>
            <a:endParaRPr lang="zh-CN" altLang="en-US" sz="48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3296920" y="828675"/>
            <a:ext cx="5791200" cy="6029325"/>
          </a:xfrm>
          <a:prstGeom prst="rect">
            <a:avLst/>
          </a:prstGeom>
        </p:spPr>
      </p:pic>
      <p:sp>
        <p:nvSpPr>
          <p:cNvPr id="3" name="文本框 2"/>
          <p:cNvSpPr txBox="1"/>
          <p:nvPr/>
        </p:nvSpPr>
        <p:spPr>
          <a:xfrm>
            <a:off x="4827905" y="291465"/>
            <a:ext cx="5088255" cy="456565"/>
          </a:xfrm>
          <a:prstGeom prst="rect">
            <a:avLst/>
          </a:prstGeom>
          <a:noFill/>
        </p:spPr>
        <p:txBody>
          <a:bodyPr wrap="square" rtlCol="0">
            <a:noAutofit/>
          </a:bodyPr>
          <a:p>
            <a:r>
              <a:rPr lang="zh-CN" altLang="en-US"/>
              <a:t>缴纳书费的表格模板</a:t>
            </a:r>
            <a:endParaRPr lang="zh-CN"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86473" y="141546"/>
            <a:ext cx="10894328" cy="1672740"/>
            <a:chOff x="1366252" y="1244541"/>
            <a:chExt cx="14022705" cy="986790"/>
          </a:xfrm>
        </p:grpSpPr>
        <p:sp>
          <p:nvSpPr>
            <p:cNvPr id="4" name="文本框 3"/>
            <p:cNvSpPr txBox="1"/>
            <p:nvPr>
              <p:custDataLst>
                <p:tags r:id="rId1"/>
              </p:custDataLst>
            </p:nvPr>
          </p:nvSpPr>
          <p:spPr>
            <a:xfrm>
              <a:off x="1366252" y="1244541"/>
              <a:ext cx="14022705" cy="986790"/>
            </a:xfrm>
            <a:prstGeom prst="rect">
              <a:avLst/>
            </a:prstGeom>
            <a:noFill/>
          </p:spPr>
          <p:txBody>
            <a:bodyPr wrap="none" rtlCol="0">
              <a:noAutofit/>
            </a:bodyPr>
            <a:lstStyle/>
            <a:p>
              <a:pPr algn="l"/>
              <a:r>
                <a:rPr lang="zh-CN" altLang="en-US" sz="4400" dirty="0">
                  <a:solidFill>
                    <a:srgbClr val="786449"/>
                  </a:solidFill>
                  <a:cs typeface="+mn-ea"/>
                  <a:sym typeface="+mn-lt"/>
                </a:rPr>
                <a:t>招标采购</a:t>
              </a:r>
              <a:r>
                <a:rPr lang="en-US" altLang="zh-CN" sz="4400" dirty="0">
                  <a:solidFill>
                    <a:srgbClr val="786449"/>
                  </a:solidFill>
                  <a:cs typeface="+mn-ea"/>
                  <a:sym typeface="+mn-lt"/>
                </a:rPr>
                <a:t>Tips</a:t>
              </a:r>
              <a:r>
                <a:rPr lang="zh-CN" altLang="en-US" sz="4400" dirty="0" smtClean="0">
                  <a:solidFill>
                    <a:srgbClr val="786449"/>
                  </a:solidFill>
                  <a:cs typeface="+mn-ea"/>
                  <a:sym typeface="+mn-lt"/>
                </a:rPr>
                <a:t>：</a:t>
              </a:r>
              <a:r>
                <a:rPr lang="en-US" altLang="zh-CN" sz="4400" dirty="0">
                  <a:solidFill>
                    <a:srgbClr val="786449"/>
                  </a:solidFill>
                  <a:cs typeface="+mn-ea"/>
                  <a:sym typeface="+mn-lt"/>
                </a:rPr>
                <a:t>8</a:t>
              </a:r>
              <a:r>
                <a:rPr lang="en-US" altLang="zh-CN" sz="4400" dirty="0" smtClean="0">
                  <a:solidFill>
                    <a:srgbClr val="786449"/>
                  </a:solidFill>
                  <a:cs typeface="+mn-ea"/>
                  <a:sym typeface="+mn-lt"/>
                </a:rPr>
                <a:t>.</a:t>
              </a:r>
              <a:r>
                <a:rPr lang="zh-CN" altLang="en-US" sz="4400" dirty="0" smtClean="0">
                  <a:solidFill>
                    <a:srgbClr val="786449"/>
                  </a:solidFill>
                  <a:cs typeface="+mn-ea"/>
                  <a:sym typeface="+mn-lt"/>
                </a:rPr>
                <a:t>验收答疑</a:t>
              </a:r>
              <a:endParaRPr lang="zh-CN" altLang="en-US" sz="4400" dirty="0">
                <a:solidFill>
                  <a:srgbClr val="786449"/>
                </a:solidFill>
                <a:cs typeface="+mn-ea"/>
                <a:sym typeface="+mn-lt"/>
              </a:endParaRPr>
            </a:p>
          </p:txBody>
        </p:sp>
        <p:sp>
          <p:nvSpPr>
            <p:cNvPr id="15" name="矩形: 圆角 14"/>
            <p:cNvSpPr/>
            <p:nvPr>
              <p:custDataLst>
                <p:tags r:id="rId2"/>
              </p:custDataLst>
            </p:nvPr>
          </p:nvSpPr>
          <p:spPr>
            <a:xfrm>
              <a:off x="1514459" y="2122114"/>
              <a:ext cx="595641" cy="109065"/>
            </a:xfrm>
            <a:prstGeom prst="roundRect">
              <a:avLst>
                <a:gd name="adj" fmla="val 50000"/>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7" name="TextBox 54"/>
          <p:cNvSpPr txBox="1"/>
          <p:nvPr>
            <p:custDataLst>
              <p:tags r:id="rId3"/>
            </p:custDataLst>
          </p:nvPr>
        </p:nvSpPr>
        <p:spPr>
          <a:xfrm>
            <a:off x="586740" y="2091690"/>
            <a:ext cx="10712450" cy="4599305"/>
          </a:xfrm>
          <a:prstGeom prst="rect">
            <a:avLst/>
          </a:prstGeom>
          <a:noFill/>
        </p:spPr>
        <p:txBody>
          <a:bodyPr wrap="square" rtlCol="0">
            <a:noAutofit/>
          </a:bodyPr>
          <a:lstStyle>
            <a:defPPr>
              <a:defRPr lang="zh-CN"/>
            </a:defPPr>
            <a:lvl1pPr defTabSz="1219200">
              <a:lnSpc>
                <a:spcPct val="100000"/>
              </a:lnSpc>
              <a:spcBef>
                <a:spcPct val="20000"/>
              </a:spcBef>
              <a:defRPr sz="2000" b="1">
                <a:solidFill>
                  <a:schemeClr val="tx1">
                    <a:lumMod val="75000"/>
                    <a:lumOff val="25000"/>
                  </a:schemeClr>
                </a:solidFill>
                <a:latin typeface="汉仪润圆-65简" panose="00020600040101010101" pitchFamily="18" charset="-122"/>
                <a:ea typeface="汉仪润圆-65简" panose="00020600040101010101" pitchFamily="18" charset="-122"/>
                <a:cs typeface="+mn-ea"/>
              </a:defRPr>
            </a:lvl1pPr>
          </a:lstStyle>
          <a:p>
            <a:r>
              <a:rPr lang="zh-CN" altLang="en-US" sz="44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货物到货、服务完成、工程完工后尽快通知供应商向总务处提交验收申请，验收申请可在总务处网站进行下载，由申请部门和总务处共同完成项目的验收工作。</a:t>
            </a:r>
            <a:endParaRPr lang="zh-CN" altLang="en-US" sz="44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86905" y="6486755"/>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 </a:t>
            </a:r>
            <a:r>
              <a:rPr kumimoji="0" lang="en-US" altLang="zh-CN" sz="100" b="0" i="0" u="none" strike="noStrike" kern="0" cap="none" spc="0" normalizeH="0" baseline="0" noProof="0" dirty="0" smtClean="0">
                <a:ln>
                  <a:noFill/>
                </a:ln>
                <a:solidFill>
                  <a:schemeClr val="bg1"/>
                </a:solidFill>
                <a:effectLst/>
                <a:uLnTx/>
                <a:uFillTx/>
              </a:rPr>
              <a:t>http://www.1ppt.com/moban/</a:t>
            </a:r>
            <a:r>
              <a:rPr kumimoji="0" lang="zh-CN" altLang="en-US" sz="100" b="0" i="0" u="none" strike="noStrike" kern="0" cap="none" spc="0" normalizeH="0" baseline="0" noProof="0" dirty="0" smtClean="0">
                <a:ln>
                  <a:noFill/>
                </a:ln>
                <a:solidFill>
                  <a:schemeClr val="bg1"/>
                </a:solidFill>
                <a:effectLst/>
                <a:uLnTx/>
                <a:uFillTx/>
              </a:rPr>
              <a:t> </a:t>
            </a:r>
            <a:endParaRPr kumimoji="0" lang="en-US" altLang="zh-CN" sz="100" b="0" i="0" u="none" strike="noStrike" kern="0" cap="none" spc="0" normalizeH="0" baseline="0" noProof="0" dirty="0" smtClean="0">
              <a:ln>
                <a:noFill/>
              </a:ln>
              <a:solidFill>
                <a:schemeClr val="bg1"/>
              </a:solidFill>
              <a:effectLst/>
              <a:uLnTx/>
              <a:uFillTx/>
            </a:endParaRPr>
          </a:p>
        </p:txBody>
      </p:sp>
      <p:grpSp>
        <p:nvGrpSpPr>
          <p:cNvPr id="3" name="组合 2"/>
          <p:cNvGrpSpPr/>
          <p:nvPr/>
        </p:nvGrpSpPr>
        <p:grpSpPr>
          <a:xfrm>
            <a:off x="716647" y="250766"/>
            <a:ext cx="7413625" cy="986638"/>
            <a:chOff x="1366252" y="1244541"/>
            <a:chExt cx="7413625" cy="986638"/>
          </a:xfrm>
        </p:grpSpPr>
        <p:sp>
          <p:nvSpPr>
            <p:cNvPr id="4" name="文本框 3"/>
            <p:cNvSpPr txBox="1"/>
            <p:nvPr>
              <p:custDataLst>
                <p:tags r:id="rId1"/>
              </p:custDataLst>
            </p:nvPr>
          </p:nvSpPr>
          <p:spPr>
            <a:xfrm>
              <a:off x="1366252" y="1244541"/>
              <a:ext cx="7413625" cy="768350"/>
            </a:xfrm>
            <a:prstGeom prst="rect">
              <a:avLst/>
            </a:prstGeom>
            <a:noFill/>
          </p:spPr>
          <p:txBody>
            <a:bodyPr wrap="none" rtlCol="0">
              <a:spAutoFit/>
            </a:bodyPr>
            <a:lstStyle/>
            <a:p>
              <a:pPr algn="l"/>
              <a:r>
                <a:rPr lang="zh-CN" altLang="en-US" sz="4400" dirty="0">
                  <a:solidFill>
                    <a:srgbClr val="786449"/>
                  </a:solidFill>
                  <a:cs typeface="+mn-ea"/>
                  <a:sym typeface="+mn-lt"/>
                </a:rPr>
                <a:t>招标采购</a:t>
              </a:r>
              <a:r>
                <a:rPr lang="en-US" altLang="zh-CN" sz="4400" dirty="0">
                  <a:solidFill>
                    <a:srgbClr val="786449"/>
                  </a:solidFill>
                  <a:cs typeface="+mn-ea"/>
                  <a:sym typeface="+mn-lt"/>
                </a:rPr>
                <a:t>Tips</a:t>
              </a:r>
              <a:r>
                <a:rPr lang="zh-CN" altLang="en-US" sz="4400" dirty="0">
                  <a:solidFill>
                    <a:srgbClr val="786449"/>
                  </a:solidFill>
                  <a:cs typeface="+mn-ea"/>
                  <a:sym typeface="+mn-lt"/>
                </a:rPr>
                <a:t>：有关意向公开</a:t>
              </a:r>
              <a:endParaRPr lang="zh-CN" altLang="en-US" sz="4400" dirty="0">
                <a:solidFill>
                  <a:srgbClr val="786449"/>
                </a:solidFill>
                <a:cs typeface="+mn-ea"/>
                <a:sym typeface="+mn-lt"/>
              </a:endParaRPr>
            </a:p>
          </p:txBody>
        </p:sp>
        <p:sp>
          <p:nvSpPr>
            <p:cNvPr id="15" name="矩形: 圆角 14"/>
            <p:cNvSpPr/>
            <p:nvPr>
              <p:custDataLst>
                <p:tags r:id="rId2"/>
              </p:custDataLst>
            </p:nvPr>
          </p:nvSpPr>
          <p:spPr>
            <a:xfrm>
              <a:off x="1514459" y="2122114"/>
              <a:ext cx="595641" cy="109065"/>
            </a:xfrm>
            <a:prstGeom prst="roundRect">
              <a:avLst>
                <a:gd name="adj" fmla="val 50000"/>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7" name="TextBox 54"/>
          <p:cNvSpPr txBox="1"/>
          <p:nvPr>
            <p:custDataLst>
              <p:tags r:id="rId3"/>
            </p:custDataLst>
          </p:nvPr>
        </p:nvSpPr>
        <p:spPr>
          <a:xfrm>
            <a:off x="586740" y="1346835"/>
            <a:ext cx="11082020" cy="5381625"/>
          </a:xfrm>
          <a:prstGeom prst="rect">
            <a:avLst/>
          </a:prstGeom>
          <a:noFill/>
        </p:spPr>
        <p:txBody>
          <a:bodyPr wrap="square" rtlCol="0">
            <a:noAutofit/>
          </a:bodyPr>
          <a:lstStyle>
            <a:defPPr>
              <a:defRPr lang="zh-CN"/>
            </a:defPPr>
            <a:lvl1pPr defTabSz="1219200">
              <a:lnSpc>
                <a:spcPct val="100000"/>
              </a:lnSpc>
              <a:spcBef>
                <a:spcPct val="20000"/>
              </a:spcBef>
              <a:defRPr sz="2000" b="1">
                <a:solidFill>
                  <a:schemeClr val="tx1">
                    <a:lumMod val="75000"/>
                    <a:lumOff val="25000"/>
                  </a:schemeClr>
                </a:solidFill>
                <a:latin typeface="汉仪润圆-65简" panose="00020600040101010101" pitchFamily="18" charset="-122"/>
                <a:ea typeface="汉仪润圆-65简" panose="00020600040101010101" pitchFamily="18" charset="-122"/>
                <a:cs typeface="+mn-ea"/>
              </a:defRPr>
            </a:lvl1pPr>
          </a:lstStyle>
          <a:p>
            <a:r>
              <a:rPr lang="en-US" altLang="zh-CN" sz="28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1.</a:t>
            </a:r>
            <a:r>
              <a:rPr lang="zh-CN" altLang="en-US" sz="28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哪些项目需要意向公开？</a:t>
            </a:r>
            <a:endParaRPr lang="zh-CN" altLang="en-US" sz="28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a:p>
            <a:r>
              <a:rPr lang="en-US" altLang="zh-CN" sz="28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    </a:t>
            </a:r>
            <a:r>
              <a:rPr lang="zh-CN" altLang="en-US" sz="2400" b="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采购意向按采购项目公开。除以协议供货、定点采购方式实施的小额零星采购和由集中采购机构统一组织的批量集中采购外，</a:t>
            </a:r>
            <a:r>
              <a:rPr lang="zh-CN" altLang="en-US" sz="2400" b="0" dirty="0" smtClean="0">
                <a:highlight>
                  <a:srgbClr val="FFFF00"/>
                </a:highlight>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按项目实施的集中采购目录以内</a:t>
            </a:r>
            <a:r>
              <a:rPr lang="zh-CN" altLang="en-US" sz="2400" b="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或者</a:t>
            </a:r>
            <a:r>
              <a:rPr lang="zh-CN" altLang="en-US" sz="2400" b="0" dirty="0" smtClean="0">
                <a:highlight>
                  <a:srgbClr val="FFFF00"/>
                </a:highlight>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采购限额标准以上的货物（</a:t>
            </a:r>
            <a:r>
              <a:rPr lang="en-US" altLang="zh-CN" sz="2400" b="0" dirty="0" smtClean="0">
                <a:highlight>
                  <a:srgbClr val="FFFF00"/>
                </a:highlight>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50</a:t>
            </a:r>
            <a:r>
              <a:rPr lang="zh-CN" altLang="en-US" sz="2400" b="0" dirty="0" smtClean="0">
                <a:highlight>
                  <a:srgbClr val="FFFF00"/>
                </a:highlight>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万）、工程（</a:t>
            </a:r>
            <a:r>
              <a:rPr lang="en-US" altLang="zh-CN" sz="2400" b="0" dirty="0" smtClean="0">
                <a:highlight>
                  <a:srgbClr val="FFFF00"/>
                </a:highlight>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60</a:t>
            </a:r>
            <a:r>
              <a:rPr lang="zh-CN" altLang="en-US" sz="2400" b="0" dirty="0" smtClean="0">
                <a:highlight>
                  <a:srgbClr val="FFFF00"/>
                </a:highlight>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万）、服务</a:t>
            </a:r>
            <a:r>
              <a:rPr lang="zh-CN" altLang="en-US" sz="2400" b="0" dirty="0" smtClean="0">
                <a:highlight>
                  <a:srgbClr val="FFFF00"/>
                </a:highlight>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a:t>
            </a:r>
            <a:r>
              <a:rPr lang="en-US" altLang="zh-CN" sz="2400" b="0" dirty="0" smtClean="0">
                <a:highlight>
                  <a:srgbClr val="FFFF00"/>
                </a:highlight>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50</a:t>
            </a:r>
            <a:r>
              <a:rPr lang="zh-CN" altLang="en-US" sz="2400" b="0" dirty="0" smtClean="0">
                <a:highlight>
                  <a:srgbClr val="FFFF00"/>
                </a:highlight>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万）</a:t>
            </a:r>
            <a:r>
              <a:rPr lang="zh-CN" altLang="en-US" sz="2400" b="0" dirty="0" smtClean="0">
                <a:highlight>
                  <a:srgbClr val="FFFF00"/>
                </a:highlight>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采购</a:t>
            </a:r>
            <a:r>
              <a:rPr lang="zh-CN" altLang="en-US" sz="2400" b="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均应当公开采购意向。</a:t>
            </a:r>
            <a:endParaRPr lang="zh-CN" altLang="en-US" sz="2400" b="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a:p>
            <a:r>
              <a:rPr lang="en-US" altLang="zh-CN" sz="28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2.</a:t>
            </a:r>
            <a:r>
              <a:rPr lang="zh-CN" altLang="en-US" sz="28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意向公开的时间要求？</a:t>
            </a:r>
            <a:endParaRPr lang="zh-CN" altLang="en-US" sz="28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a:p>
            <a:r>
              <a:rPr lang="en-US" altLang="zh-CN" sz="28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    </a:t>
            </a:r>
            <a:r>
              <a:rPr lang="zh-CN" altLang="en-US" sz="2400" b="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采购意向公开时间不得晚于采购公告发布前30日。</a:t>
            </a:r>
            <a:r>
              <a:rPr lang="zh-CN" altLang="en-US" sz="2400" b="0" dirty="0" smtClean="0">
                <a:highlight>
                  <a:srgbClr val="FFFF00"/>
                </a:highlight>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申请部门需提前</a:t>
            </a:r>
            <a:r>
              <a:rPr lang="en-US" altLang="zh-CN" sz="2400" b="0" dirty="0" smtClean="0">
                <a:highlight>
                  <a:srgbClr val="FFFF00"/>
                </a:highlight>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30</a:t>
            </a:r>
            <a:r>
              <a:rPr lang="zh-CN" altLang="en-US" sz="2400" b="0" dirty="0" smtClean="0">
                <a:highlight>
                  <a:srgbClr val="FFFF00"/>
                </a:highlight>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日递交</a:t>
            </a:r>
            <a:r>
              <a:rPr lang="zh-CN" altLang="en-US" sz="2400" b="0" dirty="0" smtClean="0">
                <a:solidFill>
                  <a:srgbClr val="FF0000"/>
                </a:solidFill>
                <a:highlight>
                  <a:srgbClr val="FFFF00"/>
                </a:highlight>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意向申请表</a:t>
            </a:r>
            <a:r>
              <a:rPr lang="zh-CN" altLang="en-US" sz="2400" b="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（财务处</a:t>
            </a:r>
            <a:r>
              <a:rPr lang="en-US" altLang="zh-CN" sz="2400" b="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a:t>
            </a:r>
            <a:r>
              <a:rPr lang="zh-CN" altLang="en-US" sz="2400" b="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下载专区）</a:t>
            </a:r>
            <a:endParaRPr lang="zh-CN" altLang="en-US" sz="2400" b="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a:p>
            <a:r>
              <a:rPr lang="zh-CN" altLang="en-US" sz="2400" b="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 </a:t>
            </a:r>
            <a:r>
              <a:rPr lang="en-US" altLang="zh-CN" sz="2400" b="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a:t>
            </a:r>
            <a:r>
              <a:rPr lang="zh-CN" altLang="en-US" sz="2400" b="0" u="sng"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紧急采购项目、续签服务项目、简易采购项目（超市采购）、框架协议采购项目</a:t>
            </a:r>
            <a:r>
              <a:rPr lang="zh-CN" altLang="en-US" sz="2400" b="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可不公开政府采购意向。</a:t>
            </a:r>
            <a:endParaRPr lang="zh-CN" altLang="en-US" sz="2400" b="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a:p>
            <a:r>
              <a:rPr lang="zh-CN" altLang="en-US" sz="2400" b="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其中</a:t>
            </a:r>
            <a:r>
              <a:rPr lang="zh-CN" altLang="en-US" sz="2400" b="0" dirty="0" smtClean="0">
                <a:solidFill>
                  <a:schemeClr val="tx1"/>
                </a:solidFill>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紧急采购</a:t>
            </a:r>
            <a:r>
              <a:rPr lang="zh-CN" altLang="en-US" sz="2400" b="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是指因严重自然灾害和其他不可抗力事件所实施的紧急采购活动。</a:t>
            </a:r>
            <a:endParaRPr lang="zh-CN" altLang="en-US" sz="2400" b="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a:p>
            <a:r>
              <a:rPr lang="zh-CN" altLang="en-US" sz="2400" b="0" dirty="0" smtClean="0">
                <a:solidFill>
                  <a:srgbClr val="FF0000"/>
                </a:solidFill>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时间紧不等于紧急。</a:t>
            </a:r>
            <a:endParaRPr lang="zh-CN" altLang="en-US" sz="2400" b="0" dirty="0" smtClean="0">
              <a:solidFill>
                <a:srgbClr val="FF0000"/>
              </a:solidFill>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86905" y="6486755"/>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 </a:t>
            </a:r>
            <a:r>
              <a:rPr kumimoji="0" lang="en-US" altLang="zh-CN" sz="100" b="0" i="0" u="none" strike="noStrike" kern="0" cap="none" spc="0" normalizeH="0" baseline="0" noProof="0" dirty="0" smtClean="0">
                <a:ln>
                  <a:noFill/>
                </a:ln>
                <a:solidFill>
                  <a:schemeClr val="bg1"/>
                </a:solidFill>
                <a:effectLst/>
                <a:uLnTx/>
                <a:uFillTx/>
              </a:rPr>
              <a:t>http://www.1ppt.com/moban/</a:t>
            </a:r>
            <a:r>
              <a:rPr kumimoji="0" lang="zh-CN" altLang="en-US" sz="100" b="0" i="0" u="none" strike="noStrike" kern="0" cap="none" spc="0" normalizeH="0" baseline="0" noProof="0" dirty="0" smtClean="0">
                <a:ln>
                  <a:noFill/>
                </a:ln>
                <a:solidFill>
                  <a:schemeClr val="bg1"/>
                </a:solidFill>
                <a:effectLst/>
                <a:uLnTx/>
                <a:uFillTx/>
              </a:rPr>
              <a:t> </a:t>
            </a:r>
            <a:endParaRPr kumimoji="0" lang="en-US" altLang="zh-CN" sz="100" b="0" i="0" u="none" strike="noStrike" kern="0" cap="none" spc="0" normalizeH="0" baseline="0" noProof="0" dirty="0" smtClean="0">
              <a:ln>
                <a:noFill/>
              </a:ln>
              <a:solidFill>
                <a:schemeClr val="bg1"/>
              </a:solidFill>
              <a:effectLst/>
              <a:uLnTx/>
              <a:uFillTx/>
            </a:endParaRPr>
          </a:p>
        </p:txBody>
      </p:sp>
      <p:grpSp>
        <p:nvGrpSpPr>
          <p:cNvPr id="3" name="组合 2"/>
          <p:cNvGrpSpPr/>
          <p:nvPr/>
        </p:nvGrpSpPr>
        <p:grpSpPr>
          <a:xfrm>
            <a:off x="716647" y="250766"/>
            <a:ext cx="10207625" cy="986638"/>
            <a:chOff x="1366252" y="1244541"/>
            <a:chExt cx="10207625" cy="986638"/>
          </a:xfrm>
        </p:grpSpPr>
        <p:sp>
          <p:nvSpPr>
            <p:cNvPr id="4" name="文本框 3"/>
            <p:cNvSpPr txBox="1"/>
            <p:nvPr>
              <p:custDataLst>
                <p:tags r:id="rId1"/>
              </p:custDataLst>
            </p:nvPr>
          </p:nvSpPr>
          <p:spPr>
            <a:xfrm>
              <a:off x="1366252" y="1244541"/>
              <a:ext cx="10207625" cy="768350"/>
            </a:xfrm>
            <a:prstGeom prst="rect">
              <a:avLst/>
            </a:prstGeom>
            <a:noFill/>
          </p:spPr>
          <p:txBody>
            <a:bodyPr wrap="none" rtlCol="0">
              <a:spAutoFit/>
            </a:bodyPr>
            <a:lstStyle/>
            <a:p>
              <a:pPr algn="l"/>
              <a:r>
                <a:rPr lang="zh-CN" altLang="en-US" sz="4400" dirty="0">
                  <a:solidFill>
                    <a:srgbClr val="786449"/>
                  </a:solidFill>
                  <a:cs typeface="+mn-ea"/>
                  <a:sym typeface="+mn-lt"/>
                </a:rPr>
                <a:t>招标采购</a:t>
              </a:r>
              <a:r>
                <a:rPr lang="en-US" altLang="zh-CN" sz="4400" dirty="0">
                  <a:solidFill>
                    <a:srgbClr val="786449"/>
                  </a:solidFill>
                  <a:cs typeface="+mn-ea"/>
                  <a:sym typeface="+mn-lt"/>
                </a:rPr>
                <a:t>Tips</a:t>
              </a:r>
              <a:r>
                <a:rPr lang="zh-CN" altLang="en-US" sz="4400" dirty="0">
                  <a:solidFill>
                    <a:srgbClr val="786449"/>
                  </a:solidFill>
                  <a:cs typeface="+mn-ea"/>
                  <a:sym typeface="+mn-lt"/>
                </a:rPr>
                <a:t>：有关大额采购是否上会？</a:t>
              </a:r>
              <a:endParaRPr lang="zh-CN" altLang="en-US" sz="4400" dirty="0">
                <a:solidFill>
                  <a:srgbClr val="786449"/>
                </a:solidFill>
                <a:cs typeface="+mn-ea"/>
                <a:sym typeface="+mn-lt"/>
              </a:endParaRPr>
            </a:p>
          </p:txBody>
        </p:sp>
        <p:sp>
          <p:nvSpPr>
            <p:cNvPr id="15" name="矩形: 圆角 14"/>
            <p:cNvSpPr/>
            <p:nvPr>
              <p:custDataLst>
                <p:tags r:id="rId2"/>
              </p:custDataLst>
            </p:nvPr>
          </p:nvSpPr>
          <p:spPr>
            <a:xfrm>
              <a:off x="1514459" y="2122114"/>
              <a:ext cx="595641" cy="109065"/>
            </a:xfrm>
            <a:prstGeom prst="roundRect">
              <a:avLst>
                <a:gd name="adj" fmla="val 50000"/>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7" name="TextBox 54"/>
          <p:cNvSpPr txBox="1"/>
          <p:nvPr>
            <p:custDataLst>
              <p:tags r:id="rId3"/>
            </p:custDataLst>
          </p:nvPr>
        </p:nvSpPr>
        <p:spPr>
          <a:xfrm>
            <a:off x="586740" y="1346835"/>
            <a:ext cx="11082020" cy="5381625"/>
          </a:xfrm>
          <a:prstGeom prst="rect">
            <a:avLst/>
          </a:prstGeom>
          <a:noFill/>
        </p:spPr>
        <p:txBody>
          <a:bodyPr wrap="square" rtlCol="0">
            <a:noAutofit/>
          </a:bodyPr>
          <a:lstStyle>
            <a:defPPr>
              <a:defRPr lang="zh-CN"/>
            </a:defPPr>
            <a:lvl1pPr defTabSz="1219200">
              <a:lnSpc>
                <a:spcPct val="100000"/>
              </a:lnSpc>
              <a:spcBef>
                <a:spcPct val="20000"/>
              </a:spcBef>
              <a:defRPr sz="2000" b="1">
                <a:solidFill>
                  <a:schemeClr val="tx1">
                    <a:lumMod val="75000"/>
                    <a:lumOff val="25000"/>
                  </a:schemeClr>
                </a:solidFill>
                <a:latin typeface="汉仪润圆-65简" panose="00020600040101010101" pitchFamily="18" charset="-122"/>
                <a:ea typeface="汉仪润圆-65简" panose="00020600040101010101" pitchFamily="18" charset="-122"/>
                <a:cs typeface="+mn-ea"/>
              </a:defRPr>
            </a:lvl1pPr>
          </a:lstStyle>
          <a:p>
            <a:r>
              <a:rPr lang="en-US" altLang="zh-CN" sz="28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1.</a:t>
            </a:r>
            <a:r>
              <a:rPr lang="zh-CN" altLang="en-US" sz="28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哪些采购项目需要经院长办公会同意？</a:t>
            </a:r>
            <a:endParaRPr lang="zh-CN" altLang="en-US" sz="28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a:p>
            <a:r>
              <a:rPr lang="en-US" altLang="zh-CN" sz="28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    </a:t>
            </a:r>
            <a:r>
              <a:rPr sz="3200" b="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年初未纳入学院预算的10万元及以上、30万元以下的项目，年初已纳入学院预算的30万元及以上、100万元以下的项目大额资金支出。</a:t>
            </a:r>
            <a:endParaRPr sz="2800" b="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a:p>
            <a:endParaRPr lang="en-US" altLang="zh-CN" sz="32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a:p>
            <a:r>
              <a:rPr lang="en-US" altLang="zh-CN" sz="28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2.</a:t>
            </a:r>
            <a:r>
              <a:rPr lang="zh-CN" altLang="en-US" sz="28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哪些采购项目需要经党委会同意？</a:t>
            </a:r>
            <a:endParaRPr lang="zh-CN" altLang="en-US" sz="28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a:p>
            <a:r>
              <a:rPr lang="en-US" altLang="zh-CN" sz="28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    </a:t>
            </a:r>
            <a:r>
              <a:rPr sz="3200" b="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重要设备和重大物资采购以及年初已纳入学院预算的100万元及以上和未纳入学院预算的30万元及以上的项目。</a:t>
            </a:r>
            <a:endParaRPr sz="3200" b="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86905" y="6486755"/>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 </a:t>
            </a:r>
            <a:r>
              <a:rPr kumimoji="0" lang="en-US" altLang="zh-CN" sz="100" b="0" i="0" u="none" strike="noStrike" kern="0" cap="none" spc="0" normalizeH="0" baseline="0" noProof="0" dirty="0" smtClean="0">
                <a:ln>
                  <a:noFill/>
                </a:ln>
                <a:solidFill>
                  <a:schemeClr val="bg1"/>
                </a:solidFill>
                <a:effectLst/>
                <a:uLnTx/>
                <a:uFillTx/>
              </a:rPr>
              <a:t>http://www.1ppt.com/moban/</a:t>
            </a:r>
            <a:r>
              <a:rPr kumimoji="0" lang="zh-CN" altLang="en-US" sz="100" b="0" i="0" u="none" strike="noStrike" kern="0" cap="none" spc="0" normalizeH="0" baseline="0" noProof="0" dirty="0" smtClean="0">
                <a:ln>
                  <a:noFill/>
                </a:ln>
                <a:solidFill>
                  <a:schemeClr val="bg1"/>
                </a:solidFill>
                <a:effectLst/>
                <a:uLnTx/>
                <a:uFillTx/>
              </a:rPr>
              <a:t> </a:t>
            </a:r>
            <a:endParaRPr kumimoji="0" lang="en-US" altLang="zh-CN" sz="100" b="0" i="0" u="none" strike="noStrike" kern="0" cap="none" spc="0" normalizeH="0" baseline="0" noProof="0" dirty="0" smtClean="0">
              <a:ln>
                <a:noFill/>
              </a:ln>
              <a:solidFill>
                <a:schemeClr val="bg1"/>
              </a:solidFill>
              <a:effectLst/>
              <a:uLnTx/>
              <a:uFillTx/>
            </a:endParaRPr>
          </a:p>
        </p:txBody>
      </p:sp>
      <p:grpSp>
        <p:nvGrpSpPr>
          <p:cNvPr id="3" name="组合 2"/>
          <p:cNvGrpSpPr/>
          <p:nvPr/>
        </p:nvGrpSpPr>
        <p:grpSpPr>
          <a:xfrm>
            <a:off x="716647" y="250766"/>
            <a:ext cx="7413625" cy="986638"/>
            <a:chOff x="1366252" y="1244541"/>
            <a:chExt cx="7413625" cy="986638"/>
          </a:xfrm>
        </p:grpSpPr>
        <p:sp>
          <p:nvSpPr>
            <p:cNvPr id="4" name="文本框 3"/>
            <p:cNvSpPr txBox="1"/>
            <p:nvPr>
              <p:custDataLst>
                <p:tags r:id="rId1"/>
              </p:custDataLst>
            </p:nvPr>
          </p:nvSpPr>
          <p:spPr>
            <a:xfrm>
              <a:off x="1366252" y="1244541"/>
              <a:ext cx="7413625" cy="768350"/>
            </a:xfrm>
            <a:prstGeom prst="rect">
              <a:avLst/>
            </a:prstGeom>
            <a:noFill/>
          </p:spPr>
          <p:txBody>
            <a:bodyPr wrap="none" rtlCol="0">
              <a:spAutoFit/>
            </a:bodyPr>
            <a:lstStyle/>
            <a:p>
              <a:pPr algn="l"/>
              <a:r>
                <a:rPr lang="zh-CN" altLang="en-US" sz="4400" dirty="0">
                  <a:solidFill>
                    <a:srgbClr val="786449"/>
                  </a:solidFill>
                  <a:cs typeface="+mn-ea"/>
                  <a:sym typeface="+mn-lt"/>
                </a:rPr>
                <a:t>招标采购</a:t>
              </a:r>
              <a:r>
                <a:rPr lang="en-US" altLang="zh-CN" sz="4400" dirty="0">
                  <a:solidFill>
                    <a:srgbClr val="786449"/>
                  </a:solidFill>
                  <a:cs typeface="+mn-ea"/>
                  <a:sym typeface="+mn-lt"/>
                </a:rPr>
                <a:t>Tips</a:t>
              </a:r>
              <a:r>
                <a:rPr lang="zh-CN" altLang="en-US" sz="4400" dirty="0">
                  <a:solidFill>
                    <a:srgbClr val="786449"/>
                  </a:solidFill>
                  <a:cs typeface="+mn-ea"/>
                  <a:sym typeface="+mn-lt"/>
                </a:rPr>
                <a:t>：有关政府采购</a:t>
              </a:r>
              <a:endParaRPr lang="zh-CN" altLang="en-US" sz="4400" dirty="0">
                <a:solidFill>
                  <a:srgbClr val="786449"/>
                </a:solidFill>
                <a:cs typeface="+mn-ea"/>
                <a:sym typeface="+mn-lt"/>
              </a:endParaRPr>
            </a:p>
          </p:txBody>
        </p:sp>
        <p:sp>
          <p:nvSpPr>
            <p:cNvPr id="15" name="矩形: 圆角 14"/>
            <p:cNvSpPr/>
            <p:nvPr>
              <p:custDataLst>
                <p:tags r:id="rId2"/>
              </p:custDataLst>
            </p:nvPr>
          </p:nvSpPr>
          <p:spPr>
            <a:xfrm>
              <a:off x="1514459" y="2122114"/>
              <a:ext cx="595641" cy="109065"/>
            </a:xfrm>
            <a:prstGeom prst="roundRect">
              <a:avLst>
                <a:gd name="adj" fmla="val 50000"/>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7" name="TextBox 54"/>
          <p:cNvSpPr txBox="1"/>
          <p:nvPr>
            <p:custDataLst>
              <p:tags r:id="rId3"/>
            </p:custDataLst>
          </p:nvPr>
        </p:nvSpPr>
        <p:spPr>
          <a:xfrm>
            <a:off x="1460500" y="1617980"/>
            <a:ext cx="8456295" cy="4868545"/>
          </a:xfrm>
          <a:prstGeom prst="rect">
            <a:avLst/>
          </a:prstGeom>
          <a:noFill/>
        </p:spPr>
        <p:txBody>
          <a:bodyPr wrap="square" rtlCol="0">
            <a:noAutofit/>
          </a:bodyPr>
          <a:lstStyle>
            <a:defPPr>
              <a:defRPr lang="zh-CN"/>
            </a:defPPr>
            <a:lvl1pPr defTabSz="1219200">
              <a:lnSpc>
                <a:spcPct val="100000"/>
              </a:lnSpc>
              <a:spcBef>
                <a:spcPct val="20000"/>
              </a:spcBef>
              <a:defRPr sz="2000" b="1">
                <a:solidFill>
                  <a:schemeClr val="tx1">
                    <a:lumMod val="75000"/>
                    <a:lumOff val="25000"/>
                  </a:schemeClr>
                </a:solidFill>
                <a:latin typeface="汉仪润圆-65简" panose="00020600040101010101" pitchFamily="18" charset="-122"/>
                <a:ea typeface="汉仪润圆-65简" panose="00020600040101010101" pitchFamily="18" charset="-122"/>
                <a:cs typeface="+mn-ea"/>
              </a:defRPr>
            </a:lvl1pPr>
          </a:lstStyle>
          <a:p>
            <a:r>
              <a:rPr lang="zh-CN" altLang="en-US" sz="36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什么是政府采购？</a:t>
            </a:r>
            <a:endParaRPr lang="zh-CN" altLang="en-US" sz="36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a:p>
            <a:r>
              <a:rPr lang="en-US" altLang="zh-CN" sz="28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    </a:t>
            </a:r>
            <a:endParaRPr lang="en-US" altLang="zh-CN" sz="2800" b="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a:p>
            <a:r>
              <a:rPr lang="zh-CN" altLang="en-US" sz="3200" b="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《中华人民共和国政府采购法》规定，政府采购是指各级国家机关、事业单位和团体组织，使用财政性资金采购依法制定的</a:t>
            </a:r>
            <a:r>
              <a:rPr lang="zh-CN" altLang="en-US" sz="3200" b="0" dirty="0" smtClean="0">
                <a:solidFill>
                  <a:srgbClr val="FF0000"/>
                </a:solidFill>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集中采购目录以内</a:t>
            </a:r>
            <a:r>
              <a:rPr lang="zh-CN" altLang="en-US" sz="3200" b="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或者</a:t>
            </a:r>
            <a:r>
              <a:rPr lang="zh-CN" altLang="en-US" sz="3200" b="0" dirty="0" smtClean="0">
                <a:solidFill>
                  <a:srgbClr val="FF0000"/>
                </a:solidFill>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采购限额标准以上的货物、工程和服务</a:t>
            </a:r>
            <a:r>
              <a:rPr lang="zh-CN" altLang="en-US" sz="3200" b="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的行为。</a:t>
            </a:r>
            <a:endParaRPr lang="zh-CN" altLang="en-US" sz="3200" b="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a:p>
            <a:endParaRPr lang="zh-CN" altLang="en-US" sz="3200" b="0" dirty="0" smtClean="0">
              <a:solidFill>
                <a:srgbClr val="FF0000"/>
              </a:solidFill>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86905" y="6486755"/>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 </a:t>
            </a:r>
            <a:r>
              <a:rPr kumimoji="0" lang="en-US" altLang="zh-CN" sz="100" b="0" i="0" u="none" strike="noStrike" kern="0" cap="none" spc="0" normalizeH="0" baseline="0" noProof="0" dirty="0" smtClean="0">
                <a:ln>
                  <a:noFill/>
                </a:ln>
                <a:solidFill>
                  <a:schemeClr val="bg1"/>
                </a:solidFill>
                <a:effectLst/>
                <a:uLnTx/>
                <a:uFillTx/>
              </a:rPr>
              <a:t>http://www.1ppt.com/moban/</a:t>
            </a:r>
            <a:r>
              <a:rPr kumimoji="0" lang="zh-CN" altLang="en-US" sz="100" b="0" i="0" u="none" strike="noStrike" kern="0" cap="none" spc="0" normalizeH="0" baseline="0" noProof="0" dirty="0" smtClean="0">
                <a:ln>
                  <a:noFill/>
                </a:ln>
                <a:solidFill>
                  <a:schemeClr val="bg1"/>
                </a:solidFill>
                <a:effectLst/>
                <a:uLnTx/>
                <a:uFillTx/>
              </a:rPr>
              <a:t> </a:t>
            </a:r>
            <a:endParaRPr kumimoji="0" lang="en-US" altLang="zh-CN" sz="100" b="0" i="0" u="none" strike="noStrike" kern="0" cap="none" spc="0" normalizeH="0" baseline="0" noProof="0" dirty="0" smtClean="0">
              <a:ln>
                <a:noFill/>
              </a:ln>
              <a:solidFill>
                <a:schemeClr val="bg1"/>
              </a:solidFill>
              <a:effectLst/>
              <a:uLnTx/>
              <a:uFillTx/>
            </a:endParaRPr>
          </a:p>
        </p:txBody>
      </p:sp>
      <p:grpSp>
        <p:nvGrpSpPr>
          <p:cNvPr id="3" name="组合 2"/>
          <p:cNvGrpSpPr/>
          <p:nvPr/>
        </p:nvGrpSpPr>
        <p:grpSpPr>
          <a:xfrm>
            <a:off x="716647" y="250766"/>
            <a:ext cx="7413625" cy="986638"/>
            <a:chOff x="1366252" y="1244541"/>
            <a:chExt cx="7413625" cy="986638"/>
          </a:xfrm>
        </p:grpSpPr>
        <p:sp>
          <p:nvSpPr>
            <p:cNvPr id="4" name="文本框 3"/>
            <p:cNvSpPr txBox="1"/>
            <p:nvPr>
              <p:custDataLst>
                <p:tags r:id="rId1"/>
              </p:custDataLst>
            </p:nvPr>
          </p:nvSpPr>
          <p:spPr>
            <a:xfrm>
              <a:off x="1366252" y="1244541"/>
              <a:ext cx="7413625" cy="768350"/>
            </a:xfrm>
            <a:prstGeom prst="rect">
              <a:avLst/>
            </a:prstGeom>
            <a:noFill/>
          </p:spPr>
          <p:txBody>
            <a:bodyPr wrap="none" rtlCol="0">
              <a:spAutoFit/>
            </a:bodyPr>
            <a:lstStyle/>
            <a:p>
              <a:pPr algn="l"/>
              <a:r>
                <a:rPr lang="zh-CN" altLang="en-US" sz="4400" dirty="0">
                  <a:solidFill>
                    <a:srgbClr val="786449"/>
                  </a:solidFill>
                  <a:cs typeface="+mn-ea"/>
                  <a:sym typeface="+mn-lt"/>
                </a:rPr>
                <a:t>招标采购</a:t>
              </a:r>
              <a:r>
                <a:rPr lang="en-US" altLang="zh-CN" sz="4400" dirty="0">
                  <a:solidFill>
                    <a:srgbClr val="786449"/>
                  </a:solidFill>
                  <a:cs typeface="+mn-ea"/>
                  <a:sym typeface="+mn-lt"/>
                </a:rPr>
                <a:t>Tips</a:t>
              </a:r>
              <a:r>
                <a:rPr lang="zh-CN" altLang="en-US" sz="4400" dirty="0">
                  <a:solidFill>
                    <a:srgbClr val="786449"/>
                  </a:solidFill>
                  <a:cs typeface="+mn-ea"/>
                  <a:sym typeface="+mn-lt"/>
                </a:rPr>
                <a:t>：有关政府采购</a:t>
              </a:r>
              <a:endParaRPr lang="zh-CN" altLang="en-US" sz="4400" dirty="0">
                <a:solidFill>
                  <a:srgbClr val="786449"/>
                </a:solidFill>
                <a:cs typeface="+mn-ea"/>
                <a:sym typeface="+mn-lt"/>
              </a:endParaRPr>
            </a:p>
          </p:txBody>
        </p:sp>
        <p:sp>
          <p:nvSpPr>
            <p:cNvPr id="15" name="矩形: 圆角 14"/>
            <p:cNvSpPr/>
            <p:nvPr>
              <p:custDataLst>
                <p:tags r:id="rId2"/>
              </p:custDataLst>
            </p:nvPr>
          </p:nvSpPr>
          <p:spPr>
            <a:xfrm>
              <a:off x="1514459" y="2122114"/>
              <a:ext cx="595641" cy="109065"/>
            </a:xfrm>
            <a:prstGeom prst="roundRect">
              <a:avLst>
                <a:gd name="adj" fmla="val 50000"/>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7" name="TextBox 54"/>
          <p:cNvSpPr txBox="1"/>
          <p:nvPr>
            <p:custDataLst>
              <p:tags r:id="rId3"/>
            </p:custDataLst>
          </p:nvPr>
        </p:nvSpPr>
        <p:spPr>
          <a:xfrm>
            <a:off x="1460500" y="1617980"/>
            <a:ext cx="8456295" cy="4868545"/>
          </a:xfrm>
          <a:prstGeom prst="rect">
            <a:avLst/>
          </a:prstGeom>
          <a:noFill/>
        </p:spPr>
        <p:txBody>
          <a:bodyPr wrap="square" rtlCol="0">
            <a:noAutofit/>
          </a:bodyPr>
          <a:lstStyle>
            <a:defPPr>
              <a:defRPr lang="zh-CN"/>
            </a:defPPr>
            <a:lvl1pPr defTabSz="1219200">
              <a:lnSpc>
                <a:spcPct val="100000"/>
              </a:lnSpc>
              <a:spcBef>
                <a:spcPct val="20000"/>
              </a:spcBef>
              <a:defRPr sz="2000" b="1">
                <a:solidFill>
                  <a:schemeClr val="tx1">
                    <a:lumMod val="75000"/>
                    <a:lumOff val="25000"/>
                  </a:schemeClr>
                </a:solidFill>
                <a:latin typeface="汉仪润圆-65简" panose="00020600040101010101" pitchFamily="18" charset="-122"/>
                <a:ea typeface="汉仪润圆-65简" panose="00020600040101010101" pitchFamily="18" charset="-122"/>
                <a:cs typeface="+mn-ea"/>
              </a:defRPr>
            </a:lvl1pPr>
          </a:lstStyle>
          <a:p>
            <a:r>
              <a:rPr lang="zh-CN" altLang="en-US" sz="32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定义一：</a:t>
            </a:r>
            <a:r>
              <a:rPr lang="zh-CN" altLang="en-US" sz="36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政府</a:t>
            </a:r>
            <a:r>
              <a:rPr lang="zh-CN" altLang="en-US" sz="32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集中采购目录以内</a:t>
            </a:r>
            <a:endParaRPr lang="zh-CN" altLang="en-US" sz="32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a:p>
            <a:endParaRPr lang="zh-CN" altLang="en-US" sz="3200" b="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a:p>
            <a:r>
              <a:rPr lang="zh-CN" altLang="en-US" sz="3200" b="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集中采购目录（《山东省202</a:t>
            </a:r>
            <a:r>
              <a:rPr lang="en-US" altLang="zh-CN" sz="3200" b="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4</a:t>
            </a:r>
            <a:r>
              <a:rPr lang="zh-CN" altLang="en-US" sz="3200" b="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年政府集中采</a:t>
            </a:r>
            <a:endParaRPr lang="zh-CN" altLang="en-US" sz="3200" b="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a:p>
            <a:r>
              <a:rPr lang="zh-CN" altLang="en-US" sz="3200" b="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购目录及标准》其中，货物2</a:t>
            </a:r>
            <a:r>
              <a:rPr lang="en-US" altLang="zh-CN" sz="3200" b="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4</a:t>
            </a:r>
            <a:r>
              <a:rPr lang="zh-CN" altLang="en-US" sz="3200" b="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项、服务</a:t>
            </a:r>
            <a:r>
              <a:rPr lang="en-US" altLang="zh-CN" sz="3200" b="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8</a:t>
            </a:r>
            <a:r>
              <a:rPr lang="zh-CN" altLang="en-US" sz="3200" b="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项）</a:t>
            </a:r>
            <a:endParaRPr lang="zh-CN" altLang="en-US" sz="3200" b="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a:p>
            <a:r>
              <a:rPr lang="zh-CN" altLang="en-US" sz="3200" b="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以内，不论金额大小都需编报政府采购预</a:t>
            </a:r>
            <a:endParaRPr lang="zh-CN" altLang="en-US" sz="3200" b="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a:p>
            <a:r>
              <a:rPr lang="zh-CN" altLang="en-US" sz="3200" b="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算。</a:t>
            </a:r>
            <a:endParaRPr lang="zh-CN" altLang="en-US" sz="3200" b="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86905" y="6486755"/>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 </a:t>
            </a:r>
            <a:r>
              <a:rPr kumimoji="0" lang="en-US" altLang="zh-CN" sz="100" b="0" i="0" u="none" strike="noStrike" kern="0" cap="none" spc="0" normalizeH="0" baseline="0" noProof="0" dirty="0" smtClean="0">
                <a:ln>
                  <a:noFill/>
                </a:ln>
                <a:solidFill>
                  <a:schemeClr val="bg1"/>
                </a:solidFill>
                <a:effectLst/>
                <a:uLnTx/>
                <a:uFillTx/>
              </a:rPr>
              <a:t>http://www.1ppt.com/moban/</a:t>
            </a:r>
            <a:r>
              <a:rPr kumimoji="0" lang="zh-CN" altLang="en-US" sz="100" b="0" i="0" u="none" strike="noStrike" kern="0" cap="none" spc="0" normalizeH="0" baseline="0" noProof="0" dirty="0" smtClean="0">
                <a:ln>
                  <a:noFill/>
                </a:ln>
                <a:solidFill>
                  <a:schemeClr val="bg1"/>
                </a:solidFill>
                <a:effectLst/>
                <a:uLnTx/>
                <a:uFillTx/>
              </a:rPr>
              <a:t> </a:t>
            </a:r>
            <a:endParaRPr kumimoji="0" lang="en-US" altLang="zh-CN" sz="100" b="0" i="0" u="none" strike="noStrike" kern="0" cap="none" spc="0" normalizeH="0" baseline="0" noProof="0" dirty="0" smtClean="0">
              <a:ln>
                <a:noFill/>
              </a:ln>
              <a:solidFill>
                <a:schemeClr val="bg1"/>
              </a:solidFill>
              <a:effectLst/>
              <a:uLnTx/>
              <a:uFillTx/>
            </a:endParaRPr>
          </a:p>
        </p:txBody>
      </p:sp>
      <p:grpSp>
        <p:nvGrpSpPr>
          <p:cNvPr id="3" name="组合 2"/>
          <p:cNvGrpSpPr/>
          <p:nvPr/>
        </p:nvGrpSpPr>
        <p:grpSpPr>
          <a:xfrm>
            <a:off x="586472" y="141546"/>
            <a:ext cx="7413625" cy="986638"/>
            <a:chOff x="1366252" y="1244541"/>
            <a:chExt cx="7413625" cy="986638"/>
          </a:xfrm>
        </p:grpSpPr>
        <p:sp>
          <p:nvSpPr>
            <p:cNvPr id="4" name="文本框 3"/>
            <p:cNvSpPr txBox="1"/>
            <p:nvPr>
              <p:custDataLst>
                <p:tags r:id="rId1"/>
              </p:custDataLst>
            </p:nvPr>
          </p:nvSpPr>
          <p:spPr>
            <a:xfrm>
              <a:off x="1366252" y="1244541"/>
              <a:ext cx="7413625" cy="768350"/>
            </a:xfrm>
            <a:prstGeom prst="rect">
              <a:avLst/>
            </a:prstGeom>
            <a:noFill/>
          </p:spPr>
          <p:txBody>
            <a:bodyPr wrap="none" rtlCol="0">
              <a:spAutoFit/>
            </a:bodyPr>
            <a:lstStyle/>
            <a:p>
              <a:pPr algn="l"/>
              <a:r>
                <a:rPr lang="zh-CN" altLang="en-US" sz="4400" dirty="0">
                  <a:solidFill>
                    <a:srgbClr val="786449"/>
                  </a:solidFill>
                  <a:cs typeface="+mn-ea"/>
                  <a:sym typeface="+mn-lt"/>
                </a:rPr>
                <a:t>招标采购</a:t>
              </a:r>
              <a:r>
                <a:rPr lang="en-US" altLang="zh-CN" sz="4400" dirty="0">
                  <a:solidFill>
                    <a:srgbClr val="786449"/>
                  </a:solidFill>
                  <a:cs typeface="+mn-ea"/>
                  <a:sym typeface="+mn-lt"/>
                </a:rPr>
                <a:t>Tips</a:t>
              </a:r>
              <a:r>
                <a:rPr lang="zh-CN" altLang="en-US" sz="4400" dirty="0">
                  <a:solidFill>
                    <a:srgbClr val="786449"/>
                  </a:solidFill>
                  <a:cs typeface="+mn-ea"/>
                  <a:sym typeface="+mn-lt"/>
                </a:rPr>
                <a:t>：有关政府采购</a:t>
              </a:r>
              <a:endParaRPr lang="zh-CN" altLang="en-US" sz="4400" dirty="0">
                <a:solidFill>
                  <a:srgbClr val="786449"/>
                </a:solidFill>
                <a:cs typeface="+mn-ea"/>
                <a:sym typeface="+mn-lt"/>
              </a:endParaRPr>
            </a:p>
          </p:txBody>
        </p:sp>
        <p:sp>
          <p:nvSpPr>
            <p:cNvPr id="15" name="矩形: 圆角 14"/>
            <p:cNvSpPr/>
            <p:nvPr>
              <p:custDataLst>
                <p:tags r:id="rId2"/>
              </p:custDataLst>
            </p:nvPr>
          </p:nvSpPr>
          <p:spPr>
            <a:xfrm>
              <a:off x="1514459" y="2122114"/>
              <a:ext cx="595641" cy="109065"/>
            </a:xfrm>
            <a:prstGeom prst="roundRect">
              <a:avLst>
                <a:gd name="adj" fmla="val 50000"/>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7" name="TextBox 54"/>
          <p:cNvSpPr txBox="1"/>
          <p:nvPr>
            <p:custDataLst>
              <p:tags r:id="rId3"/>
            </p:custDataLst>
          </p:nvPr>
        </p:nvSpPr>
        <p:spPr>
          <a:xfrm>
            <a:off x="734695" y="1237615"/>
            <a:ext cx="10712450" cy="5576570"/>
          </a:xfrm>
          <a:prstGeom prst="rect">
            <a:avLst/>
          </a:prstGeom>
          <a:noFill/>
        </p:spPr>
        <p:txBody>
          <a:bodyPr wrap="square" rtlCol="0">
            <a:noAutofit/>
          </a:bodyPr>
          <a:lstStyle>
            <a:defPPr>
              <a:defRPr lang="zh-CN"/>
            </a:defPPr>
            <a:lvl1pPr defTabSz="1219200">
              <a:lnSpc>
                <a:spcPct val="100000"/>
              </a:lnSpc>
              <a:spcBef>
                <a:spcPct val="20000"/>
              </a:spcBef>
              <a:defRPr sz="2000" b="1">
                <a:solidFill>
                  <a:schemeClr val="tx1">
                    <a:lumMod val="75000"/>
                    <a:lumOff val="25000"/>
                  </a:schemeClr>
                </a:solidFill>
                <a:latin typeface="汉仪润圆-65简" panose="00020600040101010101" pitchFamily="18" charset="-122"/>
                <a:ea typeface="汉仪润圆-65简" panose="00020600040101010101" pitchFamily="18" charset="-122"/>
                <a:cs typeface="+mn-ea"/>
              </a:defRPr>
            </a:lvl1pPr>
          </a:lstStyle>
          <a:p>
            <a:r>
              <a:rPr lang="zh-CN" altLang="en-US" sz="32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定义二：</a:t>
            </a:r>
            <a:r>
              <a:rPr lang="zh-CN" altLang="en-US"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 </a:t>
            </a:r>
            <a:r>
              <a:rPr lang="zh-CN" altLang="en-US" sz="32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分散采购限额标准以上</a:t>
            </a:r>
            <a:endParaRPr lang="zh-CN" altLang="en-US" sz="3200" b="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a:p>
            <a:r>
              <a:rPr sz="2400" b="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集中采购目录以外，单项或批量（同一二级品目年度累计）采购金额达到分散采购限额标准的项目，依法实行分散采购，采购人可自行组织或委托采购代理机构组织采购。全省分散采购限额标准如下：</a:t>
            </a:r>
            <a:endParaRPr sz="2400" b="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a:p>
            <a:endParaRPr sz="2400" b="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p:txBody>
      </p:sp>
      <p:pic>
        <p:nvPicPr>
          <p:cNvPr id="8" name="图片 7"/>
          <p:cNvPicPr>
            <a:picLocks noChangeAspect="1"/>
          </p:cNvPicPr>
          <p:nvPr/>
        </p:nvPicPr>
        <p:blipFill>
          <a:blip r:embed="rId4"/>
          <a:stretch>
            <a:fillRect/>
          </a:stretch>
        </p:blipFill>
        <p:spPr>
          <a:xfrm>
            <a:off x="811530" y="3225800"/>
            <a:ext cx="5863590" cy="2700655"/>
          </a:xfrm>
          <a:prstGeom prst="rect">
            <a:avLst/>
          </a:prstGeom>
        </p:spPr>
      </p:pic>
      <p:sp>
        <p:nvSpPr>
          <p:cNvPr id="12" name="矩形 11"/>
          <p:cNvSpPr/>
          <p:nvPr/>
        </p:nvSpPr>
        <p:spPr>
          <a:xfrm>
            <a:off x="880110" y="4625340"/>
            <a:ext cx="5795010" cy="513715"/>
          </a:xfrm>
          <a:prstGeom prst="rect">
            <a:avLst/>
          </a:prstGeom>
          <a:noFill/>
          <a:ln w="3492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3" name="文本框 12"/>
          <p:cNvSpPr txBox="1"/>
          <p:nvPr/>
        </p:nvSpPr>
        <p:spPr>
          <a:xfrm>
            <a:off x="7073900" y="3343910"/>
            <a:ext cx="4545330" cy="3142615"/>
          </a:xfrm>
          <a:prstGeom prst="rect">
            <a:avLst/>
          </a:prstGeom>
          <a:noFill/>
        </p:spPr>
        <p:txBody>
          <a:bodyPr wrap="square" rtlCol="0">
            <a:noAutofit/>
          </a:bodyPr>
          <a:lstStyle/>
          <a:p>
            <a:pPr algn="l" defTabSz="1219200">
              <a:spcBef>
                <a:spcPct val="20000"/>
              </a:spcBef>
              <a:buClrTx/>
              <a:buSzTx/>
              <a:buFontTx/>
            </a:pPr>
            <a:r>
              <a:rPr sz="2400" dirty="0" smtClean="0">
                <a:solidFill>
                  <a:schemeClr val="tx1">
                    <a:lumMod val="75000"/>
                    <a:lumOff val="25000"/>
                  </a:schemeClr>
                </a:solidFill>
                <a:latin typeface="华文新魏" panose="02010800040101010101" charset="-122"/>
                <a:ea typeface="华文新魏" panose="02010800040101010101" charset="-122"/>
                <a:cs typeface="华文新魏" panose="02010800040101010101" charset="-122"/>
              </a:rPr>
              <a:t>集中采购目录以外且未达到分散采购限额标准的采购项目，不适用《中华人民共和国政府采购法》及其实施条例的有关规定，由采购人按照相关预算支出管理规定和本单位内控制度自行组织实施。</a:t>
            </a:r>
            <a:endParaRPr sz="2400" dirty="0" smtClean="0">
              <a:solidFill>
                <a:schemeClr val="tx1">
                  <a:lumMod val="75000"/>
                  <a:lumOff val="25000"/>
                </a:schemeClr>
              </a:solidFill>
              <a:latin typeface="华文新魏" panose="02010800040101010101" charset="-122"/>
              <a:ea typeface="华文新魏" panose="02010800040101010101" charset="-122"/>
              <a:cs typeface="华文新魏" panose="02010800040101010101"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86905" y="6486755"/>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 </a:t>
            </a:r>
            <a:r>
              <a:rPr kumimoji="0" lang="en-US" altLang="zh-CN" sz="100" b="0" i="0" u="none" strike="noStrike" kern="0" cap="none" spc="0" normalizeH="0" baseline="0" noProof="0" dirty="0" smtClean="0">
                <a:ln>
                  <a:noFill/>
                </a:ln>
                <a:solidFill>
                  <a:schemeClr val="bg1"/>
                </a:solidFill>
                <a:effectLst/>
                <a:uLnTx/>
                <a:uFillTx/>
              </a:rPr>
              <a:t>http://www.1ppt.com/moban/</a:t>
            </a:r>
            <a:r>
              <a:rPr kumimoji="0" lang="zh-CN" altLang="en-US" sz="100" b="0" i="0" u="none" strike="noStrike" kern="0" cap="none" spc="0" normalizeH="0" baseline="0" noProof="0" dirty="0" smtClean="0">
                <a:ln>
                  <a:noFill/>
                </a:ln>
                <a:solidFill>
                  <a:schemeClr val="bg1"/>
                </a:solidFill>
                <a:effectLst/>
                <a:uLnTx/>
                <a:uFillTx/>
              </a:rPr>
              <a:t> </a:t>
            </a:r>
            <a:endParaRPr kumimoji="0" lang="en-US" altLang="zh-CN" sz="100" b="0" i="0" u="none" strike="noStrike" kern="0" cap="none" spc="0" normalizeH="0" baseline="0" noProof="0" dirty="0" smtClean="0">
              <a:ln>
                <a:noFill/>
              </a:ln>
              <a:solidFill>
                <a:schemeClr val="bg1"/>
              </a:solidFill>
              <a:effectLst/>
              <a:uLnTx/>
              <a:uFillTx/>
            </a:endParaRPr>
          </a:p>
        </p:txBody>
      </p:sp>
      <p:grpSp>
        <p:nvGrpSpPr>
          <p:cNvPr id="3" name="组合 2"/>
          <p:cNvGrpSpPr/>
          <p:nvPr/>
        </p:nvGrpSpPr>
        <p:grpSpPr>
          <a:xfrm>
            <a:off x="586472" y="141546"/>
            <a:ext cx="7413625" cy="986638"/>
            <a:chOff x="1366252" y="1244541"/>
            <a:chExt cx="7413625" cy="986638"/>
          </a:xfrm>
        </p:grpSpPr>
        <p:sp>
          <p:nvSpPr>
            <p:cNvPr id="4" name="文本框 3"/>
            <p:cNvSpPr txBox="1"/>
            <p:nvPr>
              <p:custDataLst>
                <p:tags r:id="rId1"/>
              </p:custDataLst>
            </p:nvPr>
          </p:nvSpPr>
          <p:spPr>
            <a:xfrm>
              <a:off x="1366252" y="1244541"/>
              <a:ext cx="7413625" cy="768350"/>
            </a:xfrm>
            <a:prstGeom prst="rect">
              <a:avLst/>
            </a:prstGeom>
            <a:noFill/>
          </p:spPr>
          <p:txBody>
            <a:bodyPr wrap="none" rtlCol="0">
              <a:spAutoFit/>
            </a:bodyPr>
            <a:lstStyle/>
            <a:p>
              <a:pPr algn="l"/>
              <a:r>
                <a:rPr lang="zh-CN" altLang="en-US" sz="4400" dirty="0">
                  <a:solidFill>
                    <a:srgbClr val="786449"/>
                  </a:solidFill>
                  <a:cs typeface="+mn-ea"/>
                  <a:sym typeface="+mn-lt"/>
                </a:rPr>
                <a:t>招标采购</a:t>
              </a:r>
              <a:r>
                <a:rPr lang="en-US" altLang="zh-CN" sz="4400" dirty="0">
                  <a:solidFill>
                    <a:srgbClr val="786449"/>
                  </a:solidFill>
                  <a:cs typeface="+mn-ea"/>
                  <a:sym typeface="+mn-lt"/>
                </a:rPr>
                <a:t>Tips</a:t>
              </a:r>
              <a:r>
                <a:rPr lang="zh-CN" altLang="en-US" sz="4400" dirty="0">
                  <a:solidFill>
                    <a:srgbClr val="786449"/>
                  </a:solidFill>
                  <a:cs typeface="+mn-ea"/>
                  <a:sym typeface="+mn-lt"/>
                </a:rPr>
                <a:t>：有关政府采购</a:t>
              </a:r>
              <a:endParaRPr lang="zh-CN" altLang="en-US" sz="4400" dirty="0">
                <a:solidFill>
                  <a:srgbClr val="786449"/>
                </a:solidFill>
                <a:cs typeface="+mn-ea"/>
                <a:sym typeface="+mn-lt"/>
              </a:endParaRPr>
            </a:p>
          </p:txBody>
        </p:sp>
        <p:sp>
          <p:nvSpPr>
            <p:cNvPr id="15" name="矩形: 圆角 14"/>
            <p:cNvSpPr/>
            <p:nvPr>
              <p:custDataLst>
                <p:tags r:id="rId2"/>
              </p:custDataLst>
            </p:nvPr>
          </p:nvSpPr>
          <p:spPr>
            <a:xfrm>
              <a:off x="1514459" y="2122114"/>
              <a:ext cx="595641" cy="109065"/>
            </a:xfrm>
            <a:prstGeom prst="roundRect">
              <a:avLst>
                <a:gd name="adj" fmla="val 50000"/>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文本框 1"/>
          <p:cNvSpPr txBox="1"/>
          <p:nvPr/>
        </p:nvSpPr>
        <p:spPr>
          <a:xfrm>
            <a:off x="591820" y="1155065"/>
            <a:ext cx="11600180" cy="583565"/>
          </a:xfrm>
          <a:prstGeom prst="rect">
            <a:avLst/>
          </a:prstGeom>
          <a:noFill/>
        </p:spPr>
        <p:txBody>
          <a:bodyPr wrap="square" rtlCol="0" anchor="t">
            <a:spAutoFit/>
          </a:bodyPr>
          <a:lstStyle/>
          <a:p>
            <a:r>
              <a:rPr lang="zh-CN" altLang="en-US" sz="3200" b="1"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政府集中采购目录（</a:t>
            </a:r>
            <a:r>
              <a:rPr lang="en-US" altLang="zh-CN" sz="3200" b="1"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2024</a:t>
            </a:r>
            <a:r>
              <a:rPr lang="zh-CN" altLang="en-US" sz="3200" b="1"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最新目录可在财务处</a:t>
            </a:r>
            <a:r>
              <a:rPr lang="en-US" altLang="zh-CN" sz="3200" b="1"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a:t>
            </a:r>
            <a:r>
              <a:rPr lang="zh-CN" altLang="en-US" sz="3200" b="1"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下载专区下载）</a:t>
            </a:r>
            <a:endParaRPr lang="zh-CN" altLang="en-US" sz="3200" b="1"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p:txBody>
      </p:sp>
      <p:pic>
        <p:nvPicPr>
          <p:cNvPr id="5" name="图片 4"/>
          <p:cNvPicPr>
            <a:picLocks noChangeAspect="1"/>
          </p:cNvPicPr>
          <p:nvPr/>
        </p:nvPicPr>
        <p:blipFill>
          <a:blip r:embed="rId3"/>
          <a:stretch>
            <a:fillRect/>
          </a:stretch>
        </p:blipFill>
        <p:spPr>
          <a:xfrm>
            <a:off x="734695" y="1738630"/>
            <a:ext cx="3193415" cy="4960620"/>
          </a:xfrm>
          <a:prstGeom prst="rect">
            <a:avLst/>
          </a:prstGeom>
        </p:spPr>
      </p:pic>
      <p:pic>
        <p:nvPicPr>
          <p:cNvPr id="6" name="图片 5"/>
          <p:cNvPicPr>
            <a:picLocks noChangeAspect="1"/>
          </p:cNvPicPr>
          <p:nvPr/>
        </p:nvPicPr>
        <p:blipFill>
          <a:blip r:embed="rId4"/>
          <a:stretch>
            <a:fillRect/>
          </a:stretch>
        </p:blipFill>
        <p:spPr>
          <a:xfrm>
            <a:off x="4171315" y="1738630"/>
            <a:ext cx="3251835" cy="4932045"/>
          </a:xfrm>
          <a:prstGeom prst="rect">
            <a:avLst/>
          </a:prstGeom>
        </p:spPr>
      </p:pic>
      <p:pic>
        <p:nvPicPr>
          <p:cNvPr id="7" name="图片 6"/>
          <p:cNvPicPr>
            <a:picLocks noChangeAspect="1"/>
          </p:cNvPicPr>
          <p:nvPr/>
        </p:nvPicPr>
        <p:blipFill>
          <a:blip r:embed="rId5"/>
          <a:stretch>
            <a:fillRect/>
          </a:stretch>
        </p:blipFill>
        <p:spPr>
          <a:xfrm>
            <a:off x="7531100" y="1738630"/>
            <a:ext cx="4403725" cy="2275205"/>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86472" y="141546"/>
            <a:ext cx="7413625" cy="986638"/>
            <a:chOff x="1366252" y="1244541"/>
            <a:chExt cx="7413625" cy="986638"/>
          </a:xfrm>
        </p:grpSpPr>
        <p:sp>
          <p:nvSpPr>
            <p:cNvPr id="4" name="文本框 3"/>
            <p:cNvSpPr txBox="1"/>
            <p:nvPr>
              <p:custDataLst>
                <p:tags r:id="rId1"/>
              </p:custDataLst>
            </p:nvPr>
          </p:nvSpPr>
          <p:spPr>
            <a:xfrm>
              <a:off x="1366252" y="1244541"/>
              <a:ext cx="7413625" cy="768350"/>
            </a:xfrm>
            <a:prstGeom prst="rect">
              <a:avLst/>
            </a:prstGeom>
            <a:noFill/>
          </p:spPr>
          <p:txBody>
            <a:bodyPr wrap="none" rtlCol="0">
              <a:spAutoFit/>
            </a:bodyPr>
            <a:lstStyle/>
            <a:p>
              <a:pPr algn="l"/>
              <a:r>
                <a:rPr lang="zh-CN" altLang="en-US" sz="4400" dirty="0">
                  <a:solidFill>
                    <a:srgbClr val="786449"/>
                  </a:solidFill>
                  <a:cs typeface="+mn-ea"/>
                  <a:sym typeface="+mn-lt"/>
                </a:rPr>
                <a:t>招标采购</a:t>
              </a:r>
              <a:r>
                <a:rPr lang="en-US" altLang="zh-CN" sz="4400" dirty="0">
                  <a:solidFill>
                    <a:srgbClr val="786449"/>
                  </a:solidFill>
                  <a:cs typeface="+mn-ea"/>
                  <a:sym typeface="+mn-lt"/>
                </a:rPr>
                <a:t>Tips</a:t>
              </a:r>
              <a:r>
                <a:rPr lang="zh-CN" altLang="en-US" sz="4400" dirty="0">
                  <a:solidFill>
                    <a:srgbClr val="786449"/>
                  </a:solidFill>
                  <a:cs typeface="+mn-ea"/>
                  <a:sym typeface="+mn-lt"/>
                </a:rPr>
                <a:t>：有关网上商城</a:t>
              </a:r>
              <a:endParaRPr lang="zh-CN" altLang="en-US" sz="4400" dirty="0">
                <a:solidFill>
                  <a:srgbClr val="786449"/>
                </a:solidFill>
                <a:cs typeface="+mn-ea"/>
                <a:sym typeface="+mn-lt"/>
              </a:endParaRPr>
            </a:p>
          </p:txBody>
        </p:sp>
        <p:sp>
          <p:nvSpPr>
            <p:cNvPr id="15" name="矩形: 圆角 14"/>
            <p:cNvSpPr/>
            <p:nvPr>
              <p:custDataLst>
                <p:tags r:id="rId2"/>
              </p:custDataLst>
            </p:nvPr>
          </p:nvSpPr>
          <p:spPr>
            <a:xfrm>
              <a:off x="1514459" y="2122114"/>
              <a:ext cx="595641" cy="109065"/>
            </a:xfrm>
            <a:prstGeom prst="roundRect">
              <a:avLst>
                <a:gd name="adj" fmla="val 50000"/>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2" name="图片 1"/>
          <p:cNvPicPr>
            <a:picLocks noChangeAspect="1"/>
          </p:cNvPicPr>
          <p:nvPr/>
        </p:nvPicPr>
        <p:blipFill>
          <a:blip r:embed="rId3"/>
          <a:srcRect b="705"/>
          <a:stretch>
            <a:fillRect/>
          </a:stretch>
        </p:blipFill>
        <p:spPr>
          <a:xfrm>
            <a:off x="499745" y="1369060"/>
            <a:ext cx="10703560" cy="4553585"/>
          </a:xfrm>
          <a:prstGeom prst="rect">
            <a:avLst/>
          </a:prstGeom>
        </p:spPr>
      </p:pic>
      <p:cxnSp>
        <p:nvCxnSpPr>
          <p:cNvPr id="6" name="直接连接符 5"/>
          <p:cNvCxnSpPr/>
          <p:nvPr/>
        </p:nvCxnSpPr>
        <p:spPr>
          <a:xfrm>
            <a:off x="3827145" y="1630680"/>
            <a:ext cx="445770" cy="0"/>
          </a:xfrm>
          <a:prstGeom prst="line">
            <a:avLst/>
          </a:prstGeom>
          <a:ln w="28575">
            <a:solidFill>
              <a:srgbClr val="FF0000">
                <a:alpha val="94000"/>
              </a:srgbClr>
            </a:solidFill>
          </a:ln>
        </p:spPr>
        <p:style>
          <a:lnRef idx="2">
            <a:schemeClr val="accent1"/>
          </a:lnRef>
          <a:fillRef idx="0">
            <a:srgbClr val="FFFFFF"/>
          </a:fillRef>
          <a:effectRef idx="0">
            <a:srgbClr val="FFFFFF"/>
          </a:effectRef>
          <a:fontRef idx="minor">
            <a:schemeClr val="tx1"/>
          </a:fontRef>
        </p:style>
      </p:cxnSp>
      <p:cxnSp>
        <p:nvCxnSpPr>
          <p:cNvPr id="7" name="直接连接符 6"/>
          <p:cNvCxnSpPr/>
          <p:nvPr>
            <p:custDataLst>
              <p:tags r:id="rId4"/>
            </p:custDataLst>
          </p:nvPr>
        </p:nvCxnSpPr>
        <p:spPr>
          <a:xfrm flipV="1">
            <a:off x="7554595" y="1621155"/>
            <a:ext cx="594995" cy="9525"/>
          </a:xfrm>
          <a:prstGeom prst="line">
            <a:avLst/>
          </a:prstGeom>
          <a:ln w="28575">
            <a:solidFill>
              <a:srgbClr val="FF0000">
                <a:alpha val="94000"/>
              </a:srgbClr>
            </a:solidFill>
          </a:ln>
        </p:spPr>
        <p:style>
          <a:lnRef idx="2">
            <a:schemeClr val="accent1"/>
          </a:lnRef>
          <a:fillRef idx="0">
            <a:srgbClr val="FFFFFF"/>
          </a:fillRef>
          <a:effectRef idx="0">
            <a:srgbClr val="FFFFFF"/>
          </a:effectRef>
          <a:fontRef idx="minor">
            <a:schemeClr val="tx1"/>
          </a:fontRef>
        </p:style>
      </p:cxnSp>
      <p:sp>
        <p:nvSpPr>
          <p:cNvPr id="8" name="文本框 7"/>
          <p:cNvSpPr txBox="1"/>
          <p:nvPr/>
        </p:nvSpPr>
        <p:spPr>
          <a:xfrm>
            <a:off x="3681730" y="1202055"/>
            <a:ext cx="852805" cy="283210"/>
          </a:xfrm>
          <a:prstGeom prst="rect">
            <a:avLst/>
          </a:prstGeom>
          <a:noFill/>
        </p:spPr>
        <p:txBody>
          <a:bodyPr wrap="square" rtlCol="0">
            <a:noAutofit/>
          </a:bodyPr>
          <a:lstStyle/>
          <a:p>
            <a:r>
              <a:rPr lang="en-US" altLang="zh-CN" sz="1600" b="1">
                <a:solidFill>
                  <a:srgbClr val="FF0000"/>
                </a:solidFill>
              </a:rPr>
              <a:t>10</a:t>
            </a:r>
            <a:r>
              <a:rPr lang="zh-CN" altLang="en-US" sz="1600" b="1">
                <a:solidFill>
                  <a:srgbClr val="FF0000"/>
                </a:solidFill>
              </a:rPr>
              <a:t>万元</a:t>
            </a:r>
            <a:endParaRPr lang="zh-CN" altLang="en-US" sz="1600" b="1">
              <a:solidFill>
                <a:srgbClr val="FF0000"/>
              </a:solidFill>
            </a:endParaRPr>
          </a:p>
        </p:txBody>
      </p:sp>
      <p:sp>
        <p:nvSpPr>
          <p:cNvPr id="9" name="文本框 8"/>
          <p:cNvSpPr txBox="1"/>
          <p:nvPr>
            <p:custDataLst>
              <p:tags r:id="rId5"/>
            </p:custDataLst>
          </p:nvPr>
        </p:nvSpPr>
        <p:spPr>
          <a:xfrm>
            <a:off x="7425690" y="1202055"/>
            <a:ext cx="852805" cy="283210"/>
          </a:xfrm>
          <a:prstGeom prst="rect">
            <a:avLst/>
          </a:prstGeom>
          <a:noFill/>
        </p:spPr>
        <p:txBody>
          <a:bodyPr wrap="square" rtlCol="0">
            <a:noAutofit/>
          </a:bodyPr>
          <a:lstStyle/>
          <a:p>
            <a:r>
              <a:rPr lang="en-US" altLang="zh-CN" sz="1600" b="1">
                <a:solidFill>
                  <a:srgbClr val="FF0000"/>
                </a:solidFill>
              </a:rPr>
              <a:t>10</a:t>
            </a:r>
            <a:r>
              <a:rPr lang="zh-CN" altLang="en-US" sz="1600" b="1">
                <a:solidFill>
                  <a:srgbClr val="FF0000"/>
                </a:solidFill>
              </a:rPr>
              <a:t>万元</a:t>
            </a:r>
            <a:endParaRPr lang="zh-CN" altLang="en-US" sz="1600" b="1">
              <a:solidFill>
                <a:srgbClr val="FF00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86472" y="141546"/>
            <a:ext cx="7413625" cy="986638"/>
            <a:chOff x="1366252" y="1244541"/>
            <a:chExt cx="7413625" cy="986638"/>
          </a:xfrm>
        </p:grpSpPr>
        <p:sp>
          <p:nvSpPr>
            <p:cNvPr id="4" name="文本框 3"/>
            <p:cNvSpPr txBox="1"/>
            <p:nvPr>
              <p:custDataLst>
                <p:tags r:id="rId1"/>
              </p:custDataLst>
            </p:nvPr>
          </p:nvSpPr>
          <p:spPr>
            <a:xfrm>
              <a:off x="1366252" y="1244541"/>
              <a:ext cx="7413625" cy="768350"/>
            </a:xfrm>
            <a:prstGeom prst="rect">
              <a:avLst/>
            </a:prstGeom>
            <a:noFill/>
          </p:spPr>
          <p:txBody>
            <a:bodyPr wrap="none" rtlCol="0">
              <a:spAutoFit/>
            </a:bodyPr>
            <a:lstStyle/>
            <a:p>
              <a:pPr algn="l"/>
              <a:r>
                <a:rPr lang="zh-CN" altLang="en-US" sz="4400" dirty="0">
                  <a:solidFill>
                    <a:srgbClr val="786449"/>
                  </a:solidFill>
                  <a:cs typeface="+mn-ea"/>
                  <a:sym typeface="+mn-lt"/>
                </a:rPr>
                <a:t>招标采购</a:t>
              </a:r>
              <a:r>
                <a:rPr lang="en-US" altLang="zh-CN" sz="4400" dirty="0">
                  <a:solidFill>
                    <a:srgbClr val="786449"/>
                  </a:solidFill>
                  <a:cs typeface="+mn-ea"/>
                  <a:sym typeface="+mn-lt"/>
                </a:rPr>
                <a:t>Tips</a:t>
              </a:r>
              <a:r>
                <a:rPr lang="zh-CN" altLang="en-US" sz="4400" dirty="0">
                  <a:solidFill>
                    <a:srgbClr val="786449"/>
                  </a:solidFill>
                  <a:cs typeface="+mn-ea"/>
                  <a:sym typeface="+mn-lt"/>
                </a:rPr>
                <a:t>：有关网上商城</a:t>
              </a:r>
              <a:endParaRPr lang="zh-CN" altLang="en-US" sz="4400" dirty="0">
                <a:solidFill>
                  <a:srgbClr val="786449"/>
                </a:solidFill>
                <a:cs typeface="+mn-ea"/>
                <a:sym typeface="+mn-lt"/>
              </a:endParaRPr>
            </a:p>
          </p:txBody>
        </p:sp>
        <p:sp>
          <p:nvSpPr>
            <p:cNvPr id="15" name="矩形: 圆角 14"/>
            <p:cNvSpPr/>
            <p:nvPr>
              <p:custDataLst>
                <p:tags r:id="rId2"/>
              </p:custDataLst>
            </p:nvPr>
          </p:nvSpPr>
          <p:spPr>
            <a:xfrm>
              <a:off x="1514459" y="2122114"/>
              <a:ext cx="595641" cy="109065"/>
            </a:xfrm>
            <a:prstGeom prst="roundRect">
              <a:avLst>
                <a:gd name="adj" fmla="val 50000"/>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7" name="TextBox 54"/>
          <p:cNvSpPr txBox="1"/>
          <p:nvPr>
            <p:custDataLst>
              <p:tags r:id="rId3"/>
            </p:custDataLst>
          </p:nvPr>
        </p:nvSpPr>
        <p:spPr>
          <a:xfrm>
            <a:off x="657225" y="1442085"/>
            <a:ext cx="10712450" cy="5130800"/>
          </a:xfrm>
          <a:prstGeom prst="rect">
            <a:avLst/>
          </a:prstGeom>
          <a:noFill/>
        </p:spPr>
        <p:txBody>
          <a:bodyPr wrap="square" rtlCol="0">
            <a:noAutofit/>
          </a:bodyPr>
          <a:lstStyle>
            <a:defPPr>
              <a:defRPr lang="zh-CN"/>
            </a:defPPr>
            <a:lvl1pPr defTabSz="1219200">
              <a:lnSpc>
                <a:spcPct val="100000"/>
              </a:lnSpc>
              <a:spcBef>
                <a:spcPct val="20000"/>
              </a:spcBef>
              <a:defRPr sz="2000" b="1">
                <a:solidFill>
                  <a:schemeClr val="tx1">
                    <a:lumMod val="75000"/>
                    <a:lumOff val="25000"/>
                  </a:schemeClr>
                </a:solidFill>
                <a:latin typeface="汉仪润圆-65简" panose="00020600040101010101" pitchFamily="18" charset="-122"/>
                <a:ea typeface="汉仪润圆-65简" panose="00020600040101010101" pitchFamily="18" charset="-122"/>
                <a:cs typeface="+mn-ea"/>
              </a:defRPr>
            </a:lvl1pPr>
          </a:lstStyle>
          <a:p>
            <a:r>
              <a:rPr lang="zh-CN" altLang="en-US" sz="2400" dirty="0" smtClean="0">
                <a:solidFill>
                  <a:srgbClr val="FF0000"/>
                </a:solidFill>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采购范围：</a:t>
            </a:r>
            <a:endParaRPr lang="zh-CN" altLang="en-US" sz="2400" dirty="0" smtClean="0">
              <a:solidFill>
                <a:srgbClr val="FF0000"/>
              </a:solidFill>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a:p>
            <a:r>
              <a:rPr lang="zh-CN" altLang="en-US"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采购人采购集中采购目录内的网上超市品目，或采购预算金额超过 </a:t>
            </a:r>
            <a:r>
              <a:rPr lang="en-US" altLang="zh-CN"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50</a:t>
            </a:r>
            <a:r>
              <a:rPr lang="zh-CN" altLang="en-US"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万</a:t>
            </a:r>
            <a:r>
              <a:rPr lang="zh-CN" altLang="en-US"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元政府采购限额标准的分散采购目录内网上超市品目，应通过内网预算管理一体化系统，编制网上超市采购计划，推送政府采购网上商城平台实施采购。采购预算金额未超过</a:t>
            </a:r>
            <a:r>
              <a:rPr lang="en-US" altLang="zh-CN"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50</a:t>
            </a:r>
            <a:r>
              <a:rPr lang="zh-CN" altLang="en-US"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万</a:t>
            </a:r>
            <a:r>
              <a:rPr lang="zh-CN" altLang="en-US"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元限额标准的分散采购目录内网上超市品目，不需要编制采购计划，可通过网上商城平台自建计划单实施网上超市采购。</a:t>
            </a:r>
            <a:endParaRPr lang="zh-CN" altLang="en-US"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a:p>
            <a:endParaRPr lang="zh-CN" altLang="en-US"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a:p>
            <a:r>
              <a:rPr lang="zh-CN" altLang="en-US" sz="2400" dirty="0" smtClean="0">
                <a:solidFill>
                  <a:srgbClr val="FF0000"/>
                </a:solidFill>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采购须知：</a:t>
            </a:r>
            <a:endParaRPr lang="zh-CN" altLang="en-US" sz="2400"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a:p>
            <a:r>
              <a:rPr lang="en-US" altLang="zh-CN"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1</a:t>
            </a:r>
            <a:r>
              <a:rPr lang="zh-CN" altLang="en-US"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、网上商城采购方式优点之一：采购货物时可以指定商品品牌和型号，建议申请部门做市场调研时可以在京东官方网站上查找所需商品品牌及型号。</a:t>
            </a:r>
            <a:endParaRPr lang="zh-CN" altLang="en-US"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a:p>
            <a:r>
              <a:rPr lang="en-US" altLang="zh-CN"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2</a:t>
            </a:r>
            <a:r>
              <a:rPr lang="zh-CN" altLang="en-US"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、根据国家最新文件有关规定，未来网上商城采购信息化设备，如打印机、电脑等产品须为</a:t>
            </a:r>
            <a:r>
              <a:rPr lang="zh-CN" altLang="en-US" dirty="0" smtClean="0">
                <a:solidFill>
                  <a:schemeClr val="tx1"/>
                </a:solidFill>
                <a:highlight>
                  <a:srgbClr val="FFFF00"/>
                </a:highlight>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国产品牌</a:t>
            </a:r>
            <a:r>
              <a:rPr lang="zh-CN" altLang="en-US"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a:t>
            </a:r>
            <a:endParaRPr lang="zh-CN" altLang="en-US"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a:p>
            <a:r>
              <a:rPr lang="en-US" altLang="zh-CN"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3</a:t>
            </a:r>
            <a:r>
              <a:rPr lang="zh-CN" altLang="en-US"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、网上商城采购项目结束后，申请部门与供应商须在</a:t>
            </a:r>
            <a:r>
              <a:rPr lang="en-US" altLang="zh-CN" dirty="0" smtClean="0">
                <a:highlight>
                  <a:srgbClr val="FFFF00"/>
                </a:highlight>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7</a:t>
            </a:r>
            <a:r>
              <a:rPr lang="zh-CN" altLang="en-US" dirty="0" smtClean="0">
                <a:highlight>
                  <a:srgbClr val="FFFF00"/>
                </a:highlight>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日</a:t>
            </a:r>
            <a:r>
              <a:rPr lang="zh-CN" altLang="en-US"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rPr>
              <a:t>内签订合同，合同模板由财务处招标办草拟。</a:t>
            </a:r>
            <a:endParaRPr lang="zh-CN" altLang="en-US" dirty="0" smtClean="0">
              <a:latin typeface="华文新魏" panose="02010800040101010101" charset="-122"/>
              <a:ea typeface="华文新魏" panose="02010800040101010101" charset="-122"/>
              <a:cs typeface="华文新魏" panose="02010800040101010101" charset="-122"/>
              <a:sym typeface="汉仪润圆-65简" panose="00020600040101010101" pitchFamily="18"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948344" y="1557984"/>
            <a:ext cx="5147563" cy="1862048"/>
          </a:xfrm>
          <a:prstGeom prst="rect">
            <a:avLst/>
          </a:prstGeom>
        </p:spPr>
        <p:txBody>
          <a:bodyPr wrap="none">
            <a:spAutoFit/>
          </a:bodyPr>
          <a:lstStyle/>
          <a:p>
            <a:r>
              <a:rPr lang="en-US" altLang="zh-CN" sz="11500" dirty="0">
                <a:solidFill>
                  <a:srgbClr val="EEEAE7">
                    <a:alpha val="80000"/>
                  </a:srgbClr>
                </a:solidFill>
                <a:cs typeface="+mn-ea"/>
                <a:sym typeface="+mn-lt"/>
              </a:rPr>
              <a:t>Thanks</a:t>
            </a:r>
            <a:endParaRPr lang="zh-CN" altLang="en-US" sz="8800" dirty="0">
              <a:solidFill>
                <a:srgbClr val="EEEAE7">
                  <a:alpha val="80000"/>
                </a:srgbClr>
              </a:solidFill>
              <a:cs typeface="+mn-ea"/>
              <a:sym typeface="+mn-lt"/>
            </a:endParaRPr>
          </a:p>
        </p:txBody>
      </p:sp>
      <p:sp>
        <p:nvSpPr>
          <p:cNvPr id="10" name="文本框 9"/>
          <p:cNvSpPr txBox="1"/>
          <p:nvPr/>
        </p:nvSpPr>
        <p:spPr>
          <a:xfrm>
            <a:off x="3926172" y="2222770"/>
            <a:ext cx="4297680" cy="922020"/>
          </a:xfrm>
          <a:prstGeom prst="rect">
            <a:avLst/>
          </a:prstGeom>
          <a:noFill/>
        </p:spPr>
        <p:txBody>
          <a:bodyPr wrap="none" rtlCol="0">
            <a:spAutoFit/>
          </a:bodyPr>
          <a:lstStyle/>
          <a:p>
            <a:r>
              <a:rPr lang="zh-CN" altLang="en-US" sz="5400" dirty="0">
                <a:solidFill>
                  <a:srgbClr val="7B664B"/>
                </a:solidFill>
                <a:cs typeface="+mn-ea"/>
                <a:sym typeface="+mn-lt"/>
              </a:rPr>
              <a:t>感谢您的倾听</a:t>
            </a:r>
            <a:endParaRPr lang="zh-CN" altLang="en-US" sz="5400" dirty="0">
              <a:solidFill>
                <a:srgbClr val="7B664B"/>
              </a:solidFill>
              <a:cs typeface="+mn-ea"/>
              <a:sym typeface="+mn-lt"/>
            </a:endParaRPr>
          </a:p>
        </p:txBody>
      </p:sp>
      <p:sp>
        <p:nvSpPr>
          <p:cNvPr id="13" name="矩形: 圆角 12"/>
          <p:cNvSpPr/>
          <p:nvPr/>
        </p:nvSpPr>
        <p:spPr>
          <a:xfrm>
            <a:off x="5326740" y="4393547"/>
            <a:ext cx="1538514" cy="494335"/>
          </a:xfrm>
          <a:prstGeom prst="trapezoid">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财务处</a:t>
            </a:r>
            <a:endParaRPr lang="zh-CN" altLang="en-US" sz="2400" dirty="0">
              <a:cs typeface="+mn-ea"/>
              <a:sym typeface="+mn-lt"/>
            </a:endParaRPr>
          </a:p>
        </p:txBody>
      </p:sp>
      <p:grpSp>
        <p:nvGrpSpPr>
          <p:cNvPr id="21" name="组合 20"/>
          <p:cNvGrpSpPr/>
          <p:nvPr/>
        </p:nvGrpSpPr>
        <p:grpSpPr>
          <a:xfrm>
            <a:off x="4559190" y="5709883"/>
            <a:ext cx="3073616" cy="566861"/>
            <a:chOff x="4559188" y="5709883"/>
            <a:chExt cx="3073616" cy="566861"/>
          </a:xfrm>
        </p:grpSpPr>
        <p:sp>
          <p:nvSpPr>
            <p:cNvPr id="16" name="矩形 15"/>
            <p:cNvSpPr/>
            <p:nvPr/>
          </p:nvSpPr>
          <p:spPr>
            <a:xfrm>
              <a:off x="4559188" y="5968967"/>
              <a:ext cx="3073616" cy="307777"/>
            </a:xfrm>
            <a:prstGeom prst="rect">
              <a:avLst/>
            </a:prstGeom>
          </p:spPr>
          <p:txBody>
            <a:bodyPr wrap="square">
              <a:spAutoFit/>
            </a:bodyPr>
            <a:lstStyle/>
            <a:p>
              <a:pPr algn="dist"/>
              <a:r>
                <a:rPr lang="en-US" altLang="zh-CN" sz="1400" dirty="0">
                  <a:solidFill>
                    <a:srgbClr val="786449">
                      <a:alpha val="50000"/>
                    </a:srgbClr>
                  </a:solidFill>
                  <a:cs typeface="+mn-ea"/>
                  <a:sym typeface="+mn-lt"/>
                </a:rPr>
                <a:t>SUMMARIES &amp; PLANNINGS</a:t>
              </a:r>
              <a:endParaRPr lang="zh-CN" altLang="en-US" sz="1400" dirty="0">
                <a:solidFill>
                  <a:srgbClr val="786449">
                    <a:alpha val="50000"/>
                  </a:srgbClr>
                </a:solidFill>
                <a:cs typeface="+mn-ea"/>
                <a:sym typeface="+mn-lt"/>
              </a:endParaRPr>
            </a:p>
          </p:txBody>
        </p:sp>
        <p:sp>
          <p:nvSpPr>
            <p:cNvPr id="14" name="矩形 13"/>
            <p:cNvSpPr/>
            <p:nvPr/>
          </p:nvSpPr>
          <p:spPr>
            <a:xfrm>
              <a:off x="4867003" y="5709883"/>
              <a:ext cx="2457987" cy="307777"/>
            </a:xfrm>
            <a:prstGeom prst="rect">
              <a:avLst/>
            </a:prstGeom>
          </p:spPr>
          <p:txBody>
            <a:bodyPr wrap="square">
              <a:spAutoFit/>
            </a:bodyPr>
            <a:lstStyle/>
            <a:p>
              <a:pPr algn="dist"/>
              <a:r>
                <a:rPr lang="zh-CN" altLang="en-US" sz="1400" dirty="0">
                  <a:solidFill>
                    <a:srgbClr val="786449">
                      <a:alpha val="50000"/>
                    </a:srgbClr>
                  </a:solidFill>
                  <a:cs typeface="+mn-ea"/>
                  <a:sym typeface="+mn-lt"/>
                </a:rPr>
                <a:t>MORANDI ELEGANT</a:t>
              </a:r>
              <a:r>
                <a:rPr lang="en-US" altLang="zh-CN" sz="1400" dirty="0">
                  <a:solidFill>
                    <a:srgbClr val="786449">
                      <a:alpha val="50000"/>
                    </a:srgbClr>
                  </a:solidFill>
                  <a:cs typeface="+mn-ea"/>
                  <a:sym typeface="+mn-lt"/>
                </a:rPr>
                <a:t>LY</a:t>
              </a:r>
              <a:endParaRPr lang="zh-CN" altLang="en-US" sz="1400" dirty="0">
                <a:solidFill>
                  <a:srgbClr val="786449">
                    <a:alpha val="50000"/>
                  </a:srgbClr>
                </a:solidFill>
                <a:cs typeface="+mn-ea"/>
                <a:sym typeface="+mn-lt"/>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3409950" y="545465"/>
            <a:ext cx="5372100" cy="6076950"/>
          </a:xfrm>
          <a:prstGeom prst="rect">
            <a:avLst/>
          </a:prstGeom>
        </p:spPr>
      </p:pic>
      <p:sp>
        <p:nvSpPr>
          <p:cNvPr id="3" name="文本框 2"/>
          <p:cNvSpPr txBox="1"/>
          <p:nvPr/>
        </p:nvSpPr>
        <p:spPr>
          <a:xfrm>
            <a:off x="4215130" y="206375"/>
            <a:ext cx="4064000" cy="368300"/>
          </a:xfrm>
          <a:prstGeom prst="rect">
            <a:avLst/>
          </a:prstGeom>
          <a:noFill/>
        </p:spPr>
        <p:txBody>
          <a:bodyPr wrap="square" rtlCol="0">
            <a:spAutoFit/>
          </a:bodyPr>
          <a:p>
            <a:r>
              <a:rPr lang="zh-CN" altLang="en-US"/>
              <a:t>缴纳住宿费的表格模板</a:t>
            </a: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373139" y="2955894"/>
            <a:ext cx="4852034" cy="1569660"/>
          </a:xfrm>
          <a:prstGeom prst="rect">
            <a:avLst/>
          </a:prstGeom>
        </p:spPr>
        <p:txBody>
          <a:bodyPr wrap="none">
            <a:spAutoFit/>
          </a:bodyPr>
          <a:lstStyle/>
          <a:p>
            <a:r>
              <a:rPr lang="en-US" altLang="zh-CN" sz="9600" dirty="0">
                <a:solidFill>
                  <a:srgbClr val="EEEAE7">
                    <a:alpha val="80000"/>
                  </a:srgbClr>
                </a:solidFill>
                <a:cs typeface="+mn-ea"/>
                <a:sym typeface="+mn-lt"/>
              </a:rPr>
              <a:t>Chapter</a:t>
            </a:r>
            <a:endParaRPr lang="zh-CN" altLang="en-US" sz="8800" dirty="0">
              <a:solidFill>
                <a:srgbClr val="EEEAE7">
                  <a:alpha val="80000"/>
                </a:srgbClr>
              </a:solidFill>
              <a:cs typeface="+mn-ea"/>
              <a:sym typeface="+mn-lt"/>
            </a:endParaRPr>
          </a:p>
        </p:txBody>
      </p:sp>
      <p:grpSp>
        <p:nvGrpSpPr>
          <p:cNvPr id="6" name="组合 5"/>
          <p:cNvGrpSpPr/>
          <p:nvPr/>
        </p:nvGrpSpPr>
        <p:grpSpPr>
          <a:xfrm>
            <a:off x="5391060" y="2011239"/>
            <a:ext cx="1409880" cy="1409880"/>
            <a:chOff x="5527949" y="1826778"/>
            <a:chExt cx="1136102" cy="1136102"/>
          </a:xfrm>
        </p:grpSpPr>
        <p:sp>
          <p:nvSpPr>
            <p:cNvPr id="2" name="圆角矩形 1"/>
            <p:cNvSpPr/>
            <p:nvPr/>
          </p:nvSpPr>
          <p:spPr>
            <a:xfrm>
              <a:off x="5527949" y="1826778"/>
              <a:ext cx="1136102" cy="1136102"/>
            </a:xfrm>
            <a:prstGeom prst="roundRect">
              <a:avLst/>
            </a:prstGeom>
            <a:solidFill>
              <a:srgbClr val="8AA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cs typeface="+mn-ea"/>
                <a:sym typeface="+mn-lt"/>
              </a:endParaRPr>
            </a:p>
          </p:txBody>
        </p:sp>
        <p:sp>
          <p:nvSpPr>
            <p:cNvPr id="5" name="圆角矩形 4"/>
            <p:cNvSpPr/>
            <p:nvPr/>
          </p:nvSpPr>
          <p:spPr>
            <a:xfrm>
              <a:off x="5710435" y="2140989"/>
              <a:ext cx="722138" cy="665852"/>
            </a:xfrm>
            <a:prstGeom prst="roundRect">
              <a:avLst/>
            </a:prstGeom>
          </p:spPr>
          <p:txBody>
            <a:bodyPr wrap="none">
              <a:spAutoFit/>
            </a:bodyPr>
            <a:lstStyle/>
            <a:p>
              <a:r>
                <a:rPr lang="en-US" altLang="zh-CN" sz="4400" dirty="0">
                  <a:solidFill>
                    <a:schemeClr val="bg1"/>
                  </a:solidFill>
                  <a:cs typeface="+mn-ea"/>
                  <a:sym typeface="+mn-lt"/>
                </a:rPr>
                <a:t>02</a:t>
              </a:r>
              <a:endParaRPr lang="zh-CN" altLang="en-US" sz="4400" dirty="0">
                <a:solidFill>
                  <a:schemeClr val="bg1"/>
                </a:solidFill>
                <a:cs typeface="+mn-ea"/>
                <a:sym typeface="+mn-lt"/>
              </a:endParaRPr>
            </a:p>
          </p:txBody>
        </p:sp>
      </p:grpSp>
      <p:sp>
        <p:nvSpPr>
          <p:cNvPr id="13" name="文本框 12"/>
          <p:cNvSpPr txBox="1"/>
          <p:nvPr/>
        </p:nvSpPr>
        <p:spPr>
          <a:xfrm>
            <a:off x="1947545" y="3522345"/>
            <a:ext cx="8148320" cy="583565"/>
          </a:xfrm>
          <a:prstGeom prst="rect">
            <a:avLst/>
          </a:prstGeom>
          <a:noFill/>
        </p:spPr>
        <p:txBody>
          <a:bodyPr wrap="square" rtlCol="0">
            <a:spAutoFit/>
          </a:bodyPr>
          <a:lstStyle/>
          <a:p>
            <a:pPr algn="l"/>
            <a:r>
              <a:rPr sz="3200" dirty="0">
                <a:solidFill>
                  <a:srgbClr val="786449"/>
                </a:solidFill>
                <a:cs typeface="+mn-ea"/>
                <a:sym typeface="+mn-lt"/>
              </a:rPr>
              <a:t>二、</a:t>
            </a:r>
            <a:r>
              <a:rPr sz="2800" dirty="0">
                <a:solidFill>
                  <a:srgbClr val="786449"/>
                </a:solidFill>
                <a:cs typeface="+mn-ea"/>
                <a:sym typeface="+mn-lt"/>
              </a:rPr>
              <a:t>培训费等非税收入的缴纳应该注意的问题</a:t>
            </a:r>
            <a:endParaRPr sz="2800" dirty="0">
              <a:solidFill>
                <a:srgbClr val="786449"/>
              </a:solidFill>
              <a:cs typeface="+mn-ea"/>
              <a:sym typeface="+mn-lt"/>
            </a:endParaRPr>
          </a:p>
        </p:txBody>
      </p:sp>
      <p:sp>
        <p:nvSpPr>
          <p:cNvPr id="14" name="文本框 13"/>
          <p:cNvSpPr txBox="1"/>
          <p:nvPr/>
        </p:nvSpPr>
        <p:spPr>
          <a:xfrm>
            <a:off x="4714051" y="4560823"/>
            <a:ext cx="2485039" cy="338554"/>
          </a:xfrm>
          <a:prstGeom prst="rect">
            <a:avLst/>
          </a:prstGeom>
          <a:noFill/>
        </p:spPr>
        <p:txBody>
          <a:bodyPr wrap="none" rtlCol="0">
            <a:spAutoFit/>
          </a:bodyPr>
          <a:lstStyle/>
          <a:p>
            <a:r>
              <a:rPr lang="en-US" altLang="zh-CN" sz="1600" dirty="0">
                <a:solidFill>
                  <a:srgbClr val="A6AEB6"/>
                </a:solidFill>
                <a:cs typeface="+mn-ea"/>
                <a:sym typeface="+mn-lt"/>
              </a:rPr>
              <a:t>Review contents details</a:t>
            </a:r>
            <a:endParaRPr lang="zh-CN" altLang="en-US" sz="1600" dirty="0">
              <a:solidFill>
                <a:srgbClr val="A6AEB6"/>
              </a:solidFill>
              <a:cs typeface="+mn-ea"/>
              <a:sym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597535" y="835025"/>
            <a:ext cx="10649585" cy="4934585"/>
          </a:xfrm>
          <a:prstGeom prst="rect">
            <a:avLst/>
          </a:prstGeom>
          <a:noFill/>
          <a:ln w="9525">
            <a:noFill/>
          </a:ln>
        </p:spPr>
        <p:txBody>
          <a:bodyPr>
            <a:noAutofit/>
          </a:bodyPr>
          <a:p>
            <a:pPr indent="0" fontAlgn="auto">
              <a:lnSpc>
                <a:spcPts val="3900"/>
              </a:lnSpc>
            </a:pPr>
            <a:r>
              <a:rPr lang="zh-CN" sz="2800" b="1">
                <a:solidFill>
                  <a:srgbClr val="FF0000"/>
                </a:solidFill>
                <a:ea typeface="宋体" panose="02010600030101010101" pitchFamily="2" charset="-122"/>
              </a:rPr>
              <a:t>1、我们学校能开立的收费项目</a:t>
            </a:r>
            <a:endParaRPr lang="zh-CN" sz="2800" b="1">
              <a:solidFill>
                <a:srgbClr val="FF0000"/>
              </a:solidFill>
              <a:ea typeface="宋体" panose="02010600030101010101" pitchFamily="2" charset="-122"/>
            </a:endParaRPr>
          </a:p>
          <a:p>
            <a:pPr marL="342900" indent="-342900" fontAlgn="auto">
              <a:lnSpc>
                <a:spcPts val="3900"/>
              </a:lnSpc>
              <a:buFont typeface="Wingdings" panose="05000000000000000000" charset="0"/>
              <a:buChar char="n"/>
            </a:pPr>
            <a:endParaRPr lang="zh-CN" sz="2400" b="1">
              <a:solidFill>
                <a:srgbClr val="FF0000"/>
              </a:solidFill>
              <a:ea typeface="宋体" panose="02010600030101010101" pitchFamily="2" charset="-122"/>
            </a:endParaRPr>
          </a:p>
          <a:p>
            <a:pPr marL="342900" indent="-342900" fontAlgn="auto">
              <a:lnSpc>
                <a:spcPts val="3900"/>
              </a:lnSpc>
              <a:buFont typeface="Wingdings" panose="05000000000000000000" charset="0"/>
              <a:buChar char="n"/>
            </a:pPr>
            <a:r>
              <a:rPr lang="zh-CN" sz="2400" b="0">
                <a:ea typeface="宋体" panose="02010600030101010101" pitchFamily="2" charset="-122"/>
              </a:rPr>
              <a:t>函大电大夜大及短期培训费</a:t>
            </a:r>
            <a:endParaRPr lang="zh-CN" sz="2400" b="0">
              <a:ea typeface="宋体" panose="02010600030101010101" pitchFamily="2" charset="-122"/>
            </a:endParaRPr>
          </a:p>
          <a:p>
            <a:pPr marL="342900" indent="-342900" fontAlgn="auto">
              <a:lnSpc>
                <a:spcPts val="3900"/>
              </a:lnSpc>
              <a:buFont typeface="Wingdings" panose="05000000000000000000" charset="0"/>
              <a:buChar char="n"/>
            </a:pPr>
            <a:r>
              <a:rPr lang="zh-CN" sz="2400">
                <a:ea typeface="宋体" panose="02010600030101010101" pitchFamily="2" charset="-122"/>
                <a:sym typeface="+mn-ea"/>
              </a:rPr>
              <a:t>事业单位国有资产处置收入</a:t>
            </a:r>
            <a:endParaRPr lang="zh-CN" sz="2400" b="0">
              <a:ea typeface="宋体" panose="02010600030101010101" pitchFamily="2" charset="-122"/>
            </a:endParaRPr>
          </a:p>
          <a:p>
            <a:pPr marL="342900" indent="-342900" fontAlgn="auto">
              <a:lnSpc>
                <a:spcPts val="3900"/>
              </a:lnSpc>
              <a:buFont typeface="Wingdings" panose="05000000000000000000" charset="0"/>
              <a:buChar char="n"/>
            </a:pPr>
            <a:r>
              <a:rPr lang="zh-CN" sz="2400">
                <a:ea typeface="宋体" panose="02010600030101010101" pitchFamily="2" charset="-122"/>
                <a:sym typeface="+mn-ea"/>
              </a:rPr>
              <a:t>事业单位国有资产出租出借收入</a:t>
            </a:r>
            <a:endParaRPr lang="zh-CN" sz="2400" b="0">
              <a:ea typeface="宋体" panose="02010600030101010101" pitchFamily="2" charset="-122"/>
            </a:endParaRPr>
          </a:p>
          <a:p>
            <a:pPr marL="342900" indent="-342900" fontAlgn="auto">
              <a:lnSpc>
                <a:spcPts val="3900"/>
              </a:lnSpc>
              <a:buFont typeface="Wingdings" panose="05000000000000000000" charset="0"/>
              <a:buChar char="n"/>
            </a:pPr>
            <a:endParaRPr lang="zh-CN" sz="2400" b="0">
              <a:ea typeface="宋体" panose="02010600030101010101" pitchFamily="2" charset="-122"/>
            </a:endParaRPr>
          </a:p>
          <a:p>
            <a:pPr indent="0" algn="l" fontAlgn="auto">
              <a:lnSpc>
                <a:spcPts val="3900"/>
              </a:lnSpc>
              <a:buClrTx/>
              <a:buSzTx/>
              <a:buFont typeface="Wingdings" panose="05000000000000000000" charset="0"/>
              <a:buNone/>
            </a:pPr>
            <a:endParaRPr lang="zh-CN" sz="2400" b="0">
              <a:ea typeface="宋体" panose="02010600030101010101" pitchFamily="2" charset="-122"/>
            </a:endParaRPr>
          </a:p>
          <a:p>
            <a:pPr indent="0" algn="l" fontAlgn="auto">
              <a:lnSpc>
                <a:spcPts val="3900"/>
              </a:lnSpc>
              <a:buClrTx/>
              <a:buSzTx/>
              <a:buFont typeface="Wingdings" panose="05000000000000000000" charset="0"/>
              <a:buNone/>
            </a:pPr>
            <a:endParaRPr lang="zh-CN" sz="2400" b="0">
              <a:ea typeface="宋体" panose="02010600030101010101" pitchFamily="2" charset="-122"/>
            </a:endParaRPr>
          </a:p>
          <a:p>
            <a:endParaRPr lang="zh-CN" sz="2400" b="0">
              <a:ea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277620" y="361950"/>
            <a:ext cx="9715500" cy="6311900"/>
          </a:xfrm>
          <a:prstGeom prst="rect">
            <a:avLst/>
          </a:prstGeom>
          <a:noFill/>
          <a:ln w="9525">
            <a:noFill/>
          </a:ln>
        </p:spPr>
        <p:txBody>
          <a:bodyPr>
            <a:noAutofit/>
          </a:bodyPr>
          <a:p>
            <a:pPr indent="0" fontAlgn="auto">
              <a:lnSpc>
                <a:spcPts val="3900"/>
              </a:lnSpc>
            </a:pPr>
            <a:r>
              <a:rPr lang="en-US" altLang="zh-CN" sz="2000" b="1">
                <a:solidFill>
                  <a:srgbClr val="FF0000"/>
                </a:solidFill>
                <a:ea typeface="宋体" panose="02010600030101010101" pitchFamily="2" charset="-122"/>
              </a:rPr>
              <a:t>2</a:t>
            </a:r>
            <a:r>
              <a:rPr lang="zh-CN" sz="2000" b="1">
                <a:solidFill>
                  <a:srgbClr val="FF0000"/>
                </a:solidFill>
                <a:ea typeface="宋体" panose="02010600030101010101" pitchFamily="2" charset="-122"/>
              </a:rPr>
              <a:t>、</a:t>
            </a:r>
            <a:r>
              <a:rPr lang="zh-CN" sz="2400" b="1">
                <a:solidFill>
                  <a:srgbClr val="FF0000"/>
                </a:solidFill>
                <a:ea typeface="宋体" panose="02010600030101010101" pitchFamily="2" charset="-122"/>
              </a:rPr>
              <a:t>需提供的材料</a:t>
            </a:r>
            <a:r>
              <a:rPr lang="zh-CN" sz="2400" b="0">
                <a:ea typeface="宋体" panose="02010600030101010101" pitchFamily="2" charset="-122"/>
              </a:rPr>
              <a:t>：</a:t>
            </a:r>
            <a:r>
              <a:rPr lang="zh-CN" sz="2000" b="0">
                <a:ea typeface="宋体" panose="02010600030101010101" pitchFamily="2" charset="-122"/>
              </a:rPr>
              <a:t>根据聊城市技师学院社会培训管理及考核办法和收费文件，缴纳培训费必须向财务处提供合同、和缴费通知书，才能开立缴款码</a:t>
            </a:r>
            <a:endParaRPr lang="zh-CN" sz="2000" b="0">
              <a:ea typeface="宋体" panose="02010600030101010101" pitchFamily="2" charset="-122"/>
            </a:endParaRPr>
          </a:p>
          <a:p>
            <a:pPr indent="0" fontAlgn="auto">
              <a:lnSpc>
                <a:spcPts val="3900"/>
              </a:lnSpc>
            </a:pPr>
            <a:endParaRPr lang="zh-CN" b="0">
              <a:ea typeface="宋体" panose="02010600030101010101" pitchFamily="2" charset="-122"/>
            </a:endParaRPr>
          </a:p>
          <a:p>
            <a:pPr indent="0" fontAlgn="auto">
              <a:lnSpc>
                <a:spcPts val="3900"/>
              </a:lnSpc>
            </a:pPr>
            <a:endParaRPr lang="zh-CN" altLang="en-US" b="0">
              <a:ea typeface="宋体" panose="02010600030101010101" pitchFamily="2" charset="-122"/>
            </a:endParaRPr>
          </a:p>
        </p:txBody>
      </p:sp>
      <p:pic>
        <p:nvPicPr>
          <p:cNvPr id="3" name="图片 2"/>
          <p:cNvPicPr>
            <a:picLocks noChangeAspect="1"/>
          </p:cNvPicPr>
          <p:nvPr>
            <p:custDataLst>
              <p:tags r:id="rId1"/>
            </p:custDataLst>
          </p:nvPr>
        </p:nvPicPr>
        <p:blipFill>
          <a:blip r:embed="rId2"/>
          <a:stretch>
            <a:fillRect/>
          </a:stretch>
        </p:blipFill>
        <p:spPr>
          <a:xfrm>
            <a:off x="2633980" y="2065655"/>
            <a:ext cx="5943600" cy="4455795"/>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commondata" val="eyJoZGlkIjoiNTQ1M2E4OGM2NjM4ZTYyOGE2NTE5OTJiYjM2N2QyYzcifQ=="/>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xdeofwu">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5510</Words>
  <Application>WPS 演示</Application>
  <PresentationFormat>自定义</PresentationFormat>
  <Paragraphs>410</Paragraphs>
  <Slides>59</Slides>
  <Notes>4</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59</vt:i4>
      </vt:variant>
    </vt:vector>
  </HeadingPairs>
  <TitlesOfParts>
    <vt:vector size="73" baseType="lpstr">
      <vt:lpstr>Arial</vt:lpstr>
      <vt:lpstr>宋体</vt:lpstr>
      <vt:lpstr>Wingdings</vt:lpstr>
      <vt:lpstr>微软雅黑</vt:lpstr>
      <vt:lpstr>Wingdings</vt:lpstr>
      <vt:lpstr>仿宋_GB2312</vt:lpstr>
      <vt:lpstr>Arial Unicode MS</vt:lpstr>
      <vt:lpstr>等线</vt:lpstr>
      <vt:lpstr>黑体</vt:lpstr>
      <vt:lpstr>汉仪润圆-65简</vt:lpstr>
      <vt:lpstr>华文新魏</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淡雅水彩</dc:title>
  <dc:creator>第一PPT</dc:creator>
  <cp:keywords>www.1ppt.com</cp:keywords>
  <dc:description>www.1ppt.com</dc:description>
  <cp:lastModifiedBy>pubbing</cp:lastModifiedBy>
  <cp:revision>230</cp:revision>
  <dcterms:created xsi:type="dcterms:W3CDTF">2020-10-26T01:57:00Z</dcterms:created>
  <dcterms:modified xsi:type="dcterms:W3CDTF">2023-11-17T07:06:08Z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706ECE60E42840989A2D7F013724A835</vt:lpwstr>
  </property>
</Properties>
</file>