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457" r:id="rId3"/>
    <p:sldId id="453" r:id="rId4"/>
    <p:sldId id="454" r:id="rId5"/>
    <p:sldId id="455" r:id="rId6"/>
    <p:sldId id="456" r:id="rId7"/>
    <p:sldId id="459" r:id="rId8"/>
  </p:sldIdLst>
  <p:sldSz cx="9144000" cy="5143500"/>
  <p:notesSz cx="6858000" cy="9144000"/>
  <p:custDataLst>
    <p:tags r:id="rId13"/>
  </p:custDataLst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新宋体" panose="02010609030101010101" pitchFamily="49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新宋体" panose="02010609030101010101" pitchFamily="49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新宋体" panose="02010609030101010101" pitchFamily="49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新宋体" panose="02010609030101010101" pitchFamily="49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新宋体" panose="02010609030101010101" pitchFamily="49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新宋体" panose="02010609030101010101" pitchFamily="49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新宋体" panose="02010609030101010101" pitchFamily="49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新宋体" panose="02010609030101010101" pitchFamily="49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新宋体" panose="02010609030101010101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66"/>
    <a:srgbClr val="F6F6F6"/>
    <a:srgbClr val="990000"/>
    <a:srgbClr val="CC3300"/>
    <a:srgbClr val="33CCFF"/>
    <a:srgbClr val="FFCC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714"/>
    <p:restoredTop sz="94754"/>
  </p:normalViewPr>
  <p:slideViewPr>
    <p:cSldViewPr showGuides="1">
      <p:cViewPr varScale="1">
        <p:scale>
          <a:sx n="113" d="100"/>
          <a:sy n="113" d="100"/>
        </p:scale>
        <p:origin x="-144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lnSpc>
                <a:spcPct val="100000"/>
              </a:lnSpc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lnSpc>
                <a:spcPct val="100000"/>
              </a:lnSpc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72" name="Rectangle 4"/>
          <p:cNvSpPr>
            <a:spLocks noRo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lnSpc>
                <a:spcPct val="100000"/>
              </a:lnSpc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n-US" altLang="zh-CN" sz="1200" dirty="0">
                <a:ea typeface="宋体" panose="02010600030101010101" pitchFamily="2" charset="-122"/>
              </a:rPr>
            </a:fld>
            <a:endParaRPr lang="en-US" altLang="zh-CN" sz="1200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华文细黑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华文细黑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华文细黑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华文细黑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华文细黑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华文细黑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华文细黑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华文细黑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n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圆角矩形 3"/>
          <p:cNvSpPr/>
          <p:nvPr/>
        </p:nvSpPr>
        <p:spPr bwMode="auto">
          <a:xfrm>
            <a:off x="2339752" y="1929257"/>
            <a:ext cx="4312096" cy="831073"/>
          </a:xfrm>
          <a:prstGeom prst="roundRect">
            <a:avLst/>
          </a:prstGeom>
          <a:solidFill>
            <a:srgbClr val="0066FF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234000" tIns="190800" rIns="198000" bIns="19080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28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新宋体" panose="02010609030101010101" pitchFamily="49" charset="-122"/>
                <a:cs typeface="+mn-cs"/>
              </a:rPr>
              <a:t>     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新宋体" panose="02010609030101010101" pitchFamily="49" charset="-122"/>
                <a:cs typeface="+mn-cs"/>
              </a:rPr>
              <a:t>     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新宋体" panose="02010609030101010101" pitchFamily="49" charset="-122"/>
                <a:cs typeface="+mn-cs"/>
              </a:rPr>
              <a:t>轴的工艺结构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新宋体" panose="02010609030101010101" pitchFamily="49" charset="-122"/>
              <a:cs typeface="+mn-c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矩形 1"/>
          <p:cNvSpPr/>
          <p:nvPr/>
        </p:nvSpPr>
        <p:spPr>
          <a:xfrm>
            <a:off x="309563" y="772478"/>
            <a:ext cx="4716462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一</a:t>
            </a:r>
            <a:r>
              <a:rPr lang="zh-CN" altLang="zh-CN" sz="32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、轴上常见的工艺结构</a:t>
            </a:r>
            <a:endParaRPr lang="zh-CN" altLang="en-US" sz="32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51" name="矩形 2"/>
          <p:cNvSpPr/>
          <p:nvPr/>
        </p:nvSpPr>
        <p:spPr>
          <a:xfrm>
            <a:off x="755650" y="1507490"/>
            <a:ext cx="4572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None/>
            </a:pPr>
            <a:r>
              <a:rPr lang="zh-CN" altLang="zh-CN" dirty="0">
                <a:latin typeface="微软雅黑" panose="020B0503020204020204" charset="-122"/>
                <a:ea typeface="微软雅黑" panose="020B0503020204020204" charset="-122"/>
              </a:rPr>
              <a:t>设计轴应注意：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3850" y="1885315"/>
            <a:ext cx="360045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1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）轴的结构和形状应便于加工、装配和维修</a:t>
            </a:r>
            <a:r>
              <a:rPr kumimoji="0" lang="zh-CN" altLang="en-US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。</a:t>
            </a:r>
            <a:endParaRPr kumimoji="0" lang="zh-CN" altLang="zh-CN" sz="2400" b="0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2</a:t>
            </a:r>
            <a:r>
              <a:rPr kumimoji="0" lang="zh-CN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）阶梯轴的直径应该是中间大、两端小，以便于轴上零件的拆装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。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25963" y="1829753"/>
            <a:ext cx="3825875" cy="1920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673100" y="571183"/>
            <a:ext cx="7643813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）轴端、轴颈与轴肩（或轴环）的过渡部位应有倒角或过渡圆角</a:t>
            </a:r>
            <a:r>
              <a:rPr kumimoji="0" lang="zh-CN" altLang="en-US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应尽可能使倒角（或圆角半径）一致</a:t>
            </a:r>
            <a:r>
              <a:rPr kumimoji="0" lang="zh-CN" altLang="en-US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。</a:t>
            </a:r>
            <a:endParaRPr kumimoji="0" lang="zh-CN" altLang="en-US" sz="2400" b="0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73100" y="1636395"/>
            <a:ext cx="7643813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4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）若轴上需要切制螺纹或进行磨削时，应有螺纹退刀槽或砂轮越程槽</a:t>
            </a:r>
            <a:r>
              <a:rPr kumimoji="0" lang="zh-CN" altLang="en-US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。</a:t>
            </a:r>
            <a:endParaRPr kumimoji="0" lang="zh-CN" altLang="en-US" sz="2400" b="0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708083" y="4084320"/>
            <a:ext cx="5078413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 螺纹退刀槽 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     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砂轮越程槽</a:t>
            </a:r>
            <a:endParaRPr kumimoji="0" lang="zh-CN" altLang="en-US" sz="2400" b="0" i="0" u="none" strike="noStrike" kern="1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pic>
        <p:nvPicPr>
          <p:cNvPr id="3077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66833" y="2520633"/>
            <a:ext cx="3589337" cy="17605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971550" y="915988"/>
            <a:ext cx="7129463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5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）当轴上有两个以上键槽时，槽宽应尽可能相同，并布置在同一方向上，以便于加工</a:t>
            </a:r>
            <a:r>
              <a:rPr kumimoji="0" lang="zh-CN" altLang="en-US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。</a:t>
            </a:r>
            <a:endParaRPr kumimoji="0" lang="zh-CN" altLang="en-US" sz="2400" b="0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pic>
        <p:nvPicPr>
          <p:cNvPr id="4099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95513" y="2211388"/>
            <a:ext cx="3825875" cy="1920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1"/>
          <p:cNvSpPr/>
          <p:nvPr/>
        </p:nvSpPr>
        <p:spPr>
          <a:xfrm>
            <a:off x="755650" y="893763"/>
            <a:ext cx="4930775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二</a:t>
            </a:r>
            <a:r>
              <a:rPr lang="zh-CN" altLang="zh-CN" sz="32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、轴的常用材料</a:t>
            </a:r>
            <a:endParaRPr lang="zh-CN" altLang="en-US" sz="32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123" name="矩形 2"/>
          <p:cNvSpPr/>
          <p:nvPr/>
        </p:nvSpPr>
        <p:spPr>
          <a:xfrm>
            <a:off x="766763" y="3270250"/>
            <a:ext cx="776605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buNone/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zh-CN" altLang="zh-CN" dirty="0">
                <a:latin typeface="微软雅黑" panose="020B0503020204020204" charset="-122"/>
                <a:ea typeface="微软雅黑" panose="020B0503020204020204" charset="-122"/>
              </a:rPr>
              <a:t>轴的材料有时也选用合金钢，如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20Cr</a:t>
            </a:r>
            <a:r>
              <a:rPr lang="zh-CN" altLang="zh-CN" dirty="0"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40Cr</a:t>
            </a:r>
            <a:r>
              <a:rPr lang="zh-CN" altLang="zh-CN" dirty="0">
                <a:latin typeface="微软雅黑" panose="020B0503020204020204" charset="-122"/>
                <a:ea typeface="微软雅黑" panose="020B0503020204020204" charset="-122"/>
              </a:rPr>
              <a:t>等，承受载荷较大、强度较高、质量较轻及耐磨性较好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84225" y="1498600"/>
            <a:ext cx="7748588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．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轴的材料一般多选用中碳钢，如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35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钢、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45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钢和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50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钢等，其中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45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钢应用最广。热处理（调质、正火、淬火）后可以提高力学性能，具有良好的切削性能</a:t>
            </a:r>
            <a:r>
              <a:rPr kumimoji="0" lang="zh-CN" altLang="en-US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。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矩形 4"/>
          <p:cNvSpPr/>
          <p:nvPr/>
        </p:nvSpPr>
        <p:spPr>
          <a:xfrm>
            <a:off x="755650" y="984250"/>
            <a:ext cx="1416050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3200" b="1" dirty="0">
                <a:solidFill>
                  <a:srgbClr val="FF0066"/>
                </a:solidFill>
                <a:latin typeface="微软雅黑" panose="020B0503020204020204" charset="-122"/>
                <a:ea typeface="微软雅黑" panose="020B0503020204020204" charset="-122"/>
              </a:rPr>
              <a:t>小结：</a:t>
            </a:r>
            <a:endParaRPr lang="zh-CN" altLang="en-US" sz="3200" b="1" dirty="0">
              <a:solidFill>
                <a:srgbClr val="FF006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47" name="矩形 6"/>
          <p:cNvSpPr/>
          <p:nvPr/>
        </p:nvSpPr>
        <p:spPr>
          <a:xfrm>
            <a:off x="1908175" y="1779905"/>
            <a:ext cx="5997575" cy="24638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ts val="3700"/>
              </a:lnSpc>
              <a:buNone/>
            </a:pP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．理解轴的工艺结构的含义</a:t>
            </a:r>
            <a:endParaRPr lang="en-US" altLang="zh-CN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ts val="3700"/>
              </a:lnSpc>
              <a:buNone/>
            </a:pP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zh-CN" altLang="zh-CN" b="1" dirty="0">
                <a:latin typeface="微软雅黑" panose="020B0503020204020204" charset="-122"/>
                <a:ea typeface="微软雅黑" panose="020B0503020204020204" charset="-122"/>
              </a:rPr>
              <a:t>了解</a:t>
            </a: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设计倒角或过渡圆角的作用</a:t>
            </a:r>
            <a:endParaRPr lang="en-US" altLang="zh-CN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ts val="3700"/>
              </a:lnSpc>
              <a:buNone/>
            </a:pP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zh-CN" altLang="zh-CN" b="1" dirty="0">
                <a:latin typeface="微软雅黑" panose="020B0503020204020204" charset="-122"/>
                <a:ea typeface="微软雅黑" panose="020B0503020204020204" charset="-122"/>
              </a:rPr>
              <a:t>了解</a:t>
            </a: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退刀槽或砂轮越程槽</a:t>
            </a:r>
            <a:r>
              <a:rPr lang="zh-CN" altLang="zh-CN" b="1" dirty="0">
                <a:latin typeface="微软雅黑" panose="020B0503020204020204" charset="-122"/>
                <a:ea typeface="微软雅黑" panose="020B0503020204020204" charset="-122"/>
              </a:rPr>
              <a:t>的</a:t>
            </a: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标记</a:t>
            </a:r>
            <a:endParaRPr lang="en-US" altLang="zh-CN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ts val="3700"/>
              </a:lnSpc>
              <a:buNone/>
            </a:pP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zh-CN" altLang="zh-CN" b="1" dirty="0">
                <a:latin typeface="微软雅黑" panose="020B0503020204020204" charset="-122"/>
                <a:ea typeface="微软雅黑" panose="020B0503020204020204" charset="-122"/>
              </a:rPr>
              <a:t>掌握</a:t>
            </a: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轴</a:t>
            </a:r>
            <a:r>
              <a:rPr lang="zh-CN" altLang="zh-CN" b="1" dirty="0">
                <a:latin typeface="微软雅黑" panose="020B0503020204020204" charset="-122"/>
                <a:ea typeface="微软雅黑" panose="020B0503020204020204" charset="-122"/>
              </a:rPr>
              <a:t>的</a:t>
            </a: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材料的选用</a:t>
            </a:r>
            <a:endParaRPr lang="en-US" altLang="zh-CN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ts val="3700"/>
              </a:lnSpc>
              <a:buNone/>
            </a:pP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zh-CN" altLang="zh-CN" b="1" dirty="0">
                <a:latin typeface="微软雅黑" panose="020B0503020204020204" charset="-122"/>
                <a:ea typeface="微软雅黑" panose="020B0503020204020204" charset="-122"/>
              </a:rPr>
              <a:t>培养</a:t>
            </a: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较简单</a:t>
            </a: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轴的工艺结构设计能</a:t>
            </a:r>
            <a:r>
              <a:rPr lang="zh-CN" altLang="zh-CN" b="1" dirty="0">
                <a:latin typeface="微软雅黑" panose="020B0503020204020204" charset="-122"/>
                <a:ea typeface="微软雅黑" panose="020B0503020204020204" charset="-122"/>
              </a:rPr>
              <a:t>力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p="http://schemas.openxmlformats.org/presentationml/2006/main">
  <p:tag name="COMMONDATA" val="eyJoZGlkIjoiOWUyZDlhYzI5NGRiMjZiMGI2NzAyOWE1ZDM3NDRkZmQifQ=="/>
</p:tagLst>
</file>

<file path=ppt/theme/theme1.xml><?xml version="1.0" encoding="utf-8"?>
<a:theme xmlns:a="http://schemas.openxmlformats.org/drawingml/2006/main" name="49f5b78e2f8b5">
  <a:themeElements>
    <a:clrScheme name="49f5b78e2f8b5 6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FF0517"/>
      </a:accent1>
      <a:accent2>
        <a:srgbClr val="BC000D"/>
      </a:accent2>
      <a:accent3>
        <a:srgbClr val="FFFFFF"/>
      </a:accent3>
      <a:accent4>
        <a:srgbClr val="000000"/>
      </a:accent4>
      <a:accent5>
        <a:srgbClr val="FFAAAB"/>
      </a:accent5>
      <a:accent6>
        <a:srgbClr val="AA000B"/>
      </a:accent6>
      <a:hlink>
        <a:srgbClr val="3A0004"/>
      </a:hlink>
      <a:folHlink>
        <a:srgbClr val="FF3B3B"/>
      </a:folHlink>
    </a:clrScheme>
    <a:fontScheme name="49f5b78e2f8b5">
      <a:majorFont>
        <a:latin typeface="Arial"/>
        <a:ea typeface="华文细黑"/>
        <a:cs typeface=""/>
      </a:majorFont>
      <a:minorFont>
        <a:latin typeface="Arial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234000" tIns="190800" rIns="198000" bIns="190800" numCol="1" anchor="ctr" anchorCtr="0" compatLnSpc="1">
        <a:spAutoFit/>
      </a:bodyPr>
      <a:lstStyle>
        <a:defPPr marL="0" marR="0" indent="304800" algn="l" defTabSz="914400" rtl="0" eaLnBrk="1" fontAlgn="base" latinLnBrk="0" hangingPunct="1">
          <a:lnSpc>
            <a:spcPct val="11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宋体" panose="0201060903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234000" tIns="190800" rIns="198000" bIns="190800" numCol="1" anchor="ctr" anchorCtr="0" compatLnSpc="1">
        <a:spAutoFit/>
      </a:bodyPr>
      <a:lstStyle>
        <a:defPPr marL="0" marR="0" indent="304800" algn="l" defTabSz="914400" rtl="0" eaLnBrk="1" fontAlgn="base" latinLnBrk="0" hangingPunct="1">
          <a:lnSpc>
            <a:spcPct val="11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宋体" panose="02010609030101010101" pitchFamily="49" charset="-122"/>
          </a:defRPr>
        </a:defPPr>
      </a:lstStyle>
    </a:lnDef>
  </a:objectDefaults>
  <a:extraClrSchemeLst>
    <a:extraClrScheme>
      <a:clrScheme name="49f5b78e2f8b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E78A2D"/>
        </a:accent6>
        <a:hlink>
          <a:srgbClr val="463900"/>
        </a:hlink>
        <a:folHlink>
          <a:srgbClr val="FFE6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9f5b78e2f8b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021"/>
        </a:accent1>
        <a:accent2>
          <a:srgbClr val="DA5800"/>
        </a:accent2>
        <a:accent3>
          <a:srgbClr val="FFFFFF"/>
        </a:accent3>
        <a:accent4>
          <a:srgbClr val="000000"/>
        </a:accent4>
        <a:accent5>
          <a:srgbClr val="FFC6AB"/>
        </a:accent5>
        <a:accent6>
          <a:srgbClr val="C54F00"/>
        </a:accent6>
        <a:hlink>
          <a:srgbClr val="963D00"/>
        </a:hlink>
        <a:folHlink>
          <a:srgbClr val="FFAD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9f5b78e2f8b5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5B8CC1"/>
        </a:accent1>
        <a:accent2>
          <a:srgbClr val="2A5682"/>
        </a:accent2>
        <a:accent3>
          <a:srgbClr val="FFFFFF"/>
        </a:accent3>
        <a:accent4>
          <a:srgbClr val="000000"/>
        </a:accent4>
        <a:accent5>
          <a:srgbClr val="B5C5DD"/>
        </a:accent5>
        <a:accent6>
          <a:srgbClr val="254D75"/>
        </a:accent6>
        <a:hlink>
          <a:srgbClr val="002850"/>
        </a:hlink>
        <a:folHlink>
          <a:srgbClr val="2A94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9f5b78e2f8b5 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555555"/>
        </a:accent6>
        <a:hlink>
          <a:srgbClr val="1C1C1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9f5b78e2f8b5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F59B8"/>
        </a:accent1>
        <a:accent2>
          <a:srgbClr val="884183"/>
        </a:accent2>
        <a:accent3>
          <a:srgbClr val="FFFFFF"/>
        </a:accent3>
        <a:accent4>
          <a:srgbClr val="000000"/>
        </a:accent4>
        <a:accent5>
          <a:srgbClr val="DCB5D8"/>
        </a:accent5>
        <a:accent6>
          <a:srgbClr val="7B3A76"/>
        </a:accent6>
        <a:hlink>
          <a:srgbClr val="371535"/>
        </a:hlink>
        <a:folHlink>
          <a:srgbClr val="C468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9f5b78e2f8b5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517"/>
        </a:accent1>
        <a:accent2>
          <a:srgbClr val="BC000D"/>
        </a:accent2>
        <a:accent3>
          <a:srgbClr val="FFFFFF"/>
        </a:accent3>
        <a:accent4>
          <a:srgbClr val="000000"/>
        </a:accent4>
        <a:accent5>
          <a:srgbClr val="FFAAAB"/>
        </a:accent5>
        <a:accent6>
          <a:srgbClr val="AA000B"/>
        </a:accent6>
        <a:hlink>
          <a:srgbClr val="3A0004"/>
        </a:hlink>
        <a:folHlink>
          <a:srgbClr val="FF3B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9f5b78e2f8b5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DFE0BE"/>
        </a:accent1>
        <a:accent2>
          <a:srgbClr val="D1D46B"/>
        </a:accent2>
        <a:accent3>
          <a:srgbClr val="FFFFFF"/>
        </a:accent3>
        <a:accent4>
          <a:srgbClr val="000000"/>
        </a:accent4>
        <a:accent5>
          <a:srgbClr val="ECEDDB"/>
        </a:accent5>
        <a:accent6>
          <a:srgbClr val="BDC060"/>
        </a:accent6>
        <a:hlink>
          <a:srgbClr val="3A3B11"/>
        </a:hlink>
        <a:folHlink>
          <a:srgbClr val="DDDF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9f5b78e2f8b5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6FC01E"/>
        </a:accent1>
        <a:accent2>
          <a:srgbClr val="4F7913"/>
        </a:accent2>
        <a:accent3>
          <a:srgbClr val="FFFFFF"/>
        </a:accent3>
        <a:accent4>
          <a:srgbClr val="000000"/>
        </a:accent4>
        <a:accent5>
          <a:srgbClr val="BBDCAB"/>
        </a:accent5>
        <a:accent6>
          <a:srgbClr val="476D10"/>
        </a:accent6>
        <a:hlink>
          <a:srgbClr val="26420A"/>
        </a:hlink>
        <a:folHlink>
          <a:srgbClr val="7BD52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51ppt_231</Template>
  <TotalTime>0</TotalTime>
  <Words>433</Words>
  <Application>WPS 演示</Application>
  <PresentationFormat>全屏显示(16:9)</PresentationFormat>
  <Paragraphs>31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宋体</vt:lpstr>
      <vt:lpstr>Wingdings</vt:lpstr>
      <vt:lpstr>新宋体</vt:lpstr>
      <vt:lpstr>华文细黑</vt:lpstr>
      <vt:lpstr>微软雅黑</vt:lpstr>
      <vt:lpstr>Times New Roman</vt:lpstr>
      <vt:lpstr>Arial Unicode MS</vt:lpstr>
      <vt:lpstr>49f5b78e2f8b5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幸福来敲门</cp:lastModifiedBy>
  <cp:revision>237</cp:revision>
  <dcterms:created xsi:type="dcterms:W3CDTF">2007-05-06T07:50:00Z</dcterms:created>
  <dcterms:modified xsi:type="dcterms:W3CDTF">2022-08-20T12:50:47Z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0D4B46AE48BE432580A25309862FBEED</vt:lpwstr>
  </property>
  <property fmtid="{D5CDD505-2E9C-101B-9397-08002B2CF9AE}" pid="3" name="KSOProductBuildVer">
    <vt:lpwstr>2052-11.1.0.11636</vt:lpwstr>
  </property>
</Properties>
</file>