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9"/>
  </p:notesMasterIdLst>
  <p:sldIdLst>
    <p:sldId id="457" r:id="rId3"/>
    <p:sldId id="453" r:id="rId4"/>
    <p:sldId id="454" r:id="rId5"/>
    <p:sldId id="455" r:id="rId6"/>
    <p:sldId id="456" r:id="rId7"/>
    <p:sldId id="459" r:id="rId8"/>
  </p:sldIdLst>
  <p:sldSz cx="9144000" cy="5143500"/>
  <p:notesSz cx="6858000" cy="9144000"/>
  <p:custDataLst>
    <p:tags r:id="rId13"/>
  </p:custDataLst>
  <p:defaultTextStyle>
    <a:defPPr>
      <a:defRPr lang="zh-CN"/>
    </a:defPPr>
    <a:lvl1pPr marL="0" lvl="0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Arial" panose="020B0604020202020204" pitchFamily="34" charset="0"/>
        <a:ea typeface="新宋体" panose="02010609030101010101" pitchFamily="49" charset="-122"/>
        <a:cs typeface="+mn-cs"/>
      </a:defRPr>
    </a:lvl1pPr>
    <a:lvl2pPr marL="457200" lvl="1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Arial" panose="020B0604020202020204" pitchFamily="34" charset="0"/>
        <a:ea typeface="新宋体" panose="02010609030101010101" pitchFamily="49" charset="-122"/>
        <a:cs typeface="+mn-cs"/>
      </a:defRPr>
    </a:lvl2pPr>
    <a:lvl3pPr marL="914400" lvl="2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Arial" panose="020B0604020202020204" pitchFamily="34" charset="0"/>
        <a:ea typeface="新宋体" panose="02010609030101010101" pitchFamily="49" charset="-122"/>
        <a:cs typeface="+mn-cs"/>
      </a:defRPr>
    </a:lvl3pPr>
    <a:lvl4pPr marL="1371600" lvl="3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Arial" panose="020B0604020202020204" pitchFamily="34" charset="0"/>
        <a:ea typeface="新宋体" panose="02010609030101010101" pitchFamily="49" charset="-122"/>
        <a:cs typeface="+mn-cs"/>
      </a:defRPr>
    </a:lvl4pPr>
    <a:lvl5pPr marL="1828800" lvl="4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Arial" panose="020B0604020202020204" pitchFamily="34" charset="0"/>
        <a:ea typeface="新宋体" panose="02010609030101010101" pitchFamily="49" charset="-122"/>
        <a:cs typeface="+mn-cs"/>
      </a:defRPr>
    </a:lvl5pPr>
    <a:lvl6pPr marL="2286000" lvl="5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Arial" panose="020B0604020202020204" pitchFamily="34" charset="0"/>
        <a:ea typeface="新宋体" panose="02010609030101010101" pitchFamily="49" charset="-122"/>
        <a:cs typeface="+mn-cs"/>
      </a:defRPr>
    </a:lvl6pPr>
    <a:lvl7pPr marL="2743200" lvl="6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Arial" panose="020B0604020202020204" pitchFamily="34" charset="0"/>
        <a:ea typeface="新宋体" panose="02010609030101010101" pitchFamily="49" charset="-122"/>
        <a:cs typeface="+mn-cs"/>
      </a:defRPr>
    </a:lvl7pPr>
    <a:lvl8pPr marL="3200400" lvl="7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Arial" panose="020B0604020202020204" pitchFamily="34" charset="0"/>
        <a:ea typeface="新宋体" panose="02010609030101010101" pitchFamily="49" charset="-122"/>
        <a:cs typeface="+mn-cs"/>
      </a:defRPr>
    </a:lvl8pPr>
    <a:lvl9pPr marL="3657600" lvl="8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Arial" panose="020B0604020202020204" pitchFamily="34" charset="0"/>
        <a:ea typeface="新宋体" panose="02010609030101010101" pitchFamily="49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  <a:srgbClr val="FF0066"/>
    <a:srgbClr val="F6F6F6"/>
    <a:srgbClr val="990000"/>
    <a:srgbClr val="CC3300"/>
    <a:srgbClr val="33CCFF"/>
    <a:srgbClr val="FFCC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20714"/>
    <p:restoredTop sz="94754"/>
  </p:normalViewPr>
  <p:slideViewPr>
    <p:cSldViewPr showGuides="1">
      <p:cViewPr varScale="1">
        <p:scale>
          <a:sx n="113" d="100"/>
          <a:sy n="113" d="100"/>
        </p:scale>
        <p:origin x="-144" y="-9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notesMaster" Target="notesMasters/notesMaster1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3" Type="http://schemas.openxmlformats.org/officeDocument/2006/relationships/tags" Target="tags/tag1.xml"/><Relationship Id="rId12" Type="http://schemas.openxmlformats.org/officeDocument/2006/relationships/tableStyles" Target="tableStyles.xml"/><Relationship Id="rId11" Type="http://schemas.openxmlformats.org/officeDocument/2006/relationships/viewProps" Target="viewProps.xml"/><Relationship Id="rId10" Type="http://schemas.openxmlformats.org/officeDocument/2006/relationships/presProps" Target="presProps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lnSpc>
                <a:spcPct val="100000"/>
              </a:lnSpc>
              <a:defRPr sz="120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 eaLnBrk="1" hangingPunct="1">
              <a:lnSpc>
                <a:spcPct val="100000"/>
              </a:lnSpc>
              <a:defRPr sz="120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172" name="Rectangle 4"/>
          <p:cNvSpPr>
            <a:spLocks noRot="1" noTextEdi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单击此处编辑母版文本样式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第二级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第三级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  <a:p>
            <a:pPr marL="1371600" marR="0" lvl="3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第四级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  <a:p>
            <a:pPr marL="1828800" marR="0" lvl="4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第五级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 eaLnBrk="1" hangingPunct="1">
              <a:lnSpc>
                <a:spcPct val="100000"/>
              </a:lnSpc>
              <a:defRPr sz="120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p>
            <a:pPr lvl="0" algn="r" eaLnBrk="1" hangingPunct="1">
              <a:buNone/>
            </a:pPr>
            <a:fld id="{9A0DB2DC-4C9A-4742-B13C-FB6460FD3503}" type="slidenum">
              <a:rPr lang="en-US" altLang="zh-CN" sz="1200" dirty="0">
                <a:ea typeface="宋体" panose="02010600030101010101" pitchFamily="2" charset="-122"/>
              </a:rPr>
            </a:fld>
            <a:endParaRPr lang="en-US" altLang="zh-CN" sz="1200" dirty="0">
              <a:ea typeface="宋体" panose="02010600030101010101" pitchFamily="2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panose="020B0604020202020204" pitchFamily="34" charset="0"/>
          <a:ea typeface="华文细黑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panose="020B0604020202020204" pitchFamily="34" charset="0"/>
          <a:ea typeface="华文细黑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panose="020B0604020202020204" pitchFamily="34" charset="0"/>
          <a:ea typeface="华文细黑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panose="020B0604020202020204" pitchFamily="34" charset="0"/>
          <a:ea typeface="华文细黑" pitchFamily="2" charset="-122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panose="020B0604020202020204" pitchFamily="34" charset="0"/>
          <a:ea typeface="华文细黑" pitchFamily="2" charset="-122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panose="020B0604020202020204" pitchFamily="34" charset="0"/>
          <a:ea typeface="华文细黑" pitchFamily="2" charset="-122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panose="020B0604020202020204" pitchFamily="34" charset="0"/>
          <a:ea typeface="华文细黑" pitchFamily="2" charset="-122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panose="020B0604020202020204" pitchFamily="34" charset="0"/>
          <a:ea typeface="华文细黑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n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n"/>
        <a:defRPr sz="16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Char char="n"/>
        <a:defRPr sz="14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圆角矩形 3"/>
          <p:cNvSpPr/>
          <p:nvPr/>
        </p:nvSpPr>
        <p:spPr bwMode="auto">
          <a:xfrm>
            <a:off x="2339752" y="1929257"/>
            <a:ext cx="4312096" cy="831073"/>
          </a:xfrm>
          <a:prstGeom prst="roundRect">
            <a:avLst/>
          </a:prstGeom>
          <a:solidFill>
            <a:srgbClr val="0066FF"/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lIns="234000" tIns="190800" rIns="198000" bIns="190800" anchor="ctr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ts val="288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新宋体" panose="02010609030101010101" pitchFamily="49" charset="-122"/>
                <a:cs typeface="+mn-cs"/>
              </a:rPr>
              <a:t>      </a:t>
            </a:r>
            <a:r>
              <a:rPr kumimoji="0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新宋体" panose="02010609030101010101" pitchFamily="49" charset="-122"/>
                <a:cs typeface="+mn-cs"/>
              </a:rPr>
              <a:t>      </a:t>
            </a: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新宋体" panose="02010609030101010101" pitchFamily="49" charset="-122"/>
                <a:cs typeface="+mn-cs"/>
              </a:rPr>
              <a:t>轴的工艺结构</a:t>
            </a:r>
            <a:endParaRPr kumimoji="0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anose="020B0604020202020204" pitchFamily="34" charset="0"/>
              <a:ea typeface="新宋体" panose="02010609030101010101" pitchFamily="49" charset="-122"/>
              <a:cs typeface="+mn-cs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050" name="矩形 1"/>
          <p:cNvSpPr/>
          <p:nvPr/>
        </p:nvSpPr>
        <p:spPr>
          <a:xfrm>
            <a:off x="309563" y="772478"/>
            <a:ext cx="4716462" cy="5842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>
              <a:buNone/>
            </a:pPr>
            <a:r>
              <a:rPr lang="zh-CN" altLang="en-US" sz="3200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一</a:t>
            </a:r>
            <a:r>
              <a:rPr lang="zh-CN" altLang="zh-CN" sz="3200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、轴上常见的工艺结构</a:t>
            </a:r>
            <a:endParaRPr lang="zh-CN" altLang="en-US" sz="3200" dirty="0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051" name="矩形 2"/>
          <p:cNvSpPr/>
          <p:nvPr/>
        </p:nvSpPr>
        <p:spPr>
          <a:xfrm>
            <a:off x="755650" y="1507490"/>
            <a:ext cx="4572000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buNone/>
            </a:pPr>
            <a:r>
              <a:rPr lang="zh-CN" altLang="zh-CN" dirty="0">
                <a:latin typeface="微软雅黑" panose="020B0503020204020204" charset="-122"/>
                <a:ea typeface="微软雅黑" panose="020B0503020204020204" charset="-122"/>
              </a:rPr>
              <a:t>设计轴应注意：</a:t>
            </a:r>
            <a:endParaRPr lang="zh-CN" altLang="en-US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323850" y="1885315"/>
            <a:ext cx="3600450" cy="2862263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zh-CN" sz="2400" b="0" i="0" u="none" strike="noStrike" kern="1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</a:rPr>
              <a:t>（</a:t>
            </a:r>
            <a:r>
              <a:rPr kumimoji="0" lang="en-US" altLang="zh-CN" sz="2400" b="0" i="0" u="none" strike="noStrike" kern="1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</a:rPr>
              <a:t>1</a:t>
            </a:r>
            <a:r>
              <a:rPr kumimoji="0" lang="zh-CN" altLang="zh-CN" sz="2400" b="0" i="0" u="none" strike="noStrike" kern="1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</a:rPr>
              <a:t>）轴的结构和形状应便于加工、装配和维修</a:t>
            </a:r>
            <a:r>
              <a:rPr kumimoji="0" lang="zh-CN" altLang="en-US" sz="2400" b="0" i="0" u="none" strike="noStrike" kern="1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</a:rPr>
              <a:t>。</a:t>
            </a:r>
            <a:endParaRPr kumimoji="0" lang="zh-CN" altLang="zh-CN" sz="2400" b="0" i="0" u="none" strike="noStrike" kern="1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zh-CN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</a:rPr>
              <a:t>（</a:t>
            </a: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rPr>
              <a:t>2</a:t>
            </a:r>
            <a:r>
              <a:rPr kumimoji="0" lang="zh-CN" altLang="zh-CN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</a:rPr>
              <a:t>）阶梯轴的直径应该是中间大、两端小，以便于轴上零件的拆装</a:t>
            </a: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</a:rPr>
              <a:t>。</a:t>
            </a:r>
            <a:endParaRPr kumimoji="0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+mn-cs"/>
            </a:endParaRPr>
          </a:p>
        </p:txBody>
      </p:sp>
      <p:pic>
        <p:nvPicPr>
          <p:cNvPr id="2053" name="Picture 6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525963" y="1829753"/>
            <a:ext cx="3825875" cy="192087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矩形 1"/>
          <p:cNvSpPr/>
          <p:nvPr/>
        </p:nvSpPr>
        <p:spPr>
          <a:xfrm>
            <a:off x="673100" y="571183"/>
            <a:ext cx="7643813" cy="1200150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zh-CN" sz="2400" b="0" i="0" u="none" strike="noStrike" kern="1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</a:rPr>
              <a:t>（</a:t>
            </a:r>
            <a:r>
              <a:rPr kumimoji="0" lang="en-US" altLang="zh-CN" sz="2400" b="0" i="0" u="none" strike="noStrike" kern="1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</a:rPr>
              <a:t>3</a:t>
            </a:r>
            <a:r>
              <a:rPr kumimoji="0" lang="zh-CN" altLang="zh-CN" sz="2400" b="0" i="0" u="none" strike="noStrike" kern="1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</a:rPr>
              <a:t>）轴端、轴颈与轴肩（或轴环）的过渡部位应有倒角或过渡圆角</a:t>
            </a:r>
            <a:r>
              <a:rPr kumimoji="0" lang="zh-CN" altLang="en-US" sz="2400" b="0" i="0" u="none" strike="noStrike" kern="1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</a:rPr>
              <a:t>，</a:t>
            </a:r>
            <a:r>
              <a:rPr kumimoji="0" lang="zh-CN" altLang="zh-CN" sz="2400" b="0" i="0" u="none" strike="noStrike" kern="1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</a:rPr>
              <a:t>应尽可能使倒角（或圆角半径）一致</a:t>
            </a:r>
            <a:r>
              <a:rPr kumimoji="0" lang="zh-CN" altLang="en-US" sz="2400" b="0" i="0" u="none" strike="noStrike" kern="1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</a:rPr>
              <a:t>。</a:t>
            </a:r>
            <a:endParaRPr kumimoji="0" lang="zh-CN" altLang="en-US" sz="2400" b="0" i="0" u="none" strike="noStrike" kern="1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673100" y="1636395"/>
            <a:ext cx="7643813" cy="1200150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zh-CN" sz="2400" b="0" i="0" u="none" strike="noStrike" kern="1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</a:rPr>
              <a:t>（</a:t>
            </a:r>
            <a:r>
              <a:rPr kumimoji="0" lang="en-US" altLang="zh-CN" sz="2400" b="0" i="0" u="none" strike="noStrike" kern="1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</a:rPr>
              <a:t>4</a:t>
            </a:r>
            <a:r>
              <a:rPr kumimoji="0" lang="zh-CN" altLang="zh-CN" sz="2400" b="0" i="0" u="none" strike="noStrike" kern="1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</a:rPr>
              <a:t>）若轴上需要切制螺纹或进行磨削时，应有螺纹退刀槽或砂轮越程槽</a:t>
            </a:r>
            <a:r>
              <a:rPr kumimoji="0" lang="zh-CN" altLang="en-US" sz="2400" b="0" i="0" u="none" strike="noStrike" kern="1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</a:rPr>
              <a:t>。</a:t>
            </a:r>
            <a:endParaRPr kumimoji="0" lang="zh-CN" altLang="en-US" sz="2400" b="0" i="0" u="none" strike="noStrike" kern="1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3708083" y="4084320"/>
            <a:ext cx="5078413" cy="646113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zh-CN" sz="2400" b="0" i="0" u="none" strike="noStrike" kern="100" cap="none" spc="0" normalizeH="0" baseline="0" noProof="0" dirty="0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</a:rPr>
              <a:t> 螺纹退刀槽 </a:t>
            </a:r>
            <a:r>
              <a:rPr kumimoji="0" lang="en-US" altLang="zh-CN" sz="2400" b="0" i="0" u="none" strike="noStrike" kern="100" cap="none" spc="0" normalizeH="0" baseline="0" noProof="0" dirty="0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</a:rPr>
              <a:t>     </a:t>
            </a:r>
            <a:r>
              <a:rPr kumimoji="0" lang="zh-CN" altLang="zh-CN" sz="2400" b="0" i="0" u="none" strike="noStrike" kern="100" cap="none" spc="0" normalizeH="0" baseline="0" noProof="0" dirty="0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</a:rPr>
              <a:t>砂轮越程槽</a:t>
            </a:r>
            <a:endParaRPr kumimoji="0" lang="zh-CN" altLang="en-US" sz="2400" b="0" i="0" u="none" strike="noStrike" kern="100" cap="none" spc="0" normalizeH="0" baseline="0" noProof="0" dirty="0">
              <a:ln>
                <a:noFill/>
              </a:ln>
              <a:solidFill>
                <a:srgbClr val="0066FF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  <p:pic>
        <p:nvPicPr>
          <p:cNvPr id="3077" name="Picture 6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866833" y="2520633"/>
            <a:ext cx="3589337" cy="1760537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矩形 1"/>
          <p:cNvSpPr/>
          <p:nvPr/>
        </p:nvSpPr>
        <p:spPr>
          <a:xfrm>
            <a:off x="971550" y="915988"/>
            <a:ext cx="7129463" cy="1200150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zh-CN" sz="2400" b="0" i="0" u="none" strike="noStrike" kern="1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</a:rPr>
              <a:t>（</a:t>
            </a:r>
            <a:r>
              <a:rPr kumimoji="0" lang="en-US" altLang="zh-CN" sz="2400" b="0" i="0" u="none" strike="noStrike" kern="1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</a:rPr>
              <a:t>5</a:t>
            </a:r>
            <a:r>
              <a:rPr kumimoji="0" lang="zh-CN" altLang="zh-CN" sz="2400" b="0" i="0" u="none" strike="noStrike" kern="1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</a:rPr>
              <a:t>）当轴上有两个以上键槽时，槽宽应尽可能相同，并布置在同一方向上，以便于加工</a:t>
            </a:r>
            <a:r>
              <a:rPr kumimoji="0" lang="zh-CN" altLang="en-US" sz="2400" b="0" i="0" u="none" strike="noStrike" kern="1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</a:rPr>
              <a:t>。</a:t>
            </a:r>
            <a:endParaRPr kumimoji="0" lang="zh-CN" altLang="en-US" sz="2400" b="0" i="0" u="none" strike="noStrike" kern="1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  <p:pic>
        <p:nvPicPr>
          <p:cNvPr id="4099" name="Picture 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195513" y="2211388"/>
            <a:ext cx="3825875" cy="192087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2" name="矩形 1"/>
          <p:cNvSpPr/>
          <p:nvPr/>
        </p:nvSpPr>
        <p:spPr>
          <a:xfrm>
            <a:off x="755650" y="893763"/>
            <a:ext cx="4930775" cy="58578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buNone/>
            </a:pPr>
            <a:r>
              <a:rPr lang="zh-CN" altLang="en-US" sz="3200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二</a:t>
            </a:r>
            <a:r>
              <a:rPr lang="zh-CN" altLang="zh-CN" sz="3200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、轴的常用材料</a:t>
            </a:r>
            <a:endParaRPr lang="zh-CN" altLang="en-US" sz="3200" dirty="0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123" name="矩形 2"/>
          <p:cNvSpPr/>
          <p:nvPr/>
        </p:nvSpPr>
        <p:spPr>
          <a:xfrm>
            <a:off x="766763" y="3270250"/>
            <a:ext cx="7766050" cy="12001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50000"/>
              </a:lnSpc>
              <a:buNone/>
            </a:pPr>
            <a:r>
              <a:rPr lang="en-US" altLang="zh-CN" dirty="0">
                <a:latin typeface="微软雅黑" panose="020B0503020204020204" charset="-122"/>
                <a:ea typeface="微软雅黑" panose="020B0503020204020204" charset="-122"/>
              </a:rPr>
              <a:t>2</a:t>
            </a:r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</a:rPr>
              <a:t>．</a:t>
            </a:r>
            <a:r>
              <a:rPr lang="zh-CN" altLang="zh-CN" dirty="0">
                <a:latin typeface="微软雅黑" panose="020B0503020204020204" charset="-122"/>
                <a:ea typeface="微软雅黑" panose="020B0503020204020204" charset="-122"/>
              </a:rPr>
              <a:t>轴的材料有时也选用合金钢，如</a:t>
            </a:r>
            <a:r>
              <a:rPr lang="en-US" altLang="zh-CN" dirty="0">
                <a:latin typeface="微软雅黑" panose="020B0503020204020204" charset="-122"/>
                <a:ea typeface="微软雅黑" panose="020B0503020204020204" charset="-122"/>
              </a:rPr>
              <a:t>20Cr</a:t>
            </a:r>
            <a:r>
              <a:rPr lang="zh-CN" altLang="zh-CN" dirty="0">
                <a:latin typeface="微软雅黑" panose="020B0503020204020204" charset="-122"/>
                <a:ea typeface="微软雅黑" panose="020B0503020204020204" charset="-122"/>
              </a:rPr>
              <a:t>、</a:t>
            </a:r>
            <a:r>
              <a:rPr lang="en-US" altLang="zh-CN" dirty="0">
                <a:latin typeface="微软雅黑" panose="020B0503020204020204" charset="-122"/>
                <a:ea typeface="微软雅黑" panose="020B0503020204020204" charset="-122"/>
              </a:rPr>
              <a:t>40Cr</a:t>
            </a:r>
            <a:r>
              <a:rPr lang="zh-CN" altLang="zh-CN" dirty="0">
                <a:latin typeface="微软雅黑" panose="020B0503020204020204" charset="-122"/>
                <a:ea typeface="微软雅黑" panose="020B0503020204020204" charset="-122"/>
              </a:rPr>
              <a:t>等，承受载荷较大、强度较高、质量较轻及耐磨性较好</a:t>
            </a:r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</a:rPr>
              <a:t>。</a:t>
            </a:r>
            <a:endParaRPr lang="zh-CN" altLang="en-US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784225" y="1498600"/>
            <a:ext cx="7748588" cy="1754188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0" i="0" u="none" strike="noStrike" kern="1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</a:rPr>
              <a:t>1</a:t>
            </a:r>
            <a:r>
              <a:rPr kumimoji="0" lang="zh-CN" altLang="en-US" sz="2400" b="0" i="0" u="none" strike="noStrike" kern="1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</a:rPr>
              <a:t>．</a:t>
            </a:r>
            <a:r>
              <a:rPr kumimoji="0" lang="zh-CN" altLang="zh-CN" sz="2400" b="0" i="0" u="none" strike="noStrike" kern="1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</a:rPr>
              <a:t>轴的材料一般多选用中碳钢，如</a:t>
            </a:r>
            <a:r>
              <a:rPr kumimoji="0" lang="en-US" altLang="zh-CN" sz="2400" b="0" i="0" u="none" strike="noStrike" kern="1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</a:rPr>
              <a:t>35</a:t>
            </a:r>
            <a:r>
              <a:rPr kumimoji="0" lang="zh-CN" altLang="zh-CN" sz="2400" b="0" i="0" u="none" strike="noStrike" kern="1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</a:rPr>
              <a:t>钢、</a:t>
            </a:r>
            <a:r>
              <a:rPr kumimoji="0" lang="en-US" altLang="zh-CN" sz="2400" b="0" i="0" u="none" strike="noStrike" kern="1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</a:rPr>
              <a:t>45</a:t>
            </a:r>
            <a:r>
              <a:rPr kumimoji="0" lang="zh-CN" altLang="zh-CN" sz="2400" b="0" i="0" u="none" strike="noStrike" kern="1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</a:rPr>
              <a:t>钢和</a:t>
            </a:r>
            <a:r>
              <a:rPr kumimoji="0" lang="en-US" altLang="zh-CN" sz="2400" b="0" i="0" u="none" strike="noStrike" kern="1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</a:rPr>
              <a:t>50</a:t>
            </a:r>
            <a:r>
              <a:rPr kumimoji="0" lang="zh-CN" altLang="zh-CN" sz="2400" b="0" i="0" u="none" strike="noStrike" kern="1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</a:rPr>
              <a:t>钢等，其中</a:t>
            </a:r>
            <a:r>
              <a:rPr kumimoji="0" lang="en-US" altLang="zh-CN" sz="2400" b="0" i="0" u="none" strike="noStrike" kern="1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</a:rPr>
              <a:t>45</a:t>
            </a:r>
            <a:r>
              <a:rPr kumimoji="0" lang="zh-CN" altLang="zh-CN" sz="2400" b="0" i="0" u="none" strike="noStrike" kern="1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</a:rPr>
              <a:t>钢应用最广。热处理（调质、正火、淬火）后可以提高力学性能，具有良好的切削性能</a:t>
            </a:r>
            <a:r>
              <a:rPr kumimoji="0" lang="zh-CN" altLang="en-US" sz="2400" b="0" i="0" u="none" strike="noStrike" kern="1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</a:rPr>
              <a:t>。</a:t>
            </a:r>
            <a:endParaRPr kumimoji="0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+mn-cs"/>
            </a:endParaRP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146" name="矩形 4"/>
          <p:cNvSpPr/>
          <p:nvPr/>
        </p:nvSpPr>
        <p:spPr>
          <a:xfrm>
            <a:off x="755650" y="984250"/>
            <a:ext cx="1416050" cy="5842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>
              <a:buNone/>
            </a:pPr>
            <a:r>
              <a:rPr lang="zh-CN" altLang="en-US" sz="3200" b="1" dirty="0">
                <a:solidFill>
                  <a:srgbClr val="FF0066"/>
                </a:solidFill>
                <a:latin typeface="微软雅黑" panose="020B0503020204020204" charset="-122"/>
                <a:ea typeface="微软雅黑" panose="020B0503020204020204" charset="-122"/>
              </a:rPr>
              <a:t>小结：</a:t>
            </a:r>
            <a:endParaRPr lang="zh-CN" altLang="en-US" sz="3200" b="1" dirty="0">
              <a:solidFill>
                <a:srgbClr val="FF0066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6147" name="矩形 6"/>
          <p:cNvSpPr/>
          <p:nvPr/>
        </p:nvSpPr>
        <p:spPr>
          <a:xfrm>
            <a:off x="1908175" y="1779905"/>
            <a:ext cx="5997575" cy="246380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lnSpc>
                <a:spcPts val="3700"/>
              </a:lnSpc>
              <a:buNone/>
            </a:pPr>
            <a:r>
              <a:rPr lang="en-US" altLang="zh-CN" b="1" dirty="0">
                <a:latin typeface="微软雅黑" panose="020B0503020204020204" charset="-122"/>
                <a:ea typeface="微软雅黑" panose="020B0503020204020204" charset="-122"/>
              </a:rPr>
              <a:t>1</a:t>
            </a:r>
            <a:r>
              <a:rPr lang="zh-CN" altLang="en-US" b="1" dirty="0">
                <a:latin typeface="微软雅黑" panose="020B0503020204020204" charset="-122"/>
                <a:ea typeface="微软雅黑" panose="020B0503020204020204" charset="-122"/>
              </a:rPr>
              <a:t>．理解轴的工艺结构的含义</a:t>
            </a:r>
            <a:endParaRPr lang="en-US" altLang="zh-CN" b="1" dirty="0">
              <a:latin typeface="微软雅黑" panose="020B0503020204020204" charset="-122"/>
              <a:ea typeface="微软雅黑" panose="020B0503020204020204" charset="-122"/>
            </a:endParaRPr>
          </a:p>
          <a:p>
            <a:pPr>
              <a:lnSpc>
                <a:spcPts val="3700"/>
              </a:lnSpc>
              <a:buNone/>
            </a:pPr>
            <a:r>
              <a:rPr lang="en-US" altLang="zh-CN" b="1" dirty="0">
                <a:latin typeface="微软雅黑" panose="020B0503020204020204" charset="-122"/>
                <a:ea typeface="微软雅黑" panose="020B0503020204020204" charset="-122"/>
              </a:rPr>
              <a:t>2</a:t>
            </a:r>
            <a:r>
              <a:rPr lang="zh-CN" altLang="en-US" b="1" dirty="0">
                <a:latin typeface="微软雅黑" panose="020B0503020204020204" charset="-122"/>
                <a:ea typeface="微软雅黑" panose="020B0503020204020204" charset="-122"/>
              </a:rPr>
              <a:t>．</a:t>
            </a:r>
            <a:r>
              <a:rPr lang="zh-CN" altLang="zh-CN" b="1" dirty="0">
                <a:latin typeface="微软雅黑" panose="020B0503020204020204" charset="-122"/>
                <a:ea typeface="微软雅黑" panose="020B0503020204020204" charset="-122"/>
              </a:rPr>
              <a:t>了解</a:t>
            </a:r>
            <a:r>
              <a:rPr lang="zh-CN" altLang="en-US" b="1" dirty="0">
                <a:latin typeface="微软雅黑" panose="020B0503020204020204" charset="-122"/>
                <a:ea typeface="微软雅黑" panose="020B0503020204020204" charset="-122"/>
              </a:rPr>
              <a:t>设计倒角或过渡圆角的作用</a:t>
            </a:r>
            <a:endParaRPr lang="en-US" altLang="zh-CN" b="1" dirty="0">
              <a:latin typeface="微软雅黑" panose="020B0503020204020204" charset="-122"/>
              <a:ea typeface="微软雅黑" panose="020B0503020204020204" charset="-122"/>
            </a:endParaRPr>
          </a:p>
          <a:p>
            <a:pPr>
              <a:lnSpc>
                <a:spcPts val="3700"/>
              </a:lnSpc>
              <a:buNone/>
            </a:pPr>
            <a:r>
              <a:rPr lang="en-US" altLang="zh-CN" b="1" dirty="0">
                <a:latin typeface="微软雅黑" panose="020B0503020204020204" charset="-122"/>
                <a:ea typeface="微软雅黑" panose="020B0503020204020204" charset="-122"/>
              </a:rPr>
              <a:t>3</a:t>
            </a:r>
            <a:r>
              <a:rPr lang="zh-CN" altLang="en-US" b="1" dirty="0">
                <a:latin typeface="微软雅黑" panose="020B0503020204020204" charset="-122"/>
                <a:ea typeface="微软雅黑" panose="020B0503020204020204" charset="-122"/>
              </a:rPr>
              <a:t>．</a:t>
            </a:r>
            <a:r>
              <a:rPr lang="zh-CN" altLang="zh-CN" b="1" dirty="0">
                <a:latin typeface="微软雅黑" panose="020B0503020204020204" charset="-122"/>
                <a:ea typeface="微软雅黑" panose="020B0503020204020204" charset="-122"/>
              </a:rPr>
              <a:t>了解</a:t>
            </a:r>
            <a:r>
              <a:rPr lang="zh-CN" altLang="en-US" b="1" dirty="0">
                <a:latin typeface="微软雅黑" panose="020B0503020204020204" charset="-122"/>
                <a:ea typeface="微软雅黑" panose="020B0503020204020204" charset="-122"/>
              </a:rPr>
              <a:t>退刀槽或砂轮越程槽</a:t>
            </a:r>
            <a:r>
              <a:rPr lang="zh-CN" altLang="zh-CN" b="1" dirty="0">
                <a:latin typeface="微软雅黑" panose="020B0503020204020204" charset="-122"/>
                <a:ea typeface="微软雅黑" panose="020B0503020204020204" charset="-122"/>
              </a:rPr>
              <a:t>的</a:t>
            </a:r>
            <a:r>
              <a:rPr lang="zh-CN" altLang="en-US" b="1" dirty="0">
                <a:latin typeface="微软雅黑" panose="020B0503020204020204" charset="-122"/>
                <a:ea typeface="微软雅黑" panose="020B0503020204020204" charset="-122"/>
              </a:rPr>
              <a:t>标记</a:t>
            </a:r>
            <a:endParaRPr lang="en-US" altLang="zh-CN" b="1" dirty="0">
              <a:latin typeface="微软雅黑" panose="020B0503020204020204" charset="-122"/>
              <a:ea typeface="微软雅黑" panose="020B0503020204020204" charset="-122"/>
            </a:endParaRPr>
          </a:p>
          <a:p>
            <a:pPr>
              <a:lnSpc>
                <a:spcPts val="3700"/>
              </a:lnSpc>
              <a:buNone/>
            </a:pPr>
            <a:r>
              <a:rPr lang="en-US" altLang="zh-CN" b="1" dirty="0">
                <a:latin typeface="微软雅黑" panose="020B0503020204020204" charset="-122"/>
                <a:ea typeface="微软雅黑" panose="020B0503020204020204" charset="-122"/>
              </a:rPr>
              <a:t>4</a:t>
            </a:r>
            <a:r>
              <a:rPr lang="zh-CN" altLang="en-US" b="1" dirty="0">
                <a:latin typeface="微软雅黑" panose="020B0503020204020204" charset="-122"/>
                <a:ea typeface="微软雅黑" panose="020B0503020204020204" charset="-122"/>
              </a:rPr>
              <a:t>．</a:t>
            </a:r>
            <a:r>
              <a:rPr lang="zh-CN" altLang="zh-CN" b="1" dirty="0">
                <a:latin typeface="微软雅黑" panose="020B0503020204020204" charset="-122"/>
                <a:ea typeface="微软雅黑" panose="020B0503020204020204" charset="-122"/>
              </a:rPr>
              <a:t>掌握</a:t>
            </a:r>
            <a:r>
              <a:rPr lang="zh-CN" altLang="en-US" b="1" dirty="0">
                <a:latin typeface="微软雅黑" panose="020B0503020204020204" charset="-122"/>
                <a:ea typeface="微软雅黑" panose="020B0503020204020204" charset="-122"/>
              </a:rPr>
              <a:t>轴</a:t>
            </a:r>
            <a:r>
              <a:rPr lang="zh-CN" altLang="zh-CN" b="1" dirty="0">
                <a:latin typeface="微软雅黑" panose="020B0503020204020204" charset="-122"/>
                <a:ea typeface="微软雅黑" panose="020B0503020204020204" charset="-122"/>
              </a:rPr>
              <a:t>的</a:t>
            </a:r>
            <a:r>
              <a:rPr lang="zh-CN" altLang="en-US" b="1" dirty="0">
                <a:latin typeface="微软雅黑" panose="020B0503020204020204" charset="-122"/>
                <a:ea typeface="微软雅黑" panose="020B0503020204020204" charset="-122"/>
              </a:rPr>
              <a:t>材料的选用</a:t>
            </a:r>
            <a:endParaRPr lang="en-US" altLang="zh-CN" b="1" dirty="0">
              <a:latin typeface="微软雅黑" panose="020B0503020204020204" charset="-122"/>
              <a:ea typeface="微软雅黑" panose="020B0503020204020204" charset="-122"/>
            </a:endParaRPr>
          </a:p>
          <a:p>
            <a:pPr>
              <a:lnSpc>
                <a:spcPts val="3700"/>
              </a:lnSpc>
              <a:buNone/>
            </a:pPr>
            <a:r>
              <a:rPr lang="en-US" altLang="zh-CN" b="1" dirty="0">
                <a:latin typeface="微软雅黑" panose="020B0503020204020204" charset="-122"/>
                <a:ea typeface="微软雅黑" panose="020B0503020204020204" charset="-122"/>
              </a:rPr>
              <a:t>5</a:t>
            </a:r>
            <a:r>
              <a:rPr lang="zh-CN" altLang="en-US" b="1" dirty="0">
                <a:latin typeface="微软雅黑" panose="020B0503020204020204" charset="-122"/>
                <a:ea typeface="微软雅黑" panose="020B0503020204020204" charset="-122"/>
              </a:rPr>
              <a:t>．</a:t>
            </a:r>
            <a:r>
              <a:rPr lang="zh-CN" altLang="zh-CN" b="1" dirty="0">
                <a:latin typeface="微软雅黑" panose="020B0503020204020204" charset="-122"/>
                <a:ea typeface="微软雅黑" panose="020B0503020204020204" charset="-122"/>
              </a:rPr>
              <a:t>培养</a:t>
            </a:r>
            <a:r>
              <a:rPr lang="zh-CN" altLang="en-US" b="1" dirty="0">
                <a:latin typeface="微软雅黑" panose="020B0503020204020204" charset="-122"/>
                <a:ea typeface="微软雅黑" panose="020B0503020204020204" charset="-122"/>
              </a:rPr>
              <a:t>较简单</a:t>
            </a:r>
            <a:r>
              <a:rPr lang="zh-CN" altLang="en-US" b="1" dirty="0">
                <a:latin typeface="微软雅黑" panose="020B0503020204020204" charset="-122"/>
                <a:ea typeface="微软雅黑" panose="020B0503020204020204" charset="-122"/>
              </a:rPr>
              <a:t>轴的工艺结构设计能</a:t>
            </a:r>
            <a:r>
              <a:rPr lang="zh-CN" altLang="zh-CN" b="1" dirty="0">
                <a:latin typeface="微软雅黑" panose="020B0503020204020204" charset="-122"/>
                <a:ea typeface="微软雅黑" panose="020B0503020204020204" charset="-122"/>
              </a:rPr>
              <a:t>力</a:t>
            </a:r>
            <a:endParaRPr lang="zh-CN" altLang="en-US" b="1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  <p:transition/>
</p:sld>
</file>

<file path=ppt/tags/tag1.xml><?xml version="1.0" encoding="utf-8"?>
<p:tagLst xmlns:p="http://schemas.openxmlformats.org/presentationml/2006/main">
  <p:tag name="COMMONDATA" val="eyJoZGlkIjoiOWUyZDlhYzI5NGRiMjZiMGI2NzAyOWE1ZDM3NDRkZmQifQ=="/>
</p:tagLst>
</file>

<file path=ppt/theme/theme1.xml><?xml version="1.0" encoding="utf-8"?>
<a:theme xmlns:a="http://schemas.openxmlformats.org/drawingml/2006/main" name="49f5b78e2f8b5">
  <a:themeElements>
    <a:clrScheme name="49f5b78e2f8b5 6">
      <a:dk1>
        <a:srgbClr val="000000"/>
      </a:dk1>
      <a:lt1>
        <a:srgbClr val="FFFFFF"/>
      </a:lt1>
      <a:dk2>
        <a:srgbClr val="000000"/>
      </a:dk2>
      <a:lt2>
        <a:srgbClr val="B2B2B2"/>
      </a:lt2>
      <a:accent1>
        <a:srgbClr val="FF0517"/>
      </a:accent1>
      <a:accent2>
        <a:srgbClr val="BC000D"/>
      </a:accent2>
      <a:accent3>
        <a:srgbClr val="FFFFFF"/>
      </a:accent3>
      <a:accent4>
        <a:srgbClr val="000000"/>
      </a:accent4>
      <a:accent5>
        <a:srgbClr val="FFAAAB"/>
      </a:accent5>
      <a:accent6>
        <a:srgbClr val="AA000B"/>
      </a:accent6>
      <a:hlink>
        <a:srgbClr val="3A0004"/>
      </a:hlink>
      <a:folHlink>
        <a:srgbClr val="FF3B3B"/>
      </a:folHlink>
    </a:clrScheme>
    <a:fontScheme name="49f5b78e2f8b5">
      <a:majorFont>
        <a:latin typeface="Arial"/>
        <a:ea typeface="华文细黑"/>
        <a:cs typeface=""/>
      </a:majorFont>
      <a:minorFont>
        <a:latin typeface="Arial"/>
        <a:ea typeface="华文细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</a:spPr>
      <a:bodyPr vert="horz" wrap="square" lIns="234000" tIns="190800" rIns="198000" bIns="190800" numCol="1" anchor="ctr" anchorCtr="0" compatLnSpc="1">
        <a:spAutoFit/>
      </a:bodyPr>
      <a:lstStyle>
        <a:defPPr marL="0" marR="0" indent="304800" algn="l" defTabSz="914400" rtl="0" eaLnBrk="1" fontAlgn="base" latinLnBrk="0" hangingPunct="1">
          <a:lnSpc>
            <a:spcPct val="115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新宋体" panose="02010609030101010101" pitchFamily="49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</a:spPr>
      <a:bodyPr vert="horz" wrap="square" lIns="234000" tIns="190800" rIns="198000" bIns="190800" numCol="1" anchor="ctr" anchorCtr="0" compatLnSpc="1">
        <a:spAutoFit/>
      </a:bodyPr>
      <a:lstStyle>
        <a:defPPr marL="0" marR="0" indent="304800" algn="l" defTabSz="914400" rtl="0" eaLnBrk="1" fontAlgn="base" latinLnBrk="0" hangingPunct="1">
          <a:lnSpc>
            <a:spcPct val="115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新宋体" panose="02010609030101010101" pitchFamily="49" charset="-122"/>
          </a:defRPr>
        </a:defPPr>
      </a:lstStyle>
    </a:lnDef>
  </a:objectDefaults>
  <a:extraClrSchemeLst>
    <a:extraClrScheme>
      <a:clrScheme name="49f5b78e2f8b5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00"/>
        </a:accent1>
        <a:accent2>
          <a:srgbClr val="FF9933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E78A2D"/>
        </a:accent6>
        <a:hlink>
          <a:srgbClr val="463900"/>
        </a:hlink>
        <a:folHlink>
          <a:srgbClr val="FFE67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9f5b78e2f8b5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9021"/>
        </a:accent1>
        <a:accent2>
          <a:srgbClr val="DA5800"/>
        </a:accent2>
        <a:accent3>
          <a:srgbClr val="FFFFFF"/>
        </a:accent3>
        <a:accent4>
          <a:srgbClr val="000000"/>
        </a:accent4>
        <a:accent5>
          <a:srgbClr val="FFC6AB"/>
        </a:accent5>
        <a:accent6>
          <a:srgbClr val="C54F00"/>
        </a:accent6>
        <a:hlink>
          <a:srgbClr val="963D00"/>
        </a:hlink>
        <a:folHlink>
          <a:srgbClr val="FFAD5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9f5b78e2f8b5 3">
        <a:dk1>
          <a:srgbClr val="000000"/>
        </a:dk1>
        <a:lt1>
          <a:srgbClr val="FFFFFF"/>
        </a:lt1>
        <a:dk2>
          <a:srgbClr val="000000"/>
        </a:dk2>
        <a:lt2>
          <a:srgbClr val="C0C0C0"/>
        </a:lt2>
        <a:accent1>
          <a:srgbClr val="5B8CC1"/>
        </a:accent1>
        <a:accent2>
          <a:srgbClr val="2A5682"/>
        </a:accent2>
        <a:accent3>
          <a:srgbClr val="FFFFFF"/>
        </a:accent3>
        <a:accent4>
          <a:srgbClr val="000000"/>
        </a:accent4>
        <a:accent5>
          <a:srgbClr val="B5C5DD"/>
        </a:accent5>
        <a:accent6>
          <a:srgbClr val="254D75"/>
        </a:accent6>
        <a:hlink>
          <a:srgbClr val="002850"/>
        </a:hlink>
        <a:folHlink>
          <a:srgbClr val="2A94F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9f5b78e2f8b5 4">
        <a:dk1>
          <a:srgbClr val="000000"/>
        </a:dk1>
        <a:lt1>
          <a:srgbClr val="FFFFFF"/>
        </a:lt1>
        <a:dk2>
          <a:srgbClr val="000000"/>
        </a:dk2>
        <a:lt2>
          <a:srgbClr val="C0C0C0"/>
        </a:lt2>
        <a:accent1>
          <a:srgbClr val="B2B2B2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555555"/>
        </a:accent6>
        <a:hlink>
          <a:srgbClr val="1C1C1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9f5b78e2f8b5 5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BF59B8"/>
        </a:accent1>
        <a:accent2>
          <a:srgbClr val="884183"/>
        </a:accent2>
        <a:accent3>
          <a:srgbClr val="FFFFFF"/>
        </a:accent3>
        <a:accent4>
          <a:srgbClr val="000000"/>
        </a:accent4>
        <a:accent5>
          <a:srgbClr val="DCB5D8"/>
        </a:accent5>
        <a:accent6>
          <a:srgbClr val="7B3A76"/>
        </a:accent6>
        <a:hlink>
          <a:srgbClr val="371535"/>
        </a:hlink>
        <a:folHlink>
          <a:srgbClr val="C468B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9f5b78e2f8b5 6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FF0517"/>
        </a:accent1>
        <a:accent2>
          <a:srgbClr val="BC000D"/>
        </a:accent2>
        <a:accent3>
          <a:srgbClr val="FFFFFF"/>
        </a:accent3>
        <a:accent4>
          <a:srgbClr val="000000"/>
        </a:accent4>
        <a:accent5>
          <a:srgbClr val="FFAAAB"/>
        </a:accent5>
        <a:accent6>
          <a:srgbClr val="AA000B"/>
        </a:accent6>
        <a:hlink>
          <a:srgbClr val="3A0004"/>
        </a:hlink>
        <a:folHlink>
          <a:srgbClr val="FF3B3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9f5b78e2f8b5 7">
        <a:dk1>
          <a:srgbClr val="000000"/>
        </a:dk1>
        <a:lt1>
          <a:srgbClr val="FFFFFF"/>
        </a:lt1>
        <a:dk2>
          <a:srgbClr val="000000"/>
        </a:dk2>
        <a:lt2>
          <a:srgbClr val="C0C0C0"/>
        </a:lt2>
        <a:accent1>
          <a:srgbClr val="DFE0BE"/>
        </a:accent1>
        <a:accent2>
          <a:srgbClr val="D1D46B"/>
        </a:accent2>
        <a:accent3>
          <a:srgbClr val="FFFFFF"/>
        </a:accent3>
        <a:accent4>
          <a:srgbClr val="000000"/>
        </a:accent4>
        <a:accent5>
          <a:srgbClr val="ECEDDB"/>
        </a:accent5>
        <a:accent6>
          <a:srgbClr val="BDC060"/>
        </a:accent6>
        <a:hlink>
          <a:srgbClr val="3A3B11"/>
        </a:hlink>
        <a:folHlink>
          <a:srgbClr val="DDDF9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9f5b78e2f8b5 8">
        <a:dk1>
          <a:srgbClr val="000000"/>
        </a:dk1>
        <a:lt1>
          <a:srgbClr val="FFFFFF"/>
        </a:lt1>
        <a:dk2>
          <a:srgbClr val="000000"/>
        </a:dk2>
        <a:lt2>
          <a:srgbClr val="C0C0C0"/>
        </a:lt2>
        <a:accent1>
          <a:srgbClr val="6FC01E"/>
        </a:accent1>
        <a:accent2>
          <a:srgbClr val="4F7913"/>
        </a:accent2>
        <a:accent3>
          <a:srgbClr val="FFFFFF"/>
        </a:accent3>
        <a:accent4>
          <a:srgbClr val="000000"/>
        </a:accent4>
        <a:accent5>
          <a:srgbClr val="BBDCAB"/>
        </a:accent5>
        <a:accent6>
          <a:srgbClr val="476D10"/>
        </a:accent6>
        <a:hlink>
          <a:srgbClr val="26420A"/>
        </a:hlink>
        <a:folHlink>
          <a:srgbClr val="7BD52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51ppt_231</Template>
  <TotalTime>0</TotalTime>
  <Words>433</Words>
  <Application>WPS 演示</Application>
  <PresentationFormat>全屏显示(16:9)</PresentationFormat>
  <Paragraphs>31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5" baseType="lpstr">
      <vt:lpstr>Arial</vt:lpstr>
      <vt:lpstr>宋体</vt:lpstr>
      <vt:lpstr>Wingdings</vt:lpstr>
      <vt:lpstr>新宋体</vt:lpstr>
      <vt:lpstr>华文细黑</vt:lpstr>
      <vt:lpstr>微软雅黑</vt:lpstr>
      <vt:lpstr>Times New Roman</vt:lpstr>
      <vt:lpstr>Arial Unicode MS</vt:lpstr>
      <vt:lpstr>49f5b78e2f8b5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User</dc:creator>
  <cp:lastModifiedBy>幸福来敲门</cp:lastModifiedBy>
  <cp:revision>237</cp:revision>
  <dcterms:created xsi:type="dcterms:W3CDTF">2007-05-06T07:50:00Z</dcterms:created>
  <dcterms:modified xsi:type="dcterms:W3CDTF">2022-08-20T12:50:47Z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0D4B46AE48BE432580A25309862FBEED</vt:lpwstr>
  </property>
  <property fmtid="{D5CDD505-2E9C-101B-9397-08002B2CF9AE}" pid="3" name="KSOProductBuildVer">
    <vt:lpwstr>2052-11.1.0.11636</vt:lpwstr>
  </property>
</Properties>
</file>