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415" r:id="rId3"/>
    <p:sldId id="451" r:id="rId4"/>
    <p:sldId id="444" r:id="rId5"/>
    <p:sldId id="450" r:id="rId6"/>
    <p:sldId id="443" r:id="rId7"/>
    <p:sldId id="445" r:id="rId8"/>
    <p:sldId id="446" r:id="rId9"/>
    <p:sldId id="447" r:id="rId10"/>
    <p:sldId id="452" r:id="rId11"/>
    <p:sldId id="453" r:id="rId12"/>
  </p:sldIdLst>
  <p:sldSz cx="9144000" cy="51435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新宋体" panose="0201060903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FF"/>
    <a:srgbClr val="F6F6F6"/>
    <a:srgbClr val="990000"/>
    <a:srgbClr val="CC3300"/>
    <a:srgbClr val="33CCFF"/>
    <a:srgbClr val="FF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714"/>
    <p:restoredTop sz="94754"/>
  </p:normalViewPr>
  <p:slideViewPr>
    <p:cSldViewPr showGuides="1">
      <p:cViewPr varScale="1">
        <p:scale>
          <a:sx n="113" d="100"/>
          <a:sy n="113" d="100"/>
        </p:scale>
        <p:origin x="-14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268" name="Rectangle 4"/>
          <p:cNvSpPr>
            <a:spLocks noRo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zh-CN" sz="1200" dirty="0">
                <a:ea typeface="宋体" panose="02010600030101010101" pitchFamily="2" charset="-122"/>
              </a:rPr>
            </a:fld>
            <a:endParaRPr lang="en-US" altLang="zh-CN" sz="1200" dirty="0"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华文细黑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n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圆角矩形 5"/>
          <p:cNvSpPr/>
          <p:nvPr/>
        </p:nvSpPr>
        <p:spPr bwMode="auto">
          <a:xfrm>
            <a:off x="2195736" y="1926969"/>
            <a:ext cx="4312096" cy="837779"/>
          </a:xfrm>
          <a:prstGeom prst="roundRect">
            <a:avLst/>
          </a:prstGeom>
          <a:solidFill>
            <a:srgbClr val="0066FF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234000" tIns="190800" rIns="198000" bIns="190800"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8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新宋体" panose="02010609030101010101" pitchFamily="49" charset="-122"/>
                <a:cs typeface="+mn-cs"/>
              </a:rPr>
              <a:t>                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销连接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矩形 4"/>
          <p:cNvSpPr/>
          <p:nvPr/>
        </p:nvSpPr>
        <p:spPr>
          <a:xfrm>
            <a:off x="755650" y="1276350"/>
            <a:ext cx="141605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小结：</a:t>
            </a:r>
            <a:endParaRPr lang="zh-CN" altLang="en-US" sz="3200" b="1" dirty="0">
              <a:solidFill>
                <a:srgbClr val="FF006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243" name="矩形 6"/>
          <p:cNvSpPr/>
          <p:nvPr/>
        </p:nvSpPr>
        <p:spPr>
          <a:xfrm>
            <a:off x="1835150" y="1847850"/>
            <a:ext cx="4572000" cy="2463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．理解并识记销的用途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了解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销的类型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了解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销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选用与材料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掌握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销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特点及应用</a:t>
            </a:r>
            <a:endParaRPr lang="en-US" altLang="zh-CN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ts val="3700"/>
              </a:lnSpc>
              <a:buNone/>
            </a:pPr>
            <a:r>
              <a:rPr lang="en-US" altLang="zh-CN" b="1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培养</a:t>
            </a:r>
            <a:r>
              <a:rPr lang="zh-CN" altLang="en-US" b="1" dirty="0">
                <a:latin typeface="微软雅黑" panose="020B0503020204020204" charset="-122"/>
                <a:ea typeface="微软雅黑" panose="020B0503020204020204" charset="-122"/>
              </a:rPr>
              <a:t>销的标准件选用</a:t>
            </a:r>
            <a:r>
              <a:rPr lang="zh-CN" altLang="zh-CN" b="1" dirty="0">
                <a:latin typeface="微软雅黑" panose="020B0503020204020204" charset="-122"/>
                <a:ea typeface="微软雅黑" panose="020B0503020204020204" charset="-122"/>
              </a:rPr>
              <a:t>能力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矩形 2"/>
          <p:cNvSpPr/>
          <p:nvPr/>
        </p:nvSpPr>
        <p:spPr>
          <a:xfrm>
            <a:off x="611188" y="987425"/>
            <a:ext cx="54721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键连接和销连接是两种常用的连接形式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1" name="矩形 7"/>
          <p:cNvSpPr/>
          <p:nvPr/>
        </p:nvSpPr>
        <p:spPr>
          <a:xfrm>
            <a:off x="468313" y="3787775"/>
            <a:ext cx="46466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—轴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2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—销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3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—键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4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V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带轮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52" name="矩形 8"/>
          <p:cNvSpPr/>
          <p:nvPr/>
        </p:nvSpPr>
        <p:spPr>
          <a:xfrm>
            <a:off x="5240338" y="3598863"/>
            <a:ext cx="3392487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带轮的周向固定用键连接，套的固定用销连接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053" name="Picture 2" descr="G:\教学科3\2022年上半年1月14起\机械基础在线课程开发\张翠华第二次修改\键和销前半部分\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8888" y="1633538"/>
            <a:ext cx="2852737" cy="22780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3" descr="G:\教学科3\2022年上半年1月14起\机械基础在线课程开发\张翠华第二次修改\键和销前半部分\图片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525" y="1946275"/>
            <a:ext cx="1731963" cy="1654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矩形 3"/>
          <p:cNvSpPr/>
          <p:nvPr/>
        </p:nvSpPr>
        <p:spPr>
          <a:xfrm>
            <a:off x="401638" y="1089978"/>
            <a:ext cx="2646362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一、销的用途</a:t>
            </a:r>
            <a:endParaRPr lang="zh-CN" altLang="en-US" sz="3200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75" name="矩形 5"/>
          <p:cNvSpPr/>
          <p:nvPr/>
        </p:nvSpPr>
        <p:spPr>
          <a:xfrm>
            <a:off x="3923665" y="843598"/>
            <a:ext cx="36004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buNone/>
            </a:pP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销连接主要用于定位，也可用于连接或过载保护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76" name="矩形 7"/>
          <p:cNvSpPr/>
          <p:nvPr/>
        </p:nvSpPr>
        <p:spPr>
          <a:xfrm>
            <a:off x="971550" y="4251008"/>
            <a:ext cx="748982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定位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连接</a:t>
            </a:r>
            <a:r>
              <a:rPr lang="en-US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             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过载保护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077" name="Picture 8" descr="G:\教学科3\2022年上半年1月14起\机械基础在线课程开发\张翠华第二次修改\键销后部分\图片-7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212340"/>
            <a:ext cx="8285163" cy="19637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6082" name="Group 2"/>
          <p:cNvGrpSpPr/>
          <p:nvPr/>
        </p:nvGrpSpPr>
        <p:grpSpPr>
          <a:xfrm>
            <a:off x="2971800" y="3342640"/>
            <a:ext cx="838200" cy="812800"/>
            <a:chOff x="1632" y="720"/>
            <a:chExt cx="918" cy="1414"/>
          </a:xfrm>
        </p:grpSpPr>
        <p:pic>
          <p:nvPicPr>
            <p:cNvPr id="4120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632" y="720"/>
              <a:ext cx="918" cy="936"/>
            </a:xfrm>
            <a:prstGeom prst="rect">
              <a:avLst/>
            </a:prstGeom>
            <a:noFill/>
            <a:ln w="25400">
              <a:noFill/>
            </a:ln>
          </p:spPr>
        </p:pic>
        <p:sp>
          <p:nvSpPr>
            <p:cNvPr id="4121" name="Text Box 4"/>
            <p:cNvSpPr txBox="1"/>
            <p:nvPr/>
          </p:nvSpPr>
          <p:spPr>
            <a:xfrm>
              <a:off x="1776" y="1438"/>
              <a:ext cx="771" cy="696"/>
            </a:xfrm>
            <a:prstGeom prst="rect">
              <a:avLst/>
            </a:prstGeom>
            <a:solidFill>
              <a:schemeClr val="bg1"/>
            </a:solidFill>
            <a:ln w="19050">
              <a:noFill/>
            </a:ln>
          </p:spPr>
          <p:txBody>
            <a:bodyPr>
              <a:spAutoFit/>
            </a:bodyPr>
            <a:p>
              <a:pPr eaLnBrk="1" hangingPunct="1">
                <a:spcBef>
                  <a:spcPct val="50000"/>
                </a:spcBef>
              </a:pPr>
              <a:endParaRPr lang="zh-CN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ea typeface="仿宋_GB2312" pitchFamily="49" charset="-122"/>
              </a:endParaRPr>
            </a:p>
          </p:txBody>
        </p:sp>
      </p:grpSp>
      <p:sp>
        <p:nvSpPr>
          <p:cNvPr id="4099" name="Rectangle 5"/>
          <p:cNvSpPr/>
          <p:nvPr/>
        </p:nvSpPr>
        <p:spPr>
          <a:xfrm>
            <a:off x="457200" y="864553"/>
            <a:ext cx="4495800" cy="522287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>
              <a:buNone/>
            </a:pPr>
            <a:r>
              <a:rPr lang="zh-CN" altLang="zh-CN" sz="28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二、销的类型</a:t>
            </a:r>
            <a:endParaRPr lang="en-US" altLang="zh-CN" dirty="0">
              <a:solidFill>
                <a:srgbClr val="0066FF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46086" name="Text Box 6"/>
          <p:cNvSpPr txBox="1"/>
          <p:nvPr/>
        </p:nvSpPr>
        <p:spPr>
          <a:xfrm>
            <a:off x="2667000" y="1342390"/>
            <a:ext cx="15240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  <a:ea typeface="仿宋_GB2312" pitchFamily="49" charset="-122"/>
              </a:rPr>
              <a:t>●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定位销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87" name="Text Box 7"/>
          <p:cNvSpPr txBox="1"/>
          <p:nvPr/>
        </p:nvSpPr>
        <p:spPr>
          <a:xfrm>
            <a:off x="2667000" y="1799590"/>
            <a:ext cx="16764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  <a:ea typeface="仿宋_GB2312" pitchFamily="49" charset="-122"/>
              </a:rPr>
              <a:t>●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连接销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88" name="Text Box 8"/>
          <p:cNvSpPr txBox="1"/>
          <p:nvPr/>
        </p:nvSpPr>
        <p:spPr>
          <a:xfrm>
            <a:off x="2667000" y="2256790"/>
            <a:ext cx="15240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  <a:ea typeface="仿宋_GB2312" pitchFamily="49" charset="-122"/>
              </a:rPr>
              <a:t>●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安全销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89" name="Text Box 9"/>
          <p:cNvSpPr txBox="1"/>
          <p:nvPr/>
        </p:nvSpPr>
        <p:spPr>
          <a:xfrm>
            <a:off x="685800" y="1753553"/>
            <a:ext cx="3124200" cy="461962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按功能分</a:t>
            </a:r>
            <a:endParaRPr lang="zh-CN" altLang="en-US" dirty="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90" name="Text Box 10"/>
          <p:cNvSpPr txBox="1"/>
          <p:nvPr/>
        </p:nvSpPr>
        <p:spPr>
          <a:xfrm>
            <a:off x="663575" y="3380740"/>
            <a:ext cx="31242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rgbClr val="FF3300"/>
                </a:solidFill>
                <a:latin typeface="微软雅黑" panose="020B0503020204020204" charset="-122"/>
                <a:ea typeface="微软雅黑" panose="020B0503020204020204" charset="-122"/>
              </a:rPr>
              <a:t>按形状分</a:t>
            </a:r>
            <a:endParaRPr lang="zh-CN" altLang="en-US" dirty="0">
              <a:solidFill>
                <a:srgbClr val="FF33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91" name="Text Box 11"/>
          <p:cNvSpPr txBox="1"/>
          <p:nvPr/>
        </p:nvSpPr>
        <p:spPr>
          <a:xfrm>
            <a:off x="2644775" y="2942590"/>
            <a:ext cx="15240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  <a:ea typeface="仿宋_GB2312" pitchFamily="49" charset="-122"/>
              </a:rPr>
              <a:t>●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圆柱销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92" name="Text Box 12"/>
          <p:cNvSpPr txBox="1"/>
          <p:nvPr/>
        </p:nvSpPr>
        <p:spPr>
          <a:xfrm>
            <a:off x="2644775" y="3891915"/>
            <a:ext cx="1524000" cy="46196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  <a:ea typeface="仿宋_GB2312" pitchFamily="49" charset="-122"/>
              </a:rPr>
              <a:t>●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圆锥销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93" name="Rectangle 13"/>
          <p:cNvSpPr/>
          <p:nvPr/>
        </p:nvSpPr>
        <p:spPr>
          <a:xfrm>
            <a:off x="4168775" y="3112453"/>
            <a:ext cx="205740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内螺纹圆柱销：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46094" name="Rectangle 14"/>
          <p:cNvSpPr/>
          <p:nvPr/>
        </p:nvSpPr>
        <p:spPr>
          <a:xfrm>
            <a:off x="4168775" y="2563178"/>
            <a:ext cx="180022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普通圆柱销：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 </a:t>
            </a:r>
            <a:endParaRPr lang="zh-CN" altLang="en-US" b="1" dirty="0"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46095" name="AutoShape 15"/>
          <p:cNvSpPr/>
          <p:nvPr/>
        </p:nvSpPr>
        <p:spPr>
          <a:xfrm>
            <a:off x="4092575" y="2771140"/>
            <a:ext cx="98425" cy="628650"/>
          </a:xfrm>
          <a:prstGeom prst="leftBrace">
            <a:avLst>
              <a:gd name="adj1" fmla="val 70967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6096" name="Rectangle 16"/>
          <p:cNvSpPr/>
          <p:nvPr/>
        </p:nvSpPr>
        <p:spPr>
          <a:xfrm>
            <a:off x="4146550" y="4220528"/>
            <a:ext cx="1814513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带螺纹圆锥销</a:t>
            </a:r>
            <a:r>
              <a:rPr lang="zh-CN" altLang="en-US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097" name="Rectangle 17"/>
          <p:cNvSpPr/>
          <p:nvPr/>
        </p:nvSpPr>
        <p:spPr>
          <a:xfrm>
            <a:off x="4146550" y="3637915"/>
            <a:ext cx="1800225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r>
              <a:rPr lang="zh-CN" altLang="en-US" sz="2000" dirty="0">
                <a:latin typeface="微软雅黑" panose="020B0503020204020204" charset="-122"/>
                <a:ea typeface="微软雅黑" panose="020B0503020204020204" charset="-122"/>
              </a:rPr>
              <a:t>普通圆锥销：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 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46098" name="AutoShape 18"/>
          <p:cNvSpPr/>
          <p:nvPr/>
        </p:nvSpPr>
        <p:spPr>
          <a:xfrm>
            <a:off x="4070350" y="3845878"/>
            <a:ext cx="120650" cy="639762"/>
          </a:xfrm>
          <a:prstGeom prst="leftBrace">
            <a:avLst>
              <a:gd name="adj1" fmla="val 58918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6099" name="AutoShape 19"/>
          <p:cNvSpPr/>
          <p:nvPr/>
        </p:nvSpPr>
        <p:spPr>
          <a:xfrm>
            <a:off x="2438400" y="1570990"/>
            <a:ext cx="76200" cy="914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6100" name="AutoShape 20"/>
          <p:cNvSpPr/>
          <p:nvPr/>
        </p:nvSpPr>
        <p:spPr>
          <a:xfrm>
            <a:off x="2416175" y="3171190"/>
            <a:ext cx="76200" cy="914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6101" name="Text Box 21"/>
          <p:cNvSpPr txBox="1"/>
          <p:nvPr/>
        </p:nvSpPr>
        <p:spPr>
          <a:xfrm>
            <a:off x="5638800" y="2612390"/>
            <a:ext cx="31242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</a:rPr>
              <a:t>靠微量过盈固定，不能多次装拆，否则定位精度下降。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>
              <a:spcBef>
                <a:spcPct val="50000"/>
              </a:spcBef>
            </a:pPr>
            <a:endParaRPr lang="en-US" altLang="zh-CN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46102" name="Text Box 22"/>
          <p:cNvSpPr txBox="1"/>
          <p:nvPr/>
        </p:nvSpPr>
        <p:spPr>
          <a:xfrm>
            <a:off x="5867400" y="3204528"/>
            <a:ext cx="28194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1800" dirty="0">
                <a:latin typeface="微软雅黑" panose="020B0503020204020204" charset="-122"/>
                <a:ea typeface="微软雅黑" panose="020B0503020204020204" charset="-122"/>
              </a:rPr>
              <a:t>用于不通孔的场合，螺纹供拆卸用。</a:t>
            </a:r>
            <a:r>
              <a:rPr lang="zh-CN" alt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仿宋_GB2312" pitchFamily="49" charset="-122"/>
              </a:rPr>
              <a:t> </a:t>
            </a:r>
            <a:endParaRPr lang="zh-CN" altLang="en-US" sz="1800" b="1" dirty="0">
              <a:solidFill>
                <a:srgbClr val="FF0000"/>
              </a:solidFill>
              <a:latin typeface="Times New Roman" panose="02020603050405020304" pitchFamily="18" charset="0"/>
              <a:ea typeface="仿宋_GB2312" pitchFamily="49" charset="-122"/>
            </a:endParaRPr>
          </a:p>
        </p:txBody>
      </p:sp>
      <p:sp>
        <p:nvSpPr>
          <p:cNvPr id="46103" name="Text Box 23"/>
          <p:cNvSpPr txBox="1"/>
          <p:nvPr/>
        </p:nvSpPr>
        <p:spPr>
          <a:xfrm>
            <a:off x="5715000" y="3742690"/>
            <a:ext cx="3505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1600" dirty="0">
                <a:latin typeface="微软雅黑" panose="020B0503020204020204" charset="-122"/>
                <a:ea typeface="微软雅黑" panose="020B0503020204020204" charset="-122"/>
              </a:rPr>
              <a:t>1:50</a:t>
            </a:r>
            <a:r>
              <a:rPr lang="zh-CN" altLang="en-US" sz="1600" dirty="0">
                <a:latin typeface="微软雅黑" panose="020B0503020204020204" charset="-122"/>
                <a:ea typeface="微软雅黑" panose="020B0503020204020204" charset="-122"/>
              </a:rPr>
              <a:t>锥度，可自锁，定位精度较高，允许多次装拆，且便于拆卸。</a:t>
            </a:r>
            <a:endParaRPr lang="zh-CN" altLang="en-US" sz="1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6104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4257040"/>
            <a:ext cx="790575" cy="379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19" name="Picture 26" descr="PBR_$D5ZCZ68WIGQCMDLX85"/>
          <p:cNvPicPr>
            <a:picLocks noChangeAspect="1"/>
          </p:cNvPicPr>
          <p:nvPr/>
        </p:nvPicPr>
        <p:blipFill>
          <a:blip r:embed="rId3">
            <a:clrChange>
              <a:clrFrom>
                <a:srgbClr val="707FC2"/>
              </a:clrFrom>
              <a:clrTo>
                <a:srgbClr val="707FC2">
                  <a:alpha val="0"/>
                </a:srgbClr>
              </a:clrTo>
            </a:clrChange>
          </a:blip>
          <a:srcRect l="4546" t="14603" r="9091"/>
          <a:stretch>
            <a:fillRect/>
          </a:stretch>
        </p:blipFill>
        <p:spPr>
          <a:xfrm>
            <a:off x="5273675" y="1299528"/>
            <a:ext cx="1905000" cy="908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  <p:bldLst>
      <p:bldP spid="46086" grpId="0"/>
      <p:bldP spid="46087" grpId="0"/>
      <p:bldP spid="46088" grpId="0"/>
      <p:bldP spid="46089" grpId="0"/>
      <p:bldP spid="46090" grpId="0"/>
      <p:bldP spid="46091" grpId="0"/>
      <p:bldP spid="46092" grpId="0"/>
      <p:bldP spid="46093" grpId="0"/>
      <p:bldP spid="46094" grpId="0"/>
      <p:bldP spid="46095" grpId="0" animBg="1"/>
      <p:bldP spid="46096" grpId="0"/>
      <p:bldP spid="46097" grpId="0"/>
      <p:bldP spid="46098" grpId="0" animBg="1"/>
      <p:bldP spid="46099" grpId="0" animBg="1"/>
      <p:bldP spid="46100" grpId="0" animBg="1"/>
      <p:bldP spid="46101" grpId="0"/>
      <p:bldP spid="46102" grpId="0"/>
      <p:bldP spid="46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矩形 2"/>
          <p:cNvSpPr/>
          <p:nvPr/>
        </p:nvSpPr>
        <p:spPr>
          <a:xfrm>
            <a:off x="611188" y="754063"/>
            <a:ext cx="6769100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三</a:t>
            </a:r>
            <a:r>
              <a:rPr lang="zh-CN" altLang="zh-CN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zh-CN" altLang="en-US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销的</a:t>
            </a:r>
            <a:r>
              <a:rPr lang="zh-CN" altLang="zh-CN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结构、特点及应用</a:t>
            </a:r>
            <a:endParaRPr lang="zh-CN" altLang="en-US" sz="3200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3" name="矩形 3"/>
          <p:cNvSpPr/>
          <p:nvPr/>
        </p:nvSpPr>
        <p:spPr>
          <a:xfrm>
            <a:off x="971550" y="1392238"/>
            <a:ext cx="1841500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圆柱销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4" name="矩形 6"/>
          <p:cNvSpPr/>
          <p:nvPr/>
        </p:nvSpPr>
        <p:spPr>
          <a:xfrm>
            <a:off x="4932363" y="1392238"/>
            <a:ext cx="291941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内螺纹圆柱销</a:t>
            </a:r>
            <a:endParaRPr lang="zh-CN" altLang="zh-CN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5" name="矩形 8"/>
          <p:cNvSpPr/>
          <p:nvPr/>
        </p:nvSpPr>
        <p:spPr>
          <a:xfrm>
            <a:off x="1403350" y="3743325"/>
            <a:ext cx="2374900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主要用于定位，也可用于连接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26" name="矩形 9"/>
          <p:cNvSpPr/>
          <p:nvPr/>
        </p:nvSpPr>
        <p:spPr>
          <a:xfrm>
            <a:off x="5489575" y="3743325"/>
            <a:ext cx="2376488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主要用于定位，也可用于连接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127" name="Picture 10" descr="G:\教学科3\2022年上半年1月14起\机械基础在线课程开发\张翠华第二次修改\键销后部分\图片-6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2088" y="2212975"/>
            <a:ext cx="1628775" cy="1279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8" name="Picture 11" descr="G:\教学科3\2022年上半年1月14起\机械基础在线课程开发\张翠华第二次修改\键销后部分\图片-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7238" y="1943100"/>
            <a:ext cx="1543050" cy="1657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矩形 2"/>
          <p:cNvSpPr/>
          <p:nvPr/>
        </p:nvSpPr>
        <p:spPr>
          <a:xfrm>
            <a:off x="900113" y="1046163"/>
            <a:ext cx="1841500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圆锥销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47" name="矩形 4"/>
          <p:cNvSpPr/>
          <p:nvPr/>
        </p:nvSpPr>
        <p:spPr>
          <a:xfrm>
            <a:off x="4754563" y="1046163"/>
            <a:ext cx="291941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内螺纹圆锥销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48" name="矩形 6"/>
          <p:cNvSpPr/>
          <p:nvPr/>
        </p:nvSpPr>
        <p:spPr>
          <a:xfrm>
            <a:off x="755650" y="3482975"/>
            <a:ext cx="3313113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多用于经常拆卸场合</a:t>
            </a:r>
            <a:r>
              <a:rPr lang="zh-CN" altLang="en-US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，</a:t>
            </a: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定位精度比圆柱销高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149" name="矩形 7"/>
          <p:cNvSpPr/>
          <p:nvPr/>
        </p:nvSpPr>
        <p:spPr>
          <a:xfrm>
            <a:off x="5165725" y="3470275"/>
            <a:ext cx="2379663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螺孔用于拆卸，可用于盲孔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150" name="Picture 9" descr="G:\教学科3\2022年上半年1月14起\机械基础在线课程开发\张翠华第二次修改\键销后部分\图片-4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1913" y="1968500"/>
            <a:ext cx="1609725" cy="1206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51" name="Picture 10" descr="G:\教学科3\2022年上半年1月14起\机械基础在线课程开发\张翠华第二次修改\键销后部分\图片-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2900" y="1743075"/>
            <a:ext cx="1543050" cy="1657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5" name="Picture 10" descr="G:\教学科3\2022年上半年1月14起\机械基础在线课程开发\张翠华第二次修改\键销后部分\图片-1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4213" y="1327468"/>
            <a:ext cx="1562100" cy="2408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0" name="矩形 2"/>
          <p:cNvSpPr/>
          <p:nvPr/>
        </p:nvSpPr>
        <p:spPr>
          <a:xfrm>
            <a:off x="827088" y="902018"/>
            <a:ext cx="2560637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开尾圆锥销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1" name="矩形 4"/>
          <p:cNvSpPr/>
          <p:nvPr/>
        </p:nvSpPr>
        <p:spPr>
          <a:xfrm>
            <a:off x="5292725" y="862013"/>
            <a:ext cx="220186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en-US" altLang="zh-CN" sz="2800" b="1" dirty="0"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2800" b="1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sz="2800" b="1" dirty="0">
                <a:latin typeface="微软雅黑" panose="020B0503020204020204" charset="-122"/>
                <a:ea typeface="微软雅黑" panose="020B0503020204020204" charset="-122"/>
              </a:rPr>
              <a:t>螺尾锥销</a:t>
            </a:r>
            <a:endParaRPr lang="zh-CN" altLang="en-US" sz="28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2" name="矩形 6"/>
          <p:cNvSpPr/>
          <p:nvPr/>
        </p:nvSpPr>
        <p:spPr>
          <a:xfrm>
            <a:off x="968375" y="3424555"/>
            <a:ext cx="2409825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末端可稍张开，避免松脱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173" name="矩形 7"/>
          <p:cNvSpPr/>
          <p:nvPr/>
        </p:nvSpPr>
        <p:spPr>
          <a:xfrm>
            <a:off x="4932363" y="3599815"/>
            <a:ext cx="3224212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zh-CN" altLang="zh-CN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拆装方便，定位精度比圆柱销高，能自锁</a:t>
            </a:r>
            <a:endParaRPr lang="zh-CN" altLang="en-US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174" name="Picture 9" descr="G:\教学科3\2022年上半年1月14起\机械基础在线课程开发\张翠华第二次修改\键销后部分\图片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0" y="1608455"/>
            <a:ext cx="1695450" cy="1349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矩形 2"/>
          <p:cNvSpPr/>
          <p:nvPr/>
        </p:nvSpPr>
        <p:spPr>
          <a:xfrm>
            <a:off x="539750" y="700088"/>
            <a:ext cx="3878263" cy="5857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buNone/>
            </a:pPr>
            <a:r>
              <a:rPr lang="zh-CN" altLang="en-US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四</a:t>
            </a:r>
            <a:r>
              <a:rPr lang="zh-CN" altLang="zh-CN" sz="3200" b="1" dirty="0">
                <a:solidFill>
                  <a:srgbClr val="0066FF"/>
                </a:solidFill>
                <a:latin typeface="微软雅黑" panose="020B0503020204020204" charset="-122"/>
                <a:ea typeface="微软雅黑" panose="020B0503020204020204" charset="-122"/>
              </a:rPr>
              <a:t>、销的选用与材料</a:t>
            </a:r>
            <a:endParaRPr lang="zh-CN" altLang="en-US" sz="3200" dirty="0">
              <a:solidFill>
                <a:srgbClr val="0066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95" name="矩形 3"/>
          <p:cNvSpPr/>
          <p:nvPr/>
        </p:nvSpPr>
        <p:spPr>
          <a:xfrm>
            <a:off x="1008063" y="1289050"/>
            <a:ext cx="6985000" cy="15160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圆柱销多次拆装</a:t>
            </a: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会降低定位精度和可靠性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；圆锥销的定位精度和可靠性较高，多次拆装不会影响定位精度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96" name="矩形 4"/>
          <p:cNvSpPr/>
          <p:nvPr/>
        </p:nvSpPr>
        <p:spPr>
          <a:xfrm>
            <a:off x="1033463" y="2687638"/>
            <a:ext cx="6769100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定位销使用的数目</a:t>
            </a: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不得少于两个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。安全销使用时还应有销套及相应结构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197" name="矩形 6"/>
          <p:cNvSpPr/>
          <p:nvPr/>
        </p:nvSpPr>
        <p:spPr>
          <a:xfrm>
            <a:off x="993775" y="3652838"/>
            <a:ext cx="6891338" cy="1041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3700"/>
              </a:lnSpc>
              <a:buNone/>
            </a:pP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．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销的材料常</a:t>
            </a: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选用</a:t>
            </a:r>
            <a:r>
              <a:rPr lang="en-US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35</a:t>
            </a: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钢或</a:t>
            </a:r>
            <a:r>
              <a:rPr lang="en-US" altLang="zh-CN" sz="2000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45</a:t>
            </a:r>
            <a:r>
              <a:rPr lang="zh-CN" altLang="zh-CN" dirty="0">
                <a:solidFill>
                  <a:srgbClr val="FF0066"/>
                </a:solidFill>
                <a:latin typeface="微软雅黑" panose="020B0503020204020204" charset="-122"/>
                <a:ea typeface="微软雅黑" panose="020B0503020204020204" charset="-122"/>
              </a:rPr>
              <a:t>钢</a:t>
            </a:r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，并经热处理。销孔一般需要铰制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731838" y="1851025"/>
            <a:ext cx="7239000" cy="19399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销连接主要用于</a:t>
            </a:r>
            <a:r>
              <a:rPr lang="zh-CN" altLang="en-US" u="sng" dirty="0">
                <a:latin typeface="微软雅黑" panose="020B0503020204020204" charset="-122"/>
                <a:ea typeface="微软雅黑" panose="020B0503020204020204" charset="-122"/>
              </a:rPr>
              <a:t>    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，既是组合加工和装配的</a:t>
            </a:r>
            <a:r>
              <a:rPr lang="zh-CN" altLang="en-US" u="sng" dirty="0">
                <a:latin typeface="微软雅黑" panose="020B0503020204020204" charset="-122"/>
                <a:ea typeface="微软雅黑" panose="020B0503020204020204" charset="-122"/>
              </a:rPr>
              <a:t>     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零件，还可以作为安全装置中的</a:t>
            </a:r>
            <a:r>
              <a:rPr lang="zh-CN" altLang="en-US" u="sng" dirty="0">
                <a:latin typeface="微软雅黑" panose="020B0503020204020204" charset="-122"/>
                <a:ea typeface="微软雅黑" panose="020B0503020204020204" charset="-122"/>
              </a:rPr>
              <a:t>           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 找出生活中应用键连接和销连接的实例。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3.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 为什么机械中轴与轴上零件的连接一般用键多而用销少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?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19" name="Rectangle 8"/>
          <p:cNvSpPr/>
          <p:nvPr/>
        </p:nvSpPr>
        <p:spPr>
          <a:xfrm>
            <a:off x="571500" y="1047750"/>
            <a:ext cx="2552700" cy="4222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思考与练习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220" name="Text Box 9"/>
          <p:cNvSpPr txBox="1"/>
          <p:nvPr/>
        </p:nvSpPr>
        <p:spPr>
          <a:xfrm>
            <a:off x="457200" y="4000500"/>
            <a:ext cx="457200" cy="369888"/>
          </a:xfrm>
          <a:prstGeom prst="rect">
            <a:avLst/>
          </a:prstGeom>
          <a:noFill/>
          <a:ln w="15875">
            <a:noFill/>
          </a:ln>
          <a:effectLst>
            <a:outerShdw dist="107763" dir="2699999" algn="ctr" rotWithShape="0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COMMONDATA" val="eyJoZGlkIjoiOWUyZDlhYzI5NGRiMjZiMGI2NzAyOWE1ZDM3NDRkZmQifQ=="/>
</p:tagLst>
</file>

<file path=ppt/theme/theme1.xml><?xml version="1.0" encoding="utf-8"?>
<a:theme xmlns:a="http://schemas.openxmlformats.org/drawingml/2006/main" name="49f5b78e2f8b5">
  <a:themeElements>
    <a:clrScheme name="49f5b78e2f8b5 6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FF0517"/>
      </a:accent1>
      <a:accent2>
        <a:srgbClr val="BC000D"/>
      </a:accent2>
      <a:accent3>
        <a:srgbClr val="FFFFFF"/>
      </a:accent3>
      <a:accent4>
        <a:srgbClr val="000000"/>
      </a:accent4>
      <a:accent5>
        <a:srgbClr val="FFAAAB"/>
      </a:accent5>
      <a:accent6>
        <a:srgbClr val="AA000B"/>
      </a:accent6>
      <a:hlink>
        <a:srgbClr val="3A0004"/>
      </a:hlink>
      <a:folHlink>
        <a:srgbClr val="FF3B3B"/>
      </a:folHlink>
    </a:clrScheme>
    <a:fontScheme name="49f5b78e2f8b5">
      <a:majorFont>
        <a:latin typeface="Arial"/>
        <a:ea typeface="华文细黑"/>
        <a:cs typeface=""/>
      </a:majorFont>
      <a:minorFont>
        <a:latin typeface="Arial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234000" tIns="190800" rIns="198000" bIns="190800" numCol="1" anchor="ctr" anchorCtr="0" compatLnSpc="1">
        <a:spAutoFit/>
      </a:bodyPr>
      <a:lstStyle>
        <a:defPPr marL="0" marR="0" indent="304800" algn="l" defTabSz="914400" rtl="0" eaLnBrk="1" fontAlgn="base" latinLnBrk="0" hangingPunct="1">
          <a:lnSpc>
            <a:spcPct val="11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宋体" panose="02010609030101010101" pitchFamily="49" charset="-122"/>
          </a:defRPr>
        </a:defPPr>
      </a:lstStyle>
    </a:lnDef>
  </a:objectDefaults>
  <a:extraClrSchemeLst>
    <a:extraClrScheme>
      <a:clrScheme name="49f5b78e2f8b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E78A2D"/>
        </a:accent6>
        <a:hlink>
          <a:srgbClr val="463900"/>
        </a:hlink>
        <a:folHlink>
          <a:srgbClr val="FFE6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9021"/>
        </a:accent1>
        <a:accent2>
          <a:srgbClr val="DA5800"/>
        </a:accent2>
        <a:accent3>
          <a:srgbClr val="FFFFFF"/>
        </a:accent3>
        <a:accent4>
          <a:srgbClr val="000000"/>
        </a:accent4>
        <a:accent5>
          <a:srgbClr val="FFC6AB"/>
        </a:accent5>
        <a:accent6>
          <a:srgbClr val="C54F00"/>
        </a:accent6>
        <a:hlink>
          <a:srgbClr val="963D00"/>
        </a:hlink>
        <a:folHlink>
          <a:srgbClr val="FFAD5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5B8CC1"/>
        </a:accent1>
        <a:accent2>
          <a:srgbClr val="2A5682"/>
        </a:accent2>
        <a:accent3>
          <a:srgbClr val="FFFFFF"/>
        </a:accent3>
        <a:accent4>
          <a:srgbClr val="000000"/>
        </a:accent4>
        <a:accent5>
          <a:srgbClr val="B5C5DD"/>
        </a:accent5>
        <a:accent6>
          <a:srgbClr val="254D75"/>
        </a:accent6>
        <a:hlink>
          <a:srgbClr val="002850"/>
        </a:hlink>
        <a:folHlink>
          <a:srgbClr val="2A94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1C1C1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F59B8"/>
        </a:accent1>
        <a:accent2>
          <a:srgbClr val="884183"/>
        </a:accent2>
        <a:accent3>
          <a:srgbClr val="FFFFFF"/>
        </a:accent3>
        <a:accent4>
          <a:srgbClr val="000000"/>
        </a:accent4>
        <a:accent5>
          <a:srgbClr val="DCB5D8"/>
        </a:accent5>
        <a:accent6>
          <a:srgbClr val="7B3A76"/>
        </a:accent6>
        <a:hlink>
          <a:srgbClr val="371535"/>
        </a:hlink>
        <a:folHlink>
          <a:srgbClr val="C468B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0517"/>
        </a:accent1>
        <a:accent2>
          <a:srgbClr val="BC000D"/>
        </a:accent2>
        <a:accent3>
          <a:srgbClr val="FFFFFF"/>
        </a:accent3>
        <a:accent4>
          <a:srgbClr val="000000"/>
        </a:accent4>
        <a:accent5>
          <a:srgbClr val="FFAAAB"/>
        </a:accent5>
        <a:accent6>
          <a:srgbClr val="AA000B"/>
        </a:accent6>
        <a:hlink>
          <a:srgbClr val="3A0004"/>
        </a:hlink>
        <a:folHlink>
          <a:srgbClr val="FF3B3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7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DFE0BE"/>
        </a:accent1>
        <a:accent2>
          <a:srgbClr val="D1D46B"/>
        </a:accent2>
        <a:accent3>
          <a:srgbClr val="FFFFFF"/>
        </a:accent3>
        <a:accent4>
          <a:srgbClr val="000000"/>
        </a:accent4>
        <a:accent5>
          <a:srgbClr val="ECEDDB"/>
        </a:accent5>
        <a:accent6>
          <a:srgbClr val="BDC060"/>
        </a:accent6>
        <a:hlink>
          <a:srgbClr val="3A3B11"/>
        </a:hlink>
        <a:folHlink>
          <a:srgbClr val="DDDF9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9f5b78e2f8b5 8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6FC01E"/>
        </a:accent1>
        <a:accent2>
          <a:srgbClr val="4F7913"/>
        </a:accent2>
        <a:accent3>
          <a:srgbClr val="FFFFFF"/>
        </a:accent3>
        <a:accent4>
          <a:srgbClr val="000000"/>
        </a:accent4>
        <a:accent5>
          <a:srgbClr val="BBDCAB"/>
        </a:accent5>
        <a:accent6>
          <a:srgbClr val="476D10"/>
        </a:accent6>
        <a:hlink>
          <a:srgbClr val="26420A"/>
        </a:hlink>
        <a:folHlink>
          <a:srgbClr val="7BD5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51ppt_231</Template>
  <TotalTime>0</TotalTime>
  <Words>728</Words>
  <Application>WPS 演示</Application>
  <PresentationFormat>全屏显示(16:9)</PresentationFormat>
  <Paragraphs>93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宋体</vt:lpstr>
      <vt:lpstr>Wingdings</vt:lpstr>
      <vt:lpstr>新宋体</vt:lpstr>
      <vt:lpstr>华文细黑</vt:lpstr>
      <vt:lpstr>微软雅黑</vt:lpstr>
      <vt:lpstr>Times New Roman</vt:lpstr>
      <vt:lpstr>仿宋_GB2312</vt:lpstr>
      <vt:lpstr>仿宋</vt:lpstr>
      <vt:lpstr>Arial Unicode MS</vt:lpstr>
      <vt:lpstr>49f5b78e2f8b5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幸福来敲门</cp:lastModifiedBy>
  <cp:revision>236</cp:revision>
  <dcterms:created xsi:type="dcterms:W3CDTF">2007-05-06T07:50:00Z</dcterms:created>
  <dcterms:modified xsi:type="dcterms:W3CDTF">2022-08-20T12:27:54Z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BA53AEAD4F07493580C633A371C0F335</vt:lpwstr>
  </property>
  <property fmtid="{D5CDD505-2E9C-101B-9397-08002B2CF9AE}" pid="3" name="KSOProductBuildVer">
    <vt:lpwstr>2052-11.1.0.11636</vt:lpwstr>
  </property>
</Properties>
</file>