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0"/>
  </p:notesMasterIdLst>
  <p:sldIdLst>
    <p:sldId id="256" r:id="rId2"/>
    <p:sldId id="266" r:id="rId3"/>
    <p:sldId id="267" r:id="rId4"/>
    <p:sldId id="259" r:id="rId5"/>
    <p:sldId id="258" r:id="rId6"/>
    <p:sldId id="257" r:id="rId7"/>
    <p:sldId id="304" r:id="rId8"/>
    <p:sldId id="263" r:id="rId9"/>
    <p:sldId id="271" r:id="rId10"/>
    <p:sldId id="343" r:id="rId11"/>
    <p:sldId id="344" r:id="rId12"/>
    <p:sldId id="265" r:id="rId13"/>
    <p:sldId id="345" r:id="rId14"/>
    <p:sldId id="346" r:id="rId15"/>
    <p:sldId id="347" r:id="rId16"/>
    <p:sldId id="348" r:id="rId17"/>
    <p:sldId id="349" r:id="rId18"/>
    <p:sldId id="284" r:id="rId19"/>
    <p:sldId id="330" r:id="rId20"/>
    <p:sldId id="350" r:id="rId21"/>
    <p:sldId id="351" r:id="rId22"/>
    <p:sldId id="342" r:id="rId23"/>
    <p:sldId id="308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16" r:id="rId36"/>
    <p:sldId id="363" r:id="rId37"/>
    <p:sldId id="317" r:id="rId38"/>
    <p:sldId id="320" r:id="rId39"/>
  </p:sldIdLst>
  <p:sldSz cx="9140825" cy="5141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9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CC00"/>
    <a:srgbClr val="339966"/>
    <a:srgbClr val="9966FF"/>
    <a:srgbClr val="808000"/>
    <a:srgbClr val="00CC66"/>
    <a:srgbClr val="CC9900"/>
    <a:srgbClr val="8BC145"/>
    <a:srgbClr val="FF6699"/>
    <a:srgbClr val="1D9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3" autoAdjust="0"/>
    <p:restoredTop sz="94660"/>
  </p:normalViewPr>
  <p:slideViewPr>
    <p:cSldViewPr showGuides="1">
      <p:cViewPr>
        <p:scale>
          <a:sx n="90" d="100"/>
          <a:sy n="90" d="100"/>
        </p:scale>
        <p:origin x="1133" y="283"/>
      </p:cViewPr>
      <p:guideLst>
        <p:guide orient="horz" pos="1684"/>
        <p:guide pos="29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0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1AFF-D539-45A2-81CA-66B921DD8D52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74456-EB52-4577-819A-4B7EA6F602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5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03" y="841513"/>
            <a:ext cx="6855619" cy="1790147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603" y="2700695"/>
            <a:ext cx="6855619" cy="1241438"/>
          </a:xfrm>
        </p:spPr>
        <p:txBody>
          <a:bodyPr/>
          <a:lstStyle>
            <a:lvl1pPr marL="0" indent="0" algn="ctr">
              <a:buNone/>
              <a:defRPr sz="1799"/>
            </a:lvl1pPr>
            <a:lvl2pPr marL="342763" indent="0" algn="ctr">
              <a:buNone/>
              <a:defRPr sz="1499"/>
            </a:lvl2pPr>
            <a:lvl3pPr marL="685526" indent="0" algn="ctr">
              <a:buNone/>
              <a:defRPr sz="1349"/>
            </a:lvl3pPr>
            <a:lvl4pPr marL="1028289" indent="0" algn="ctr">
              <a:buNone/>
              <a:defRPr sz="1200"/>
            </a:lvl4pPr>
            <a:lvl5pPr marL="1371051" indent="0" algn="ctr">
              <a:buNone/>
              <a:defRPr sz="1200"/>
            </a:lvl5pPr>
            <a:lvl6pPr marL="1713814" indent="0" algn="ctr">
              <a:buNone/>
              <a:defRPr sz="1200"/>
            </a:lvl6pPr>
            <a:lvl7pPr marL="2056577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10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1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1403" y="273759"/>
            <a:ext cx="1970990" cy="435753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432" y="273759"/>
            <a:ext cx="5798711" cy="435753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2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32906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11607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85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3869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6698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6801886" y="4860930"/>
            <a:ext cx="187393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www.yourwebsite.com</a:t>
            </a:r>
            <a:endParaRPr lang="zh-CN" altLang="en-US" sz="8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菱形 7"/>
          <p:cNvSpPr/>
          <p:nvPr userDrawn="1"/>
        </p:nvSpPr>
        <p:spPr>
          <a:xfrm>
            <a:off x="8706205" y="4800601"/>
            <a:ext cx="238163" cy="238244"/>
          </a:xfrm>
          <a:prstGeom prst="diamond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251432" y="4860930"/>
            <a:ext cx="175464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yourmail@business.com</a:t>
            </a:r>
            <a:endParaRPr lang="zh-CN" altLang="en-US" sz="8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灯片编号占位符 5"/>
          <p:cNvSpPr txBox="1"/>
          <p:nvPr userDrawn="1"/>
        </p:nvSpPr>
        <p:spPr>
          <a:xfrm>
            <a:off x="8646854" y="4854858"/>
            <a:ext cx="359916" cy="144016"/>
          </a:xfrm>
          <a:prstGeom prst="rect">
            <a:avLst/>
          </a:prstGeom>
        </p:spPr>
        <p:txBody>
          <a:bodyPr t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6567833-4B14-40FE-AE92-49CC326BF8AB}" type="slidenum">
              <a:rPr lang="zh-CN" altLang="en-US" sz="800">
                <a:solidFill>
                  <a:srgbClr val="53585E"/>
                </a:solidFill>
                <a:latin typeface="+mn-lt"/>
                <a:cs typeface="Arial" pitchFamily="34" charset="0"/>
              </a:rPr>
              <a:t>‹#›</a:t>
            </a:fld>
            <a:endParaRPr lang="zh-CN" altLang="en-US" sz="800" dirty="0">
              <a:solidFill>
                <a:srgbClr val="53585E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71" y="1281908"/>
            <a:ext cx="7883962" cy="213889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671" y="3441036"/>
            <a:ext cx="7883962" cy="1124793"/>
          </a:xfr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763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526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9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43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4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0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2" y="273759"/>
            <a:ext cx="7883962" cy="9938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623" y="1260483"/>
            <a:ext cx="3866997" cy="61774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23" y="1878227"/>
            <a:ext cx="3866997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543" y="1260483"/>
            <a:ext cx="3886041" cy="61774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543" y="1878227"/>
            <a:ext cx="3886041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6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1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041" y="740341"/>
            <a:ext cx="4627543" cy="3654091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763" indent="0">
              <a:buNone/>
              <a:defRPr sz="1050"/>
            </a:lvl2pPr>
            <a:lvl3pPr marL="685526" indent="0">
              <a:buNone/>
              <a:defRPr sz="900"/>
            </a:lvl3pPr>
            <a:lvl4pPr marL="1028289" indent="0">
              <a:buNone/>
              <a:defRPr sz="750"/>
            </a:lvl4pPr>
            <a:lvl5pPr marL="1371051" indent="0">
              <a:buNone/>
              <a:defRPr sz="750"/>
            </a:lvl5pPr>
            <a:lvl6pPr marL="1713814" indent="0">
              <a:buNone/>
              <a:defRPr sz="750"/>
            </a:lvl6pPr>
            <a:lvl7pPr marL="2056577" indent="0">
              <a:buNone/>
              <a:defRPr sz="750"/>
            </a:lvl7pPr>
            <a:lvl8pPr marL="2399340" indent="0">
              <a:buNone/>
              <a:defRPr sz="750"/>
            </a:lvl8pPr>
            <a:lvl9pPr marL="274210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1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041" y="740341"/>
            <a:ext cx="4627543" cy="3654091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3" indent="0">
              <a:buNone/>
              <a:defRPr sz="2099"/>
            </a:lvl2pPr>
            <a:lvl3pPr marL="685526" indent="0">
              <a:buNone/>
              <a:defRPr sz="1799"/>
            </a:lvl3pPr>
            <a:lvl4pPr marL="1028289" indent="0">
              <a:buNone/>
              <a:defRPr sz="1499"/>
            </a:lvl4pPr>
            <a:lvl5pPr marL="1371051" indent="0">
              <a:buNone/>
              <a:defRPr sz="1499"/>
            </a:lvl5pPr>
            <a:lvl6pPr marL="1713814" indent="0">
              <a:buNone/>
              <a:defRPr sz="1499"/>
            </a:lvl6pPr>
            <a:lvl7pPr marL="2056577" indent="0">
              <a:buNone/>
              <a:defRPr sz="1499"/>
            </a:lvl7pPr>
            <a:lvl8pPr marL="2399340" indent="0">
              <a:buNone/>
              <a:defRPr sz="1499"/>
            </a:lvl8pPr>
            <a:lvl9pPr marL="2742103" indent="0">
              <a:buNone/>
              <a:defRPr sz="14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763" indent="0">
              <a:buNone/>
              <a:defRPr sz="1050"/>
            </a:lvl2pPr>
            <a:lvl3pPr marL="685526" indent="0">
              <a:buNone/>
              <a:defRPr sz="900"/>
            </a:lvl3pPr>
            <a:lvl4pPr marL="1028289" indent="0">
              <a:buNone/>
              <a:defRPr sz="750"/>
            </a:lvl4pPr>
            <a:lvl5pPr marL="1371051" indent="0">
              <a:buNone/>
              <a:defRPr sz="750"/>
            </a:lvl5pPr>
            <a:lvl6pPr marL="1713814" indent="0">
              <a:buNone/>
              <a:defRPr sz="750"/>
            </a:lvl6pPr>
            <a:lvl7pPr marL="2056577" indent="0">
              <a:buNone/>
              <a:defRPr sz="750"/>
            </a:lvl7pPr>
            <a:lvl8pPr marL="2399340" indent="0">
              <a:buNone/>
              <a:defRPr sz="750"/>
            </a:lvl8pPr>
            <a:lvl9pPr marL="274210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432" y="273759"/>
            <a:ext cx="7883962" cy="993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432" y="1368796"/>
            <a:ext cx="7883962" cy="326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432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7899" y="4765792"/>
            <a:ext cx="3085028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5707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9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85" r:id="rId13"/>
    <p:sldLayoutId id="2147483686" r:id="rId14"/>
    <p:sldLayoutId id="2147483687" r:id="rId15"/>
    <p:sldLayoutId id="2147483688" r:id="rId16"/>
    <p:sldLayoutId id="2147483650" r:id="rId17"/>
  </p:sldLayoutIdLst>
  <p:txStyles>
    <p:titleStyle>
      <a:lvl1pPr algn="l" defTabSz="685526" rtl="0" eaLnBrk="1" latinLnBrk="0" hangingPunct="1">
        <a:lnSpc>
          <a:spcPct val="90000"/>
        </a:lnSpc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1" indent="-171381" algn="l" defTabSz="6855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4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07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433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6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7958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1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3484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6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26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289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1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814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577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10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-8732"/>
            <a:ext cx="2556000" cy="5159376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2132806"/>
            <a:ext cx="438938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1965761" y="1562050"/>
            <a:ext cx="580472" cy="1158916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222131" y="2089165"/>
            <a:ext cx="471804" cy="94530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270998" y="2054603"/>
            <a:ext cx="3399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项目三 </a:t>
            </a:r>
            <a:r>
              <a:rPr lang="zh-CN" altLang="en-US" sz="2800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互动媒体设计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270998" y="2675012"/>
            <a:ext cx="3399012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270998" y="2758833"/>
            <a:ext cx="353941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9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</a:t>
            </a:r>
            <a:r>
              <a:rPr lang="zh-CN" altLang="en-US" sz="8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任务一 设计</a:t>
            </a:r>
            <a:r>
              <a:rPr lang="en-US" altLang="zh-CN" sz="8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8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界面  </a:t>
            </a:r>
            <a:r>
              <a:rPr lang="zh-CN" altLang="en-US" sz="9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</a:t>
            </a:r>
            <a:r>
              <a:rPr lang="zh-CN" altLang="en-US" sz="800" b="1" dirty="0">
                <a:solidFill>
                  <a:srgbClr val="8BC14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任务二 设计手机</a:t>
            </a:r>
            <a:r>
              <a:rPr lang="en-US" altLang="zh-CN" sz="800" b="1" dirty="0">
                <a:solidFill>
                  <a:srgbClr val="8BC14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UI  </a:t>
            </a:r>
            <a:r>
              <a:rPr lang="zh-CN" altLang="en-US" sz="9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</a:t>
            </a:r>
            <a:r>
              <a:rPr lang="zh-CN" altLang="en-US" sz="8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任务三 设计平板电脑</a:t>
            </a:r>
            <a:r>
              <a:rPr lang="en-US" altLang="zh-CN" sz="8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UI</a:t>
            </a:r>
            <a:r>
              <a:rPr lang="zh-CN" altLang="en-US" sz="8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界面    </a:t>
            </a:r>
          </a:p>
        </p:txBody>
      </p:sp>
      <p:sp>
        <p:nvSpPr>
          <p:cNvPr id="11" name="菱形 10"/>
          <p:cNvSpPr/>
          <p:nvPr/>
        </p:nvSpPr>
        <p:spPr>
          <a:xfrm>
            <a:off x="1035648" y="3164739"/>
            <a:ext cx="2034712" cy="2034712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18255" y="4226346"/>
            <a:ext cx="2034712" cy="2034712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2090094" y="4226346"/>
            <a:ext cx="2034712" cy="2034712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271410" y="1627371"/>
            <a:ext cx="2911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学习单元三  平面设计制作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6" dur="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2" dur="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3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4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6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7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6" grpId="0"/>
          <p:bldP spid="19" grpId="0" animBg="1"/>
          <p:bldP spid="10" grpId="0"/>
          <p:bldP spid="11" grpId="0" animBg="1"/>
          <p:bldP spid="12" grpId="0" animBg="1"/>
          <p:bldP spid="15" grpId="0" animBg="1"/>
          <p:bldP spid="15" grpId="1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6" dur="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2" dur="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3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4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7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6" grpId="0"/>
          <p:bldP spid="19" grpId="0" animBg="1"/>
          <p:bldP spid="10" grpId="0"/>
          <p:bldP spid="11" grpId="0" animBg="1"/>
          <p:bldP spid="12" grpId="0" animBg="1"/>
          <p:bldP spid="15" grpId="0" animBg="1"/>
          <p:bldP spid="15" grpId="1" animBg="1"/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616270" y="554956"/>
            <a:ext cx="4029057" cy="2140534"/>
            <a:chOff x="1489471" y="3002956"/>
            <a:chExt cx="4029057" cy="214053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9471" y="3002956"/>
              <a:ext cx="4029057" cy="1894313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2149984" y="4897269"/>
              <a:ext cx="267721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3-3-129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第三步：草图原型设计（第二稿）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181789" y="2861693"/>
            <a:ext cx="5006462" cy="2121553"/>
            <a:chOff x="2253953" y="365685"/>
            <a:chExt cx="5006462" cy="2121553"/>
          </a:xfrm>
        </p:grpSpPr>
        <p:sp>
          <p:nvSpPr>
            <p:cNvPr id="24" name="矩形 23"/>
            <p:cNvSpPr/>
            <p:nvPr/>
          </p:nvSpPr>
          <p:spPr>
            <a:xfrm>
              <a:off x="3572206" y="2241017"/>
              <a:ext cx="267721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3-3-130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第四步：选择定稿，制作设计稿</a:t>
              </a: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3953" y="365685"/>
              <a:ext cx="5006462" cy="1842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576217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75273" y="842957"/>
            <a:ext cx="4464000" cy="1932923"/>
            <a:chOff x="1333067" y="697384"/>
            <a:chExt cx="4464000" cy="1932923"/>
          </a:xfrm>
        </p:grpSpPr>
        <p:sp>
          <p:nvSpPr>
            <p:cNvPr id="16" name="矩形 15"/>
            <p:cNvSpPr/>
            <p:nvPr/>
          </p:nvSpPr>
          <p:spPr>
            <a:xfrm>
              <a:off x="2640193" y="2384086"/>
              <a:ext cx="184974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3-3-131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第五步：规范图标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3067" y="697384"/>
              <a:ext cx="4464000" cy="1686702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826001" y="3436528"/>
            <a:ext cx="5762542" cy="1172410"/>
            <a:chOff x="683795" y="2950497"/>
            <a:chExt cx="5762542" cy="1172410"/>
          </a:xfrm>
        </p:grpSpPr>
        <p:sp>
          <p:nvSpPr>
            <p:cNvPr id="15" name="矩形 14"/>
            <p:cNvSpPr/>
            <p:nvPr/>
          </p:nvSpPr>
          <p:spPr>
            <a:xfrm>
              <a:off x="2617940" y="3876686"/>
              <a:ext cx="1872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3-3-132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第六步：图标应用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795" y="2950497"/>
              <a:ext cx="5762542" cy="843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611109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376936" y="1802461"/>
            <a:ext cx="1609478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设计原则。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114412" y="2210956"/>
            <a:ext cx="3456001" cy="135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图标经常由较小的形状组成一个较大的形状，并结合成一个中立的形状和一个中立的颜色。图标可能会使用中性色彩的组合，但会保持较高的对比度。如果可能的话，每个图标不应该使用超过一个原色。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0" r="15305"/>
          <a:stretch/>
        </p:blipFill>
        <p:spPr>
          <a:xfrm>
            <a:off x="4714413" y="1418957"/>
            <a:ext cx="3093039" cy="25189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" t="210" r="24434"/>
          <a:stretch>
            <a:fillRect/>
          </a:stretch>
        </p:blipFill>
        <p:spPr>
          <a:xfrm>
            <a:off x="773265" y="1194204"/>
            <a:ext cx="2998543" cy="2987779"/>
          </a:xfrm>
          <a:custGeom>
            <a:avLst/>
            <a:gdLst>
              <a:gd name="connsiteX0" fmla="*/ 1499272 w 2998543"/>
              <a:gd name="connsiteY0" fmla="*/ 0 h 2987779"/>
              <a:gd name="connsiteX1" fmla="*/ 2998543 w 2998543"/>
              <a:gd name="connsiteY1" fmla="*/ 1499272 h 2987779"/>
              <a:gd name="connsiteX2" fmla="*/ 1510036 w 2998543"/>
              <a:gd name="connsiteY2" fmla="*/ 2987779 h 2987779"/>
              <a:gd name="connsiteX3" fmla="*/ 1488508 w 2998543"/>
              <a:gd name="connsiteY3" fmla="*/ 2987779 h 2987779"/>
              <a:gd name="connsiteX4" fmla="*/ 0 w 2998543"/>
              <a:gd name="connsiteY4" fmla="*/ 1499272 h 298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8543" h="2987779">
                <a:moveTo>
                  <a:pt x="1499272" y="0"/>
                </a:moveTo>
                <a:lnTo>
                  <a:pt x="2998543" y="1499272"/>
                </a:lnTo>
                <a:lnTo>
                  <a:pt x="1510036" y="2987779"/>
                </a:lnTo>
                <a:lnTo>
                  <a:pt x="1488508" y="2987779"/>
                </a:lnTo>
                <a:lnTo>
                  <a:pt x="0" y="1499272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" t="50082" r="100000" b="49176"/>
          <a:stretch>
            <a:fillRect/>
          </a:stretch>
        </p:blipFill>
        <p:spPr>
          <a:xfrm>
            <a:off x="773265" y="2682443"/>
            <a:ext cx="11031" cy="22062"/>
          </a:xfrm>
          <a:custGeom>
            <a:avLst/>
            <a:gdLst>
              <a:gd name="connsiteX0" fmla="*/ 11031 w 11031"/>
              <a:gd name="connsiteY0" fmla="*/ 0 h 22062"/>
              <a:gd name="connsiteX1" fmla="*/ 11031 w 11031"/>
              <a:gd name="connsiteY1" fmla="*/ 22062 h 22062"/>
              <a:gd name="connsiteX2" fmla="*/ 0 w 11031"/>
              <a:gd name="connsiteY2" fmla="*/ 11031 h 22062"/>
              <a:gd name="connsiteX3" fmla="*/ 11031 w 11031"/>
              <a:gd name="connsiteY3" fmla="*/ 0 h 2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1" h="22062">
                <a:moveTo>
                  <a:pt x="11031" y="0"/>
                </a:moveTo>
                <a:lnTo>
                  <a:pt x="11031" y="22062"/>
                </a:lnTo>
                <a:lnTo>
                  <a:pt x="0" y="11031"/>
                </a:lnTo>
                <a:lnTo>
                  <a:pt x="11031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4" t="100000" r="56564" b="-906"/>
          <a:stretch>
            <a:fillRect/>
          </a:stretch>
        </p:blipFill>
        <p:spPr>
          <a:xfrm>
            <a:off x="2245626" y="4165838"/>
            <a:ext cx="53818" cy="26909"/>
          </a:xfrm>
          <a:custGeom>
            <a:avLst/>
            <a:gdLst>
              <a:gd name="connsiteX0" fmla="*/ 0 w 53818"/>
              <a:gd name="connsiteY0" fmla="*/ 0 h 26909"/>
              <a:gd name="connsiteX1" fmla="*/ 53818 w 53818"/>
              <a:gd name="connsiteY1" fmla="*/ 0 h 26909"/>
              <a:gd name="connsiteX2" fmla="*/ 26909 w 53818"/>
              <a:gd name="connsiteY2" fmla="*/ 26909 h 26909"/>
              <a:gd name="connsiteX3" fmla="*/ 0 w 53818"/>
              <a:gd name="connsiteY3" fmla="*/ 0 h 2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18" h="26909">
                <a:moveTo>
                  <a:pt x="0" y="0"/>
                </a:moveTo>
                <a:lnTo>
                  <a:pt x="53818" y="0"/>
                </a:lnTo>
                <a:lnTo>
                  <a:pt x="26909" y="2690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610412" y="168345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817903" y="1897177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Rectangle 24"/>
          <p:cNvSpPr>
            <a:spLocks noChangeArrowheads="1"/>
          </p:cNvSpPr>
          <p:nvPr/>
        </p:nvSpPr>
        <p:spPr bwMode="auto">
          <a:xfrm>
            <a:off x="4361480" y="1054509"/>
            <a:ext cx="2727769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）手机软件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界面的标准。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389606" y="178875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3584807" y="1997579"/>
            <a:ext cx="269772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123" name="菱形 122"/>
          <p:cNvSpPr/>
          <p:nvPr/>
        </p:nvSpPr>
        <p:spPr>
          <a:xfrm>
            <a:off x="929429" y="257095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713982" y="293550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279708" y="3290131"/>
            <a:ext cx="1108850" cy="49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制作手机软件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066327" y="377453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498560" y="2357041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4536424" y="1497997"/>
            <a:ext cx="3476575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iPhone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常用型号界面尺寸如图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3-3-133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所示，按照中间的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640px×960px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进行设计，转化为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Android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设备时，改尺寸为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480px×800px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361480" y="2574897"/>
            <a:ext cx="3476575" cy="2192090"/>
            <a:chOff x="3309677" y="2638235"/>
            <a:chExt cx="3476575" cy="2192090"/>
          </a:xfrm>
        </p:grpSpPr>
        <p:sp>
          <p:nvSpPr>
            <p:cNvPr id="33" name="矩形 32"/>
            <p:cNvSpPr/>
            <p:nvPr/>
          </p:nvSpPr>
          <p:spPr>
            <a:xfrm>
              <a:off x="3716206" y="4584104"/>
              <a:ext cx="286347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3-3-133 iPhone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手机图标常用型号界面尺寸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9677" y="2638235"/>
              <a:ext cx="3476575" cy="1922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985473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8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19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8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19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  <p:bldP spid="2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306254" y="1130956"/>
            <a:ext cx="3900657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iPhone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手机图标常用规格如图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3-3-134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03375" y="1829168"/>
            <a:ext cx="6504077" cy="2262221"/>
            <a:chOff x="161168" y="1706956"/>
            <a:chExt cx="6504077" cy="226222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168" y="1706956"/>
              <a:ext cx="6504077" cy="1701382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2204206" y="3722956"/>
              <a:ext cx="286347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3-3-134 iPhone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手机图标常用规格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22852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856083" y="714975"/>
            <a:ext cx="7428657" cy="113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Retina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显示器的图标要求。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Retina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对图像设计有什么影响呢？如果我们的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要支持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Retina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，就要提供高分辨率的图片。同时，为了支持没有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Retina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的设备，仍旧要准备低分辨率的版本。换言之，我们要准备两套图，如图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3-3-135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3-3-136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58204" y="2354956"/>
            <a:ext cx="2094157" cy="2190222"/>
            <a:chOff x="315997" y="2210956"/>
            <a:chExt cx="2094157" cy="2190222"/>
          </a:xfrm>
        </p:grpSpPr>
        <p:sp>
          <p:nvSpPr>
            <p:cNvPr id="9" name="矩形 8"/>
            <p:cNvSpPr/>
            <p:nvPr/>
          </p:nvSpPr>
          <p:spPr>
            <a:xfrm>
              <a:off x="629944" y="4154957"/>
              <a:ext cx="146626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3-3-135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套图准备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997" y="2210956"/>
              <a:ext cx="2094157" cy="1848317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3922413" y="2210956"/>
            <a:ext cx="3794314" cy="2334222"/>
            <a:chOff x="2780207" y="2066956"/>
            <a:chExt cx="3794314" cy="233422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0207" y="2066956"/>
              <a:ext cx="3794314" cy="1886629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3944233" y="4154957"/>
              <a:ext cx="146626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3-3-136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套图准备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90669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718412" y="685558"/>
            <a:ext cx="7704000" cy="113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 Android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iPhone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系统的规范略有差异，主要有以下几点：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设计时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Android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系统不要使用底部标签栏。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Android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iPhone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系统标签栏的区别如图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3-3-137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Android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系统不必在操作栏中设计带有标题的返回按钮，因为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Android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系统的手机在硬件上都有返回按钮，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Android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iPhone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系统返回按钮的区别如图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3-3-138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24522" y="2098073"/>
            <a:ext cx="2850286" cy="2920883"/>
            <a:chOff x="463548" y="2041117"/>
            <a:chExt cx="2850286" cy="2920883"/>
          </a:xfrm>
        </p:grpSpPr>
        <p:sp>
          <p:nvSpPr>
            <p:cNvPr id="9" name="矩形 8"/>
            <p:cNvSpPr/>
            <p:nvPr/>
          </p:nvSpPr>
          <p:spPr>
            <a:xfrm>
              <a:off x="692206" y="4561890"/>
              <a:ext cx="21726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3-3-137 Android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系统和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iPhone </a:t>
              </a:r>
            </a:p>
            <a:p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系统标签栏的区别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48" y="2041117"/>
              <a:ext cx="2850286" cy="2379706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4816040" y="1959363"/>
            <a:ext cx="2634372" cy="3059593"/>
            <a:chOff x="3313834" y="1902407"/>
            <a:chExt cx="2634372" cy="3059593"/>
          </a:xfrm>
        </p:grpSpPr>
        <p:sp>
          <p:nvSpPr>
            <p:cNvPr id="15" name="矩形 14"/>
            <p:cNvSpPr/>
            <p:nvPr/>
          </p:nvSpPr>
          <p:spPr>
            <a:xfrm>
              <a:off x="3587020" y="4561890"/>
              <a:ext cx="2088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3-3-138 Android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系统和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iPhone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系统返回功能设置的不同</a:t>
              </a: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3834" y="1902407"/>
              <a:ext cx="2634372" cy="25153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92204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747056" y="893886"/>
            <a:ext cx="5263356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Android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系统，不要在列表中使用向右箭头，如图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3-3-139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13385" y="1346956"/>
            <a:ext cx="3255224" cy="3302812"/>
            <a:chOff x="1771179" y="1346956"/>
            <a:chExt cx="3255224" cy="3302812"/>
          </a:xfrm>
        </p:grpSpPr>
        <p:sp>
          <p:nvSpPr>
            <p:cNvPr id="9" name="矩形 8"/>
            <p:cNvSpPr/>
            <p:nvPr/>
          </p:nvSpPr>
          <p:spPr>
            <a:xfrm>
              <a:off x="1871061" y="4403547"/>
              <a:ext cx="315534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3-3-139 Android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系统和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iPhone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列表的不同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1179" y="1346956"/>
              <a:ext cx="3229393" cy="2901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542842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754412" y="777753"/>
            <a:ext cx="2812882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）制作手机软件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界面的方法。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66099" y="1078682"/>
            <a:ext cx="7304313" cy="120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手机软件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界面顶层设计。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．界面层级。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手机软件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界面顶层设计包括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Idle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（待机界面）、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Main menu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（主菜单）、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Submenu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（二级菜单）、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ThirdLevelmenu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（三级菜单），如图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3-3-140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97468" y="2371869"/>
            <a:ext cx="4945888" cy="2719087"/>
            <a:chOff x="955262" y="1994956"/>
            <a:chExt cx="4945888" cy="2719087"/>
          </a:xfrm>
        </p:grpSpPr>
        <p:sp>
          <p:nvSpPr>
            <p:cNvPr id="9" name="矩形 8"/>
            <p:cNvSpPr/>
            <p:nvPr/>
          </p:nvSpPr>
          <p:spPr>
            <a:xfrm>
              <a:off x="2132206" y="4467822"/>
              <a:ext cx="2592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3-3-140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手机软件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UI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界面的顶层设计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5262" y="1994956"/>
              <a:ext cx="4945888" cy="232886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26412" y="779912"/>
            <a:ext cx="7704000" cy="86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．手机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界面构成的框架。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主要界面的构成被分为几个标准的信息区域，包括状态区、标题区（导航栏）、功能操作区（内容区）、公共导航区（标签栏），这是一般常见规律，但根据特殊情况，区域划分和尺寸可酌情调整，如图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3-3-141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58412" y="1758406"/>
            <a:ext cx="3274520" cy="3115288"/>
            <a:chOff x="1916206" y="1758406"/>
            <a:chExt cx="3274520" cy="3115288"/>
          </a:xfrm>
        </p:grpSpPr>
        <p:sp>
          <p:nvSpPr>
            <p:cNvPr id="9" name="矩形 8"/>
            <p:cNvSpPr/>
            <p:nvPr/>
          </p:nvSpPr>
          <p:spPr>
            <a:xfrm>
              <a:off x="2430755" y="4627473"/>
              <a:ext cx="22454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3-3-141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UI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构成界面的框架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6206" y="1758406"/>
              <a:ext cx="3274520" cy="2844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70203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898412" y="2846796"/>
            <a:ext cx="3240001" cy="183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项目的主要任务是培养学生的视觉设计能力、色彩观察力及分析能力，了解交互设计与界面设计的基本概念、设计规范和工作流程，设计语言符合客户的内容。养成严谨、规范的工作态度和良好的创新意识，具备沟通与团队协作的能力。</a:t>
            </a:r>
          </a:p>
          <a:p>
            <a:pPr algn="just">
              <a:lnSpc>
                <a:spcPct val="12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本项目以工作过程为导向，利用学校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、森鹰家具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网站、手机操作软件界面、平板电脑应用软件界面为载体。了解用户需求，定位使用者、使用环境、使用方式并且为最终用户而设计，界面设计与用户研究紧密结合，不断为最终用户设计满足视觉要求的产品。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858414" y="2840325"/>
            <a:ext cx="3671998" cy="193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任务一：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界面。主要是通过电脑辅助设计工具，以真实企业网站为载体，根据客户要求绘制网页设计稿，在网页设计过程应用色彩和排版知识，并进行不同风格的网页界面设计。</a:t>
            </a:r>
          </a:p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任务二：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设计手机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界面。通过项目需求整理手机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原型设计、手机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设计、界面设计等资料，通过真实项目学习手机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设计的方法。</a:t>
            </a:r>
          </a:p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任务三：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设计平板电脑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界面。通过项目需求整理平板电脑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原型设计、平板电脑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设计等资料，通过真实项目学习平板电脑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设计的方法。</a:t>
            </a:r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709041" y="2485970"/>
            <a:ext cx="333375" cy="268391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 rot="10800000">
            <a:off x="4115724" y="4636049"/>
            <a:ext cx="333375" cy="268391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CEB7475-1E60-F783-F73D-4C162B16B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044"/>
            <a:ext cx="9138696" cy="247519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3" grpId="0" animBg="1"/>
          <p:bldP spid="1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3" grpId="0" animBg="1"/>
          <p:bldP spid="17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994414" y="643549"/>
            <a:ext cx="4392000" cy="107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状态区（状态栏）：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标示手机目前运行状态及事件的区域，可以包含电池电量、信号强度、运营商名称、未处理事件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及数量、时间等。状态区域并不是必须存在，可依照交互需求进行取舍。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12" y="1418956"/>
            <a:ext cx="2900570" cy="2520000"/>
          </a:xfrm>
          <a:prstGeom prst="rect">
            <a:avLst/>
          </a:prstGeom>
        </p:spPr>
      </p:pic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4000754" y="1804738"/>
            <a:ext cx="4392000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标题区（导航栏）：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、名称、版本、菜单按钮，以及相关图文信息。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3994413" y="2452738"/>
            <a:ext cx="4392000" cy="135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功能操作区（内容区）：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它是软件的核心部分，也是版面上面积最宽的部分，包含有列表（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List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）、焦点（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Highlight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）、滚动条（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Scroalbar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）、图标（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）、图片、广告等很多不同的元素。不同层级的界面包含的元素是不同的，需要依据具体情况合理搭配运用。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3994412" y="3932596"/>
            <a:ext cx="4392000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公共导航区（标签栏）：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也称为软键盘区域，它是对软件操作进行宏观操控的区域，随时可见，在这里它可以保存当前操作结果、切换当前操作模块、退出软件系统。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512104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16" grpId="0"/>
          <p:bldP spid="17" grpId="0"/>
          <p:bldP spid="18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3743913" y="494628"/>
            <a:ext cx="3894546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手机软件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界面视觉效果。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3580277" y="782628"/>
            <a:ext cx="5040000" cy="412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手机界面的视觉效果，应该遵循给用户舒适、生机与活力的原则，通过视觉感官的刺激，增加用户的亲和力，适应不同用户的不同心理特征。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．简约明快型。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结合界面进行图形设计，图标图形尽量使用简洁的平面图形，尽量使用像素化的表现形式；活跃整个画面，避免整个界面色彩单一、黯淡无光；合理地使用线条和色彩渐变，以确保细节的完美体现。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．趣味与独创型。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这是一种活泼性的版面视觉语言，在构思中调动了艺术手段所起的作用；鲜明的个性是排版设计的创意灵魂；能起到画龙点睛的功能，从而更吸引人，打动人。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．高贵华丽型。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标的制作中尽量避免生硬的边缘轮廓，提倡渐变、羽化加强图形的仿真性能，使设计更加趋于人性化；塑造界面的体积感和质感，根据需要表现透明、半透明、粗糙、光滑等不同的视觉效果；最好使用邻近色或同类色进行色彩构成，采用色彩的弱对比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20" y="855467"/>
            <a:ext cx="1119533" cy="186588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19" y="2915445"/>
            <a:ext cx="1087802" cy="193483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2" y="2915445"/>
            <a:ext cx="1107731" cy="19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9246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" t="210" r="24434"/>
          <a:stretch>
            <a:fillRect/>
          </a:stretch>
        </p:blipFill>
        <p:spPr>
          <a:xfrm>
            <a:off x="740037" y="1194204"/>
            <a:ext cx="2998543" cy="2987779"/>
          </a:xfrm>
          <a:custGeom>
            <a:avLst/>
            <a:gdLst>
              <a:gd name="connsiteX0" fmla="*/ 1499272 w 2998543"/>
              <a:gd name="connsiteY0" fmla="*/ 0 h 2987779"/>
              <a:gd name="connsiteX1" fmla="*/ 2998543 w 2998543"/>
              <a:gd name="connsiteY1" fmla="*/ 1499272 h 2987779"/>
              <a:gd name="connsiteX2" fmla="*/ 1510036 w 2998543"/>
              <a:gd name="connsiteY2" fmla="*/ 2987779 h 2987779"/>
              <a:gd name="connsiteX3" fmla="*/ 1488508 w 2998543"/>
              <a:gd name="connsiteY3" fmla="*/ 2987779 h 2987779"/>
              <a:gd name="connsiteX4" fmla="*/ 0 w 2998543"/>
              <a:gd name="connsiteY4" fmla="*/ 1499272 h 298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8543" h="2987779">
                <a:moveTo>
                  <a:pt x="1499272" y="0"/>
                </a:moveTo>
                <a:lnTo>
                  <a:pt x="2998543" y="1499272"/>
                </a:lnTo>
                <a:lnTo>
                  <a:pt x="1510036" y="2987779"/>
                </a:lnTo>
                <a:lnTo>
                  <a:pt x="1488508" y="2987779"/>
                </a:lnTo>
                <a:lnTo>
                  <a:pt x="0" y="1499272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" t="50082" r="100000" b="49176"/>
          <a:stretch>
            <a:fillRect/>
          </a:stretch>
        </p:blipFill>
        <p:spPr>
          <a:xfrm>
            <a:off x="740037" y="2682443"/>
            <a:ext cx="11031" cy="22062"/>
          </a:xfrm>
          <a:custGeom>
            <a:avLst/>
            <a:gdLst>
              <a:gd name="connsiteX0" fmla="*/ 11031 w 11031"/>
              <a:gd name="connsiteY0" fmla="*/ 0 h 22062"/>
              <a:gd name="connsiteX1" fmla="*/ 11031 w 11031"/>
              <a:gd name="connsiteY1" fmla="*/ 22062 h 22062"/>
              <a:gd name="connsiteX2" fmla="*/ 0 w 11031"/>
              <a:gd name="connsiteY2" fmla="*/ 11031 h 22062"/>
              <a:gd name="connsiteX3" fmla="*/ 11031 w 11031"/>
              <a:gd name="connsiteY3" fmla="*/ 0 h 2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1" h="22062">
                <a:moveTo>
                  <a:pt x="11031" y="0"/>
                </a:moveTo>
                <a:lnTo>
                  <a:pt x="11031" y="22062"/>
                </a:lnTo>
                <a:lnTo>
                  <a:pt x="0" y="11031"/>
                </a:lnTo>
                <a:lnTo>
                  <a:pt x="11031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4" t="100000" r="56564" b="-906"/>
          <a:stretch>
            <a:fillRect/>
          </a:stretch>
        </p:blipFill>
        <p:spPr>
          <a:xfrm>
            <a:off x="2212398" y="4165838"/>
            <a:ext cx="53818" cy="26909"/>
          </a:xfrm>
          <a:custGeom>
            <a:avLst/>
            <a:gdLst>
              <a:gd name="connsiteX0" fmla="*/ 0 w 53818"/>
              <a:gd name="connsiteY0" fmla="*/ 0 h 26909"/>
              <a:gd name="connsiteX1" fmla="*/ 53818 w 53818"/>
              <a:gd name="connsiteY1" fmla="*/ 0 h 26909"/>
              <a:gd name="connsiteX2" fmla="*/ 26909 w 53818"/>
              <a:gd name="connsiteY2" fmla="*/ 26909 h 26909"/>
              <a:gd name="connsiteX3" fmla="*/ 0 w 53818"/>
              <a:gd name="connsiteY3" fmla="*/ 0 h 2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18" h="26909">
                <a:moveTo>
                  <a:pt x="0" y="0"/>
                </a:moveTo>
                <a:lnTo>
                  <a:pt x="53818" y="0"/>
                </a:lnTo>
                <a:lnTo>
                  <a:pt x="26909" y="2690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34412" y="-21044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04128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73651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577184" y="168345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784675" y="1897177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菱形 120"/>
          <p:cNvSpPr/>
          <p:nvPr/>
        </p:nvSpPr>
        <p:spPr>
          <a:xfrm>
            <a:off x="3356378" y="178875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3565717" y="1997578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896201" y="257095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680754" y="293550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246480" y="3290132"/>
            <a:ext cx="1108850" cy="49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任务样稿的展示与讲解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033099" y="377453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465332" y="2357041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4260788" y="352479"/>
            <a:ext cx="4382077" cy="218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）信用卡手机客户端界面。</a:t>
            </a:r>
          </a:p>
          <a:p>
            <a:pPr marL="171438" indent="-171438" algn="just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客户要求：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某银行需要为本行的信用卡制作一个苹果手机客户端产品，要求色彩活力，信用卡要突出明了，客户端功能便于用户操作。</a:t>
            </a:r>
          </a:p>
          <a:p>
            <a:pPr marL="171438" indent="-171438" algn="just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操作提示：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Photoshop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软件。</a:t>
            </a:r>
          </a:p>
          <a:p>
            <a:pPr marL="171438" indent="-171438" algn="just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框架分析：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该产品框架分为默认区（状态栏、导航栏、标签栏）、广告区、内容区，如图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3-3-142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  <a:p>
            <a:pPr marL="171438" indent="-171438" algn="just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尺寸要求：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640×960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640×1136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88212" y="2693475"/>
            <a:ext cx="2122697" cy="2386903"/>
            <a:chOff x="4046005" y="2637408"/>
            <a:chExt cx="2122697" cy="2386903"/>
          </a:xfrm>
        </p:grpSpPr>
        <p:sp>
          <p:nvSpPr>
            <p:cNvPr id="7" name="矩形 6"/>
            <p:cNvSpPr/>
            <p:nvPr/>
          </p:nvSpPr>
          <p:spPr>
            <a:xfrm>
              <a:off x="4046005" y="4778090"/>
              <a:ext cx="212269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3-3-142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信用卡手机客户端界面</a:t>
              </a: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6206" y="2637408"/>
              <a:ext cx="2062297" cy="2076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470762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7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  <p:bldP spid="22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666188" y="709467"/>
            <a:ext cx="7648224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步：新建文档（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640×960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640×1136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，首先制作默认区的状态栏（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），然后制作导航栏（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88px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）和标签栏（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98px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），注意界面里运用到的图形需要用形状来绘制，这样分辨率发生改变时图形不会变模糊；而图形的大小最好是双数，在后续切图上和编写程序上会有很大帮助，如图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3-3-143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770413" y="1778956"/>
            <a:ext cx="3622137" cy="3120966"/>
            <a:chOff x="1459799" y="1598406"/>
            <a:chExt cx="4128407" cy="3557186"/>
          </a:xfrm>
        </p:grpSpPr>
        <p:sp>
          <p:nvSpPr>
            <p:cNvPr id="9" name="矩形 8"/>
            <p:cNvSpPr/>
            <p:nvPr/>
          </p:nvSpPr>
          <p:spPr>
            <a:xfrm>
              <a:off x="2135697" y="4874956"/>
              <a:ext cx="2857883" cy="2806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3-3-143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制作状态栏、导航栏和标签栏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9799" y="1632808"/>
              <a:ext cx="1771650" cy="315277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3992" y="1598406"/>
              <a:ext cx="2254214" cy="3175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109482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867196" y="842956"/>
            <a:ext cx="7375216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步：广告图可以根据界面自定大小，例图是（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600×330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，广告图最好转换成智能对象，这样可避免图片放大后变得模糊，如图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3-3-144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40506" y="1760970"/>
            <a:ext cx="4734747" cy="2756479"/>
            <a:chOff x="1098299" y="1537620"/>
            <a:chExt cx="4734747" cy="2756479"/>
          </a:xfrm>
        </p:grpSpPr>
        <p:sp>
          <p:nvSpPr>
            <p:cNvPr id="9" name="矩形 8"/>
            <p:cNvSpPr/>
            <p:nvPr/>
          </p:nvSpPr>
          <p:spPr>
            <a:xfrm>
              <a:off x="2642409" y="4047878"/>
              <a:ext cx="148149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3-3-144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制作广告图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8299" y="1537620"/>
              <a:ext cx="4734747" cy="2444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149975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732244" y="689697"/>
            <a:ext cx="7582168" cy="107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步：内容区的制作没有什么限制，可根据所需要添加的能容自定义。例图是两边边距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，小图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294×190px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，小图之间的间距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；图标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120×120px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；文字上，不是特别突出或是注解的文字，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24pt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是在手机屏幕上视觉最为舒服的大小；色彩上，不能选用太过刺眼的颜色，不然手机屏幕的亮度显示出的颜色，会让用户看起来不舒服，如图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3-3-145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10412" y="1922957"/>
            <a:ext cx="3960000" cy="2887437"/>
            <a:chOff x="1268206" y="1894629"/>
            <a:chExt cx="3960000" cy="2887437"/>
          </a:xfrm>
        </p:grpSpPr>
        <p:sp>
          <p:nvSpPr>
            <p:cNvPr id="9" name="矩形 8"/>
            <p:cNvSpPr/>
            <p:nvPr/>
          </p:nvSpPr>
          <p:spPr>
            <a:xfrm>
              <a:off x="2507458" y="4535845"/>
              <a:ext cx="148149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3-3-145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制作内容区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8206" y="1894629"/>
              <a:ext cx="3960000" cy="2563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54785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754412" y="1374972"/>
            <a:ext cx="3653300" cy="271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）彩票手机客户端界面。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客户要求：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给某个彩票客户端制作一张大乐透购买页面，要求页面干净简洁、有创意，让用户使用起来不会感觉平淡无奇。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操作提示：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Photoshop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框架分析 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该产品框架分为默认区（状态栏、导航栏）、分类区、内容区、投注区，如图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3-3-146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尺寸要求：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640×960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640×1136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70413" y="1058956"/>
            <a:ext cx="3228039" cy="3280376"/>
            <a:chOff x="260206" y="1058956"/>
            <a:chExt cx="3228039" cy="328037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06" y="1058956"/>
              <a:ext cx="3228039" cy="2966004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908206" y="4093111"/>
              <a:ext cx="199445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3-3-146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彩票手机客户端界面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812923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723584" y="842956"/>
            <a:ext cx="7518828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步：新建文档（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640×960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640×1136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，首先制作默认区的状态栏（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），然后制作导航栏（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88px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）和投注区（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98px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），投注按钮（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144×56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、半径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3-3-147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34412" y="1850957"/>
            <a:ext cx="5690982" cy="2728155"/>
            <a:chOff x="29913" y="1395631"/>
            <a:chExt cx="6822308" cy="3270493"/>
          </a:xfrm>
        </p:grpSpPr>
        <p:sp>
          <p:nvSpPr>
            <p:cNvPr id="9" name="矩形 8"/>
            <p:cNvSpPr/>
            <p:nvPr/>
          </p:nvSpPr>
          <p:spPr>
            <a:xfrm>
              <a:off x="1800842" y="4370956"/>
              <a:ext cx="3774542" cy="2951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3-3-147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制作状态栏、导航栏、投注区和投注按钮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13" y="1395633"/>
              <a:ext cx="1909350" cy="283132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8387" y="1395632"/>
              <a:ext cx="2243690" cy="28313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1201" y="1395631"/>
              <a:ext cx="2491020" cy="2831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567923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898412" y="817673"/>
            <a:ext cx="7704000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步：选项按钮（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294×54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，半径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，用浅灰渐变和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1px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的描边效果，让按钮突出，如图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3-3-148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94412" y="1778956"/>
            <a:ext cx="4176000" cy="2769092"/>
            <a:chOff x="1052206" y="1506211"/>
            <a:chExt cx="4176000" cy="2769092"/>
          </a:xfrm>
        </p:grpSpPr>
        <p:sp>
          <p:nvSpPr>
            <p:cNvPr id="9" name="矩形 8"/>
            <p:cNvSpPr/>
            <p:nvPr/>
          </p:nvSpPr>
          <p:spPr>
            <a:xfrm>
              <a:off x="1556206" y="3715060"/>
              <a:ext cx="160973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3-3-148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制作选项按钮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206" y="1778956"/>
              <a:ext cx="2538721" cy="1620903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206" y="1506211"/>
              <a:ext cx="1512000" cy="276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63658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682412" y="788341"/>
            <a:ext cx="7704000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步：客户要求有创意，就只能在内容上大下功夫，因为是做彩票界面，可以绘制拟真的出票模式。出票模式分为出票口和票纸。先绘制出票口，边框（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612×30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，半径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，斜面浮雕、颜色叠加和阴影效果；再绘制内框边框（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594×14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，半径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，内阴影和颜色叠加效果。具体操作如图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3-3-149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3-3-151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098270" y="2159298"/>
            <a:ext cx="4838175" cy="2462522"/>
            <a:chOff x="692206" y="1922956"/>
            <a:chExt cx="4838175" cy="2462522"/>
          </a:xfrm>
        </p:grpSpPr>
        <p:sp>
          <p:nvSpPr>
            <p:cNvPr id="9" name="矩形 8"/>
            <p:cNvSpPr/>
            <p:nvPr/>
          </p:nvSpPr>
          <p:spPr>
            <a:xfrm>
              <a:off x="1783615" y="3794956"/>
              <a:ext cx="160973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3-3-149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出票界面设计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206" y="2140242"/>
              <a:ext cx="3030403" cy="1512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0206" y="1922956"/>
              <a:ext cx="1670175" cy="2462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810066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99926" y="5"/>
            <a:ext cx="4859790" cy="5141913"/>
          </a:xfrm>
          <a:custGeom>
            <a:avLst/>
            <a:gdLst/>
            <a:ahLst/>
            <a:cxnLst/>
            <a:rect l="l" t="t" r="r" b="b"/>
            <a:pathLst>
              <a:path w="6003587" h="5141913">
                <a:moveTo>
                  <a:pt x="5065968" y="0"/>
                </a:moveTo>
                <a:lnTo>
                  <a:pt x="6003587" y="0"/>
                </a:lnTo>
                <a:lnTo>
                  <a:pt x="6003587" y="1361228"/>
                </a:lnTo>
                <a:lnTo>
                  <a:pt x="2278743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73593" y="242429"/>
            <a:ext cx="12824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项目工作单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8078722" y="407530"/>
            <a:ext cx="434361" cy="87028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8899114" y="2314577"/>
            <a:ext cx="256830" cy="51276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11" y="1277817"/>
            <a:ext cx="7117223" cy="266113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9" grpId="1" animBg="1"/>
      <p:bldP spid="12" grpId="0" animBg="1"/>
      <p:bldP spid="1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682412" y="667067"/>
            <a:ext cx="7560000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步：客户要求有创意，就只能在内容上大下功夫，因为是做彩票界面，可以绘制拟真的出票模式。出票模式分为出票口和票纸。先绘制出票口，边框（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612×30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，半径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，斜面浮雕、颜色叠加和阴影效果；再绘制内框边框（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594×14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，半径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，内阴影和颜色叠加效果。具体操作如图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3-3-149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3-3-151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61526" y="1682611"/>
            <a:ext cx="1609736" cy="3353349"/>
            <a:chOff x="690718" y="2070716"/>
            <a:chExt cx="1729145" cy="3602095"/>
          </a:xfrm>
        </p:grpSpPr>
        <p:sp>
          <p:nvSpPr>
            <p:cNvPr id="9" name="矩形 8"/>
            <p:cNvSpPr/>
            <p:nvPr/>
          </p:nvSpPr>
          <p:spPr>
            <a:xfrm>
              <a:off x="690718" y="5408326"/>
              <a:ext cx="1729145" cy="264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3-3-149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出票界面设计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4874" y="2070716"/>
              <a:ext cx="1690620" cy="84352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5319" y="2924198"/>
              <a:ext cx="1670175" cy="2462522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2928991" y="2072472"/>
            <a:ext cx="2448000" cy="2697152"/>
            <a:chOff x="1988206" y="2066956"/>
            <a:chExt cx="2448000" cy="269715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8206" y="2066956"/>
              <a:ext cx="2448000" cy="236934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2343218" y="4517887"/>
              <a:ext cx="173797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图3-3-150 出票口边框参数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407" y="2066956"/>
            <a:ext cx="2452593" cy="236934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814714" y="4523404"/>
            <a:ext cx="16097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3-3-151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内框边框参数</a:t>
            </a:r>
          </a:p>
        </p:txBody>
      </p:sp>
    </p:spTree>
    <p:extLst>
      <p:ext uri="{BB962C8B-B14F-4D97-AF65-F5344CB8AC3E}">
        <p14:creationId xmlns:p14="http://schemas.microsoft.com/office/powerpoint/2010/main" val="184656331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754412" y="736355"/>
            <a:ext cx="7416000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步：绘制票纸，（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580×300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，出票口边缘部分各收进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，这样可体现出票纸的柔软度，体现出真实感。票纸的尾部绘制出被撕掉的效果，绘制分割线，添加阴影，如图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3-3-152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64262" y="1695195"/>
            <a:ext cx="6385933" cy="2818653"/>
            <a:chOff x="222055" y="1695194"/>
            <a:chExt cx="6385933" cy="2818653"/>
          </a:xfrm>
        </p:grpSpPr>
        <p:sp>
          <p:nvSpPr>
            <p:cNvPr id="9" name="矩形 8"/>
            <p:cNvSpPr/>
            <p:nvPr/>
          </p:nvSpPr>
          <p:spPr>
            <a:xfrm>
              <a:off x="2698523" y="4267626"/>
              <a:ext cx="135325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3-3-152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绘制票纸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055" y="1839194"/>
              <a:ext cx="2458164" cy="216000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1093" y="1695194"/>
              <a:ext cx="1823663" cy="244075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6206" y="1695195"/>
              <a:ext cx="1811782" cy="2440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554220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754412" y="711259"/>
            <a:ext cx="6480000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步：添加购买彩票的信息，为了使页面有活力，色彩要鲜艳，如图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3-3-153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11288" y="1274957"/>
            <a:ext cx="3612138" cy="3444299"/>
            <a:chOff x="1569082" y="1274956"/>
            <a:chExt cx="3612138" cy="3444299"/>
          </a:xfrm>
        </p:grpSpPr>
        <p:sp>
          <p:nvSpPr>
            <p:cNvPr id="9" name="矩形 8"/>
            <p:cNvSpPr/>
            <p:nvPr/>
          </p:nvSpPr>
          <p:spPr>
            <a:xfrm>
              <a:off x="2377922" y="4473034"/>
              <a:ext cx="199445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3-3-153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添加购买彩票的信息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9082" y="1274956"/>
              <a:ext cx="3612138" cy="3068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196823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754412" y="796737"/>
            <a:ext cx="7560000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步：最后绘制倍投框，底部（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640×90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，加描边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，数量按钮整个边框（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214×54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，半径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，内部矩形（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94×54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，加描边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3-3-154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54413" y="1634957"/>
            <a:ext cx="3787879" cy="3084299"/>
            <a:chOff x="1412206" y="1634956"/>
            <a:chExt cx="3787879" cy="3084299"/>
          </a:xfrm>
        </p:grpSpPr>
        <p:sp>
          <p:nvSpPr>
            <p:cNvPr id="9" name="矩形 8"/>
            <p:cNvSpPr/>
            <p:nvPr/>
          </p:nvSpPr>
          <p:spPr>
            <a:xfrm>
              <a:off x="2565397" y="4473034"/>
              <a:ext cx="148149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3-3-154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绘制倍投框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2206" y="1634956"/>
              <a:ext cx="3787879" cy="2746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794806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873364" y="808725"/>
            <a:ext cx="5137048" cy="46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）作品赏析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单色线框案例欣赏，如图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3-3-155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3-3-156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604818" y="1634956"/>
            <a:ext cx="3185906" cy="2698232"/>
            <a:chOff x="245514" y="1778956"/>
            <a:chExt cx="2162175" cy="1831206"/>
          </a:xfrm>
        </p:grpSpPr>
        <p:sp>
          <p:nvSpPr>
            <p:cNvPr id="36" name="矩形 35"/>
            <p:cNvSpPr/>
            <p:nvPr/>
          </p:nvSpPr>
          <p:spPr>
            <a:xfrm>
              <a:off x="758023" y="3443059"/>
              <a:ext cx="1137157" cy="167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3-3-155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单色线框案例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514" y="1778956"/>
              <a:ext cx="2162175" cy="160020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5002412" y="1634956"/>
            <a:ext cx="2617908" cy="2698232"/>
            <a:chOff x="2780206" y="1347848"/>
            <a:chExt cx="1776693" cy="183120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0206" y="1347848"/>
              <a:ext cx="1776693" cy="16002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3080654" y="3011951"/>
              <a:ext cx="1175797" cy="167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3-3-156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单色线框案例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974451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590426" y="842956"/>
            <a:ext cx="4915985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扁平化案例欣赏，如图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3-3-157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3-3-158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906412" y="1778957"/>
            <a:ext cx="3030882" cy="2122233"/>
            <a:chOff x="173941" y="2210956"/>
            <a:chExt cx="3030882" cy="2122233"/>
          </a:xfrm>
        </p:grpSpPr>
        <p:sp>
          <p:nvSpPr>
            <p:cNvPr id="36" name="矩形 35"/>
            <p:cNvSpPr/>
            <p:nvPr/>
          </p:nvSpPr>
          <p:spPr>
            <a:xfrm>
              <a:off x="816636" y="4086968"/>
              <a:ext cx="155683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3-3-157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扁平化案例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41" y="2210956"/>
              <a:ext cx="3030882" cy="1800000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4991817" y="1778956"/>
            <a:ext cx="2206098" cy="2122232"/>
            <a:chOff x="3259346" y="2210956"/>
            <a:chExt cx="2206098" cy="2122232"/>
          </a:xfrm>
        </p:grpSpPr>
        <p:sp>
          <p:nvSpPr>
            <p:cNvPr id="18" name="矩形 17"/>
            <p:cNvSpPr/>
            <p:nvPr/>
          </p:nvSpPr>
          <p:spPr>
            <a:xfrm>
              <a:off x="3602491" y="4086967"/>
              <a:ext cx="155683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3-3-158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扁平化案例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9346" y="2210956"/>
              <a:ext cx="2206098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905945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898412" y="768203"/>
            <a:ext cx="6120000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）手机界面赏析如图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3-3-159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3-3-160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3-3-161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04577" y="1202956"/>
            <a:ext cx="6196854" cy="3588066"/>
            <a:chOff x="362371" y="1202956"/>
            <a:chExt cx="6196854" cy="3588066"/>
          </a:xfrm>
        </p:grpSpPr>
        <p:sp>
          <p:nvSpPr>
            <p:cNvPr id="36" name="矩形 35"/>
            <p:cNvSpPr/>
            <p:nvPr/>
          </p:nvSpPr>
          <p:spPr>
            <a:xfrm>
              <a:off x="463549" y="4544801"/>
              <a:ext cx="194155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3-3-159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手机界面设计作品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490019" y="4544801"/>
              <a:ext cx="194155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3-3-160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手机界面设计作品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371" y="1202956"/>
              <a:ext cx="6196854" cy="3168000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4516489" y="4544801"/>
              <a:ext cx="194155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3-3-161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手机界面设计作品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52506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1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拓展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0412" y="2415602"/>
            <a:ext cx="1710366" cy="2083136"/>
            <a:chOff x="3421063" y="1130300"/>
            <a:chExt cx="2600325" cy="3167063"/>
          </a:xfrm>
        </p:grpSpPr>
        <p:grpSp>
          <p:nvGrpSpPr>
            <p:cNvPr id="7" name="组合 6"/>
            <p:cNvGrpSpPr/>
            <p:nvPr/>
          </p:nvGrpSpPr>
          <p:grpSpPr>
            <a:xfrm>
              <a:off x="4578350" y="1130300"/>
              <a:ext cx="1219200" cy="2293938"/>
              <a:chOff x="4578350" y="1130300"/>
              <a:chExt cx="1219200" cy="2293938"/>
            </a:xfrm>
          </p:grpSpPr>
          <p:sp>
            <p:nvSpPr>
              <p:cNvPr id="24" name="Freeform 12"/>
              <p:cNvSpPr>
                <a:spLocks noEditPoints="1"/>
              </p:cNvSpPr>
              <p:nvPr/>
            </p:nvSpPr>
            <p:spPr bwMode="auto">
              <a:xfrm>
                <a:off x="4578350" y="1130300"/>
                <a:ext cx="1219200" cy="2293938"/>
              </a:xfrm>
              <a:custGeom>
                <a:avLst/>
                <a:gdLst>
                  <a:gd name="T0" fmla="*/ 768 w 768"/>
                  <a:gd name="T1" fmla="*/ 0 h 1445"/>
                  <a:gd name="T2" fmla="*/ 0 w 768"/>
                  <a:gd name="T3" fmla="*/ 0 h 1445"/>
                  <a:gd name="T4" fmla="*/ 0 w 768"/>
                  <a:gd name="T5" fmla="*/ 892 h 1445"/>
                  <a:gd name="T6" fmla="*/ 283 w 768"/>
                  <a:gd name="T7" fmla="*/ 892 h 1445"/>
                  <a:gd name="T8" fmla="*/ 117 w 768"/>
                  <a:gd name="T9" fmla="*/ 1421 h 1445"/>
                  <a:gd name="T10" fmla="*/ 117 w 768"/>
                  <a:gd name="T11" fmla="*/ 1421 h 1445"/>
                  <a:gd name="T12" fmla="*/ 128 w 768"/>
                  <a:gd name="T13" fmla="*/ 1442 h 1445"/>
                  <a:gd name="T14" fmla="*/ 150 w 768"/>
                  <a:gd name="T15" fmla="*/ 1431 h 1445"/>
                  <a:gd name="T16" fmla="*/ 150 w 768"/>
                  <a:gd name="T17" fmla="*/ 1431 h 1445"/>
                  <a:gd name="T18" fmla="*/ 222 w 768"/>
                  <a:gd name="T19" fmla="*/ 1201 h 1445"/>
                  <a:gd name="T20" fmla="*/ 367 w 768"/>
                  <a:gd name="T21" fmla="*/ 1201 h 1445"/>
                  <a:gd name="T22" fmla="*/ 367 w 768"/>
                  <a:gd name="T23" fmla="*/ 1323 h 1445"/>
                  <a:gd name="T24" fmla="*/ 384 w 768"/>
                  <a:gd name="T25" fmla="*/ 1340 h 1445"/>
                  <a:gd name="T26" fmla="*/ 402 w 768"/>
                  <a:gd name="T27" fmla="*/ 1323 h 1445"/>
                  <a:gd name="T28" fmla="*/ 402 w 768"/>
                  <a:gd name="T29" fmla="*/ 1201 h 1445"/>
                  <a:gd name="T30" fmla="*/ 546 w 768"/>
                  <a:gd name="T31" fmla="*/ 1201 h 1445"/>
                  <a:gd name="T32" fmla="*/ 618 w 768"/>
                  <a:gd name="T33" fmla="*/ 1431 h 1445"/>
                  <a:gd name="T34" fmla="*/ 618 w 768"/>
                  <a:gd name="T35" fmla="*/ 1431 h 1445"/>
                  <a:gd name="T36" fmla="*/ 640 w 768"/>
                  <a:gd name="T37" fmla="*/ 1442 h 1445"/>
                  <a:gd name="T38" fmla="*/ 652 w 768"/>
                  <a:gd name="T39" fmla="*/ 1421 h 1445"/>
                  <a:gd name="T40" fmla="*/ 652 w 768"/>
                  <a:gd name="T41" fmla="*/ 1421 h 1445"/>
                  <a:gd name="T42" fmla="*/ 486 w 768"/>
                  <a:gd name="T43" fmla="*/ 892 h 1445"/>
                  <a:gd name="T44" fmla="*/ 768 w 768"/>
                  <a:gd name="T45" fmla="*/ 892 h 1445"/>
                  <a:gd name="T46" fmla="*/ 768 w 768"/>
                  <a:gd name="T47" fmla="*/ 0 h 1445"/>
                  <a:gd name="T48" fmla="*/ 233 w 768"/>
                  <a:gd name="T49" fmla="*/ 1167 h 1445"/>
                  <a:gd name="T50" fmla="*/ 319 w 768"/>
                  <a:gd name="T51" fmla="*/ 892 h 1445"/>
                  <a:gd name="T52" fmla="*/ 367 w 768"/>
                  <a:gd name="T53" fmla="*/ 892 h 1445"/>
                  <a:gd name="T54" fmla="*/ 367 w 768"/>
                  <a:gd name="T55" fmla="*/ 1167 h 1445"/>
                  <a:gd name="T56" fmla="*/ 233 w 768"/>
                  <a:gd name="T57" fmla="*/ 1167 h 1445"/>
                  <a:gd name="T58" fmla="*/ 536 w 768"/>
                  <a:gd name="T59" fmla="*/ 1167 h 1445"/>
                  <a:gd name="T60" fmla="*/ 402 w 768"/>
                  <a:gd name="T61" fmla="*/ 1167 h 1445"/>
                  <a:gd name="T62" fmla="*/ 402 w 768"/>
                  <a:gd name="T63" fmla="*/ 892 h 1445"/>
                  <a:gd name="T64" fmla="*/ 449 w 768"/>
                  <a:gd name="T65" fmla="*/ 892 h 1445"/>
                  <a:gd name="T66" fmla="*/ 536 w 768"/>
                  <a:gd name="T67" fmla="*/ 1167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68" h="1445">
                    <a:moveTo>
                      <a:pt x="76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92"/>
                      <a:pt x="0" y="892"/>
                      <a:pt x="0" y="892"/>
                    </a:cubicBezTo>
                    <a:cubicBezTo>
                      <a:pt x="283" y="892"/>
                      <a:pt x="283" y="892"/>
                      <a:pt x="283" y="892"/>
                    </a:cubicBezTo>
                    <a:cubicBezTo>
                      <a:pt x="117" y="1421"/>
                      <a:pt x="117" y="1421"/>
                      <a:pt x="117" y="1421"/>
                    </a:cubicBezTo>
                    <a:cubicBezTo>
                      <a:pt x="117" y="1421"/>
                      <a:pt x="117" y="1421"/>
                      <a:pt x="117" y="1421"/>
                    </a:cubicBezTo>
                    <a:cubicBezTo>
                      <a:pt x="114" y="1430"/>
                      <a:pt x="119" y="1440"/>
                      <a:pt x="128" y="1442"/>
                    </a:cubicBezTo>
                    <a:cubicBezTo>
                      <a:pt x="138" y="1445"/>
                      <a:pt x="147" y="1440"/>
                      <a:pt x="150" y="1431"/>
                    </a:cubicBezTo>
                    <a:cubicBezTo>
                      <a:pt x="150" y="1431"/>
                      <a:pt x="150" y="1431"/>
                      <a:pt x="150" y="1431"/>
                    </a:cubicBezTo>
                    <a:cubicBezTo>
                      <a:pt x="222" y="1201"/>
                      <a:pt x="222" y="1201"/>
                      <a:pt x="222" y="1201"/>
                    </a:cubicBezTo>
                    <a:cubicBezTo>
                      <a:pt x="367" y="1201"/>
                      <a:pt x="367" y="1201"/>
                      <a:pt x="367" y="1201"/>
                    </a:cubicBezTo>
                    <a:cubicBezTo>
                      <a:pt x="367" y="1323"/>
                      <a:pt x="367" y="1323"/>
                      <a:pt x="367" y="1323"/>
                    </a:cubicBezTo>
                    <a:cubicBezTo>
                      <a:pt x="367" y="1332"/>
                      <a:pt x="375" y="1340"/>
                      <a:pt x="384" y="1340"/>
                    </a:cubicBezTo>
                    <a:cubicBezTo>
                      <a:pt x="394" y="1340"/>
                      <a:pt x="402" y="1332"/>
                      <a:pt x="402" y="1323"/>
                    </a:cubicBezTo>
                    <a:cubicBezTo>
                      <a:pt x="402" y="1201"/>
                      <a:pt x="402" y="1201"/>
                      <a:pt x="402" y="1201"/>
                    </a:cubicBezTo>
                    <a:cubicBezTo>
                      <a:pt x="546" y="1201"/>
                      <a:pt x="546" y="1201"/>
                      <a:pt x="546" y="1201"/>
                    </a:cubicBezTo>
                    <a:cubicBezTo>
                      <a:pt x="618" y="1431"/>
                      <a:pt x="618" y="1431"/>
                      <a:pt x="618" y="1431"/>
                    </a:cubicBezTo>
                    <a:cubicBezTo>
                      <a:pt x="618" y="1431"/>
                      <a:pt x="618" y="1431"/>
                      <a:pt x="618" y="1431"/>
                    </a:cubicBezTo>
                    <a:cubicBezTo>
                      <a:pt x="621" y="1440"/>
                      <a:pt x="631" y="1445"/>
                      <a:pt x="640" y="1442"/>
                    </a:cubicBezTo>
                    <a:cubicBezTo>
                      <a:pt x="649" y="1440"/>
                      <a:pt x="654" y="1430"/>
                      <a:pt x="652" y="1421"/>
                    </a:cubicBezTo>
                    <a:cubicBezTo>
                      <a:pt x="652" y="1421"/>
                      <a:pt x="652" y="1421"/>
                      <a:pt x="652" y="1421"/>
                    </a:cubicBezTo>
                    <a:cubicBezTo>
                      <a:pt x="486" y="892"/>
                      <a:pt x="486" y="892"/>
                      <a:pt x="486" y="892"/>
                    </a:cubicBezTo>
                    <a:cubicBezTo>
                      <a:pt x="768" y="892"/>
                      <a:pt x="768" y="892"/>
                      <a:pt x="768" y="892"/>
                    </a:cubicBezTo>
                    <a:lnTo>
                      <a:pt x="768" y="0"/>
                    </a:lnTo>
                    <a:close/>
                    <a:moveTo>
                      <a:pt x="233" y="1167"/>
                    </a:moveTo>
                    <a:cubicBezTo>
                      <a:pt x="319" y="892"/>
                      <a:pt x="319" y="892"/>
                      <a:pt x="319" y="892"/>
                    </a:cubicBezTo>
                    <a:cubicBezTo>
                      <a:pt x="367" y="892"/>
                      <a:pt x="367" y="892"/>
                      <a:pt x="367" y="892"/>
                    </a:cubicBezTo>
                    <a:cubicBezTo>
                      <a:pt x="367" y="1167"/>
                      <a:pt x="367" y="1167"/>
                      <a:pt x="367" y="1167"/>
                    </a:cubicBezTo>
                    <a:lnTo>
                      <a:pt x="233" y="1167"/>
                    </a:lnTo>
                    <a:close/>
                    <a:moveTo>
                      <a:pt x="536" y="1167"/>
                    </a:moveTo>
                    <a:cubicBezTo>
                      <a:pt x="402" y="1167"/>
                      <a:pt x="402" y="1167"/>
                      <a:pt x="402" y="1167"/>
                    </a:cubicBezTo>
                    <a:cubicBezTo>
                      <a:pt x="402" y="892"/>
                      <a:pt x="402" y="892"/>
                      <a:pt x="402" y="892"/>
                    </a:cubicBezTo>
                    <a:cubicBezTo>
                      <a:pt x="449" y="892"/>
                      <a:pt x="449" y="892"/>
                      <a:pt x="449" y="892"/>
                    </a:cubicBezTo>
                    <a:lnTo>
                      <a:pt x="536" y="116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4638675" y="1200150"/>
                <a:ext cx="1098550" cy="12763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Rectangle 14"/>
              <p:cNvSpPr>
                <a:spLocks noChangeArrowheads="1"/>
              </p:cNvSpPr>
              <p:nvPr/>
            </p:nvSpPr>
            <p:spPr bwMode="auto">
              <a:xfrm>
                <a:off x="4686300" y="1244600"/>
                <a:ext cx="1004888" cy="8731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4686300" y="1371600"/>
                <a:ext cx="1004888" cy="3111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4686300" y="1714500"/>
                <a:ext cx="641350" cy="7191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Rectangle 17"/>
              <p:cNvSpPr>
                <a:spLocks noChangeArrowheads="1"/>
              </p:cNvSpPr>
              <p:nvPr/>
            </p:nvSpPr>
            <p:spPr bwMode="auto">
              <a:xfrm>
                <a:off x="5370513" y="1714500"/>
                <a:ext cx="320675" cy="7191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3711575" y="3378200"/>
              <a:ext cx="2019300" cy="3206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3638550" y="1317625"/>
              <a:ext cx="1285875" cy="2233613"/>
              <a:chOff x="3638550" y="1317625"/>
              <a:chExt cx="1285875" cy="2233613"/>
            </a:xfrm>
            <a:solidFill>
              <a:schemeClr val="accent2"/>
            </a:solidFill>
          </p:grpSpPr>
          <p:sp>
            <p:nvSpPr>
              <p:cNvPr id="22" name="Oval 19"/>
              <p:cNvSpPr>
                <a:spLocks noChangeArrowheads="1"/>
              </p:cNvSpPr>
              <p:nvPr/>
            </p:nvSpPr>
            <p:spPr bwMode="auto">
              <a:xfrm>
                <a:off x="3890963" y="1317625"/>
                <a:ext cx="342900" cy="3413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0"/>
              <p:cNvSpPr/>
              <p:nvPr/>
            </p:nvSpPr>
            <p:spPr bwMode="auto">
              <a:xfrm>
                <a:off x="3638550" y="1698625"/>
                <a:ext cx="1285875" cy="1852613"/>
              </a:xfrm>
              <a:custGeom>
                <a:avLst/>
                <a:gdLst>
                  <a:gd name="T0" fmla="*/ 764 w 810"/>
                  <a:gd name="T1" fmla="*/ 0 h 1167"/>
                  <a:gd name="T2" fmla="*/ 403 w 810"/>
                  <a:gd name="T3" fmla="*/ 0 h 1167"/>
                  <a:gd name="T4" fmla="*/ 392 w 810"/>
                  <a:gd name="T5" fmla="*/ 0 h 1167"/>
                  <a:gd name="T6" fmla="*/ 345 w 810"/>
                  <a:gd name="T7" fmla="*/ 0 h 1167"/>
                  <a:gd name="T8" fmla="*/ 309 w 810"/>
                  <a:gd name="T9" fmla="*/ 173 h 1167"/>
                  <a:gd name="T10" fmla="*/ 278 w 810"/>
                  <a:gd name="T11" fmla="*/ 77 h 1167"/>
                  <a:gd name="T12" fmla="*/ 295 w 810"/>
                  <a:gd name="T13" fmla="*/ 54 h 1167"/>
                  <a:gd name="T14" fmla="*/ 267 w 810"/>
                  <a:gd name="T15" fmla="*/ 23 h 1167"/>
                  <a:gd name="T16" fmla="*/ 237 w 810"/>
                  <a:gd name="T17" fmla="*/ 52 h 1167"/>
                  <a:gd name="T18" fmla="*/ 255 w 810"/>
                  <a:gd name="T19" fmla="*/ 77 h 1167"/>
                  <a:gd name="T20" fmla="*/ 229 w 810"/>
                  <a:gd name="T21" fmla="*/ 173 h 1167"/>
                  <a:gd name="T22" fmla="*/ 188 w 810"/>
                  <a:gd name="T23" fmla="*/ 0 h 1167"/>
                  <a:gd name="T24" fmla="*/ 132 w 810"/>
                  <a:gd name="T25" fmla="*/ 0 h 1167"/>
                  <a:gd name="T26" fmla="*/ 96 w 810"/>
                  <a:gd name="T27" fmla="*/ 0 h 1167"/>
                  <a:gd name="T28" fmla="*/ 0 w 810"/>
                  <a:gd name="T29" fmla="*/ 107 h 1167"/>
                  <a:gd name="T30" fmla="*/ 0 w 810"/>
                  <a:gd name="T31" fmla="*/ 107 h 1167"/>
                  <a:gd name="T32" fmla="*/ 0 w 810"/>
                  <a:gd name="T33" fmla="*/ 548 h 1167"/>
                  <a:gd name="T34" fmla="*/ 0 w 810"/>
                  <a:gd name="T35" fmla="*/ 548 h 1167"/>
                  <a:gd name="T36" fmla="*/ 0 w 810"/>
                  <a:gd name="T37" fmla="*/ 548 h 1167"/>
                  <a:gd name="T38" fmla="*/ 46 w 810"/>
                  <a:gd name="T39" fmla="*/ 594 h 1167"/>
                  <a:gd name="T40" fmla="*/ 93 w 810"/>
                  <a:gd name="T41" fmla="*/ 548 h 1167"/>
                  <a:gd name="T42" fmla="*/ 93 w 810"/>
                  <a:gd name="T43" fmla="*/ 548 h 1167"/>
                  <a:gd name="T44" fmla="*/ 93 w 810"/>
                  <a:gd name="T45" fmla="*/ 183 h 1167"/>
                  <a:gd name="T46" fmla="*/ 132 w 810"/>
                  <a:gd name="T47" fmla="*/ 183 h 1167"/>
                  <a:gd name="T48" fmla="*/ 132 w 810"/>
                  <a:gd name="T49" fmla="*/ 567 h 1167"/>
                  <a:gd name="T50" fmla="*/ 132 w 810"/>
                  <a:gd name="T51" fmla="*/ 1111 h 1167"/>
                  <a:gd name="T52" fmla="*/ 189 w 810"/>
                  <a:gd name="T53" fmla="*/ 1167 h 1167"/>
                  <a:gd name="T54" fmla="*/ 245 w 810"/>
                  <a:gd name="T55" fmla="*/ 1111 h 1167"/>
                  <a:gd name="T56" fmla="*/ 245 w 810"/>
                  <a:gd name="T57" fmla="*/ 567 h 1167"/>
                  <a:gd name="T58" fmla="*/ 289 w 810"/>
                  <a:gd name="T59" fmla="*/ 567 h 1167"/>
                  <a:gd name="T60" fmla="*/ 289 w 810"/>
                  <a:gd name="T61" fmla="*/ 1111 h 1167"/>
                  <a:gd name="T62" fmla="*/ 346 w 810"/>
                  <a:gd name="T63" fmla="*/ 1167 h 1167"/>
                  <a:gd name="T64" fmla="*/ 403 w 810"/>
                  <a:gd name="T65" fmla="*/ 1111 h 1167"/>
                  <a:gd name="T66" fmla="*/ 403 w 810"/>
                  <a:gd name="T67" fmla="*/ 627 h 1167"/>
                  <a:gd name="T68" fmla="*/ 403 w 810"/>
                  <a:gd name="T69" fmla="*/ 567 h 1167"/>
                  <a:gd name="T70" fmla="*/ 403 w 810"/>
                  <a:gd name="T71" fmla="*/ 183 h 1167"/>
                  <a:gd name="T72" fmla="*/ 403 w 810"/>
                  <a:gd name="T73" fmla="*/ 93 h 1167"/>
                  <a:gd name="T74" fmla="*/ 764 w 810"/>
                  <a:gd name="T75" fmla="*/ 93 h 1167"/>
                  <a:gd name="T76" fmla="*/ 810 w 810"/>
                  <a:gd name="T77" fmla="*/ 47 h 1167"/>
                  <a:gd name="T78" fmla="*/ 764 w 810"/>
                  <a:gd name="T79" fmla="*/ 0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10" h="1167">
                    <a:moveTo>
                      <a:pt x="764" y="0"/>
                    </a:moveTo>
                    <a:cubicBezTo>
                      <a:pt x="403" y="0"/>
                      <a:pt x="403" y="0"/>
                      <a:pt x="403" y="0"/>
                    </a:cubicBezTo>
                    <a:cubicBezTo>
                      <a:pt x="392" y="0"/>
                      <a:pt x="392" y="0"/>
                      <a:pt x="392" y="0"/>
                    </a:cubicBezTo>
                    <a:cubicBezTo>
                      <a:pt x="345" y="0"/>
                      <a:pt x="345" y="0"/>
                      <a:pt x="345" y="0"/>
                    </a:cubicBezTo>
                    <a:cubicBezTo>
                      <a:pt x="333" y="137"/>
                      <a:pt x="309" y="173"/>
                      <a:pt x="309" y="173"/>
                    </a:cubicBezTo>
                    <a:cubicBezTo>
                      <a:pt x="278" y="77"/>
                      <a:pt x="278" y="77"/>
                      <a:pt x="278" y="77"/>
                    </a:cubicBezTo>
                    <a:cubicBezTo>
                      <a:pt x="295" y="54"/>
                      <a:pt x="295" y="54"/>
                      <a:pt x="295" y="54"/>
                    </a:cubicBezTo>
                    <a:cubicBezTo>
                      <a:pt x="267" y="23"/>
                      <a:pt x="267" y="23"/>
                      <a:pt x="267" y="23"/>
                    </a:cubicBezTo>
                    <a:cubicBezTo>
                      <a:pt x="237" y="52"/>
                      <a:pt x="237" y="52"/>
                      <a:pt x="237" y="52"/>
                    </a:cubicBezTo>
                    <a:cubicBezTo>
                      <a:pt x="255" y="77"/>
                      <a:pt x="255" y="77"/>
                      <a:pt x="255" y="77"/>
                    </a:cubicBezTo>
                    <a:cubicBezTo>
                      <a:pt x="229" y="173"/>
                      <a:pt x="229" y="173"/>
                      <a:pt x="229" y="173"/>
                    </a:cubicBezTo>
                    <a:cubicBezTo>
                      <a:pt x="205" y="147"/>
                      <a:pt x="192" y="44"/>
                      <a:pt x="188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50" y="0"/>
                      <a:pt x="0" y="29"/>
                      <a:pt x="0" y="10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548"/>
                      <a:pt x="0" y="548"/>
                      <a:pt x="0" y="548"/>
                    </a:cubicBezTo>
                    <a:cubicBezTo>
                      <a:pt x="0" y="548"/>
                      <a:pt x="0" y="548"/>
                      <a:pt x="0" y="548"/>
                    </a:cubicBezTo>
                    <a:cubicBezTo>
                      <a:pt x="0" y="548"/>
                      <a:pt x="0" y="548"/>
                      <a:pt x="0" y="548"/>
                    </a:cubicBezTo>
                    <a:cubicBezTo>
                      <a:pt x="0" y="573"/>
                      <a:pt x="21" y="594"/>
                      <a:pt x="46" y="594"/>
                    </a:cubicBezTo>
                    <a:cubicBezTo>
                      <a:pt x="72" y="594"/>
                      <a:pt x="93" y="573"/>
                      <a:pt x="93" y="548"/>
                    </a:cubicBezTo>
                    <a:cubicBezTo>
                      <a:pt x="93" y="548"/>
                      <a:pt x="93" y="548"/>
                      <a:pt x="93" y="548"/>
                    </a:cubicBezTo>
                    <a:cubicBezTo>
                      <a:pt x="93" y="183"/>
                      <a:pt x="93" y="183"/>
                      <a:pt x="93" y="183"/>
                    </a:cubicBezTo>
                    <a:cubicBezTo>
                      <a:pt x="132" y="183"/>
                      <a:pt x="132" y="183"/>
                      <a:pt x="132" y="183"/>
                    </a:cubicBezTo>
                    <a:cubicBezTo>
                      <a:pt x="132" y="567"/>
                      <a:pt x="132" y="567"/>
                      <a:pt x="132" y="567"/>
                    </a:cubicBezTo>
                    <a:cubicBezTo>
                      <a:pt x="132" y="1111"/>
                      <a:pt x="132" y="1111"/>
                      <a:pt x="132" y="1111"/>
                    </a:cubicBezTo>
                    <a:cubicBezTo>
                      <a:pt x="132" y="1142"/>
                      <a:pt x="157" y="1167"/>
                      <a:pt x="189" y="1167"/>
                    </a:cubicBezTo>
                    <a:cubicBezTo>
                      <a:pt x="220" y="1167"/>
                      <a:pt x="245" y="1142"/>
                      <a:pt x="245" y="1111"/>
                    </a:cubicBezTo>
                    <a:cubicBezTo>
                      <a:pt x="245" y="567"/>
                      <a:pt x="245" y="567"/>
                      <a:pt x="245" y="567"/>
                    </a:cubicBezTo>
                    <a:cubicBezTo>
                      <a:pt x="289" y="567"/>
                      <a:pt x="289" y="567"/>
                      <a:pt x="289" y="567"/>
                    </a:cubicBezTo>
                    <a:cubicBezTo>
                      <a:pt x="289" y="1111"/>
                      <a:pt x="289" y="1111"/>
                      <a:pt x="289" y="1111"/>
                    </a:cubicBezTo>
                    <a:cubicBezTo>
                      <a:pt x="289" y="1142"/>
                      <a:pt x="315" y="1167"/>
                      <a:pt x="346" y="1167"/>
                    </a:cubicBezTo>
                    <a:cubicBezTo>
                      <a:pt x="377" y="1167"/>
                      <a:pt x="403" y="1142"/>
                      <a:pt x="403" y="1111"/>
                    </a:cubicBezTo>
                    <a:cubicBezTo>
                      <a:pt x="403" y="627"/>
                      <a:pt x="403" y="627"/>
                      <a:pt x="403" y="627"/>
                    </a:cubicBezTo>
                    <a:cubicBezTo>
                      <a:pt x="403" y="567"/>
                      <a:pt x="403" y="567"/>
                      <a:pt x="403" y="567"/>
                    </a:cubicBezTo>
                    <a:cubicBezTo>
                      <a:pt x="403" y="183"/>
                      <a:pt x="403" y="183"/>
                      <a:pt x="403" y="183"/>
                    </a:cubicBezTo>
                    <a:cubicBezTo>
                      <a:pt x="403" y="93"/>
                      <a:pt x="403" y="93"/>
                      <a:pt x="403" y="93"/>
                    </a:cubicBezTo>
                    <a:cubicBezTo>
                      <a:pt x="764" y="93"/>
                      <a:pt x="764" y="93"/>
                      <a:pt x="764" y="93"/>
                    </a:cubicBezTo>
                    <a:cubicBezTo>
                      <a:pt x="789" y="93"/>
                      <a:pt x="810" y="72"/>
                      <a:pt x="810" y="47"/>
                    </a:cubicBezTo>
                    <a:cubicBezTo>
                      <a:pt x="810" y="21"/>
                      <a:pt x="789" y="0"/>
                      <a:pt x="7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421063" y="3573463"/>
              <a:ext cx="568325" cy="723900"/>
              <a:chOff x="3421063" y="3573463"/>
              <a:chExt cx="568325" cy="723900"/>
            </a:xfrm>
            <a:solidFill>
              <a:schemeClr val="accent1"/>
            </a:solidFill>
          </p:grpSpPr>
          <p:sp>
            <p:nvSpPr>
              <p:cNvPr id="20" name="Oval 21"/>
              <p:cNvSpPr>
                <a:spLocks noChangeArrowheads="1"/>
              </p:cNvSpPr>
              <p:nvPr/>
            </p:nvSpPr>
            <p:spPr bwMode="auto">
              <a:xfrm>
                <a:off x="3568700" y="3573463"/>
                <a:ext cx="277813" cy="276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3421063" y="3875088"/>
                <a:ext cx="568325" cy="422275"/>
              </a:xfrm>
              <a:custGeom>
                <a:avLst/>
                <a:gdLst>
                  <a:gd name="T0" fmla="*/ 180 w 358"/>
                  <a:gd name="T1" fmla="*/ 0 h 266"/>
                  <a:gd name="T2" fmla="*/ 0 w 358"/>
                  <a:gd name="T3" fmla="*/ 86 h 266"/>
                  <a:gd name="T4" fmla="*/ 0 w 358"/>
                  <a:gd name="T5" fmla="*/ 232 h 266"/>
                  <a:gd name="T6" fmla="*/ 0 w 358"/>
                  <a:gd name="T7" fmla="*/ 266 h 266"/>
                  <a:gd name="T8" fmla="*/ 30 w 358"/>
                  <a:gd name="T9" fmla="*/ 266 h 266"/>
                  <a:gd name="T10" fmla="*/ 330 w 358"/>
                  <a:gd name="T11" fmla="*/ 266 h 266"/>
                  <a:gd name="T12" fmla="*/ 358 w 358"/>
                  <a:gd name="T13" fmla="*/ 266 h 266"/>
                  <a:gd name="T14" fmla="*/ 358 w 358"/>
                  <a:gd name="T15" fmla="*/ 236 h 266"/>
                  <a:gd name="T16" fmla="*/ 358 w 358"/>
                  <a:gd name="T17" fmla="*/ 82 h 266"/>
                  <a:gd name="T18" fmla="*/ 180 w 358"/>
                  <a:gd name="T1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8" h="266">
                    <a:moveTo>
                      <a:pt x="180" y="0"/>
                    </a:moveTo>
                    <a:cubicBezTo>
                      <a:pt x="102" y="0"/>
                      <a:pt x="34" y="35"/>
                      <a:pt x="0" y="86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30" y="266"/>
                      <a:pt x="30" y="266"/>
                      <a:pt x="30" y="266"/>
                    </a:cubicBezTo>
                    <a:cubicBezTo>
                      <a:pt x="330" y="266"/>
                      <a:pt x="330" y="266"/>
                      <a:pt x="330" y="266"/>
                    </a:cubicBezTo>
                    <a:cubicBezTo>
                      <a:pt x="358" y="266"/>
                      <a:pt x="358" y="266"/>
                      <a:pt x="358" y="266"/>
                    </a:cubicBezTo>
                    <a:cubicBezTo>
                      <a:pt x="358" y="236"/>
                      <a:pt x="358" y="236"/>
                      <a:pt x="358" y="236"/>
                    </a:cubicBezTo>
                    <a:cubicBezTo>
                      <a:pt x="358" y="82"/>
                      <a:pt x="358" y="82"/>
                      <a:pt x="358" y="82"/>
                    </a:cubicBezTo>
                    <a:cubicBezTo>
                      <a:pt x="323" y="33"/>
                      <a:pt x="257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098925" y="3573463"/>
              <a:ext cx="566738" cy="723900"/>
              <a:chOff x="4098925" y="3573463"/>
              <a:chExt cx="566738" cy="723900"/>
            </a:xfrm>
            <a:solidFill>
              <a:schemeClr val="accent1"/>
            </a:solidFill>
          </p:grpSpPr>
          <p:sp>
            <p:nvSpPr>
              <p:cNvPr id="18" name="Oval 23"/>
              <p:cNvSpPr>
                <a:spLocks noChangeArrowheads="1"/>
              </p:cNvSpPr>
              <p:nvPr/>
            </p:nvSpPr>
            <p:spPr bwMode="auto">
              <a:xfrm>
                <a:off x="4246563" y="3573463"/>
                <a:ext cx="276225" cy="276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4"/>
              <p:cNvSpPr/>
              <p:nvPr/>
            </p:nvSpPr>
            <p:spPr bwMode="auto">
              <a:xfrm>
                <a:off x="4098925" y="3875088"/>
                <a:ext cx="566738" cy="422275"/>
              </a:xfrm>
              <a:custGeom>
                <a:avLst/>
                <a:gdLst>
                  <a:gd name="T0" fmla="*/ 180 w 357"/>
                  <a:gd name="T1" fmla="*/ 0 h 266"/>
                  <a:gd name="T2" fmla="*/ 0 w 357"/>
                  <a:gd name="T3" fmla="*/ 86 h 266"/>
                  <a:gd name="T4" fmla="*/ 0 w 357"/>
                  <a:gd name="T5" fmla="*/ 232 h 266"/>
                  <a:gd name="T6" fmla="*/ 0 w 357"/>
                  <a:gd name="T7" fmla="*/ 266 h 266"/>
                  <a:gd name="T8" fmla="*/ 30 w 357"/>
                  <a:gd name="T9" fmla="*/ 266 h 266"/>
                  <a:gd name="T10" fmla="*/ 330 w 357"/>
                  <a:gd name="T11" fmla="*/ 266 h 266"/>
                  <a:gd name="T12" fmla="*/ 357 w 357"/>
                  <a:gd name="T13" fmla="*/ 266 h 266"/>
                  <a:gd name="T14" fmla="*/ 357 w 357"/>
                  <a:gd name="T15" fmla="*/ 236 h 266"/>
                  <a:gd name="T16" fmla="*/ 357 w 357"/>
                  <a:gd name="T17" fmla="*/ 82 h 266"/>
                  <a:gd name="T18" fmla="*/ 180 w 357"/>
                  <a:gd name="T1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" h="266">
                    <a:moveTo>
                      <a:pt x="180" y="0"/>
                    </a:moveTo>
                    <a:cubicBezTo>
                      <a:pt x="102" y="0"/>
                      <a:pt x="34" y="35"/>
                      <a:pt x="0" y="86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30" y="266"/>
                      <a:pt x="30" y="266"/>
                      <a:pt x="30" y="266"/>
                    </a:cubicBezTo>
                    <a:cubicBezTo>
                      <a:pt x="330" y="266"/>
                      <a:pt x="330" y="266"/>
                      <a:pt x="330" y="266"/>
                    </a:cubicBezTo>
                    <a:cubicBezTo>
                      <a:pt x="357" y="266"/>
                      <a:pt x="357" y="266"/>
                      <a:pt x="357" y="266"/>
                    </a:cubicBezTo>
                    <a:cubicBezTo>
                      <a:pt x="357" y="236"/>
                      <a:pt x="357" y="236"/>
                      <a:pt x="357" y="236"/>
                    </a:cubicBezTo>
                    <a:cubicBezTo>
                      <a:pt x="357" y="82"/>
                      <a:pt x="357" y="82"/>
                      <a:pt x="357" y="82"/>
                    </a:cubicBezTo>
                    <a:cubicBezTo>
                      <a:pt x="323" y="33"/>
                      <a:pt x="256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776788" y="3573463"/>
              <a:ext cx="566738" cy="723900"/>
              <a:chOff x="4776788" y="3573463"/>
              <a:chExt cx="566738" cy="723900"/>
            </a:xfrm>
            <a:solidFill>
              <a:schemeClr val="accent1"/>
            </a:solidFill>
          </p:grpSpPr>
          <p:sp>
            <p:nvSpPr>
              <p:cNvPr id="16" name="Oval 25"/>
              <p:cNvSpPr>
                <a:spLocks noChangeArrowheads="1"/>
              </p:cNvSpPr>
              <p:nvPr/>
            </p:nvSpPr>
            <p:spPr bwMode="auto">
              <a:xfrm>
                <a:off x="4922838" y="3573463"/>
                <a:ext cx="277813" cy="276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6"/>
              <p:cNvSpPr/>
              <p:nvPr/>
            </p:nvSpPr>
            <p:spPr bwMode="auto">
              <a:xfrm>
                <a:off x="4776788" y="3875088"/>
                <a:ext cx="566738" cy="422275"/>
              </a:xfrm>
              <a:custGeom>
                <a:avLst/>
                <a:gdLst>
                  <a:gd name="T0" fmla="*/ 180 w 357"/>
                  <a:gd name="T1" fmla="*/ 0 h 266"/>
                  <a:gd name="T2" fmla="*/ 0 w 357"/>
                  <a:gd name="T3" fmla="*/ 86 h 266"/>
                  <a:gd name="T4" fmla="*/ 0 w 357"/>
                  <a:gd name="T5" fmla="*/ 232 h 266"/>
                  <a:gd name="T6" fmla="*/ 0 w 357"/>
                  <a:gd name="T7" fmla="*/ 266 h 266"/>
                  <a:gd name="T8" fmla="*/ 30 w 357"/>
                  <a:gd name="T9" fmla="*/ 266 h 266"/>
                  <a:gd name="T10" fmla="*/ 330 w 357"/>
                  <a:gd name="T11" fmla="*/ 266 h 266"/>
                  <a:gd name="T12" fmla="*/ 357 w 357"/>
                  <a:gd name="T13" fmla="*/ 266 h 266"/>
                  <a:gd name="T14" fmla="*/ 357 w 357"/>
                  <a:gd name="T15" fmla="*/ 236 h 266"/>
                  <a:gd name="T16" fmla="*/ 357 w 357"/>
                  <a:gd name="T17" fmla="*/ 82 h 266"/>
                  <a:gd name="T18" fmla="*/ 180 w 357"/>
                  <a:gd name="T1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" h="266">
                    <a:moveTo>
                      <a:pt x="180" y="0"/>
                    </a:moveTo>
                    <a:cubicBezTo>
                      <a:pt x="101" y="0"/>
                      <a:pt x="33" y="35"/>
                      <a:pt x="0" y="86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30" y="266"/>
                      <a:pt x="30" y="266"/>
                      <a:pt x="30" y="266"/>
                    </a:cubicBezTo>
                    <a:cubicBezTo>
                      <a:pt x="330" y="266"/>
                      <a:pt x="330" y="266"/>
                      <a:pt x="330" y="266"/>
                    </a:cubicBezTo>
                    <a:cubicBezTo>
                      <a:pt x="357" y="266"/>
                      <a:pt x="357" y="266"/>
                      <a:pt x="357" y="266"/>
                    </a:cubicBezTo>
                    <a:cubicBezTo>
                      <a:pt x="357" y="236"/>
                      <a:pt x="357" y="236"/>
                      <a:pt x="357" y="236"/>
                    </a:cubicBezTo>
                    <a:cubicBezTo>
                      <a:pt x="357" y="82"/>
                      <a:pt x="357" y="82"/>
                      <a:pt x="357" y="82"/>
                    </a:cubicBezTo>
                    <a:cubicBezTo>
                      <a:pt x="322" y="33"/>
                      <a:pt x="256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453063" y="3573463"/>
              <a:ext cx="568325" cy="723900"/>
              <a:chOff x="5453063" y="3573463"/>
              <a:chExt cx="568325" cy="723900"/>
            </a:xfrm>
            <a:solidFill>
              <a:schemeClr val="accent1"/>
            </a:solidFill>
          </p:grpSpPr>
          <p:sp>
            <p:nvSpPr>
              <p:cNvPr id="14" name="Oval 27"/>
              <p:cNvSpPr>
                <a:spLocks noChangeArrowheads="1"/>
              </p:cNvSpPr>
              <p:nvPr/>
            </p:nvSpPr>
            <p:spPr bwMode="auto">
              <a:xfrm>
                <a:off x="5600700" y="3573463"/>
                <a:ext cx="277813" cy="276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28"/>
              <p:cNvSpPr/>
              <p:nvPr/>
            </p:nvSpPr>
            <p:spPr bwMode="auto">
              <a:xfrm>
                <a:off x="5453063" y="3875088"/>
                <a:ext cx="568325" cy="422275"/>
              </a:xfrm>
              <a:custGeom>
                <a:avLst/>
                <a:gdLst>
                  <a:gd name="T0" fmla="*/ 180 w 358"/>
                  <a:gd name="T1" fmla="*/ 0 h 266"/>
                  <a:gd name="T2" fmla="*/ 0 w 358"/>
                  <a:gd name="T3" fmla="*/ 86 h 266"/>
                  <a:gd name="T4" fmla="*/ 0 w 358"/>
                  <a:gd name="T5" fmla="*/ 232 h 266"/>
                  <a:gd name="T6" fmla="*/ 0 w 358"/>
                  <a:gd name="T7" fmla="*/ 266 h 266"/>
                  <a:gd name="T8" fmla="*/ 30 w 358"/>
                  <a:gd name="T9" fmla="*/ 266 h 266"/>
                  <a:gd name="T10" fmla="*/ 330 w 358"/>
                  <a:gd name="T11" fmla="*/ 266 h 266"/>
                  <a:gd name="T12" fmla="*/ 358 w 358"/>
                  <a:gd name="T13" fmla="*/ 266 h 266"/>
                  <a:gd name="T14" fmla="*/ 358 w 358"/>
                  <a:gd name="T15" fmla="*/ 236 h 266"/>
                  <a:gd name="T16" fmla="*/ 358 w 358"/>
                  <a:gd name="T17" fmla="*/ 82 h 266"/>
                  <a:gd name="T18" fmla="*/ 180 w 358"/>
                  <a:gd name="T1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8" h="266">
                    <a:moveTo>
                      <a:pt x="180" y="0"/>
                    </a:moveTo>
                    <a:cubicBezTo>
                      <a:pt x="102" y="0"/>
                      <a:pt x="34" y="35"/>
                      <a:pt x="0" y="86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30" y="266"/>
                      <a:pt x="30" y="266"/>
                      <a:pt x="30" y="266"/>
                    </a:cubicBezTo>
                    <a:cubicBezTo>
                      <a:pt x="330" y="266"/>
                      <a:pt x="330" y="266"/>
                      <a:pt x="330" y="266"/>
                    </a:cubicBezTo>
                    <a:cubicBezTo>
                      <a:pt x="358" y="266"/>
                      <a:pt x="358" y="266"/>
                      <a:pt x="358" y="266"/>
                    </a:cubicBezTo>
                    <a:cubicBezTo>
                      <a:pt x="358" y="236"/>
                      <a:pt x="358" y="236"/>
                      <a:pt x="358" y="236"/>
                    </a:cubicBezTo>
                    <a:cubicBezTo>
                      <a:pt x="358" y="82"/>
                      <a:pt x="358" y="82"/>
                      <a:pt x="358" y="82"/>
                    </a:cubicBezTo>
                    <a:cubicBezTo>
                      <a:pt x="323" y="33"/>
                      <a:pt x="257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cxnSp>
        <p:nvCxnSpPr>
          <p:cNvPr id="37" name="直接连接符 36"/>
          <p:cNvCxnSpPr/>
          <p:nvPr/>
        </p:nvCxnSpPr>
        <p:spPr>
          <a:xfrm flipH="1">
            <a:off x="3113131" y="2287801"/>
            <a:ext cx="1" cy="285411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22"/>
          <p:cNvSpPr>
            <a:spLocks noEditPoints="1"/>
          </p:cNvSpPr>
          <p:nvPr/>
        </p:nvSpPr>
        <p:spPr bwMode="auto">
          <a:xfrm>
            <a:off x="3922412" y="342565"/>
            <a:ext cx="262998" cy="253652"/>
          </a:xfrm>
          <a:custGeom>
            <a:avLst/>
            <a:gdLst>
              <a:gd name="T0" fmla="*/ 59 w 98"/>
              <a:gd name="T1" fmla="*/ 0 h 94"/>
              <a:gd name="T2" fmla="*/ 70 w 98"/>
              <a:gd name="T3" fmla="*/ 11 h 94"/>
              <a:gd name="T4" fmla="*/ 79 w 98"/>
              <a:gd name="T5" fmla="*/ 14 h 94"/>
              <a:gd name="T6" fmla="*/ 98 w 98"/>
              <a:gd name="T7" fmla="*/ 34 h 94"/>
              <a:gd name="T8" fmla="*/ 92 w 98"/>
              <a:gd name="T9" fmla="*/ 89 h 94"/>
              <a:gd name="T10" fmla="*/ 19 w 98"/>
              <a:gd name="T11" fmla="*/ 94 h 94"/>
              <a:gd name="T12" fmla="*/ 5 w 98"/>
              <a:gd name="T13" fmla="*/ 88 h 94"/>
              <a:gd name="T14" fmla="*/ 0 w 98"/>
              <a:gd name="T15" fmla="*/ 34 h 94"/>
              <a:gd name="T16" fmla="*/ 19 w 98"/>
              <a:gd name="T17" fmla="*/ 14 h 94"/>
              <a:gd name="T18" fmla="*/ 27 w 98"/>
              <a:gd name="T19" fmla="*/ 11 h 94"/>
              <a:gd name="T20" fmla="*/ 38 w 98"/>
              <a:gd name="T21" fmla="*/ 0 h 94"/>
              <a:gd name="T22" fmla="*/ 69 w 98"/>
              <a:gd name="T23" fmla="*/ 22 h 94"/>
              <a:gd name="T24" fmla="*/ 68 w 98"/>
              <a:gd name="T25" fmla="*/ 22 h 94"/>
              <a:gd name="T26" fmla="*/ 29 w 98"/>
              <a:gd name="T27" fmla="*/ 22 h 94"/>
              <a:gd name="T28" fmla="*/ 11 w 98"/>
              <a:gd name="T29" fmla="*/ 25 h 94"/>
              <a:gd name="T30" fmla="*/ 7 w 98"/>
              <a:gd name="T31" fmla="*/ 34 h 94"/>
              <a:gd name="T32" fmla="*/ 18 w 98"/>
              <a:gd name="T33" fmla="*/ 52 h 94"/>
              <a:gd name="T34" fmla="*/ 20 w 98"/>
              <a:gd name="T35" fmla="*/ 43 h 94"/>
              <a:gd name="T36" fmla="*/ 37 w 98"/>
              <a:gd name="T37" fmla="*/ 43 h 94"/>
              <a:gd name="T38" fmla="*/ 39 w 98"/>
              <a:gd name="T39" fmla="*/ 45 h 94"/>
              <a:gd name="T40" fmla="*/ 59 w 98"/>
              <a:gd name="T41" fmla="*/ 52 h 94"/>
              <a:gd name="T42" fmla="*/ 61 w 98"/>
              <a:gd name="T43" fmla="*/ 43 h 94"/>
              <a:gd name="T44" fmla="*/ 77 w 98"/>
              <a:gd name="T45" fmla="*/ 43 h 94"/>
              <a:gd name="T46" fmla="*/ 80 w 98"/>
              <a:gd name="T47" fmla="*/ 45 h 94"/>
              <a:gd name="T48" fmla="*/ 91 w 98"/>
              <a:gd name="T49" fmla="*/ 52 h 94"/>
              <a:gd name="T50" fmla="*/ 87 w 98"/>
              <a:gd name="T51" fmla="*/ 25 h 94"/>
              <a:gd name="T52" fmla="*/ 69 w 98"/>
              <a:gd name="T53" fmla="*/ 22 h 94"/>
              <a:gd name="T54" fmla="*/ 32 w 98"/>
              <a:gd name="T55" fmla="*/ 14 h 94"/>
              <a:gd name="T56" fmla="*/ 66 w 98"/>
              <a:gd name="T57" fmla="*/ 11 h 94"/>
              <a:gd name="T58" fmla="*/ 59 w 98"/>
              <a:gd name="T59" fmla="*/ 4 h 94"/>
              <a:gd name="T60" fmla="*/ 34 w 98"/>
              <a:gd name="T61" fmla="*/ 6 h 94"/>
              <a:gd name="T62" fmla="*/ 32 w 98"/>
              <a:gd name="T63" fmla="*/ 14 h 94"/>
              <a:gd name="T64" fmla="*/ 7 w 98"/>
              <a:gd name="T65" fmla="*/ 57 h 94"/>
              <a:gd name="T66" fmla="*/ 11 w 98"/>
              <a:gd name="T67" fmla="*/ 83 h 94"/>
              <a:gd name="T68" fmla="*/ 19 w 98"/>
              <a:gd name="T69" fmla="*/ 87 h 94"/>
              <a:gd name="T70" fmla="*/ 87 w 98"/>
              <a:gd name="T71" fmla="*/ 83 h 94"/>
              <a:gd name="T72" fmla="*/ 91 w 98"/>
              <a:gd name="T73" fmla="*/ 57 h 94"/>
              <a:gd name="T74" fmla="*/ 80 w 98"/>
              <a:gd name="T75" fmla="*/ 63 h 94"/>
              <a:gd name="T76" fmla="*/ 77 w 98"/>
              <a:gd name="T77" fmla="*/ 66 h 94"/>
              <a:gd name="T78" fmla="*/ 59 w 98"/>
              <a:gd name="T79" fmla="*/ 63 h 94"/>
              <a:gd name="T80" fmla="*/ 59 w 98"/>
              <a:gd name="T81" fmla="*/ 57 h 94"/>
              <a:gd name="T82" fmla="*/ 39 w 98"/>
              <a:gd name="T83" fmla="*/ 63 h 94"/>
              <a:gd name="T84" fmla="*/ 36 w 98"/>
              <a:gd name="T85" fmla="*/ 66 h 94"/>
              <a:gd name="T86" fmla="*/ 18 w 98"/>
              <a:gd name="T87" fmla="*/ 63 h 94"/>
              <a:gd name="T88" fmla="*/ 18 w 98"/>
              <a:gd name="T89" fmla="*/ 57 h 94"/>
              <a:gd name="T90" fmla="*/ 34 w 98"/>
              <a:gd name="T91" fmla="*/ 48 h 94"/>
              <a:gd name="T92" fmla="*/ 23 w 98"/>
              <a:gd name="T93" fmla="*/ 48 h 94"/>
              <a:gd name="T94" fmla="*/ 23 w 98"/>
              <a:gd name="T95" fmla="*/ 54 h 94"/>
              <a:gd name="T96" fmla="*/ 23 w 98"/>
              <a:gd name="T97" fmla="*/ 61 h 94"/>
              <a:gd name="T98" fmla="*/ 34 w 98"/>
              <a:gd name="T99" fmla="*/ 54 h 94"/>
              <a:gd name="T100" fmla="*/ 34 w 98"/>
              <a:gd name="T101" fmla="*/ 54 h 94"/>
              <a:gd name="T102" fmla="*/ 75 w 98"/>
              <a:gd name="T103" fmla="*/ 48 h 94"/>
              <a:gd name="T104" fmla="*/ 64 w 98"/>
              <a:gd name="T105" fmla="*/ 48 h 94"/>
              <a:gd name="T106" fmla="*/ 64 w 98"/>
              <a:gd name="T107" fmla="*/ 54 h 94"/>
              <a:gd name="T108" fmla="*/ 64 w 98"/>
              <a:gd name="T109" fmla="*/ 61 h 94"/>
              <a:gd name="T110" fmla="*/ 75 w 98"/>
              <a:gd name="T111" fmla="*/ 54 h 94"/>
              <a:gd name="T112" fmla="*/ 75 w 98"/>
              <a:gd name="T113" fmla="*/ 5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94">
                <a:moveTo>
                  <a:pt x="38" y="0"/>
                </a:moveTo>
                <a:cubicBezTo>
                  <a:pt x="59" y="0"/>
                  <a:pt x="59" y="0"/>
                  <a:pt x="59" y="0"/>
                </a:cubicBezTo>
                <a:cubicBezTo>
                  <a:pt x="62" y="0"/>
                  <a:pt x="65" y="1"/>
                  <a:pt x="67" y="3"/>
                </a:cubicBezTo>
                <a:cubicBezTo>
                  <a:pt x="69" y="5"/>
                  <a:pt x="70" y="8"/>
                  <a:pt x="70" y="11"/>
                </a:cubicBezTo>
                <a:cubicBezTo>
                  <a:pt x="70" y="14"/>
                  <a:pt x="70" y="14"/>
                  <a:pt x="7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84" y="14"/>
                  <a:pt x="89" y="16"/>
                  <a:pt x="92" y="20"/>
                </a:cubicBezTo>
                <a:cubicBezTo>
                  <a:pt x="96" y="24"/>
                  <a:pt x="98" y="28"/>
                  <a:pt x="98" y="34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80"/>
                  <a:pt x="96" y="85"/>
                  <a:pt x="92" y="89"/>
                </a:cubicBezTo>
                <a:cubicBezTo>
                  <a:pt x="89" y="92"/>
                  <a:pt x="84" y="94"/>
                  <a:pt x="79" y="94"/>
                </a:cubicBezTo>
                <a:cubicBezTo>
                  <a:pt x="19" y="94"/>
                  <a:pt x="19" y="94"/>
                  <a:pt x="19" y="94"/>
                </a:cubicBezTo>
                <a:cubicBezTo>
                  <a:pt x="14" y="94"/>
                  <a:pt x="9" y="92"/>
                  <a:pt x="5" y="89"/>
                </a:cubicBezTo>
                <a:cubicBezTo>
                  <a:pt x="5" y="88"/>
                  <a:pt x="5" y="88"/>
                  <a:pt x="5" y="88"/>
                </a:cubicBezTo>
                <a:cubicBezTo>
                  <a:pt x="2" y="85"/>
                  <a:pt x="0" y="80"/>
                  <a:pt x="0" y="7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8"/>
                  <a:pt x="2" y="24"/>
                  <a:pt x="5" y="20"/>
                </a:cubicBezTo>
                <a:cubicBezTo>
                  <a:pt x="9" y="16"/>
                  <a:pt x="14" y="14"/>
                  <a:pt x="19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8"/>
                  <a:pt x="29" y="5"/>
                  <a:pt x="31" y="3"/>
                </a:cubicBezTo>
                <a:cubicBezTo>
                  <a:pt x="33" y="1"/>
                  <a:pt x="35" y="0"/>
                  <a:pt x="38" y="0"/>
                </a:cubicBezTo>
                <a:close/>
                <a:moveTo>
                  <a:pt x="69" y="22"/>
                </a:moveTo>
                <a:cubicBezTo>
                  <a:pt x="69" y="22"/>
                  <a:pt x="69" y="22"/>
                  <a:pt x="69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6" y="22"/>
                  <a:pt x="13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9" y="28"/>
                  <a:pt x="7" y="31"/>
                  <a:pt x="7" y="34"/>
                </a:cubicBezTo>
                <a:cubicBezTo>
                  <a:pt x="7" y="52"/>
                  <a:pt x="7" y="52"/>
                  <a:pt x="7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4"/>
                  <a:pt x="19" y="43"/>
                  <a:pt x="20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8" y="43"/>
                  <a:pt x="39" y="44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52"/>
                  <a:pt x="39" y="52"/>
                  <a:pt x="3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4"/>
                  <a:pt x="60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9" y="43"/>
                  <a:pt x="80" y="44"/>
                  <a:pt x="80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80" y="52"/>
                  <a:pt x="80" y="52"/>
                  <a:pt x="8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34"/>
                  <a:pt x="91" y="34"/>
                  <a:pt x="91" y="34"/>
                </a:cubicBezTo>
                <a:cubicBezTo>
                  <a:pt x="91" y="31"/>
                  <a:pt x="89" y="28"/>
                  <a:pt x="87" y="25"/>
                </a:cubicBezTo>
                <a:cubicBezTo>
                  <a:pt x="85" y="23"/>
                  <a:pt x="82" y="22"/>
                  <a:pt x="79" y="22"/>
                </a:cubicBezTo>
                <a:cubicBezTo>
                  <a:pt x="69" y="22"/>
                  <a:pt x="69" y="22"/>
                  <a:pt x="69" y="22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9"/>
                  <a:pt x="65" y="7"/>
                  <a:pt x="64" y="6"/>
                </a:cubicBezTo>
                <a:cubicBezTo>
                  <a:pt x="63" y="5"/>
                  <a:pt x="61" y="4"/>
                  <a:pt x="5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5" y="5"/>
                  <a:pt x="34" y="6"/>
                </a:cubicBezTo>
                <a:cubicBezTo>
                  <a:pt x="33" y="7"/>
                  <a:pt x="32" y="9"/>
                  <a:pt x="32" y="11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7" y="57"/>
                </a:moveTo>
                <a:cubicBezTo>
                  <a:pt x="7" y="57"/>
                  <a:pt x="7" y="57"/>
                  <a:pt x="7" y="57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78"/>
                  <a:pt x="8" y="81"/>
                  <a:pt x="11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3" y="85"/>
                  <a:pt x="16" y="87"/>
                  <a:pt x="19" y="87"/>
                </a:cubicBezTo>
                <a:cubicBezTo>
                  <a:pt x="79" y="87"/>
                  <a:pt x="79" y="87"/>
                  <a:pt x="79" y="87"/>
                </a:cubicBezTo>
                <a:cubicBezTo>
                  <a:pt x="82" y="87"/>
                  <a:pt x="85" y="85"/>
                  <a:pt x="87" y="83"/>
                </a:cubicBezTo>
                <a:cubicBezTo>
                  <a:pt x="89" y="81"/>
                  <a:pt x="91" y="78"/>
                  <a:pt x="91" y="75"/>
                </a:cubicBezTo>
                <a:cubicBezTo>
                  <a:pt x="91" y="57"/>
                  <a:pt x="91" y="57"/>
                  <a:pt x="91" y="57"/>
                </a:cubicBezTo>
                <a:cubicBezTo>
                  <a:pt x="80" y="57"/>
                  <a:pt x="80" y="57"/>
                  <a:pt x="80" y="57"/>
                </a:cubicBezTo>
                <a:cubicBezTo>
                  <a:pt x="80" y="63"/>
                  <a:pt x="80" y="63"/>
                  <a:pt x="80" y="63"/>
                </a:cubicBezTo>
                <a:cubicBezTo>
                  <a:pt x="80" y="65"/>
                  <a:pt x="79" y="66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0" y="66"/>
                  <a:pt x="59" y="65"/>
                  <a:pt x="59" y="63"/>
                </a:cubicBezTo>
                <a:cubicBezTo>
                  <a:pt x="59" y="63"/>
                  <a:pt x="59" y="63"/>
                  <a:pt x="59" y="63"/>
                </a:cubicBezTo>
                <a:cubicBezTo>
                  <a:pt x="59" y="57"/>
                  <a:pt x="59" y="57"/>
                  <a:pt x="5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63"/>
                  <a:pt x="39" y="63"/>
                  <a:pt x="39" y="63"/>
                </a:cubicBezTo>
                <a:cubicBezTo>
                  <a:pt x="39" y="65"/>
                  <a:pt x="38" y="66"/>
                  <a:pt x="37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6"/>
                  <a:pt x="18" y="65"/>
                  <a:pt x="18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8" y="57"/>
                  <a:pt x="18" y="57"/>
                  <a:pt x="18" y="57"/>
                </a:cubicBezTo>
                <a:cubicBezTo>
                  <a:pt x="7" y="57"/>
                  <a:pt x="7" y="57"/>
                  <a:pt x="7" y="57"/>
                </a:cubicBezTo>
                <a:close/>
                <a:moveTo>
                  <a:pt x="34" y="48"/>
                </a:moveTo>
                <a:cubicBezTo>
                  <a:pt x="34" y="48"/>
                  <a:pt x="34" y="48"/>
                  <a:pt x="34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61"/>
                  <a:pt x="23" y="61"/>
                  <a:pt x="23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48"/>
                  <a:pt x="34" y="48"/>
                  <a:pt x="34" y="48"/>
                </a:cubicBezTo>
                <a:close/>
                <a:moveTo>
                  <a:pt x="75" y="48"/>
                </a:moveTo>
                <a:cubicBezTo>
                  <a:pt x="75" y="48"/>
                  <a:pt x="75" y="48"/>
                  <a:pt x="75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61"/>
                  <a:pt x="64" y="61"/>
                  <a:pt x="64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48"/>
                  <a:pt x="75" y="48"/>
                  <a:pt x="75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" name="菱形 1"/>
          <p:cNvSpPr/>
          <p:nvPr/>
        </p:nvSpPr>
        <p:spPr>
          <a:xfrm>
            <a:off x="2780799" y="1623145"/>
            <a:ext cx="664665" cy="66466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4" name="Freeform 7"/>
          <p:cNvSpPr/>
          <p:nvPr/>
        </p:nvSpPr>
        <p:spPr bwMode="auto">
          <a:xfrm>
            <a:off x="2833034" y="2135992"/>
            <a:ext cx="106887" cy="213392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7"/>
          <p:cNvSpPr/>
          <p:nvPr/>
        </p:nvSpPr>
        <p:spPr bwMode="auto">
          <a:xfrm>
            <a:off x="3313017" y="1781946"/>
            <a:ext cx="86920" cy="17353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7"/>
          <p:cNvSpPr/>
          <p:nvPr/>
        </p:nvSpPr>
        <p:spPr bwMode="auto">
          <a:xfrm>
            <a:off x="2733066" y="1570667"/>
            <a:ext cx="167709" cy="334816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7"/>
          <p:cNvSpPr/>
          <p:nvPr/>
        </p:nvSpPr>
        <p:spPr bwMode="auto">
          <a:xfrm>
            <a:off x="3399942" y="2069774"/>
            <a:ext cx="173225" cy="345828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7"/>
          <p:cNvSpPr/>
          <p:nvPr/>
        </p:nvSpPr>
        <p:spPr bwMode="auto">
          <a:xfrm flipH="1">
            <a:off x="2572182" y="1570666"/>
            <a:ext cx="160883" cy="334818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3987543" y="774566"/>
            <a:ext cx="4326869" cy="175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客户要求：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某银行要为本行信用卡制作一个苹果手机客户端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图标，要求色彩活力，信用卡要突出明了，客户端功能便于用户操作。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操作提示：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Photoshop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软件。最终存为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36×36px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48×48px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72×72px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三种尺寸的文件。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参考样例如图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3-3-162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3-3-163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3-3-164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625335" y="3084487"/>
            <a:ext cx="1469608" cy="1390994"/>
            <a:chOff x="3321456" y="3272873"/>
            <a:chExt cx="1469608" cy="139099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1456" y="3272873"/>
              <a:ext cx="1469608" cy="1031274"/>
            </a:xfrm>
            <a:prstGeom prst="rect">
              <a:avLst/>
            </a:prstGeom>
          </p:spPr>
        </p:pic>
        <p:sp>
          <p:nvSpPr>
            <p:cNvPr id="39" name="矩形 38"/>
            <p:cNvSpPr/>
            <p:nvPr/>
          </p:nvSpPr>
          <p:spPr>
            <a:xfrm>
              <a:off x="3341962" y="4417646"/>
              <a:ext cx="142859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3-3-162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参考样例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69681" y="2693966"/>
            <a:ext cx="1428596" cy="1199171"/>
            <a:chOff x="4761234" y="2808803"/>
            <a:chExt cx="1428596" cy="119917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5632" y="2808803"/>
              <a:ext cx="749144" cy="948602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4761234" y="3761753"/>
              <a:ext cx="142859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3-3-163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参考样例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344057" y="3896119"/>
            <a:ext cx="1428596" cy="1122837"/>
            <a:chOff x="4761234" y="4113436"/>
            <a:chExt cx="1428596" cy="1122837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9148" y="4113436"/>
              <a:ext cx="749144" cy="864357"/>
            </a:xfrm>
            <a:prstGeom prst="rect">
              <a:avLst/>
            </a:prstGeom>
          </p:spPr>
        </p:pic>
        <p:sp>
          <p:nvSpPr>
            <p:cNvPr id="50" name="矩形 49"/>
            <p:cNvSpPr/>
            <p:nvPr/>
          </p:nvSpPr>
          <p:spPr>
            <a:xfrm>
              <a:off x="4761234" y="4990052"/>
              <a:ext cx="142859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3-3-164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参考样例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049447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 p14:presetBounceEnd="6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5" presetClass="emph" presetSubtype="0" repeatCount="3000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1" dur="1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35" presetClass="emph" presetSubtype="0" repeatCount="3000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7" dur="1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5" presetClass="emph" presetSubtype="0" repeatCount="3000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3" dur="1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5" presetClass="emph" presetSubtype="0" repeatCount="3000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9" dur="1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5" presetClass="emph" presetSubtype="0" repeatCount="3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5" dur="1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35" presetClass="emph" presetSubtype="0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60" dur="1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1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38" grpId="0" animBg="1"/>
          <p:bldP spid="2" grpId="0" animBg="1"/>
          <p:bldP spid="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5" presetClass="emph" presetSubtype="0" repeatCount="3000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1" dur="1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35" presetClass="emph" presetSubtype="0" repeatCount="3000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7" dur="1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5" presetClass="emph" presetSubtype="0" repeatCount="3000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3" dur="1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5" presetClass="emph" presetSubtype="0" repeatCount="3000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9" dur="1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5" presetClass="emph" presetSubtype="0" repeatCount="3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5" dur="1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35" presetClass="emph" presetSubtype="0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60" dur="1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1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38" grpId="0" animBg="1"/>
          <p:bldP spid="2" grpId="0" animBg="1"/>
          <p:bldP spid="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49" grpId="0"/>
        </p:bldLst>
      </p:timing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13606" y="-7938"/>
            <a:ext cx="2556000" cy="5159376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13606" y="2133600"/>
            <a:ext cx="438938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1979367" y="1562844"/>
            <a:ext cx="580472" cy="1158916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235737" y="2089959"/>
            <a:ext cx="471804" cy="94530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270998" y="2101010"/>
            <a:ext cx="3399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感谢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各位观看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270998" y="2675012"/>
            <a:ext cx="2675414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49254" y="3165533"/>
            <a:ext cx="2034712" cy="2034712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4649" y="4227140"/>
            <a:ext cx="2034712" cy="2034712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2103700" y="4227140"/>
            <a:ext cx="2034712" cy="2034712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124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/>
      <p:bldP spid="19" grpId="0" animBg="1"/>
      <p:bldP spid="11" grpId="0" animBg="1"/>
      <p:bldP spid="12" grpId="0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70" y="1"/>
            <a:ext cx="6855884" cy="514191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42207" y="-7645"/>
            <a:ext cx="6856413" cy="5141914"/>
          </a:xfrm>
          <a:prstGeom prst="rect">
            <a:avLst/>
          </a:prstGeom>
          <a:solidFill>
            <a:srgbClr val="558ED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2190420" y="3722957"/>
            <a:ext cx="27251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任务二 设计手机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5077434" y="3816686"/>
            <a:ext cx="68979" cy="138203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2046402" y="3674892"/>
            <a:ext cx="0" cy="42324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491689" y="3731420"/>
            <a:ext cx="396306" cy="319798"/>
            <a:chOff x="-3743325" y="2247900"/>
            <a:chExt cx="822326" cy="663576"/>
          </a:xfrm>
          <a:solidFill>
            <a:schemeClr val="bg1"/>
          </a:solidFill>
        </p:grpSpPr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-3743325" y="2247900"/>
              <a:ext cx="588963" cy="660400"/>
            </a:xfrm>
            <a:custGeom>
              <a:avLst/>
              <a:gdLst>
                <a:gd name="T0" fmla="*/ 156 w 157"/>
                <a:gd name="T1" fmla="*/ 168 h 176"/>
                <a:gd name="T2" fmla="*/ 100 w 157"/>
                <a:gd name="T3" fmla="*/ 96 h 176"/>
                <a:gd name="T4" fmla="*/ 102 w 157"/>
                <a:gd name="T5" fmla="*/ 94 h 176"/>
                <a:gd name="T6" fmla="*/ 108 w 157"/>
                <a:gd name="T7" fmla="*/ 90 h 176"/>
                <a:gd name="T8" fmla="*/ 114 w 157"/>
                <a:gd name="T9" fmla="*/ 86 h 176"/>
                <a:gd name="T10" fmla="*/ 121 w 157"/>
                <a:gd name="T11" fmla="*/ 77 h 176"/>
                <a:gd name="T12" fmla="*/ 123 w 157"/>
                <a:gd name="T13" fmla="*/ 72 h 176"/>
                <a:gd name="T14" fmla="*/ 124 w 157"/>
                <a:gd name="T15" fmla="*/ 71 h 176"/>
                <a:gd name="T16" fmla="*/ 128 w 157"/>
                <a:gd name="T17" fmla="*/ 50 h 176"/>
                <a:gd name="T18" fmla="*/ 78 w 157"/>
                <a:gd name="T19" fmla="*/ 0 h 176"/>
                <a:gd name="T20" fmla="*/ 78 w 157"/>
                <a:gd name="T21" fmla="*/ 0 h 176"/>
                <a:gd name="T22" fmla="*/ 78 w 157"/>
                <a:gd name="T23" fmla="*/ 0 h 176"/>
                <a:gd name="T24" fmla="*/ 28 w 157"/>
                <a:gd name="T25" fmla="*/ 50 h 176"/>
                <a:gd name="T26" fmla="*/ 56 w 157"/>
                <a:gd name="T27" fmla="*/ 96 h 176"/>
                <a:gd name="T28" fmla="*/ 0 w 157"/>
                <a:gd name="T29" fmla="*/ 168 h 176"/>
                <a:gd name="T30" fmla="*/ 0 w 157"/>
                <a:gd name="T31" fmla="*/ 169 h 176"/>
                <a:gd name="T32" fmla="*/ 0 w 157"/>
                <a:gd name="T33" fmla="*/ 169 h 176"/>
                <a:gd name="T34" fmla="*/ 1 w 157"/>
                <a:gd name="T35" fmla="*/ 172 h 176"/>
                <a:gd name="T36" fmla="*/ 7 w 157"/>
                <a:gd name="T37" fmla="*/ 176 h 176"/>
                <a:gd name="T38" fmla="*/ 13 w 157"/>
                <a:gd name="T39" fmla="*/ 172 h 176"/>
                <a:gd name="T40" fmla="*/ 13 w 157"/>
                <a:gd name="T41" fmla="*/ 170 h 176"/>
                <a:gd name="T42" fmla="*/ 14 w 157"/>
                <a:gd name="T43" fmla="*/ 169 h 176"/>
                <a:gd name="T44" fmla="*/ 13 w 157"/>
                <a:gd name="T45" fmla="*/ 168 h 176"/>
                <a:gd name="T46" fmla="*/ 13 w 157"/>
                <a:gd name="T47" fmla="*/ 165 h 176"/>
                <a:gd name="T48" fmla="*/ 14 w 157"/>
                <a:gd name="T49" fmla="*/ 163 h 176"/>
                <a:gd name="T50" fmla="*/ 14 w 157"/>
                <a:gd name="T51" fmla="*/ 163 h 176"/>
                <a:gd name="T52" fmla="*/ 39 w 157"/>
                <a:gd name="T53" fmla="*/ 119 h 176"/>
                <a:gd name="T54" fmla="*/ 40 w 157"/>
                <a:gd name="T55" fmla="*/ 119 h 176"/>
                <a:gd name="T56" fmla="*/ 40 w 157"/>
                <a:gd name="T57" fmla="*/ 119 h 176"/>
                <a:gd name="T58" fmla="*/ 68 w 157"/>
                <a:gd name="T59" fmla="*/ 107 h 176"/>
                <a:gd name="T60" fmla="*/ 68 w 157"/>
                <a:gd name="T61" fmla="*/ 106 h 176"/>
                <a:gd name="T62" fmla="*/ 73 w 157"/>
                <a:gd name="T63" fmla="*/ 106 h 176"/>
                <a:gd name="T64" fmla="*/ 77 w 157"/>
                <a:gd name="T65" fmla="*/ 106 h 176"/>
                <a:gd name="T66" fmla="*/ 78 w 157"/>
                <a:gd name="T67" fmla="*/ 106 h 176"/>
                <a:gd name="T68" fmla="*/ 85 w 157"/>
                <a:gd name="T69" fmla="*/ 106 h 176"/>
                <a:gd name="T70" fmla="*/ 85 w 157"/>
                <a:gd name="T71" fmla="*/ 106 h 176"/>
                <a:gd name="T72" fmla="*/ 143 w 157"/>
                <a:gd name="T73" fmla="*/ 163 h 176"/>
                <a:gd name="T74" fmla="*/ 143 w 157"/>
                <a:gd name="T75" fmla="*/ 163 h 176"/>
                <a:gd name="T76" fmla="*/ 143 w 157"/>
                <a:gd name="T77" fmla="*/ 165 h 176"/>
                <a:gd name="T78" fmla="*/ 143 w 157"/>
                <a:gd name="T79" fmla="*/ 168 h 176"/>
                <a:gd name="T80" fmla="*/ 143 w 157"/>
                <a:gd name="T81" fmla="*/ 169 h 176"/>
                <a:gd name="T82" fmla="*/ 143 w 157"/>
                <a:gd name="T83" fmla="*/ 170 h 176"/>
                <a:gd name="T84" fmla="*/ 143 w 157"/>
                <a:gd name="T85" fmla="*/ 172 h 176"/>
                <a:gd name="T86" fmla="*/ 150 w 157"/>
                <a:gd name="T87" fmla="*/ 176 h 176"/>
                <a:gd name="T88" fmla="*/ 156 w 157"/>
                <a:gd name="T89" fmla="*/ 172 h 176"/>
                <a:gd name="T90" fmla="*/ 157 w 157"/>
                <a:gd name="T91" fmla="*/ 169 h 176"/>
                <a:gd name="T92" fmla="*/ 157 w 157"/>
                <a:gd name="T93" fmla="*/ 169 h 176"/>
                <a:gd name="T94" fmla="*/ 156 w 157"/>
                <a:gd name="T95" fmla="*/ 168 h 176"/>
                <a:gd name="T96" fmla="*/ 41 w 157"/>
                <a:gd name="T97" fmla="*/ 50 h 176"/>
                <a:gd name="T98" fmla="*/ 78 w 157"/>
                <a:gd name="T99" fmla="*/ 13 h 176"/>
                <a:gd name="T100" fmla="*/ 115 w 157"/>
                <a:gd name="T101" fmla="*/ 50 h 176"/>
                <a:gd name="T102" fmla="*/ 78 w 157"/>
                <a:gd name="T103" fmla="*/ 87 h 176"/>
                <a:gd name="T104" fmla="*/ 41 w 157"/>
                <a:gd name="T105" fmla="*/ 5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76">
                  <a:moveTo>
                    <a:pt x="156" y="168"/>
                  </a:moveTo>
                  <a:cubicBezTo>
                    <a:pt x="155" y="134"/>
                    <a:pt x="132" y="105"/>
                    <a:pt x="100" y="96"/>
                  </a:cubicBezTo>
                  <a:cubicBezTo>
                    <a:pt x="101" y="95"/>
                    <a:pt x="102" y="94"/>
                    <a:pt x="102" y="94"/>
                  </a:cubicBezTo>
                  <a:cubicBezTo>
                    <a:pt x="104" y="93"/>
                    <a:pt x="108" y="91"/>
                    <a:pt x="108" y="90"/>
                  </a:cubicBezTo>
                  <a:cubicBezTo>
                    <a:pt x="110" y="89"/>
                    <a:pt x="113" y="86"/>
                    <a:pt x="114" y="86"/>
                  </a:cubicBezTo>
                  <a:cubicBezTo>
                    <a:pt x="115" y="84"/>
                    <a:pt x="120" y="78"/>
                    <a:pt x="121" y="77"/>
                  </a:cubicBezTo>
                  <a:cubicBezTo>
                    <a:pt x="122" y="75"/>
                    <a:pt x="123" y="74"/>
                    <a:pt x="123" y="72"/>
                  </a:cubicBezTo>
                  <a:cubicBezTo>
                    <a:pt x="124" y="72"/>
                    <a:pt x="124" y="71"/>
                    <a:pt x="124" y="71"/>
                  </a:cubicBezTo>
                  <a:cubicBezTo>
                    <a:pt x="127" y="65"/>
                    <a:pt x="128" y="58"/>
                    <a:pt x="128" y="50"/>
                  </a:cubicBezTo>
                  <a:cubicBezTo>
                    <a:pt x="128" y="23"/>
                    <a:pt x="106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0"/>
                    <a:pt x="28" y="23"/>
                    <a:pt x="28" y="50"/>
                  </a:cubicBezTo>
                  <a:cubicBezTo>
                    <a:pt x="28" y="70"/>
                    <a:pt x="40" y="87"/>
                    <a:pt x="56" y="96"/>
                  </a:cubicBezTo>
                  <a:cubicBezTo>
                    <a:pt x="25" y="105"/>
                    <a:pt x="1" y="134"/>
                    <a:pt x="0" y="168"/>
                  </a:cubicBezTo>
                  <a:cubicBezTo>
                    <a:pt x="0" y="168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0"/>
                    <a:pt x="0" y="171"/>
                    <a:pt x="1" y="172"/>
                  </a:cubicBezTo>
                  <a:cubicBezTo>
                    <a:pt x="2" y="174"/>
                    <a:pt x="4" y="176"/>
                    <a:pt x="7" y="176"/>
                  </a:cubicBezTo>
                  <a:cubicBezTo>
                    <a:pt x="10" y="176"/>
                    <a:pt x="12" y="174"/>
                    <a:pt x="13" y="172"/>
                  </a:cubicBezTo>
                  <a:cubicBezTo>
                    <a:pt x="13" y="171"/>
                    <a:pt x="13" y="170"/>
                    <a:pt x="13" y="170"/>
                  </a:cubicBezTo>
                  <a:cubicBezTo>
                    <a:pt x="13" y="169"/>
                    <a:pt x="14" y="169"/>
                    <a:pt x="14" y="169"/>
                  </a:cubicBezTo>
                  <a:cubicBezTo>
                    <a:pt x="14" y="168"/>
                    <a:pt x="13" y="168"/>
                    <a:pt x="13" y="168"/>
                  </a:cubicBezTo>
                  <a:cubicBezTo>
                    <a:pt x="13" y="167"/>
                    <a:pt x="13" y="166"/>
                    <a:pt x="13" y="165"/>
                  </a:cubicBezTo>
                  <a:cubicBezTo>
                    <a:pt x="13" y="164"/>
                    <a:pt x="14" y="164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6" y="145"/>
                    <a:pt x="25" y="130"/>
                    <a:pt x="39" y="119"/>
                  </a:cubicBezTo>
                  <a:cubicBezTo>
                    <a:pt x="39" y="119"/>
                    <a:pt x="39" y="119"/>
                    <a:pt x="40" y="119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8" y="113"/>
                    <a:pt x="57" y="108"/>
                    <a:pt x="68" y="107"/>
                  </a:cubicBezTo>
                  <a:cubicBezTo>
                    <a:pt x="68" y="107"/>
                    <a:pt x="68" y="106"/>
                    <a:pt x="68" y="106"/>
                  </a:cubicBezTo>
                  <a:cubicBezTo>
                    <a:pt x="70" y="106"/>
                    <a:pt x="71" y="106"/>
                    <a:pt x="73" y="106"/>
                  </a:cubicBezTo>
                  <a:cubicBezTo>
                    <a:pt x="74" y="106"/>
                    <a:pt x="75" y="106"/>
                    <a:pt x="77" y="106"/>
                  </a:cubicBezTo>
                  <a:cubicBezTo>
                    <a:pt x="77" y="106"/>
                    <a:pt x="78" y="106"/>
                    <a:pt x="78" y="106"/>
                  </a:cubicBezTo>
                  <a:cubicBezTo>
                    <a:pt x="80" y="106"/>
                    <a:pt x="83" y="106"/>
                    <a:pt x="85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115" y="109"/>
                    <a:pt x="139" y="133"/>
                    <a:pt x="143" y="163"/>
                  </a:cubicBezTo>
                  <a:cubicBezTo>
                    <a:pt x="143" y="163"/>
                    <a:pt x="143" y="163"/>
                    <a:pt x="143" y="163"/>
                  </a:cubicBezTo>
                  <a:cubicBezTo>
                    <a:pt x="143" y="164"/>
                    <a:pt x="143" y="164"/>
                    <a:pt x="143" y="165"/>
                  </a:cubicBezTo>
                  <a:cubicBezTo>
                    <a:pt x="143" y="166"/>
                    <a:pt x="143" y="167"/>
                    <a:pt x="143" y="168"/>
                  </a:cubicBez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3" y="169"/>
                    <a:pt x="143" y="170"/>
                  </a:cubicBezTo>
                  <a:cubicBezTo>
                    <a:pt x="143" y="170"/>
                    <a:pt x="143" y="171"/>
                    <a:pt x="143" y="172"/>
                  </a:cubicBezTo>
                  <a:cubicBezTo>
                    <a:pt x="145" y="174"/>
                    <a:pt x="147" y="176"/>
                    <a:pt x="150" y="176"/>
                  </a:cubicBezTo>
                  <a:cubicBezTo>
                    <a:pt x="152" y="176"/>
                    <a:pt x="155" y="174"/>
                    <a:pt x="156" y="172"/>
                  </a:cubicBezTo>
                  <a:cubicBezTo>
                    <a:pt x="156" y="171"/>
                    <a:pt x="156" y="170"/>
                    <a:pt x="157" y="169"/>
                  </a:cubicBezTo>
                  <a:cubicBezTo>
                    <a:pt x="157" y="169"/>
                    <a:pt x="157" y="169"/>
                    <a:pt x="157" y="169"/>
                  </a:cubicBezTo>
                  <a:cubicBezTo>
                    <a:pt x="157" y="169"/>
                    <a:pt x="157" y="168"/>
                    <a:pt x="156" y="168"/>
                  </a:cubicBezTo>
                  <a:close/>
                  <a:moveTo>
                    <a:pt x="41" y="50"/>
                  </a:moveTo>
                  <a:cubicBezTo>
                    <a:pt x="41" y="30"/>
                    <a:pt x="58" y="13"/>
                    <a:pt x="78" y="13"/>
                  </a:cubicBezTo>
                  <a:cubicBezTo>
                    <a:pt x="99" y="13"/>
                    <a:pt x="115" y="30"/>
                    <a:pt x="115" y="50"/>
                  </a:cubicBezTo>
                  <a:cubicBezTo>
                    <a:pt x="115" y="71"/>
                    <a:pt x="99" y="87"/>
                    <a:pt x="78" y="87"/>
                  </a:cubicBezTo>
                  <a:cubicBezTo>
                    <a:pt x="58" y="87"/>
                    <a:pt x="41" y="71"/>
                    <a:pt x="4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-3236912" y="2255838"/>
              <a:ext cx="315913" cy="655638"/>
            </a:xfrm>
            <a:custGeom>
              <a:avLst/>
              <a:gdLst>
                <a:gd name="T0" fmla="*/ 84 w 84"/>
                <a:gd name="T1" fmla="*/ 168 h 175"/>
                <a:gd name="T2" fmla="*/ 28 w 84"/>
                <a:gd name="T3" fmla="*/ 95 h 175"/>
                <a:gd name="T4" fmla="*/ 56 w 84"/>
                <a:gd name="T5" fmla="*/ 50 h 175"/>
                <a:gd name="T6" fmla="*/ 6 w 84"/>
                <a:gd name="T7" fmla="*/ 0 h 175"/>
                <a:gd name="T8" fmla="*/ 6 w 84"/>
                <a:gd name="T9" fmla="*/ 0 h 175"/>
                <a:gd name="T10" fmla="*/ 0 w 84"/>
                <a:gd name="T11" fmla="*/ 7 h 175"/>
                <a:gd name="T12" fmla="*/ 6 w 84"/>
                <a:gd name="T13" fmla="*/ 13 h 175"/>
                <a:gd name="T14" fmla="*/ 6 w 84"/>
                <a:gd name="T15" fmla="*/ 13 h 175"/>
                <a:gd name="T16" fmla="*/ 7 w 84"/>
                <a:gd name="T17" fmla="*/ 13 h 175"/>
                <a:gd name="T18" fmla="*/ 7 w 84"/>
                <a:gd name="T19" fmla="*/ 13 h 175"/>
                <a:gd name="T20" fmla="*/ 7 w 84"/>
                <a:gd name="T21" fmla="*/ 13 h 175"/>
                <a:gd name="T22" fmla="*/ 43 w 84"/>
                <a:gd name="T23" fmla="*/ 50 h 175"/>
                <a:gd name="T24" fmla="*/ 10 w 84"/>
                <a:gd name="T25" fmla="*/ 89 h 175"/>
                <a:gd name="T26" fmla="*/ 10 w 84"/>
                <a:gd name="T27" fmla="*/ 89 h 175"/>
                <a:gd name="T28" fmla="*/ 6 w 84"/>
                <a:gd name="T29" fmla="*/ 91 h 175"/>
                <a:gd name="T30" fmla="*/ 3 w 84"/>
                <a:gd name="T31" fmla="*/ 97 h 175"/>
                <a:gd name="T32" fmla="*/ 6 w 84"/>
                <a:gd name="T33" fmla="*/ 103 h 175"/>
                <a:gd name="T34" fmla="*/ 12 w 84"/>
                <a:gd name="T35" fmla="*/ 106 h 175"/>
                <a:gd name="T36" fmla="*/ 12 w 84"/>
                <a:gd name="T37" fmla="*/ 106 h 175"/>
                <a:gd name="T38" fmla="*/ 12 w 84"/>
                <a:gd name="T39" fmla="*/ 106 h 175"/>
                <a:gd name="T40" fmla="*/ 16 w 84"/>
                <a:gd name="T41" fmla="*/ 106 h 175"/>
                <a:gd name="T42" fmla="*/ 17 w 84"/>
                <a:gd name="T43" fmla="*/ 106 h 175"/>
                <a:gd name="T44" fmla="*/ 45 w 84"/>
                <a:gd name="T45" fmla="*/ 118 h 175"/>
                <a:gd name="T46" fmla="*/ 45 w 84"/>
                <a:gd name="T47" fmla="*/ 118 h 175"/>
                <a:gd name="T48" fmla="*/ 46 w 84"/>
                <a:gd name="T49" fmla="*/ 119 h 175"/>
                <a:gd name="T50" fmla="*/ 71 w 84"/>
                <a:gd name="T51" fmla="*/ 163 h 175"/>
                <a:gd name="T52" fmla="*/ 71 w 84"/>
                <a:gd name="T53" fmla="*/ 163 h 175"/>
                <a:gd name="T54" fmla="*/ 71 w 84"/>
                <a:gd name="T55" fmla="*/ 165 h 175"/>
                <a:gd name="T56" fmla="*/ 71 w 84"/>
                <a:gd name="T57" fmla="*/ 168 h 175"/>
                <a:gd name="T58" fmla="*/ 71 w 84"/>
                <a:gd name="T59" fmla="*/ 168 h 175"/>
                <a:gd name="T60" fmla="*/ 71 w 84"/>
                <a:gd name="T61" fmla="*/ 169 h 175"/>
                <a:gd name="T62" fmla="*/ 71 w 84"/>
                <a:gd name="T63" fmla="*/ 171 h 175"/>
                <a:gd name="T64" fmla="*/ 78 w 84"/>
                <a:gd name="T65" fmla="*/ 175 h 175"/>
                <a:gd name="T66" fmla="*/ 84 w 84"/>
                <a:gd name="T67" fmla="*/ 171 h 175"/>
                <a:gd name="T68" fmla="*/ 84 w 84"/>
                <a:gd name="T69" fmla="*/ 169 h 175"/>
                <a:gd name="T70" fmla="*/ 84 w 84"/>
                <a:gd name="T71" fmla="*/ 168 h 175"/>
                <a:gd name="T72" fmla="*/ 84 w 84"/>
                <a:gd name="T73" fmla="*/ 16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75">
                  <a:moveTo>
                    <a:pt x="84" y="168"/>
                  </a:moveTo>
                  <a:cubicBezTo>
                    <a:pt x="83" y="133"/>
                    <a:pt x="60" y="105"/>
                    <a:pt x="28" y="95"/>
                  </a:cubicBezTo>
                  <a:cubicBezTo>
                    <a:pt x="45" y="87"/>
                    <a:pt x="56" y="70"/>
                    <a:pt x="56" y="50"/>
                  </a:cubicBezTo>
                  <a:cubicBezTo>
                    <a:pt x="56" y="22"/>
                    <a:pt x="3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7" y="14"/>
                    <a:pt x="43" y="30"/>
                    <a:pt x="43" y="50"/>
                  </a:cubicBezTo>
                  <a:cubicBezTo>
                    <a:pt x="43" y="69"/>
                    <a:pt x="29" y="86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" y="89"/>
                    <a:pt x="7" y="90"/>
                    <a:pt x="6" y="91"/>
                  </a:cubicBezTo>
                  <a:cubicBezTo>
                    <a:pt x="4" y="93"/>
                    <a:pt x="3" y="95"/>
                    <a:pt x="3" y="97"/>
                  </a:cubicBezTo>
                  <a:cubicBezTo>
                    <a:pt x="3" y="100"/>
                    <a:pt x="4" y="102"/>
                    <a:pt x="6" y="103"/>
                  </a:cubicBezTo>
                  <a:cubicBezTo>
                    <a:pt x="8" y="105"/>
                    <a:pt x="10" y="105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3" y="106"/>
                    <a:pt x="15" y="106"/>
                    <a:pt x="16" y="106"/>
                  </a:cubicBezTo>
                  <a:cubicBezTo>
                    <a:pt x="16" y="106"/>
                    <a:pt x="17" y="106"/>
                    <a:pt x="17" y="106"/>
                  </a:cubicBezTo>
                  <a:cubicBezTo>
                    <a:pt x="27" y="108"/>
                    <a:pt x="37" y="112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8"/>
                    <a:pt x="45" y="119"/>
                    <a:pt x="46" y="119"/>
                  </a:cubicBezTo>
                  <a:cubicBezTo>
                    <a:pt x="59" y="129"/>
                    <a:pt x="69" y="145"/>
                    <a:pt x="71" y="163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3"/>
                    <a:pt x="71" y="164"/>
                    <a:pt x="71" y="165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1" y="168"/>
                    <a:pt x="71" y="168"/>
                    <a:pt x="71" y="168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1" y="170"/>
                    <a:pt x="71" y="171"/>
                    <a:pt x="71" y="171"/>
                  </a:cubicBezTo>
                  <a:cubicBezTo>
                    <a:pt x="72" y="174"/>
                    <a:pt x="75" y="175"/>
                    <a:pt x="78" y="175"/>
                  </a:cubicBezTo>
                  <a:cubicBezTo>
                    <a:pt x="80" y="175"/>
                    <a:pt x="83" y="174"/>
                    <a:pt x="84" y="171"/>
                  </a:cubicBezTo>
                  <a:cubicBezTo>
                    <a:pt x="84" y="171"/>
                    <a:pt x="84" y="170"/>
                    <a:pt x="84" y="169"/>
                  </a:cubicBezTo>
                  <a:cubicBezTo>
                    <a:pt x="84" y="169"/>
                    <a:pt x="84" y="169"/>
                    <a:pt x="84" y="168"/>
                  </a:cubicBezTo>
                  <a:cubicBezTo>
                    <a:pt x="84" y="168"/>
                    <a:pt x="84" y="168"/>
                    <a:pt x="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-3190875" y="2652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042412" y="1346957"/>
            <a:ext cx="3240001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本任务主要进行手机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界面设计，主要是通过学习，掌握手机界面方案设计和设计手机软件界面等。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042412" y="2210956"/>
            <a:ext cx="3240001" cy="190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了解设计逻辑，梳理逻辑内容，完善设计功能，进行纸上原型设计。通过项目需求资料分析、手机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原型设计、手机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设计、界面设计阶段、测试验收来学习手机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设计的方法。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iphone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手机用户可设计一款简约风格的手机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软件，包括日历页面、时钟、股票、天气预报等。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70" y="1361313"/>
            <a:ext cx="3331943" cy="249895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1" grpId="0" animBg="1"/>
          <p:bldP spid="11" grpId="1" animBg="1"/>
          <p:bldP spid="12" grpId="0"/>
          <p:bldP spid="15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1" grpId="0" animBg="1"/>
          <p:bldP spid="11" grpId="1" animBg="1"/>
          <p:bldP spid="12" grpId="0"/>
          <p:bldP spid="15" grpId="0"/>
          <p:bldP spid="1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97962" y="194695"/>
            <a:ext cx="28773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活动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2  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设计</a:t>
            </a:r>
            <a:r>
              <a:rPr lang="zh-CN" altLang="en-US" sz="2000" b="1" dirty="0">
                <a:solidFill>
                  <a:srgbClr val="8BC1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手机软件界面</a:t>
            </a:r>
            <a:endParaRPr lang="en-US" altLang="zh-CN" sz="2000" b="1" dirty="0">
              <a:solidFill>
                <a:srgbClr val="8BC145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1142206" y="1318492"/>
            <a:ext cx="3224066" cy="3224066"/>
          </a:xfrm>
          <a:prstGeom prst="diamond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9"/>
          <p:cNvSpPr/>
          <p:nvPr/>
        </p:nvSpPr>
        <p:spPr bwMode="auto">
          <a:xfrm>
            <a:off x="3978376" y="2374179"/>
            <a:ext cx="268784" cy="53853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18" name="Freeform 9"/>
          <p:cNvSpPr/>
          <p:nvPr/>
        </p:nvSpPr>
        <p:spPr bwMode="auto">
          <a:xfrm>
            <a:off x="2295857" y="3939112"/>
            <a:ext cx="268784" cy="53853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3362292" y="1162785"/>
            <a:ext cx="3979132" cy="3979132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3790036" y="1581288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069831" y="1510708"/>
            <a:ext cx="7562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活动描述</a:t>
            </a:r>
          </a:p>
        </p:txBody>
      </p:sp>
      <p:sp>
        <p:nvSpPr>
          <p:cNvPr id="30" name="椭圆 29"/>
          <p:cNvSpPr/>
          <p:nvPr/>
        </p:nvSpPr>
        <p:spPr>
          <a:xfrm>
            <a:off x="4501880" y="2294807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4781670" y="2232684"/>
            <a:ext cx="10883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工作环境</a:t>
            </a:r>
          </a:p>
        </p:txBody>
      </p:sp>
      <p:sp>
        <p:nvSpPr>
          <p:cNvPr id="35" name="椭圆 34"/>
          <p:cNvSpPr/>
          <p:nvPr/>
        </p:nvSpPr>
        <p:spPr>
          <a:xfrm>
            <a:off x="5221390" y="3011932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5501185" y="2962740"/>
            <a:ext cx="2024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相关知识</a:t>
            </a:r>
          </a:p>
        </p:txBody>
      </p:sp>
      <p:sp>
        <p:nvSpPr>
          <p:cNvPr id="39" name="椭圆 38"/>
          <p:cNvSpPr/>
          <p:nvPr/>
        </p:nvSpPr>
        <p:spPr>
          <a:xfrm>
            <a:off x="5938158" y="3729623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6217952" y="3680432"/>
            <a:ext cx="2024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活动实施</a:t>
            </a:r>
          </a:p>
        </p:txBody>
      </p:sp>
      <p:sp>
        <p:nvSpPr>
          <p:cNvPr id="25" name="Freeform 7"/>
          <p:cNvSpPr/>
          <p:nvPr/>
        </p:nvSpPr>
        <p:spPr bwMode="auto">
          <a:xfrm>
            <a:off x="1505620" y="2572938"/>
            <a:ext cx="358230" cy="715174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622944" y="4420147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902738" y="4370956"/>
            <a:ext cx="2024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活动拓展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16" grpId="0" animBg="1"/>
      <p:bldP spid="17" grpId="0" animBg="1"/>
      <p:bldP spid="17" grpId="1" animBg="1"/>
      <p:bldP spid="18" grpId="0" animBg="1"/>
      <p:bldP spid="18" grpId="1" animBg="1"/>
      <p:bldP spid="22" grpId="0" animBg="1"/>
      <p:bldP spid="24" grpId="0"/>
      <p:bldP spid="30" grpId="0" animBg="1"/>
      <p:bldP spid="32" grpId="0"/>
      <p:bldP spid="35" grpId="0" animBg="1"/>
      <p:bldP spid="37" grpId="0"/>
      <p:bldP spid="39" grpId="0" animBg="1"/>
      <p:bldP spid="41" grpId="0"/>
      <p:bldP spid="25" grpId="0" animBg="1"/>
      <p:bldP spid="25" grpId="1" animBg="1"/>
      <p:bldP spid="2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1"/>
          <p:cNvSpPr/>
          <p:nvPr/>
        </p:nvSpPr>
        <p:spPr>
          <a:xfrm>
            <a:off x="4402157" y="332897"/>
            <a:ext cx="4738668" cy="4809705"/>
          </a:xfrm>
          <a:custGeom>
            <a:avLst/>
            <a:gdLst/>
            <a:ahLst/>
            <a:cxnLst/>
            <a:rect l="l" t="t" r="r" b="b"/>
            <a:pathLst>
              <a:path w="4738667" h="4809705">
                <a:moveTo>
                  <a:pt x="4738667" y="0"/>
                </a:moveTo>
                <a:lnTo>
                  <a:pt x="4738667" y="1029020"/>
                </a:lnTo>
                <a:lnTo>
                  <a:pt x="1013823" y="4809705"/>
                </a:lnTo>
                <a:lnTo>
                  <a:pt x="0" y="480970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3" name="组合 1032"/>
          <p:cNvGrpSpPr/>
          <p:nvPr/>
        </p:nvGrpSpPr>
        <p:grpSpPr>
          <a:xfrm>
            <a:off x="6471648" y="1568466"/>
            <a:ext cx="2151378" cy="1825267"/>
            <a:chOff x="917575" y="1467648"/>
            <a:chExt cx="2859088" cy="2425700"/>
          </a:xfrm>
        </p:grpSpPr>
        <p:grpSp>
          <p:nvGrpSpPr>
            <p:cNvPr id="1028" name="组合 1027"/>
            <p:cNvGrpSpPr/>
            <p:nvPr/>
          </p:nvGrpSpPr>
          <p:grpSpPr>
            <a:xfrm>
              <a:off x="1563688" y="1586710"/>
              <a:ext cx="1566863" cy="2306638"/>
              <a:chOff x="1563688" y="1971675"/>
              <a:chExt cx="1566863" cy="230663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2198688" y="1971675"/>
                <a:ext cx="296863" cy="2968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563688" y="2301875"/>
                <a:ext cx="1566863" cy="1976438"/>
              </a:xfrm>
              <a:custGeom>
                <a:avLst/>
                <a:gdLst>
                  <a:gd name="T0" fmla="*/ 896 w 930"/>
                  <a:gd name="T1" fmla="*/ 538 h 1173"/>
                  <a:gd name="T2" fmla="*/ 674 w 930"/>
                  <a:gd name="T3" fmla="*/ 538 h 1173"/>
                  <a:gd name="T4" fmla="*/ 581 w 930"/>
                  <a:gd name="T5" fmla="*/ 538 h 1173"/>
                  <a:gd name="T6" fmla="*/ 581 w 930"/>
                  <a:gd name="T7" fmla="*/ 147 h 1173"/>
                  <a:gd name="T8" fmla="*/ 622 w 930"/>
                  <a:gd name="T9" fmla="*/ 147 h 1173"/>
                  <a:gd name="T10" fmla="*/ 622 w 930"/>
                  <a:gd name="T11" fmla="*/ 408 h 1173"/>
                  <a:gd name="T12" fmla="*/ 622 w 930"/>
                  <a:gd name="T13" fmla="*/ 408 h 1173"/>
                  <a:gd name="T14" fmla="*/ 657 w 930"/>
                  <a:gd name="T15" fmla="*/ 444 h 1173"/>
                  <a:gd name="T16" fmla="*/ 692 w 930"/>
                  <a:gd name="T17" fmla="*/ 408 h 1173"/>
                  <a:gd name="T18" fmla="*/ 692 w 930"/>
                  <a:gd name="T19" fmla="*/ 408 h 1173"/>
                  <a:gd name="T20" fmla="*/ 692 w 930"/>
                  <a:gd name="T21" fmla="*/ 61 h 1173"/>
                  <a:gd name="T22" fmla="*/ 631 w 930"/>
                  <a:gd name="T23" fmla="*/ 0 h 1173"/>
                  <a:gd name="T24" fmla="*/ 528 w 930"/>
                  <a:gd name="T25" fmla="*/ 0 h 1173"/>
                  <a:gd name="T26" fmla="*/ 499 w 930"/>
                  <a:gd name="T27" fmla="*/ 138 h 1173"/>
                  <a:gd name="T28" fmla="*/ 495 w 930"/>
                  <a:gd name="T29" fmla="*/ 138 h 1173"/>
                  <a:gd name="T30" fmla="*/ 467 w 930"/>
                  <a:gd name="T31" fmla="*/ 60 h 1173"/>
                  <a:gd name="T32" fmla="*/ 484 w 930"/>
                  <a:gd name="T33" fmla="*/ 43 h 1173"/>
                  <a:gd name="T34" fmla="*/ 462 w 930"/>
                  <a:gd name="T35" fmla="*/ 21 h 1173"/>
                  <a:gd name="T36" fmla="*/ 439 w 930"/>
                  <a:gd name="T37" fmla="*/ 43 h 1173"/>
                  <a:gd name="T38" fmla="*/ 457 w 930"/>
                  <a:gd name="T39" fmla="*/ 60 h 1173"/>
                  <a:gd name="T40" fmla="*/ 433 w 930"/>
                  <a:gd name="T41" fmla="*/ 138 h 1173"/>
                  <a:gd name="T42" fmla="*/ 428 w 930"/>
                  <a:gd name="T43" fmla="*/ 138 h 1173"/>
                  <a:gd name="T44" fmla="*/ 392 w 930"/>
                  <a:gd name="T45" fmla="*/ 0 h 1173"/>
                  <a:gd name="T46" fmla="*/ 298 w 930"/>
                  <a:gd name="T47" fmla="*/ 0 h 1173"/>
                  <a:gd name="T48" fmla="*/ 237 w 930"/>
                  <a:gd name="T49" fmla="*/ 61 h 1173"/>
                  <a:gd name="T50" fmla="*/ 237 w 930"/>
                  <a:gd name="T51" fmla="*/ 408 h 1173"/>
                  <a:gd name="T52" fmla="*/ 237 w 930"/>
                  <a:gd name="T53" fmla="*/ 408 h 1173"/>
                  <a:gd name="T54" fmla="*/ 272 w 930"/>
                  <a:gd name="T55" fmla="*/ 444 h 1173"/>
                  <a:gd name="T56" fmla="*/ 308 w 930"/>
                  <a:gd name="T57" fmla="*/ 408 h 1173"/>
                  <a:gd name="T58" fmla="*/ 308 w 930"/>
                  <a:gd name="T59" fmla="*/ 408 h 1173"/>
                  <a:gd name="T60" fmla="*/ 308 w 930"/>
                  <a:gd name="T61" fmla="*/ 147 h 1173"/>
                  <a:gd name="T62" fmla="*/ 348 w 930"/>
                  <a:gd name="T63" fmla="*/ 147 h 1173"/>
                  <a:gd name="T64" fmla="*/ 348 w 930"/>
                  <a:gd name="T65" fmla="*/ 538 h 1173"/>
                  <a:gd name="T66" fmla="*/ 255 w 930"/>
                  <a:gd name="T67" fmla="*/ 538 h 1173"/>
                  <a:gd name="T68" fmla="*/ 34 w 930"/>
                  <a:gd name="T69" fmla="*/ 538 h 1173"/>
                  <a:gd name="T70" fmla="*/ 0 w 930"/>
                  <a:gd name="T71" fmla="*/ 572 h 1173"/>
                  <a:gd name="T72" fmla="*/ 34 w 930"/>
                  <a:gd name="T73" fmla="*/ 606 h 1173"/>
                  <a:gd name="T74" fmla="*/ 255 w 930"/>
                  <a:gd name="T75" fmla="*/ 606 h 1173"/>
                  <a:gd name="T76" fmla="*/ 255 w 930"/>
                  <a:gd name="T77" fmla="*/ 1121 h 1173"/>
                  <a:gd name="T78" fmla="*/ 207 w 930"/>
                  <a:gd name="T79" fmla="*/ 1121 h 1173"/>
                  <a:gd name="T80" fmla="*/ 181 w 930"/>
                  <a:gd name="T81" fmla="*/ 1147 h 1173"/>
                  <a:gd name="T82" fmla="*/ 207 w 930"/>
                  <a:gd name="T83" fmla="*/ 1173 h 1173"/>
                  <a:gd name="T84" fmla="*/ 255 w 930"/>
                  <a:gd name="T85" fmla="*/ 1173 h 1173"/>
                  <a:gd name="T86" fmla="*/ 666 w 930"/>
                  <a:gd name="T87" fmla="*/ 1173 h 1173"/>
                  <a:gd name="T88" fmla="*/ 674 w 930"/>
                  <a:gd name="T89" fmla="*/ 1173 h 1173"/>
                  <a:gd name="T90" fmla="*/ 722 w 930"/>
                  <a:gd name="T91" fmla="*/ 1173 h 1173"/>
                  <a:gd name="T92" fmla="*/ 748 w 930"/>
                  <a:gd name="T93" fmla="*/ 1147 h 1173"/>
                  <a:gd name="T94" fmla="*/ 722 w 930"/>
                  <a:gd name="T95" fmla="*/ 1121 h 1173"/>
                  <a:gd name="T96" fmla="*/ 674 w 930"/>
                  <a:gd name="T97" fmla="*/ 1121 h 1173"/>
                  <a:gd name="T98" fmla="*/ 674 w 930"/>
                  <a:gd name="T99" fmla="*/ 606 h 1173"/>
                  <a:gd name="T100" fmla="*/ 896 w 930"/>
                  <a:gd name="T101" fmla="*/ 606 h 1173"/>
                  <a:gd name="T102" fmla="*/ 930 w 930"/>
                  <a:gd name="T103" fmla="*/ 572 h 1173"/>
                  <a:gd name="T104" fmla="*/ 896 w 930"/>
                  <a:gd name="T105" fmla="*/ 538 h 1173"/>
                  <a:gd name="T106" fmla="*/ 484 w 930"/>
                  <a:gd name="T107" fmla="*/ 538 h 1173"/>
                  <a:gd name="T108" fmla="*/ 445 w 930"/>
                  <a:gd name="T109" fmla="*/ 538 h 1173"/>
                  <a:gd name="T110" fmla="*/ 445 w 930"/>
                  <a:gd name="T111" fmla="*/ 456 h 1173"/>
                  <a:gd name="T112" fmla="*/ 484 w 930"/>
                  <a:gd name="T113" fmla="*/ 456 h 1173"/>
                  <a:gd name="T114" fmla="*/ 484 w 930"/>
                  <a:gd name="T115" fmla="*/ 538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0" h="1173">
                    <a:moveTo>
                      <a:pt x="896" y="538"/>
                    </a:moveTo>
                    <a:cubicBezTo>
                      <a:pt x="674" y="538"/>
                      <a:pt x="674" y="538"/>
                      <a:pt x="674" y="538"/>
                    </a:cubicBezTo>
                    <a:cubicBezTo>
                      <a:pt x="581" y="538"/>
                      <a:pt x="581" y="538"/>
                      <a:pt x="581" y="538"/>
                    </a:cubicBezTo>
                    <a:cubicBezTo>
                      <a:pt x="581" y="147"/>
                      <a:pt x="581" y="147"/>
                      <a:pt x="581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28"/>
                      <a:pt x="638" y="444"/>
                      <a:pt x="657" y="444"/>
                    </a:cubicBezTo>
                    <a:cubicBezTo>
                      <a:pt x="677" y="444"/>
                      <a:pt x="692" y="428"/>
                      <a:pt x="692" y="408"/>
                    </a:cubicBezTo>
                    <a:cubicBezTo>
                      <a:pt x="692" y="408"/>
                      <a:pt x="692" y="408"/>
                      <a:pt x="692" y="408"/>
                    </a:cubicBezTo>
                    <a:cubicBezTo>
                      <a:pt x="692" y="61"/>
                      <a:pt x="692" y="61"/>
                      <a:pt x="692" y="61"/>
                    </a:cubicBezTo>
                    <a:cubicBezTo>
                      <a:pt x="692" y="27"/>
                      <a:pt x="665" y="0"/>
                      <a:pt x="631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499" y="138"/>
                      <a:pt x="499" y="138"/>
                      <a:pt x="499" y="138"/>
                    </a:cubicBezTo>
                    <a:cubicBezTo>
                      <a:pt x="495" y="138"/>
                      <a:pt x="495" y="138"/>
                      <a:pt x="495" y="138"/>
                    </a:cubicBezTo>
                    <a:cubicBezTo>
                      <a:pt x="467" y="60"/>
                      <a:pt x="467" y="60"/>
                      <a:pt x="467" y="60"/>
                    </a:cubicBezTo>
                    <a:cubicBezTo>
                      <a:pt x="484" y="43"/>
                      <a:pt x="484" y="43"/>
                      <a:pt x="484" y="43"/>
                    </a:cubicBezTo>
                    <a:cubicBezTo>
                      <a:pt x="462" y="21"/>
                      <a:pt x="462" y="21"/>
                      <a:pt x="462" y="21"/>
                    </a:cubicBezTo>
                    <a:cubicBezTo>
                      <a:pt x="439" y="43"/>
                      <a:pt x="439" y="43"/>
                      <a:pt x="439" y="43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33" y="138"/>
                      <a:pt x="433" y="138"/>
                      <a:pt x="433" y="138"/>
                    </a:cubicBezTo>
                    <a:cubicBezTo>
                      <a:pt x="428" y="138"/>
                      <a:pt x="428" y="138"/>
                      <a:pt x="428" y="138"/>
                    </a:cubicBezTo>
                    <a:cubicBezTo>
                      <a:pt x="392" y="0"/>
                      <a:pt x="392" y="0"/>
                      <a:pt x="392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64" y="0"/>
                      <a:pt x="237" y="27"/>
                      <a:pt x="237" y="61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28"/>
                      <a:pt x="253" y="444"/>
                      <a:pt x="272" y="444"/>
                    </a:cubicBezTo>
                    <a:cubicBezTo>
                      <a:pt x="292" y="444"/>
                      <a:pt x="308" y="428"/>
                      <a:pt x="308" y="408"/>
                    </a:cubicBezTo>
                    <a:cubicBezTo>
                      <a:pt x="308" y="408"/>
                      <a:pt x="308" y="408"/>
                      <a:pt x="308" y="408"/>
                    </a:cubicBezTo>
                    <a:cubicBezTo>
                      <a:pt x="308" y="147"/>
                      <a:pt x="308" y="147"/>
                      <a:pt x="308" y="147"/>
                    </a:cubicBezTo>
                    <a:cubicBezTo>
                      <a:pt x="348" y="147"/>
                      <a:pt x="348" y="147"/>
                      <a:pt x="348" y="147"/>
                    </a:cubicBezTo>
                    <a:cubicBezTo>
                      <a:pt x="348" y="538"/>
                      <a:pt x="348" y="538"/>
                      <a:pt x="348" y="538"/>
                    </a:cubicBezTo>
                    <a:cubicBezTo>
                      <a:pt x="255" y="538"/>
                      <a:pt x="255" y="538"/>
                      <a:pt x="255" y="538"/>
                    </a:cubicBezTo>
                    <a:cubicBezTo>
                      <a:pt x="34" y="538"/>
                      <a:pt x="34" y="538"/>
                      <a:pt x="34" y="538"/>
                    </a:cubicBezTo>
                    <a:cubicBezTo>
                      <a:pt x="15" y="538"/>
                      <a:pt x="0" y="553"/>
                      <a:pt x="0" y="572"/>
                    </a:cubicBezTo>
                    <a:cubicBezTo>
                      <a:pt x="0" y="591"/>
                      <a:pt x="15" y="606"/>
                      <a:pt x="34" y="606"/>
                    </a:cubicBezTo>
                    <a:cubicBezTo>
                      <a:pt x="255" y="606"/>
                      <a:pt x="255" y="606"/>
                      <a:pt x="255" y="606"/>
                    </a:cubicBezTo>
                    <a:cubicBezTo>
                      <a:pt x="255" y="1121"/>
                      <a:pt x="255" y="1121"/>
                      <a:pt x="255" y="1121"/>
                    </a:cubicBezTo>
                    <a:cubicBezTo>
                      <a:pt x="207" y="1121"/>
                      <a:pt x="207" y="1121"/>
                      <a:pt x="207" y="1121"/>
                    </a:cubicBezTo>
                    <a:cubicBezTo>
                      <a:pt x="193" y="1121"/>
                      <a:pt x="181" y="1133"/>
                      <a:pt x="181" y="1147"/>
                    </a:cubicBezTo>
                    <a:cubicBezTo>
                      <a:pt x="181" y="1161"/>
                      <a:pt x="193" y="1173"/>
                      <a:pt x="207" y="1173"/>
                    </a:cubicBezTo>
                    <a:cubicBezTo>
                      <a:pt x="255" y="1173"/>
                      <a:pt x="255" y="1173"/>
                      <a:pt x="255" y="1173"/>
                    </a:cubicBezTo>
                    <a:cubicBezTo>
                      <a:pt x="666" y="1173"/>
                      <a:pt x="666" y="1173"/>
                      <a:pt x="666" y="1173"/>
                    </a:cubicBezTo>
                    <a:cubicBezTo>
                      <a:pt x="674" y="1173"/>
                      <a:pt x="674" y="1173"/>
                      <a:pt x="674" y="1173"/>
                    </a:cubicBezTo>
                    <a:cubicBezTo>
                      <a:pt x="722" y="1173"/>
                      <a:pt x="722" y="1173"/>
                      <a:pt x="722" y="1173"/>
                    </a:cubicBezTo>
                    <a:cubicBezTo>
                      <a:pt x="737" y="1173"/>
                      <a:pt x="748" y="1161"/>
                      <a:pt x="748" y="1147"/>
                    </a:cubicBezTo>
                    <a:cubicBezTo>
                      <a:pt x="748" y="1133"/>
                      <a:pt x="737" y="1121"/>
                      <a:pt x="722" y="1121"/>
                    </a:cubicBezTo>
                    <a:cubicBezTo>
                      <a:pt x="674" y="1121"/>
                      <a:pt x="674" y="1121"/>
                      <a:pt x="674" y="1121"/>
                    </a:cubicBezTo>
                    <a:cubicBezTo>
                      <a:pt x="674" y="606"/>
                      <a:pt x="674" y="606"/>
                      <a:pt x="674" y="606"/>
                    </a:cubicBezTo>
                    <a:cubicBezTo>
                      <a:pt x="896" y="606"/>
                      <a:pt x="896" y="606"/>
                      <a:pt x="896" y="606"/>
                    </a:cubicBezTo>
                    <a:cubicBezTo>
                      <a:pt x="915" y="606"/>
                      <a:pt x="930" y="591"/>
                      <a:pt x="930" y="572"/>
                    </a:cubicBezTo>
                    <a:cubicBezTo>
                      <a:pt x="930" y="553"/>
                      <a:pt x="915" y="538"/>
                      <a:pt x="896" y="538"/>
                    </a:cubicBezTo>
                    <a:close/>
                    <a:moveTo>
                      <a:pt x="484" y="538"/>
                    </a:moveTo>
                    <a:cubicBezTo>
                      <a:pt x="445" y="538"/>
                      <a:pt x="445" y="538"/>
                      <a:pt x="445" y="538"/>
                    </a:cubicBezTo>
                    <a:cubicBezTo>
                      <a:pt x="445" y="456"/>
                      <a:pt x="445" y="456"/>
                      <a:pt x="445" y="456"/>
                    </a:cubicBezTo>
                    <a:cubicBezTo>
                      <a:pt x="484" y="456"/>
                      <a:pt x="484" y="456"/>
                      <a:pt x="484" y="456"/>
                    </a:cubicBezTo>
                    <a:lnTo>
                      <a:pt x="484" y="5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30" name="组合 1029"/>
            <p:cNvGrpSpPr/>
            <p:nvPr/>
          </p:nvGrpSpPr>
          <p:grpSpPr>
            <a:xfrm>
              <a:off x="2817813" y="2078835"/>
              <a:ext cx="958850" cy="1814513"/>
              <a:chOff x="2817813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6" name="Freeform 25"/>
              <p:cNvSpPr/>
              <p:nvPr/>
            </p:nvSpPr>
            <p:spPr bwMode="auto">
              <a:xfrm>
                <a:off x="3005138" y="2941638"/>
                <a:ext cx="771525" cy="1336675"/>
              </a:xfrm>
              <a:custGeom>
                <a:avLst/>
                <a:gdLst>
                  <a:gd name="T0" fmla="*/ 408 w 458"/>
                  <a:gd name="T1" fmla="*/ 0 h 794"/>
                  <a:gd name="T2" fmla="*/ 358 w 458"/>
                  <a:gd name="T3" fmla="*/ 50 h 794"/>
                  <a:gd name="T4" fmla="*/ 358 w 458"/>
                  <a:gd name="T5" fmla="*/ 387 h 794"/>
                  <a:gd name="T6" fmla="*/ 50 w 458"/>
                  <a:gd name="T7" fmla="*/ 387 h 794"/>
                  <a:gd name="T8" fmla="*/ 0 w 458"/>
                  <a:gd name="T9" fmla="*/ 437 h 794"/>
                  <a:gd name="T10" fmla="*/ 50 w 458"/>
                  <a:gd name="T11" fmla="*/ 487 h 794"/>
                  <a:gd name="T12" fmla="*/ 216 w 458"/>
                  <a:gd name="T13" fmla="*/ 487 h 794"/>
                  <a:gd name="T14" fmla="*/ 216 w 458"/>
                  <a:gd name="T15" fmla="*/ 749 h 794"/>
                  <a:gd name="T16" fmla="*/ 99 w 458"/>
                  <a:gd name="T17" fmla="*/ 749 h 794"/>
                  <a:gd name="T18" fmla="*/ 99 w 458"/>
                  <a:gd name="T19" fmla="*/ 749 h 794"/>
                  <a:gd name="T20" fmla="*/ 99 w 458"/>
                  <a:gd name="T21" fmla="*/ 749 h 794"/>
                  <a:gd name="T22" fmla="*/ 77 w 458"/>
                  <a:gd name="T23" fmla="*/ 771 h 794"/>
                  <a:gd name="T24" fmla="*/ 99 w 458"/>
                  <a:gd name="T25" fmla="*/ 794 h 794"/>
                  <a:gd name="T26" fmla="*/ 99 w 458"/>
                  <a:gd name="T27" fmla="*/ 794 h 794"/>
                  <a:gd name="T28" fmla="*/ 99 w 458"/>
                  <a:gd name="T29" fmla="*/ 794 h 794"/>
                  <a:gd name="T30" fmla="*/ 343 w 458"/>
                  <a:gd name="T31" fmla="*/ 794 h 794"/>
                  <a:gd name="T32" fmla="*/ 343 w 458"/>
                  <a:gd name="T33" fmla="*/ 794 h 794"/>
                  <a:gd name="T34" fmla="*/ 366 w 458"/>
                  <a:gd name="T35" fmla="*/ 771 h 794"/>
                  <a:gd name="T36" fmla="*/ 343 w 458"/>
                  <a:gd name="T37" fmla="*/ 749 h 794"/>
                  <a:gd name="T38" fmla="*/ 343 w 458"/>
                  <a:gd name="T39" fmla="*/ 749 h 794"/>
                  <a:gd name="T40" fmla="*/ 244 w 458"/>
                  <a:gd name="T41" fmla="*/ 749 h 794"/>
                  <a:gd name="T42" fmla="*/ 244 w 458"/>
                  <a:gd name="T43" fmla="*/ 487 h 794"/>
                  <a:gd name="T44" fmla="*/ 410 w 458"/>
                  <a:gd name="T45" fmla="*/ 487 h 794"/>
                  <a:gd name="T46" fmla="*/ 410 w 458"/>
                  <a:gd name="T47" fmla="*/ 487 h 794"/>
                  <a:gd name="T48" fmla="*/ 458 w 458"/>
                  <a:gd name="T49" fmla="*/ 437 h 794"/>
                  <a:gd name="T50" fmla="*/ 458 w 458"/>
                  <a:gd name="T51" fmla="*/ 50 h 794"/>
                  <a:gd name="T52" fmla="*/ 408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408" y="0"/>
                    </a:moveTo>
                    <a:cubicBezTo>
                      <a:pt x="380" y="0"/>
                      <a:pt x="358" y="22"/>
                      <a:pt x="358" y="50"/>
                    </a:cubicBezTo>
                    <a:cubicBezTo>
                      <a:pt x="358" y="387"/>
                      <a:pt x="358" y="387"/>
                      <a:pt x="358" y="387"/>
                    </a:cubicBezTo>
                    <a:cubicBezTo>
                      <a:pt x="50" y="387"/>
                      <a:pt x="50" y="387"/>
                      <a:pt x="50" y="387"/>
                    </a:cubicBezTo>
                    <a:cubicBezTo>
                      <a:pt x="22" y="387"/>
                      <a:pt x="0" y="409"/>
                      <a:pt x="0" y="437"/>
                    </a:cubicBezTo>
                    <a:cubicBezTo>
                      <a:pt x="0" y="464"/>
                      <a:pt x="22" y="487"/>
                      <a:pt x="50" y="487"/>
                    </a:cubicBezTo>
                    <a:cubicBezTo>
                      <a:pt x="216" y="487"/>
                      <a:pt x="216" y="487"/>
                      <a:pt x="216" y="487"/>
                    </a:cubicBezTo>
                    <a:cubicBezTo>
                      <a:pt x="216" y="749"/>
                      <a:pt x="216" y="749"/>
                      <a:pt x="216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87" y="749"/>
                      <a:pt x="77" y="759"/>
                      <a:pt x="77" y="771"/>
                    </a:cubicBezTo>
                    <a:cubicBezTo>
                      <a:pt x="77" y="784"/>
                      <a:pt x="87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56" y="794"/>
                      <a:pt x="366" y="784"/>
                      <a:pt x="366" y="771"/>
                    </a:cubicBezTo>
                    <a:cubicBezTo>
                      <a:pt x="366" y="759"/>
                      <a:pt x="356" y="749"/>
                      <a:pt x="343" y="749"/>
                    </a:cubicBezTo>
                    <a:cubicBezTo>
                      <a:pt x="343" y="749"/>
                      <a:pt x="343" y="749"/>
                      <a:pt x="343" y="749"/>
                    </a:cubicBezTo>
                    <a:cubicBezTo>
                      <a:pt x="244" y="749"/>
                      <a:pt x="244" y="749"/>
                      <a:pt x="244" y="749"/>
                    </a:cubicBezTo>
                    <a:cubicBezTo>
                      <a:pt x="244" y="487"/>
                      <a:pt x="244" y="487"/>
                      <a:pt x="244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37" y="485"/>
                      <a:pt x="458" y="464"/>
                      <a:pt x="458" y="437"/>
                    </a:cubicBezTo>
                    <a:cubicBezTo>
                      <a:pt x="458" y="50"/>
                      <a:pt x="458" y="50"/>
                      <a:pt x="458" y="50"/>
                    </a:cubicBezTo>
                    <a:cubicBezTo>
                      <a:pt x="458" y="22"/>
                      <a:pt x="435" y="0"/>
                      <a:pt x="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3259138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817813" y="2817813"/>
                <a:ext cx="749300" cy="1341438"/>
              </a:xfrm>
              <a:custGeom>
                <a:avLst/>
                <a:gdLst>
                  <a:gd name="T0" fmla="*/ 354 w 445"/>
                  <a:gd name="T1" fmla="*/ 0 h 796"/>
                  <a:gd name="T2" fmla="*/ 292 w 445"/>
                  <a:gd name="T3" fmla="*/ 24 h 796"/>
                  <a:gd name="T4" fmla="*/ 292 w 445"/>
                  <a:gd name="T5" fmla="*/ 24 h 796"/>
                  <a:gd name="T6" fmla="*/ 292 w 445"/>
                  <a:gd name="T7" fmla="*/ 24 h 796"/>
                  <a:gd name="T8" fmla="*/ 284 w 445"/>
                  <a:gd name="T9" fmla="*/ 32 h 796"/>
                  <a:gd name="T10" fmla="*/ 171 w 445"/>
                  <a:gd name="T11" fmla="*/ 148 h 796"/>
                  <a:gd name="T12" fmla="*/ 30 w 445"/>
                  <a:gd name="T13" fmla="*/ 148 h 796"/>
                  <a:gd name="T14" fmla="*/ 0 w 445"/>
                  <a:gd name="T15" fmla="*/ 178 h 796"/>
                  <a:gd name="T16" fmla="*/ 30 w 445"/>
                  <a:gd name="T17" fmla="*/ 208 h 796"/>
                  <a:gd name="T18" fmla="*/ 190 w 445"/>
                  <a:gd name="T19" fmla="*/ 208 h 796"/>
                  <a:gd name="T20" fmla="*/ 262 w 445"/>
                  <a:gd name="T21" fmla="*/ 135 h 796"/>
                  <a:gd name="T22" fmla="*/ 262 w 445"/>
                  <a:gd name="T23" fmla="*/ 348 h 796"/>
                  <a:gd name="T24" fmla="*/ 30 w 445"/>
                  <a:gd name="T25" fmla="*/ 348 h 796"/>
                  <a:gd name="T26" fmla="*/ 30 w 445"/>
                  <a:gd name="T27" fmla="*/ 348 h 796"/>
                  <a:gd name="T28" fmla="*/ 1 w 445"/>
                  <a:gd name="T29" fmla="*/ 377 h 796"/>
                  <a:gd name="T30" fmla="*/ 1 w 445"/>
                  <a:gd name="T31" fmla="*/ 378 h 796"/>
                  <a:gd name="T32" fmla="*/ 1 w 445"/>
                  <a:gd name="T33" fmla="*/ 378 h 796"/>
                  <a:gd name="T34" fmla="*/ 1 w 445"/>
                  <a:gd name="T35" fmla="*/ 747 h 796"/>
                  <a:gd name="T36" fmla="*/ 50 w 445"/>
                  <a:gd name="T37" fmla="*/ 796 h 796"/>
                  <a:gd name="T38" fmla="*/ 99 w 445"/>
                  <a:gd name="T39" fmla="*/ 747 h 796"/>
                  <a:gd name="T40" fmla="*/ 99 w 445"/>
                  <a:gd name="T41" fmla="*/ 456 h 796"/>
                  <a:gd name="T42" fmla="*/ 354 w 445"/>
                  <a:gd name="T43" fmla="*/ 456 h 796"/>
                  <a:gd name="T44" fmla="*/ 445 w 445"/>
                  <a:gd name="T45" fmla="*/ 364 h 796"/>
                  <a:gd name="T46" fmla="*/ 445 w 445"/>
                  <a:gd name="T47" fmla="*/ 92 h 796"/>
                  <a:gd name="T48" fmla="*/ 354 w 445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5" h="796">
                    <a:moveTo>
                      <a:pt x="354" y="0"/>
                    </a:moveTo>
                    <a:cubicBezTo>
                      <a:pt x="330" y="0"/>
                      <a:pt x="309" y="9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89" y="26"/>
                      <a:pt x="287" y="29"/>
                      <a:pt x="284" y="32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13" y="148"/>
                      <a:pt x="0" y="161"/>
                      <a:pt x="0" y="178"/>
                    </a:cubicBezTo>
                    <a:cubicBezTo>
                      <a:pt x="0" y="195"/>
                      <a:pt x="13" y="208"/>
                      <a:pt x="30" y="208"/>
                    </a:cubicBezTo>
                    <a:cubicBezTo>
                      <a:pt x="190" y="208"/>
                      <a:pt x="190" y="208"/>
                      <a:pt x="190" y="208"/>
                    </a:cubicBez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2" y="348"/>
                      <a:pt x="262" y="348"/>
                      <a:pt x="262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14" y="348"/>
                      <a:pt x="1" y="361"/>
                      <a:pt x="1" y="377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747"/>
                      <a:pt x="1" y="747"/>
                      <a:pt x="1" y="747"/>
                    </a:cubicBezTo>
                    <a:cubicBezTo>
                      <a:pt x="1" y="774"/>
                      <a:pt x="23" y="796"/>
                      <a:pt x="50" y="796"/>
                    </a:cubicBezTo>
                    <a:cubicBezTo>
                      <a:pt x="77" y="796"/>
                      <a:pt x="99" y="774"/>
                      <a:pt x="99" y="747"/>
                    </a:cubicBezTo>
                    <a:cubicBezTo>
                      <a:pt x="99" y="456"/>
                      <a:pt x="99" y="456"/>
                      <a:pt x="99" y="456"/>
                    </a:cubicBezTo>
                    <a:cubicBezTo>
                      <a:pt x="354" y="456"/>
                      <a:pt x="354" y="456"/>
                      <a:pt x="354" y="456"/>
                    </a:cubicBezTo>
                    <a:cubicBezTo>
                      <a:pt x="404" y="456"/>
                      <a:pt x="445" y="415"/>
                      <a:pt x="445" y="364"/>
                    </a:cubicBezTo>
                    <a:cubicBezTo>
                      <a:pt x="445" y="92"/>
                      <a:pt x="445" y="92"/>
                      <a:pt x="445" y="92"/>
                    </a:cubicBezTo>
                    <a:cubicBezTo>
                      <a:pt x="445" y="41"/>
                      <a:pt x="404" y="0"/>
                      <a:pt x="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29" name="组合 1028"/>
            <p:cNvGrpSpPr/>
            <p:nvPr/>
          </p:nvGrpSpPr>
          <p:grpSpPr>
            <a:xfrm>
              <a:off x="917575" y="2078835"/>
              <a:ext cx="958850" cy="1814513"/>
              <a:chOff x="917575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" name="Freeform 28"/>
              <p:cNvSpPr/>
              <p:nvPr/>
            </p:nvSpPr>
            <p:spPr bwMode="auto">
              <a:xfrm>
                <a:off x="917575" y="2941638"/>
                <a:ext cx="771525" cy="1336675"/>
              </a:xfrm>
              <a:custGeom>
                <a:avLst/>
                <a:gdLst>
                  <a:gd name="T0" fmla="*/ 50 w 458"/>
                  <a:gd name="T1" fmla="*/ 0 h 794"/>
                  <a:gd name="T2" fmla="*/ 100 w 458"/>
                  <a:gd name="T3" fmla="*/ 50 h 794"/>
                  <a:gd name="T4" fmla="*/ 100 w 458"/>
                  <a:gd name="T5" fmla="*/ 387 h 794"/>
                  <a:gd name="T6" fmla="*/ 408 w 458"/>
                  <a:gd name="T7" fmla="*/ 387 h 794"/>
                  <a:gd name="T8" fmla="*/ 458 w 458"/>
                  <a:gd name="T9" fmla="*/ 437 h 794"/>
                  <a:gd name="T10" fmla="*/ 408 w 458"/>
                  <a:gd name="T11" fmla="*/ 487 h 794"/>
                  <a:gd name="T12" fmla="*/ 241 w 458"/>
                  <a:gd name="T13" fmla="*/ 487 h 794"/>
                  <a:gd name="T14" fmla="*/ 241 w 458"/>
                  <a:gd name="T15" fmla="*/ 749 h 794"/>
                  <a:gd name="T16" fmla="*/ 358 w 458"/>
                  <a:gd name="T17" fmla="*/ 749 h 794"/>
                  <a:gd name="T18" fmla="*/ 358 w 458"/>
                  <a:gd name="T19" fmla="*/ 749 h 794"/>
                  <a:gd name="T20" fmla="*/ 358 w 458"/>
                  <a:gd name="T21" fmla="*/ 749 h 794"/>
                  <a:gd name="T22" fmla="*/ 381 w 458"/>
                  <a:gd name="T23" fmla="*/ 771 h 794"/>
                  <a:gd name="T24" fmla="*/ 358 w 458"/>
                  <a:gd name="T25" fmla="*/ 794 h 794"/>
                  <a:gd name="T26" fmla="*/ 358 w 458"/>
                  <a:gd name="T27" fmla="*/ 794 h 794"/>
                  <a:gd name="T28" fmla="*/ 358 w 458"/>
                  <a:gd name="T29" fmla="*/ 794 h 794"/>
                  <a:gd name="T30" fmla="*/ 114 w 458"/>
                  <a:gd name="T31" fmla="*/ 794 h 794"/>
                  <a:gd name="T32" fmla="*/ 114 w 458"/>
                  <a:gd name="T33" fmla="*/ 794 h 794"/>
                  <a:gd name="T34" fmla="*/ 92 w 458"/>
                  <a:gd name="T35" fmla="*/ 771 h 794"/>
                  <a:gd name="T36" fmla="*/ 114 w 458"/>
                  <a:gd name="T37" fmla="*/ 749 h 794"/>
                  <a:gd name="T38" fmla="*/ 114 w 458"/>
                  <a:gd name="T39" fmla="*/ 749 h 794"/>
                  <a:gd name="T40" fmla="*/ 214 w 458"/>
                  <a:gd name="T41" fmla="*/ 749 h 794"/>
                  <a:gd name="T42" fmla="*/ 214 w 458"/>
                  <a:gd name="T43" fmla="*/ 487 h 794"/>
                  <a:gd name="T44" fmla="*/ 47 w 458"/>
                  <a:gd name="T45" fmla="*/ 487 h 794"/>
                  <a:gd name="T46" fmla="*/ 47 w 458"/>
                  <a:gd name="T47" fmla="*/ 487 h 794"/>
                  <a:gd name="T48" fmla="*/ 0 w 458"/>
                  <a:gd name="T49" fmla="*/ 437 h 794"/>
                  <a:gd name="T50" fmla="*/ 0 w 458"/>
                  <a:gd name="T51" fmla="*/ 50 h 794"/>
                  <a:gd name="T52" fmla="*/ 50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50" y="0"/>
                    </a:moveTo>
                    <a:cubicBezTo>
                      <a:pt x="77" y="0"/>
                      <a:pt x="100" y="22"/>
                      <a:pt x="100" y="50"/>
                    </a:cubicBezTo>
                    <a:cubicBezTo>
                      <a:pt x="100" y="387"/>
                      <a:pt x="100" y="387"/>
                      <a:pt x="100" y="387"/>
                    </a:cubicBezTo>
                    <a:cubicBezTo>
                      <a:pt x="408" y="387"/>
                      <a:pt x="408" y="387"/>
                      <a:pt x="408" y="387"/>
                    </a:cubicBezTo>
                    <a:cubicBezTo>
                      <a:pt x="435" y="387"/>
                      <a:pt x="458" y="409"/>
                      <a:pt x="458" y="437"/>
                    </a:cubicBezTo>
                    <a:cubicBezTo>
                      <a:pt x="458" y="464"/>
                      <a:pt x="435" y="487"/>
                      <a:pt x="408" y="487"/>
                    </a:cubicBezTo>
                    <a:cubicBezTo>
                      <a:pt x="241" y="487"/>
                      <a:pt x="241" y="487"/>
                      <a:pt x="241" y="487"/>
                    </a:cubicBezTo>
                    <a:cubicBezTo>
                      <a:pt x="241" y="749"/>
                      <a:pt x="241" y="749"/>
                      <a:pt x="241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71" y="749"/>
                      <a:pt x="381" y="759"/>
                      <a:pt x="381" y="771"/>
                    </a:cubicBezTo>
                    <a:cubicBezTo>
                      <a:pt x="381" y="784"/>
                      <a:pt x="371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02" y="794"/>
                      <a:pt x="92" y="784"/>
                      <a:pt x="92" y="771"/>
                    </a:cubicBezTo>
                    <a:cubicBezTo>
                      <a:pt x="92" y="759"/>
                      <a:pt x="102" y="749"/>
                      <a:pt x="114" y="749"/>
                    </a:cubicBezTo>
                    <a:cubicBezTo>
                      <a:pt x="114" y="749"/>
                      <a:pt x="114" y="749"/>
                      <a:pt x="114" y="749"/>
                    </a:cubicBezTo>
                    <a:cubicBezTo>
                      <a:pt x="214" y="749"/>
                      <a:pt x="214" y="749"/>
                      <a:pt x="214" y="749"/>
                    </a:cubicBezTo>
                    <a:cubicBezTo>
                      <a:pt x="214" y="487"/>
                      <a:pt x="214" y="487"/>
                      <a:pt x="214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21" y="485"/>
                      <a:pt x="0" y="464"/>
                      <a:pt x="0" y="437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1133475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1123950" y="2817813"/>
                <a:ext cx="752475" cy="1341438"/>
              </a:xfrm>
              <a:custGeom>
                <a:avLst/>
                <a:gdLst>
                  <a:gd name="T0" fmla="*/ 92 w 446"/>
                  <a:gd name="T1" fmla="*/ 0 h 796"/>
                  <a:gd name="T2" fmla="*/ 153 w 446"/>
                  <a:gd name="T3" fmla="*/ 24 h 796"/>
                  <a:gd name="T4" fmla="*/ 153 w 446"/>
                  <a:gd name="T5" fmla="*/ 24 h 796"/>
                  <a:gd name="T6" fmla="*/ 153 w 446"/>
                  <a:gd name="T7" fmla="*/ 24 h 796"/>
                  <a:gd name="T8" fmla="*/ 161 w 446"/>
                  <a:gd name="T9" fmla="*/ 32 h 796"/>
                  <a:gd name="T10" fmla="*/ 274 w 446"/>
                  <a:gd name="T11" fmla="*/ 148 h 796"/>
                  <a:gd name="T12" fmla="*/ 416 w 446"/>
                  <a:gd name="T13" fmla="*/ 148 h 796"/>
                  <a:gd name="T14" fmla="*/ 446 w 446"/>
                  <a:gd name="T15" fmla="*/ 178 h 796"/>
                  <a:gd name="T16" fmla="*/ 416 w 446"/>
                  <a:gd name="T17" fmla="*/ 208 h 796"/>
                  <a:gd name="T18" fmla="*/ 256 w 446"/>
                  <a:gd name="T19" fmla="*/ 208 h 796"/>
                  <a:gd name="T20" fmla="*/ 183 w 446"/>
                  <a:gd name="T21" fmla="*/ 135 h 796"/>
                  <a:gd name="T22" fmla="*/ 183 w 446"/>
                  <a:gd name="T23" fmla="*/ 348 h 796"/>
                  <a:gd name="T24" fmla="*/ 416 w 446"/>
                  <a:gd name="T25" fmla="*/ 348 h 796"/>
                  <a:gd name="T26" fmla="*/ 416 w 446"/>
                  <a:gd name="T27" fmla="*/ 348 h 796"/>
                  <a:gd name="T28" fmla="*/ 445 w 446"/>
                  <a:gd name="T29" fmla="*/ 377 h 796"/>
                  <a:gd name="T30" fmla="*/ 445 w 446"/>
                  <a:gd name="T31" fmla="*/ 378 h 796"/>
                  <a:gd name="T32" fmla="*/ 445 w 446"/>
                  <a:gd name="T33" fmla="*/ 378 h 796"/>
                  <a:gd name="T34" fmla="*/ 445 w 446"/>
                  <a:gd name="T35" fmla="*/ 747 h 796"/>
                  <a:gd name="T36" fmla="*/ 395 w 446"/>
                  <a:gd name="T37" fmla="*/ 796 h 796"/>
                  <a:gd name="T38" fmla="*/ 346 w 446"/>
                  <a:gd name="T39" fmla="*/ 747 h 796"/>
                  <a:gd name="T40" fmla="*/ 346 w 446"/>
                  <a:gd name="T41" fmla="*/ 456 h 796"/>
                  <a:gd name="T42" fmla="*/ 92 w 446"/>
                  <a:gd name="T43" fmla="*/ 456 h 796"/>
                  <a:gd name="T44" fmla="*/ 0 w 446"/>
                  <a:gd name="T45" fmla="*/ 364 h 796"/>
                  <a:gd name="T46" fmla="*/ 0 w 446"/>
                  <a:gd name="T47" fmla="*/ 92 h 796"/>
                  <a:gd name="T48" fmla="*/ 92 w 446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6" h="796">
                    <a:moveTo>
                      <a:pt x="92" y="0"/>
                    </a:moveTo>
                    <a:cubicBezTo>
                      <a:pt x="115" y="0"/>
                      <a:pt x="137" y="9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6" y="26"/>
                      <a:pt x="159" y="29"/>
                      <a:pt x="161" y="32"/>
                    </a:cubicBezTo>
                    <a:cubicBezTo>
                      <a:pt x="274" y="148"/>
                      <a:pt x="274" y="148"/>
                      <a:pt x="274" y="148"/>
                    </a:cubicBezTo>
                    <a:cubicBezTo>
                      <a:pt x="416" y="148"/>
                      <a:pt x="416" y="148"/>
                      <a:pt x="416" y="148"/>
                    </a:cubicBezTo>
                    <a:cubicBezTo>
                      <a:pt x="432" y="148"/>
                      <a:pt x="446" y="161"/>
                      <a:pt x="446" y="178"/>
                    </a:cubicBezTo>
                    <a:cubicBezTo>
                      <a:pt x="446" y="195"/>
                      <a:pt x="432" y="208"/>
                      <a:pt x="416" y="208"/>
                    </a:cubicBezTo>
                    <a:cubicBezTo>
                      <a:pt x="256" y="208"/>
                      <a:pt x="256" y="208"/>
                      <a:pt x="256" y="208"/>
                    </a:cubicBezTo>
                    <a:cubicBezTo>
                      <a:pt x="183" y="135"/>
                      <a:pt x="183" y="135"/>
                      <a:pt x="183" y="135"/>
                    </a:cubicBezTo>
                    <a:cubicBezTo>
                      <a:pt x="183" y="348"/>
                      <a:pt x="183" y="348"/>
                      <a:pt x="183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32" y="348"/>
                      <a:pt x="445" y="361"/>
                      <a:pt x="445" y="377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747"/>
                      <a:pt x="445" y="747"/>
                      <a:pt x="445" y="747"/>
                    </a:cubicBezTo>
                    <a:cubicBezTo>
                      <a:pt x="445" y="774"/>
                      <a:pt x="423" y="796"/>
                      <a:pt x="395" y="796"/>
                    </a:cubicBezTo>
                    <a:cubicBezTo>
                      <a:pt x="368" y="796"/>
                      <a:pt x="346" y="774"/>
                      <a:pt x="346" y="747"/>
                    </a:cubicBezTo>
                    <a:cubicBezTo>
                      <a:pt x="346" y="456"/>
                      <a:pt x="346" y="456"/>
                      <a:pt x="346" y="456"/>
                    </a:cubicBezTo>
                    <a:cubicBezTo>
                      <a:pt x="92" y="456"/>
                      <a:pt x="92" y="456"/>
                      <a:pt x="92" y="456"/>
                    </a:cubicBezTo>
                    <a:cubicBezTo>
                      <a:pt x="41" y="456"/>
                      <a:pt x="0" y="415"/>
                      <a:pt x="0" y="36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41"/>
                      <a:pt x="41" y="0"/>
                      <a:pt x="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24" name="Freeform 31"/>
            <p:cNvSpPr/>
            <p:nvPr/>
          </p:nvSpPr>
          <p:spPr bwMode="auto">
            <a:xfrm>
              <a:off x="952500" y="1467648"/>
              <a:ext cx="544513" cy="536575"/>
            </a:xfrm>
            <a:custGeom>
              <a:avLst/>
              <a:gdLst>
                <a:gd name="T0" fmla="*/ 323 w 323"/>
                <a:gd name="T1" fmla="*/ 130 h 318"/>
                <a:gd name="T2" fmla="*/ 161 w 323"/>
                <a:gd name="T3" fmla="*/ 0 h 318"/>
                <a:gd name="T4" fmla="*/ 0 w 323"/>
                <a:gd name="T5" fmla="*/ 130 h 318"/>
                <a:gd name="T6" fmla="*/ 161 w 323"/>
                <a:gd name="T7" fmla="*/ 261 h 318"/>
                <a:gd name="T8" fmla="*/ 179 w 323"/>
                <a:gd name="T9" fmla="*/ 260 h 318"/>
                <a:gd name="T10" fmla="*/ 244 w 323"/>
                <a:gd name="T11" fmla="*/ 318 h 318"/>
                <a:gd name="T12" fmla="*/ 244 w 323"/>
                <a:gd name="T13" fmla="*/ 242 h 318"/>
                <a:gd name="T14" fmla="*/ 323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323" y="130"/>
                  </a:moveTo>
                  <a:cubicBezTo>
                    <a:pt x="323" y="58"/>
                    <a:pt x="250" y="0"/>
                    <a:pt x="161" y="0"/>
                  </a:cubicBezTo>
                  <a:cubicBezTo>
                    <a:pt x="72" y="0"/>
                    <a:pt x="0" y="58"/>
                    <a:pt x="0" y="130"/>
                  </a:cubicBezTo>
                  <a:cubicBezTo>
                    <a:pt x="0" y="203"/>
                    <a:pt x="72" y="261"/>
                    <a:pt x="161" y="261"/>
                  </a:cubicBezTo>
                  <a:cubicBezTo>
                    <a:pt x="167" y="261"/>
                    <a:pt x="173" y="261"/>
                    <a:pt x="179" y="260"/>
                  </a:cubicBezTo>
                  <a:cubicBezTo>
                    <a:pt x="244" y="318"/>
                    <a:pt x="244" y="318"/>
                    <a:pt x="244" y="318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91" y="220"/>
                    <a:pt x="323" y="178"/>
                    <a:pt x="323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32"/>
            <p:cNvSpPr/>
            <p:nvPr/>
          </p:nvSpPr>
          <p:spPr bwMode="auto">
            <a:xfrm>
              <a:off x="3197225" y="1467648"/>
              <a:ext cx="544513" cy="536575"/>
            </a:xfrm>
            <a:custGeom>
              <a:avLst/>
              <a:gdLst>
                <a:gd name="T0" fmla="*/ 0 w 323"/>
                <a:gd name="T1" fmla="*/ 130 h 318"/>
                <a:gd name="T2" fmla="*/ 161 w 323"/>
                <a:gd name="T3" fmla="*/ 0 h 318"/>
                <a:gd name="T4" fmla="*/ 323 w 323"/>
                <a:gd name="T5" fmla="*/ 130 h 318"/>
                <a:gd name="T6" fmla="*/ 161 w 323"/>
                <a:gd name="T7" fmla="*/ 261 h 318"/>
                <a:gd name="T8" fmla="*/ 143 w 323"/>
                <a:gd name="T9" fmla="*/ 260 h 318"/>
                <a:gd name="T10" fmla="*/ 78 w 323"/>
                <a:gd name="T11" fmla="*/ 318 h 318"/>
                <a:gd name="T12" fmla="*/ 78 w 323"/>
                <a:gd name="T13" fmla="*/ 242 h 318"/>
                <a:gd name="T14" fmla="*/ 0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0" y="130"/>
                  </a:moveTo>
                  <a:cubicBezTo>
                    <a:pt x="0" y="58"/>
                    <a:pt x="72" y="0"/>
                    <a:pt x="161" y="0"/>
                  </a:cubicBezTo>
                  <a:cubicBezTo>
                    <a:pt x="250" y="0"/>
                    <a:pt x="323" y="58"/>
                    <a:pt x="323" y="130"/>
                  </a:cubicBezTo>
                  <a:cubicBezTo>
                    <a:pt x="323" y="203"/>
                    <a:pt x="250" y="261"/>
                    <a:pt x="161" y="261"/>
                  </a:cubicBezTo>
                  <a:cubicBezTo>
                    <a:pt x="155" y="261"/>
                    <a:pt x="149" y="261"/>
                    <a:pt x="143" y="260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31" y="220"/>
                    <a:pt x="0" y="178"/>
                    <a:pt x="0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6" name="Freeform 33"/>
            <p:cNvSpPr>
              <a:spLocks noEditPoints="1"/>
            </p:cNvSpPr>
            <p:nvPr/>
          </p:nvSpPr>
          <p:spPr bwMode="auto">
            <a:xfrm>
              <a:off x="3394075" y="1597823"/>
              <a:ext cx="149225" cy="188913"/>
            </a:xfrm>
            <a:custGeom>
              <a:avLst/>
              <a:gdLst>
                <a:gd name="T0" fmla="*/ 5 w 88"/>
                <a:gd name="T1" fmla="*/ 0 h 112"/>
                <a:gd name="T2" fmla="*/ 84 w 88"/>
                <a:gd name="T3" fmla="*/ 9 h 112"/>
                <a:gd name="T4" fmla="*/ 72 w 88"/>
                <a:gd name="T5" fmla="*/ 41 h 112"/>
                <a:gd name="T6" fmla="*/ 72 w 88"/>
                <a:gd name="T7" fmla="*/ 73 h 112"/>
                <a:gd name="T8" fmla="*/ 88 w 88"/>
                <a:gd name="T9" fmla="*/ 108 h 112"/>
                <a:gd name="T10" fmla="*/ 0 w 88"/>
                <a:gd name="T11" fmla="*/ 108 h 112"/>
                <a:gd name="T12" fmla="*/ 16 w 88"/>
                <a:gd name="T13" fmla="*/ 73 h 112"/>
                <a:gd name="T14" fmla="*/ 16 w 88"/>
                <a:gd name="T15" fmla="*/ 41 h 112"/>
                <a:gd name="T16" fmla="*/ 5 w 88"/>
                <a:gd name="T17" fmla="*/ 9 h 112"/>
                <a:gd name="T18" fmla="*/ 60 w 88"/>
                <a:gd name="T19" fmla="*/ 84 h 112"/>
                <a:gd name="T20" fmla="*/ 14 w 88"/>
                <a:gd name="T21" fmla="*/ 103 h 112"/>
                <a:gd name="T22" fmla="*/ 16 w 88"/>
                <a:gd name="T23" fmla="*/ 89 h 112"/>
                <a:gd name="T24" fmla="*/ 62 w 88"/>
                <a:gd name="T25" fmla="*/ 80 h 112"/>
                <a:gd name="T26" fmla="*/ 68 w 88"/>
                <a:gd name="T27" fmla="*/ 75 h 112"/>
                <a:gd name="T28" fmla="*/ 47 w 88"/>
                <a:gd name="T29" fmla="*/ 59 h 112"/>
                <a:gd name="T30" fmla="*/ 47 w 88"/>
                <a:gd name="T31" fmla="*/ 59 h 112"/>
                <a:gd name="T32" fmla="*/ 46 w 88"/>
                <a:gd name="T33" fmla="*/ 59 h 112"/>
                <a:gd name="T34" fmla="*/ 46 w 88"/>
                <a:gd name="T35" fmla="*/ 57 h 112"/>
                <a:gd name="T36" fmla="*/ 46 w 88"/>
                <a:gd name="T37" fmla="*/ 57 h 112"/>
                <a:gd name="T38" fmla="*/ 46 w 88"/>
                <a:gd name="T39" fmla="*/ 57 h 112"/>
                <a:gd name="T40" fmla="*/ 46 w 88"/>
                <a:gd name="T41" fmla="*/ 56 h 112"/>
                <a:gd name="T42" fmla="*/ 46 w 88"/>
                <a:gd name="T43" fmla="*/ 55 h 112"/>
                <a:gd name="T44" fmla="*/ 47 w 88"/>
                <a:gd name="T45" fmla="*/ 55 h 112"/>
                <a:gd name="T46" fmla="*/ 48 w 88"/>
                <a:gd name="T47" fmla="*/ 55 h 112"/>
                <a:gd name="T48" fmla="*/ 75 w 88"/>
                <a:gd name="T49" fmla="*/ 9 h 112"/>
                <a:gd name="T50" fmla="*/ 21 w 88"/>
                <a:gd name="T51" fmla="*/ 39 h 112"/>
                <a:gd name="T52" fmla="*/ 41 w 88"/>
                <a:gd name="T53" fmla="*/ 55 h 112"/>
                <a:gd name="T54" fmla="*/ 42 w 88"/>
                <a:gd name="T55" fmla="*/ 55 h 112"/>
                <a:gd name="T56" fmla="*/ 42 w 88"/>
                <a:gd name="T57" fmla="*/ 55 h 112"/>
                <a:gd name="T58" fmla="*/ 43 w 88"/>
                <a:gd name="T59" fmla="*/ 57 h 112"/>
                <a:gd name="T60" fmla="*/ 43 w 88"/>
                <a:gd name="T61" fmla="*/ 57 h 112"/>
                <a:gd name="T62" fmla="*/ 43 w 88"/>
                <a:gd name="T63" fmla="*/ 57 h 112"/>
                <a:gd name="T64" fmla="*/ 42 w 88"/>
                <a:gd name="T65" fmla="*/ 58 h 112"/>
                <a:gd name="T66" fmla="*/ 42 w 88"/>
                <a:gd name="T67" fmla="*/ 59 h 112"/>
                <a:gd name="T68" fmla="*/ 42 w 88"/>
                <a:gd name="T69" fmla="*/ 59 h 112"/>
                <a:gd name="T70" fmla="*/ 41 w 88"/>
                <a:gd name="T71" fmla="*/ 59 h 112"/>
                <a:gd name="T72" fmla="*/ 16 w 88"/>
                <a:gd name="T73" fmla="*/ 89 h 112"/>
                <a:gd name="T74" fmla="*/ 30 w 88"/>
                <a:gd name="T75" fmla="*/ 43 h 112"/>
                <a:gd name="T76" fmla="*/ 42 w 88"/>
                <a:gd name="T77" fmla="*/ 50 h 112"/>
                <a:gd name="T78" fmla="*/ 43 w 88"/>
                <a:gd name="T79" fmla="*/ 51 h 112"/>
                <a:gd name="T80" fmla="*/ 45 w 88"/>
                <a:gd name="T81" fmla="*/ 51 h 112"/>
                <a:gd name="T82" fmla="*/ 46 w 88"/>
                <a:gd name="T83" fmla="*/ 50 h 112"/>
                <a:gd name="T84" fmla="*/ 67 w 88"/>
                <a:gd name="T85" fmla="*/ 31 h 112"/>
                <a:gd name="T86" fmla="*/ 55 w 88"/>
                <a:gd name="T87" fmla="*/ 40 h 112"/>
                <a:gd name="T88" fmla="*/ 45 w 88"/>
                <a:gd name="T89" fmla="*/ 46 h 112"/>
                <a:gd name="T90" fmla="*/ 44 w 88"/>
                <a:gd name="T91" fmla="*/ 46 h 112"/>
                <a:gd name="T92" fmla="*/ 33 w 88"/>
                <a:gd name="T93" fmla="*/ 40 h 112"/>
                <a:gd name="T94" fmla="*/ 22 w 88"/>
                <a:gd name="T95" fmla="*/ 31 h 112"/>
                <a:gd name="T96" fmla="*/ 45 w 88"/>
                <a:gd name="T97" fmla="*/ 4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12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5"/>
                  </a:cubicBezTo>
                  <a:cubicBezTo>
                    <a:pt x="88" y="7"/>
                    <a:pt x="86" y="9"/>
                    <a:pt x="8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23"/>
                    <a:pt x="77" y="33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67" y="49"/>
                    <a:pt x="62" y="54"/>
                    <a:pt x="55" y="57"/>
                  </a:cubicBezTo>
                  <a:cubicBezTo>
                    <a:pt x="62" y="60"/>
                    <a:pt x="67" y="65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6" y="80"/>
                    <a:pt x="79" y="90"/>
                    <a:pt x="80" y="103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6" y="103"/>
                    <a:pt x="88" y="105"/>
                    <a:pt x="88" y="108"/>
                  </a:cubicBezTo>
                  <a:cubicBezTo>
                    <a:pt x="88" y="110"/>
                    <a:pt x="86" y="112"/>
                    <a:pt x="8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12"/>
                    <a:pt x="0" y="110"/>
                    <a:pt x="0" y="108"/>
                  </a:cubicBezTo>
                  <a:cubicBezTo>
                    <a:pt x="0" y="105"/>
                    <a:pt x="2" y="103"/>
                    <a:pt x="5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9" y="90"/>
                    <a:pt x="12" y="80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1" y="65"/>
                    <a:pt x="27" y="60"/>
                    <a:pt x="33" y="57"/>
                  </a:cubicBezTo>
                  <a:cubicBezTo>
                    <a:pt x="27" y="54"/>
                    <a:pt x="21" y="49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2" y="33"/>
                    <a:pt x="9" y="23"/>
                    <a:pt x="8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74" y="103"/>
                  </a:moveTo>
                  <a:cubicBezTo>
                    <a:pt x="74" y="103"/>
                    <a:pt x="74" y="103"/>
                    <a:pt x="74" y="103"/>
                  </a:cubicBezTo>
                  <a:cubicBezTo>
                    <a:pt x="72" y="94"/>
                    <a:pt x="66" y="88"/>
                    <a:pt x="60" y="84"/>
                  </a:cubicBezTo>
                  <a:cubicBezTo>
                    <a:pt x="55" y="81"/>
                    <a:pt x="50" y="80"/>
                    <a:pt x="44" y="80"/>
                  </a:cubicBezTo>
                  <a:cubicBezTo>
                    <a:pt x="39" y="80"/>
                    <a:pt x="33" y="81"/>
                    <a:pt x="28" y="84"/>
                  </a:cubicBezTo>
                  <a:cubicBezTo>
                    <a:pt x="22" y="88"/>
                    <a:pt x="17" y="94"/>
                    <a:pt x="14" y="103"/>
                  </a:cubicBezTo>
                  <a:cubicBezTo>
                    <a:pt x="74" y="103"/>
                    <a:pt x="74" y="103"/>
                    <a:pt x="74" y="103"/>
                  </a:cubicBezTo>
                  <a:close/>
                  <a:moveTo>
                    <a:pt x="16" y="89"/>
                  </a:moveTo>
                  <a:cubicBezTo>
                    <a:pt x="16" y="89"/>
                    <a:pt x="16" y="89"/>
                    <a:pt x="16" y="89"/>
                  </a:cubicBezTo>
                  <a:cubicBezTo>
                    <a:pt x="18" y="85"/>
                    <a:pt x="22" y="82"/>
                    <a:pt x="26" y="80"/>
                  </a:cubicBezTo>
                  <a:cubicBezTo>
                    <a:pt x="31" y="76"/>
                    <a:pt x="38" y="75"/>
                    <a:pt x="44" y="75"/>
                  </a:cubicBezTo>
                  <a:cubicBezTo>
                    <a:pt x="50" y="75"/>
                    <a:pt x="57" y="76"/>
                    <a:pt x="62" y="80"/>
                  </a:cubicBezTo>
                  <a:cubicBezTo>
                    <a:pt x="66" y="82"/>
                    <a:pt x="70" y="85"/>
                    <a:pt x="73" y="89"/>
                  </a:cubicBezTo>
                  <a:cubicBezTo>
                    <a:pt x="72" y="84"/>
                    <a:pt x="70" y="79"/>
                    <a:pt x="68" y="76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2" y="67"/>
                    <a:pt x="55" y="62"/>
                    <a:pt x="48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55" y="52"/>
                    <a:pt x="62" y="47"/>
                    <a:pt x="68" y="39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72" y="31"/>
                    <a:pt x="74" y="22"/>
                    <a:pt x="75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22"/>
                    <a:pt x="17" y="31"/>
                    <a:pt x="21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6" y="47"/>
                    <a:pt x="33" y="52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3" y="62"/>
                    <a:pt x="26" y="67"/>
                    <a:pt x="21" y="75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19" y="79"/>
                    <a:pt x="17" y="84"/>
                    <a:pt x="16" y="89"/>
                  </a:cubicBezTo>
                  <a:close/>
                  <a:moveTo>
                    <a:pt x="22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4" y="35"/>
                    <a:pt x="26" y="40"/>
                    <a:pt x="30" y="43"/>
                  </a:cubicBezTo>
                  <a:cubicBezTo>
                    <a:pt x="33" y="46"/>
                    <a:pt x="37" y="49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1" y="49"/>
                    <a:pt x="55" y="46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2" y="40"/>
                    <a:pt x="65" y="35"/>
                    <a:pt x="67" y="31"/>
                  </a:cubicBezTo>
                  <a:cubicBezTo>
                    <a:pt x="67" y="29"/>
                    <a:pt x="66" y="28"/>
                    <a:pt x="65" y="27"/>
                  </a:cubicBezTo>
                  <a:cubicBezTo>
                    <a:pt x="64" y="27"/>
                    <a:pt x="62" y="27"/>
                    <a:pt x="62" y="29"/>
                  </a:cubicBezTo>
                  <a:cubicBezTo>
                    <a:pt x="60" y="33"/>
                    <a:pt x="58" y="37"/>
                    <a:pt x="55" y="40"/>
                  </a:cubicBezTo>
                  <a:cubicBezTo>
                    <a:pt x="52" y="42"/>
                    <a:pt x="49" y="44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39" y="44"/>
                    <a:pt x="36" y="42"/>
                    <a:pt x="33" y="40"/>
                  </a:cubicBezTo>
                  <a:cubicBezTo>
                    <a:pt x="30" y="37"/>
                    <a:pt x="28" y="33"/>
                    <a:pt x="27" y="29"/>
                  </a:cubicBezTo>
                  <a:cubicBezTo>
                    <a:pt x="26" y="27"/>
                    <a:pt x="25" y="27"/>
                    <a:pt x="23" y="27"/>
                  </a:cubicBezTo>
                  <a:cubicBezTo>
                    <a:pt x="22" y="28"/>
                    <a:pt x="21" y="29"/>
                    <a:pt x="22" y="31"/>
                  </a:cubicBezTo>
                  <a:close/>
                  <a:moveTo>
                    <a:pt x="45" y="46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34"/>
            <p:cNvSpPr>
              <a:spLocks noEditPoints="1"/>
            </p:cNvSpPr>
            <p:nvPr/>
          </p:nvSpPr>
          <p:spPr bwMode="auto">
            <a:xfrm>
              <a:off x="1130300" y="1604173"/>
              <a:ext cx="187325" cy="176213"/>
            </a:xfrm>
            <a:custGeom>
              <a:avLst/>
              <a:gdLst>
                <a:gd name="T0" fmla="*/ 5 w 112"/>
                <a:gd name="T1" fmla="*/ 57 h 105"/>
                <a:gd name="T2" fmla="*/ 13 w 112"/>
                <a:gd name="T3" fmla="*/ 9 h 105"/>
                <a:gd name="T4" fmla="*/ 22 w 112"/>
                <a:gd name="T5" fmla="*/ 0 h 105"/>
                <a:gd name="T6" fmla="*/ 97 w 112"/>
                <a:gd name="T7" fmla="*/ 3 h 105"/>
                <a:gd name="T8" fmla="*/ 100 w 112"/>
                <a:gd name="T9" fmla="*/ 9 h 105"/>
                <a:gd name="T10" fmla="*/ 108 w 112"/>
                <a:gd name="T11" fmla="*/ 57 h 105"/>
                <a:gd name="T12" fmla="*/ 112 w 112"/>
                <a:gd name="T13" fmla="*/ 61 h 105"/>
                <a:gd name="T14" fmla="*/ 108 w 112"/>
                <a:gd name="T15" fmla="*/ 105 h 105"/>
                <a:gd name="T16" fmla="*/ 5 w 112"/>
                <a:gd name="T17" fmla="*/ 105 h 105"/>
                <a:gd name="T18" fmla="*/ 0 w 112"/>
                <a:gd name="T19" fmla="*/ 100 h 105"/>
                <a:gd name="T20" fmla="*/ 5 w 112"/>
                <a:gd name="T21" fmla="*/ 57 h 105"/>
                <a:gd name="T22" fmla="*/ 18 w 112"/>
                <a:gd name="T23" fmla="*/ 57 h 105"/>
                <a:gd name="T24" fmla="*/ 34 w 112"/>
                <a:gd name="T25" fmla="*/ 61 h 105"/>
                <a:gd name="T26" fmla="*/ 56 w 112"/>
                <a:gd name="T27" fmla="*/ 79 h 105"/>
                <a:gd name="T28" fmla="*/ 78 w 112"/>
                <a:gd name="T29" fmla="*/ 61 h 105"/>
                <a:gd name="T30" fmla="*/ 83 w 112"/>
                <a:gd name="T31" fmla="*/ 57 h 105"/>
                <a:gd name="T32" fmla="*/ 95 w 112"/>
                <a:gd name="T33" fmla="*/ 9 h 105"/>
                <a:gd name="T34" fmla="*/ 93 w 112"/>
                <a:gd name="T35" fmla="*/ 6 h 105"/>
                <a:gd name="T36" fmla="*/ 22 w 112"/>
                <a:gd name="T37" fmla="*/ 5 h 105"/>
                <a:gd name="T38" fmla="*/ 18 w 112"/>
                <a:gd name="T39" fmla="*/ 9 h 105"/>
                <a:gd name="T40" fmla="*/ 32 w 112"/>
                <a:gd name="T41" fmla="*/ 35 h 105"/>
                <a:gd name="T42" fmla="*/ 49 w 112"/>
                <a:gd name="T43" fmla="*/ 52 h 105"/>
                <a:gd name="T44" fmla="*/ 55 w 112"/>
                <a:gd name="T45" fmla="*/ 52 h 105"/>
                <a:gd name="T46" fmla="*/ 86 w 112"/>
                <a:gd name="T47" fmla="*/ 21 h 105"/>
                <a:gd name="T48" fmla="*/ 80 w 112"/>
                <a:gd name="T49" fmla="*/ 15 h 105"/>
                <a:gd name="T50" fmla="*/ 38 w 112"/>
                <a:gd name="T51" fmla="*/ 29 h 105"/>
                <a:gd name="T52" fmla="*/ 32 w 112"/>
                <a:gd name="T53" fmla="*/ 35 h 105"/>
                <a:gd name="T54" fmla="*/ 27 w 112"/>
                <a:gd name="T55" fmla="*/ 66 h 105"/>
                <a:gd name="T56" fmla="*/ 9 w 112"/>
                <a:gd name="T57" fmla="*/ 96 h 105"/>
                <a:gd name="T58" fmla="*/ 103 w 112"/>
                <a:gd name="T59" fmla="*/ 66 h 105"/>
                <a:gd name="T60" fmla="*/ 76 w 112"/>
                <a:gd name="T61" fmla="*/ 81 h 105"/>
                <a:gd name="T62" fmla="*/ 36 w 112"/>
                <a:gd name="T63" fmla="*/ 8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105">
                  <a:moveTo>
                    <a:pt x="5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4" y="4"/>
                    <a:pt x="15" y="3"/>
                  </a:cubicBezTo>
                  <a:cubicBezTo>
                    <a:pt x="17" y="1"/>
                    <a:pt x="20" y="0"/>
                    <a:pt x="2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5" y="1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9" y="4"/>
                    <a:pt x="100" y="7"/>
                    <a:pt x="100" y="9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0" y="57"/>
                    <a:pt x="112" y="59"/>
                    <a:pt x="112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03"/>
                    <a:pt x="110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3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9"/>
                    <a:pt x="2" y="57"/>
                    <a:pt x="5" y="57"/>
                  </a:cubicBezTo>
                  <a:close/>
                  <a:moveTo>
                    <a:pt x="18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7"/>
                    <a:pt x="34" y="59"/>
                    <a:pt x="34" y="61"/>
                  </a:cubicBezTo>
                  <a:cubicBezTo>
                    <a:pt x="35" y="66"/>
                    <a:pt x="38" y="71"/>
                    <a:pt x="42" y="74"/>
                  </a:cubicBezTo>
                  <a:cubicBezTo>
                    <a:pt x="46" y="77"/>
                    <a:pt x="51" y="79"/>
                    <a:pt x="56" y="79"/>
                  </a:cubicBezTo>
                  <a:cubicBezTo>
                    <a:pt x="62" y="79"/>
                    <a:pt x="67" y="77"/>
                    <a:pt x="71" y="74"/>
                  </a:cubicBezTo>
                  <a:cubicBezTo>
                    <a:pt x="75" y="71"/>
                    <a:pt x="77" y="66"/>
                    <a:pt x="78" y="61"/>
                  </a:cubicBezTo>
                  <a:cubicBezTo>
                    <a:pt x="79" y="59"/>
                    <a:pt x="81" y="57"/>
                    <a:pt x="83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8"/>
                    <a:pt x="94" y="7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5"/>
                    <a:pt x="91" y="5"/>
                    <a:pt x="9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0" y="5"/>
                    <a:pt x="19" y="6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8" y="57"/>
                    <a:pt x="18" y="57"/>
                    <a:pt x="18" y="57"/>
                  </a:cubicBezTo>
                  <a:close/>
                  <a:moveTo>
                    <a:pt x="32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1" y="53"/>
                    <a:pt x="53" y="53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7" y="19"/>
                    <a:pt x="87" y="17"/>
                    <a:pt x="86" y="15"/>
                  </a:cubicBezTo>
                  <a:cubicBezTo>
                    <a:pt x="84" y="13"/>
                    <a:pt x="81" y="13"/>
                    <a:pt x="80" y="15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27"/>
                    <a:pt x="34" y="27"/>
                    <a:pt x="32" y="29"/>
                  </a:cubicBezTo>
                  <a:cubicBezTo>
                    <a:pt x="30" y="30"/>
                    <a:pt x="30" y="33"/>
                    <a:pt x="32" y="35"/>
                  </a:cubicBezTo>
                  <a:close/>
                  <a:moveTo>
                    <a:pt x="27" y="66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4" y="72"/>
                    <a:pt x="81" y="77"/>
                    <a:pt x="76" y="81"/>
                  </a:cubicBezTo>
                  <a:cubicBezTo>
                    <a:pt x="71" y="85"/>
                    <a:pt x="64" y="88"/>
                    <a:pt x="56" y="88"/>
                  </a:cubicBezTo>
                  <a:cubicBezTo>
                    <a:pt x="49" y="88"/>
                    <a:pt x="42" y="85"/>
                    <a:pt x="36" y="81"/>
                  </a:cubicBezTo>
                  <a:cubicBezTo>
                    <a:pt x="32" y="77"/>
                    <a:pt x="28" y="72"/>
                    <a:pt x="27" y="6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1D9A7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描述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1127746" y="986957"/>
            <a:ext cx="4018666" cy="289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以手机软件界面设计为任务，进行全方位实践，最终通过手机软件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设计、制作手机软件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界面的学习，达到手机软件界面设计的能力并在实际工作中熟练应用，并锻炼举一反三的能力。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在教师的引领下，通过本活动完成手机软件界面的内容设计，并通过学习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设计流程、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设计标准与原则、设计移动媒体软件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的方法、设计移动媒体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需要注意的问题，最终完成手机软件界面项目的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设计。</a:t>
            </a:r>
          </a:p>
        </p:txBody>
      </p:sp>
    </p:spTree>
    <p:extLst>
      <p:ext uri="{BB962C8B-B14F-4D97-AF65-F5344CB8AC3E}">
        <p14:creationId xmlns:p14="http://schemas.microsoft.com/office/powerpoint/2010/main" val="2760416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40" grpId="1" animBg="1"/>
      <p:bldP spid="41" grpId="0" animBg="1"/>
      <p:bldP spid="41" grpId="1" animBg="1"/>
      <p:bldP spid="4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工作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环境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210373" y="1202805"/>
            <a:ext cx="720080" cy="72008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8" name="直接连接符 7"/>
          <p:cNvCxnSpPr>
            <a:stCxn id="6" idx="2"/>
            <a:endCxn id="23" idx="0"/>
          </p:cNvCxnSpPr>
          <p:nvPr/>
        </p:nvCxnSpPr>
        <p:spPr>
          <a:xfrm>
            <a:off x="4570412" y="1922889"/>
            <a:ext cx="0" cy="1659455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1"/>
          </p:cNvCxnSpPr>
          <p:nvPr/>
        </p:nvCxnSpPr>
        <p:spPr>
          <a:xfrm flipH="1">
            <a:off x="3922341" y="1562844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402065" y="1074448"/>
            <a:ext cx="2376263" cy="25922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sp>
        <p:nvSpPr>
          <p:cNvPr id="11" name="矩形 10"/>
          <p:cNvSpPr/>
          <p:nvPr/>
        </p:nvSpPr>
        <p:spPr>
          <a:xfrm>
            <a:off x="1471745" y="2232875"/>
            <a:ext cx="2234572" cy="1349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13" name="直接连接符 12"/>
          <p:cNvCxnSpPr/>
          <p:nvPr/>
        </p:nvCxnSpPr>
        <p:spPr>
          <a:xfrm>
            <a:off x="1487885" y="1562844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487884" y="1301150"/>
            <a:ext cx="1426344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环境要求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87885" y="1636429"/>
            <a:ext cx="2218432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配备有多媒体设备的专业课教室。</a:t>
            </a:r>
          </a:p>
        </p:txBody>
      </p:sp>
      <p:sp>
        <p:nvSpPr>
          <p:cNvPr id="23" name="菱形 22"/>
          <p:cNvSpPr/>
          <p:nvPr/>
        </p:nvSpPr>
        <p:spPr>
          <a:xfrm>
            <a:off x="4210373" y="3582340"/>
            <a:ext cx="720080" cy="72008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930451" y="3942379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356846" y="2001542"/>
            <a:ext cx="2376263" cy="25922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sp>
        <p:nvSpPr>
          <p:cNvPr id="26" name="矩形 25"/>
          <p:cNvSpPr/>
          <p:nvPr/>
        </p:nvSpPr>
        <p:spPr>
          <a:xfrm>
            <a:off x="5426524" y="2092237"/>
            <a:ext cx="2234572" cy="1349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27" name="直接连接符 26"/>
          <p:cNvCxnSpPr/>
          <p:nvPr/>
        </p:nvCxnSpPr>
        <p:spPr>
          <a:xfrm>
            <a:off x="5442664" y="3942379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5442664" y="3680685"/>
            <a:ext cx="1426344" cy="1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所需工具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442664" y="4015964"/>
            <a:ext cx="2218432" cy="41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铅笔、彩铅、橡皮、笔、纸、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Photoshop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6" grpId="0" animBg="1"/>
      <p:bldP spid="9" grpId="0" animBg="1"/>
      <p:bldP spid="11" grpId="0" animBg="1"/>
      <p:bldP spid="14" grpId="0"/>
      <p:bldP spid="15" grpId="0"/>
      <p:bldP spid="23" grpId="0" animBg="1"/>
      <p:bldP spid="25" grpId="0" animBg="1"/>
      <p:bldP spid="26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" t="210" r="24434"/>
          <a:stretch>
            <a:fillRect/>
          </a:stretch>
        </p:blipFill>
        <p:spPr>
          <a:xfrm>
            <a:off x="1316443" y="1194204"/>
            <a:ext cx="2998543" cy="2987779"/>
          </a:xfrm>
          <a:custGeom>
            <a:avLst/>
            <a:gdLst>
              <a:gd name="connsiteX0" fmla="*/ 1499272 w 2998543"/>
              <a:gd name="connsiteY0" fmla="*/ 0 h 2987779"/>
              <a:gd name="connsiteX1" fmla="*/ 2998543 w 2998543"/>
              <a:gd name="connsiteY1" fmla="*/ 1499272 h 2987779"/>
              <a:gd name="connsiteX2" fmla="*/ 1510036 w 2998543"/>
              <a:gd name="connsiteY2" fmla="*/ 2987779 h 2987779"/>
              <a:gd name="connsiteX3" fmla="*/ 1488508 w 2998543"/>
              <a:gd name="connsiteY3" fmla="*/ 2987779 h 2987779"/>
              <a:gd name="connsiteX4" fmla="*/ 0 w 2998543"/>
              <a:gd name="connsiteY4" fmla="*/ 1499272 h 298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8543" h="2987779">
                <a:moveTo>
                  <a:pt x="1499272" y="0"/>
                </a:moveTo>
                <a:lnTo>
                  <a:pt x="2998543" y="1499272"/>
                </a:lnTo>
                <a:lnTo>
                  <a:pt x="1510036" y="2987779"/>
                </a:lnTo>
                <a:lnTo>
                  <a:pt x="1488508" y="2987779"/>
                </a:lnTo>
                <a:lnTo>
                  <a:pt x="0" y="1499272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" t="50082" r="100000" b="49176"/>
          <a:stretch>
            <a:fillRect/>
          </a:stretch>
        </p:blipFill>
        <p:spPr>
          <a:xfrm>
            <a:off x="1316443" y="2682443"/>
            <a:ext cx="11031" cy="22062"/>
          </a:xfrm>
          <a:custGeom>
            <a:avLst/>
            <a:gdLst>
              <a:gd name="connsiteX0" fmla="*/ 11031 w 11031"/>
              <a:gd name="connsiteY0" fmla="*/ 0 h 22062"/>
              <a:gd name="connsiteX1" fmla="*/ 11031 w 11031"/>
              <a:gd name="connsiteY1" fmla="*/ 22062 h 22062"/>
              <a:gd name="connsiteX2" fmla="*/ 0 w 11031"/>
              <a:gd name="connsiteY2" fmla="*/ 11031 h 22062"/>
              <a:gd name="connsiteX3" fmla="*/ 11031 w 11031"/>
              <a:gd name="connsiteY3" fmla="*/ 0 h 2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1" h="22062">
                <a:moveTo>
                  <a:pt x="11031" y="0"/>
                </a:moveTo>
                <a:lnTo>
                  <a:pt x="11031" y="22062"/>
                </a:lnTo>
                <a:lnTo>
                  <a:pt x="0" y="11031"/>
                </a:lnTo>
                <a:lnTo>
                  <a:pt x="11031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4" t="100000" r="56564" b="-906"/>
          <a:stretch>
            <a:fillRect/>
          </a:stretch>
        </p:blipFill>
        <p:spPr>
          <a:xfrm>
            <a:off x="2788804" y="4165838"/>
            <a:ext cx="53818" cy="26909"/>
          </a:xfrm>
          <a:custGeom>
            <a:avLst/>
            <a:gdLst>
              <a:gd name="connsiteX0" fmla="*/ 0 w 53818"/>
              <a:gd name="connsiteY0" fmla="*/ 0 h 26909"/>
              <a:gd name="connsiteX1" fmla="*/ 53818 w 53818"/>
              <a:gd name="connsiteY1" fmla="*/ 0 h 26909"/>
              <a:gd name="connsiteX2" fmla="*/ 26909 w 53818"/>
              <a:gd name="connsiteY2" fmla="*/ 26909 h 26909"/>
              <a:gd name="connsiteX3" fmla="*/ 0 w 53818"/>
              <a:gd name="connsiteY3" fmla="*/ 0 h 2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18" h="26909">
                <a:moveTo>
                  <a:pt x="0" y="0"/>
                </a:moveTo>
                <a:lnTo>
                  <a:pt x="53818" y="0"/>
                </a:lnTo>
                <a:lnTo>
                  <a:pt x="26909" y="2690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1153590" y="168345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361081" y="1897177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Rectangle 24"/>
          <p:cNvSpPr>
            <a:spLocks noChangeArrowheads="1"/>
          </p:cNvSpPr>
          <p:nvPr/>
        </p:nvSpPr>
        <p:spPr bwMode="auto">
          <a:xfrm>
            <a:off x="4702509" y="482957"/>
            <a:ext cx="3940355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设计流程如图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3-3-127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3-3-132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932784" y="178875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142123" y="1997578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472607" y="257095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2257160" y="293550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822886" y="3290132"/>
            <a:ext cx="1108850" cy="49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手机软件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ICON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609505" y="377453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2041738" y="2357041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088051" y="1016397"/>
            <a:ext cx="2665183" cy="2075841"/>
            <a:chOff x="3945844" y="935042"/>
            <a:chExt cx="2665183" cy="207584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5844" y="935042"/>
              <a:ext cx="2665183" cy="1818424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4162140" y="2764662"/>
              <a:ext cx="223259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3-3-127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第一步：灵感来源于生活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71901" y="3419143"/>
            <a:ext cx="2681333" cy="1411183"/>
            <a:chOff x="3929694" y="3200745"/>
            <a:chExt cx="2681333" cy="141118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9694" y="3200745"/>
              <a:ext cx="2681333" cy="1098211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3945845" y="4365707"/>
              <a:ext cx="26651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3-3-128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第二步：草图原型设计（第一稿）</a:t>
              </a: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7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82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19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8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19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1572</TotalTime>
  <Words>2718</Words>
  <Application>Microsoft Office PowerPoint</Application>
  <PresentationFormat>自定义</PresentationFormat>
  <Paragraphs>156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5" baseType="lpstr">
      <vt:lpstr>微软雅黑</vt:lpstr>
      <vt:lpstr>Arial</vt:lpstr>
      <vt:lpstr>Calibri</vt:lpstr>
      <vt:lpstr>Calibri Light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ma chong</cp:lastModifiedBy>
  <cp:revision>171</cp:revision>
  <dcterms:created xsi:type="dcterms:W3CDTF">2016-02-29T06:04:00Z</dcterms:created>
  <dcterms:modified xsi:type="dcterms:W3CDTF">2023-03-11T07:54:36Z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