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sldIdLst>
    <p:sldId id="410" r:id="rId4"/>
    <p:sldId id="411" r:id="rId5"/>
    <p:sldId id="412" r:id="rId6"/>
    <p:sldId id="417" r:id="rId7"/>
    <p:sldId id="432" r:id="rId8"/>
    <p:sldId id="413" r:id="rId9"/>
    <p:sldId id="416" r:id="rId10"/>
    <p:sldId id="433" r:id="rId11"/>
    <p:sldId id="414" r:id="rId12"/>
    <p:sldId id="418" r:id="rId13"/>
    <p:sldId id="434" r:id="rId14"/>
    <p:sldId id="415" r:id="rId15"/>
    <p:sldId id="419" r:id="rId16"/>
    <p:sldId id="435" r:id="rId17"/>
    <p:sldId id="424" r:id="rId18"/>
    <p:sldId id="425" r:id="rId19"/>
    <p:sldId id="438" r:id="rId20"/>
    <p:sldId id="426" r:id="rId21"/>
    <p:sldId id="427" r:id="rId22"/>
    <p:sldId id="437" r:id="rId23"/>
    <p:sldId id="428" r:id="rId24"/>
    <p:sldId id="429" r:id="rId25"/>
    <p:sldId id="430" r:id="rId26"/>
    <p:sldId id="431" r:id="rId27"/>
    <p:sldId id="436" r:id="rId28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D6"/>
    <a:srgbClr val="9DA458"/>
    <a:srgbClr val="9051AC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38" y="-252"/>
      </p:cViewPr>
      <p:guideLst>
        <p:guide orient="horz" pos="2117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/>
          <a:lstStyle>
            <a:lvl1pPr algn="ctr">
              <a:defRPr sz="6000" b="1" i="0" spc="300" baseline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98800" y="3560400"/>
            <a:ext cx="9799200" cy="1472400"/>
          </a:xfrm>
        </p:spPr>
        <p:txBody>
          <a:bodyPr/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15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280D3-088B-4239-AE33-2D23C46A975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1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54F3E-1EC6-46A3-B031-D1ED6239A792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8800" y="2484000"/>
            <a:ext cx="9799200" cy="1018800"/>
          </a:xfrm>
        </p:spPr>
        <p:txBody>
          <a:bodyPr lIns="90000" tIns="46800" rIns="90000" bIns="46800" anchor="t"/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198800" y="3560400"/>
            <a:ext cx="9799200" cy="471600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400" spc="200" baseline="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4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C171-FD22-4D8B-B561-C12804F98B1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5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6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6AE45-53A0-402A-B24E-11637E83DEF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/>
          <p:nvPr/>
        </p:nvGrpSpPr>
        <p:grpSpPr bwMode="auto">
          <a:xfrm>
            <a:off x="0" y="0"/>
            <a:ext cx="12198350" cy="6851650"/>
            <a:chOff x="1" y="0"/>
            <a:chExt cx="5763" cy="4316"/>
          </a:xfrm>
        </p:grpSpPr>
        <p:sp>
          <p:nvSpPr>
            <p:cNvPr id="46083" name="Freeform 3"/>
            <p:cNvSpPr/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084" name="Freeform 4"/>
            <p:cNvSpPr/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085" name="Freeform 5"/>
            <p:cNvSpPr/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6086" name="Group 6"/>
            <p:cNvGrpSpPr/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6087" name="Freeform 7"/>
              <p:cNvSpPr/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88" name="Freeform 8"/>
              <p:cNvSpPr/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89" name="Freeform 9"/>
              <p:cNvSpPr/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90" name="Freeform 10"/>
              <p:cNvSpPr/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91" name="Freeform 11"/>
              <p:cNvSpPr/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92" name="Freeform 12"/>
              <p:cNvSpPr/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93" name="Freeform 13"/>
              <p:cNvSpPr/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94" name="Freeform 14"/>
              <p:cNvSpPr/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95" name="Freeform 15"/>
              <p:cNvSpPr/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96" name="Freeform 16"/>
              <p:cNvSpPr/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97" name="Freeform 17"/>
              <p:cNvSpPr/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98" name="Freeform 18"/>
              <p:cNvSpPr/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099" name="Freeform 19"/>
              <p:cNvSpPr/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6100" name="Freeform 20"/>
            <p:cNvSpPr/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01" name="Freeform 21"/>
            <p:cNvSpPr/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02" name="Freeform 22"/>
            <p:cNvSpPr/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03" name="Freeform 23"/>
            <p:cNvSpPr/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04" name="Freeform 24"/>
            <p:cNvSpPr/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05" name="Freeform 25"/>
            <p:cNvSpPr/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06" name="Freeform 26"/>
            <p:cNvSpPr/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07" name="Freeform 27"/>
            <p:cNvSpPr/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0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0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1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6111" name="Group 31"/>
            <p:cNvGrpSpPr/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611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11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11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11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11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611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1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611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5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612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6121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74086CF6-474B-4B99-B906-76A79099C229}" type="datetimeFigureOut">
              <a:rPr lang="zh-CN" altLang="en-US"/>
            </a:fld>
            <a:endParaRPr lang="en-US" altLang="zh-CN"/>
          </a:p>
        </p:txBody>
      </p:sp>
      <p:sp>
        <p:nvSpPr>
          <p:cNvPr id="46122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6123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8AF73B0-A805-4F4E-B76D-38F3A4E9818A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6FE7F6-CEF0-4E93-B327-A0B435901E95}" type="datetimeFigureOut">
              <a:rPr lang="zh-CN" altLang="en-US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8FD1C-AB88-4096-911D-D0FA279D82F3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FBB965-F675-4F58-88B9-B66675D3B04B}" type="datetimeFigureOut">
              <a:rPr lang="zh-CN" altLang="en-US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A27EB-EBC9-4ED1-9E2F-5D96D72DFEAA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FA34E-B91B-441C-843C-A1E5B07DA364}" type="datetimeFigureOut">
              <a:rPr lang="zh-CN" altLang="en-US"/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47FE0-C228-4024-8E22-DC82F9EB62FC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630AC2-AD6A-4491-A19A-18D8E6856637}" type="datetimeFigureOut">
              <a:rPr lang="zh-CN" altLang="en-US"/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2267B-293D-40FC-93EC-94BF20E37735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CD79CB-2F11-455E-B58E-3DAEDC19E2FE}" type="datetimeFigureOut">
              <a:rPr lang="zh-CN" altLang="en-US"/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56A6D-A758-4D2F-9527-0432FD086F83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42EE7E-8BB5-4309-9A91-BF209C159718}" type="datetimeFigureOut">
              <a:rPr lang="zh-CN" altLang="en-US"/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94C80-9BB8-436F-B31A-2AD478FB8699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F1519D-E4DB-4C01-AA56-C8515098A8BB}" type="datetimeFigureOut">
              <a:rPr lang="zh-CN" altLang="en-US"/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3F350-880D-4A4E-A0D7-C4118CFC3462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31C083-8C4F-40EB-9EFE-5A4193D03F38}" type="datetimeFigureOut">
              <a:rPr lang="zh-CN" altLang="en-US"/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2C084-DD6D-4C55-B6B2-0D21BC814E48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lIns="90000" tIns="46800" rIns="90000" bIns="46800"/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490400"/>
            <a:ext cx="10969200" cy="4759200"/>
          </a:xfrm>
        </p:spPr>
        <p:txBody>
          <a:bodyPr/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kumimoji="0" lang="zh-CN" altLang="en-US" sz="18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6194A-E2E6-4FED-94F0-25EDF3FADB3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AC638-DF6B-4D17-8019-A5D459C687E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201F21-ACF9-40A2-AD83-539A339769C1}" type="datetimeFigureOut">
              <a:rPr lang="zh-CN" altLang="en-US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00108-5118-4881-8A9A-355551DEEC1E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77200" cy="585311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CD520A-284A-49B0-95DC-5E7EE09B64EF}" type="datetimeFigureOut">
              <a:rPr lang="zh-CN" altLang="en-US"/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658AC-90E6-4FCF-835B-8A68C9D6789C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/>
          <a:lstStyle>
            <a:lvl1pPr>
              <a:defRPr sz="4400" b="1" i="0" u="none" strike="noStrike" kern="1200" cap="none" spc="300" normalizeH="0" baseline="0">
                <a:effectLst/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990800" y="4615200"/>
            <a:ext cx="7768800" cy="867600"/>
          </a:xfrm>
        </p:spPr>
        <p:txBody>
          <a:bodyPr/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1F449-8AD5-45D7-B2DE-70021F68AD5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5A951-B610-46C3-8558-7198C415A02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lIns="90000" tIns="46800" rIns="90000" bIns="46800"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8400" y="1501200"/>
            <a:ext cx="5176800" cy="4748400"/>
          </a:xfrm>
        </p:spPr>
        <p:txBody>
          <a:bodyPr/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11600" y="1501200"/>
            <a:ext cx="5176800" cy="47484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sz="14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992AE-38C5-4F55-B450-9528630A6AA8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39A1A-4FAF-43A0-AEBF-D2366AB9CB1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lIns="90000" tIns="46800" rIns="90000" bIns="46800"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/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8400" y="1854000"/>
            <a:ext cx="5342400" cy="4395600"/>
          </a:xfrm>
        </p:spPr>
        <p:txBody>
          <a:bodyPr lIns="101600" tIns="0" rIns="82550" bIns="0"/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35750" y="1421729"/>
            <a:ext cx="5342400" cy="381600"/>
          </a:xfrm>
        </p:spPr>
        <p:txBody>
          <a:bodyPr lIns="101600" tIns="38100" rIns="76200" bIns="38100" anchor="t" anchorCtr="0"/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lang="zh-CN" altLang="en-US" sz="2000" b="1" i="0" u="none" strike="noStrike" kern="1200" cap="none" spc="2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  <a:endParaRPr lang="zh-CN" altLang="en-US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35750" y="1854000"/>
            <a:ext cx="5342400" cy="4395600"/>
          </a:xfrm>
        </p:spPr>
        <p:txBody>
          <a:bodyPr lIns="101600" tIns="0" rIns="82550" bIns="0"/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8C718-40CD-46F4-9392-C2D47B06475B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9298A-6659-46CE-B128-26C2C9B37A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lIns="90000" tIns="46800" rIns="90000" bIns="46800"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11A9D-0C29-4CB1-8CE4-FD7D6A94D54B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E1890-C674-4082-9B04-87A0EF9E5B6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08400" y="1555200"/>
            <a:ext cx="5233077" cy="4608000"/>
          </a:xfrm>
        </p:spPr>
        <p:txBody>
          <a:bodyPr/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lang="zh-CN" altLang="en-US" noProof="1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0400" y="1555200"/>
            <a:ext cx="5227200" cy="4608000"/>
          </a:xfrm>
        </p:spPr>
        <p:txBody>
          <a:bodyPr/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0CA12-AB7B-4449-82EE-5AEB54B7EC8C}" type="datetimeFigureOut">
              <a:rPr lang="zh-CN" altLang="en-US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ED696-EE1A-4BEA-9DED-4467CCBD3C7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/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914400"/>
            <a:ext cx="9169200" cy="5029200"/>
          </a:xfrm>
        </p:spPr>
        <p:txBody>
          <a:bodyPr vert="eaVert" lIns="46800" r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A8E50-72FD-4109-8819-2367F517A3E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52B13-D596-4498-A718-7E2AC289691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4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3603A-87B0-4E62-897E-9E0205D44C08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5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6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E3AA4-0D79-437E-A8DC-D5DFD34AFEC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36.xml"/><Relationship Id="rId16" Type="http://schemas.openxmlformats.org/officeDocument/2006/relationships/image" Target="../media/image1.png"/><Relationship Id="rId15" Type="http://schemas.openxmlformats.org/officeDocument/2006/relationships/tags" Target="../tags/tag35.xml"/><Relationship Id="rId14" Type="http://schemas.openxmlformats.org/officeDocument/2006/relationships/tags" Target="../tags/tag34.xml"/><Relationship Id="rId13" Type="http://schemas.openxmlformats.org/officeDocument/2006/relationships/tags" Target="../tags/tag33.xml"/><Relationship Id="rId12" Type="http://schemas.openxmlformats.org/officeDocument/2006/relationships/tags" Target="../tags/tag32.xml"/><Relationship Id="rId11" Type="http://schemas.openxmlformats.org/officeDocument/2006/relationships/tags" Target="../tags/tag3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08013" y="608013"/>
            <a:ext cx="10969625" cy="706437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608013" y="1490663"/>
            <a:ext cx="10969625" cy="475932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3"/>
            </p:custDataLst>
          </p:nvPr>
        </p:nvSpPr>
        <p:spPr>
          <a:xfrm>
            <a:off x="612775" y="6315075"/>
            <a:ext cx="2698750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07548E6D-9C86-4906-944E-B0FB46B9CC3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4"/>
            </p:custDataLst>
          </p:nvPr>
        </p:nvSpPr>
        <p:spPr>
          <a:xfrm>
            <a:off x="4116388" y="6315075"/>
            <a:ext cx="3959225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aseline="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5"/>
            </p:custDataLst>
          </p:nvPr>
        </p:nvSpPr>
        <p:spPr>
          <a:xfrm>
            <a:off x="8877300" y="6315075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aseline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0A175052-482D-4A22-A1F1-AE40D7363036}" type="slidenum">
              <a:rPr lang="zh-CN" altLang="en-US"/>
            </a:fld>
            <a:endParaRPr lang="zh-CN" altLang="en-US" dirty="0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6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 spc="300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fontAlgn="base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kern="1200" spc="150">
          <a:solidFill>
            <a:srgbClr val="595959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rtl="0" fontAlgn="base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kern="1200" spc="150">
          <a:solidFill>
            <a:srgbClr val="595959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rtl="0" fontAlgn="base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kern="1200" spc="150">
          <a:solidFill>
            <a:srgbClr val="595959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rtl="0" fontAlgn="base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pitchFamily="2" charset="2"/>
        <a:buChar char=""/>
        <a:defRPr sz="1400" kern="1200" spc="150">
          <a:solidFill>
            <a:srgbClr val="595959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rtl="0" fontAlgn="base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kern="1200" spc="150">
          <a:solidFill>
            <a:srgbClr val="595959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/>
          <p:nvPr/>
        </p:nvGrpSpPr>
        <p:grpSpPr bwMode="auto">
          <a:xfrm>
            <a:off x="1588" y="0"/>
            <a:ext cx="12198350" cy="6851650"/>
            <a:chOff x="1" y="0"/>
            <a:chExt cx="5763" cy="4316"/>
          </a:xfrm>
        </p:grpSpPr>
        <p:sp>
          <p:nvSpPr>
            <p:cNvPr id="45059" name="Freeform 3"/>
            <p:cNvSpPr/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60" name="Freeform 4"/>
            <p:cNvSpPr/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61" name="Freeform 5"/>
            <p:cNvSpPr/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5062" name="Group 6"/>
            <p:cNvGrpSpPr/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5063" name="Freeform 7"/>
              <p:cNvSpPr/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64" name="Freeform 8"/>
              <p:cNvSpPr/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65" name="Freeform 9"/>
              <p:cNvSpPr/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66" name="Freeform 10"/>
              <p:cNvSpPr/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67" name="Freeform 11"/>
              <p:cNvSpPr/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68" name="Freeform 12"/>
              <p:cNvSpPr/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69" name="Freeform 13"/>
              <p:cNvSpPr/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70" name="Freeform 14"/>
              <p:cNvSpPr/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71" name="Freeform 15"/>
              <p:cNvSpPr/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72" name="Freeform 16"/>
              <p:cNvSpPr/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73" name="Freeform 17"/>
              <p:cNvSpPr/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74" name="Freeform 18"/>
              <p:cNvSpPr/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75" name="Freeform 19"/>
              <p:cNvSpPr/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5076" name="Freeform 20"/>
            <p:cNvSpPr/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77" name="Freeform 21"/>
            <p:cNvSpPr/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78" name="Freeform 22"/>
            <p:cNvSpPr/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79" name="Freeform 23"/>
            <p:cNvSpPr/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80" name="Freeform 24"/>
            <p:cNvSpPr/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81" name="Freeform 25"/>
            <p:cNvSpPr/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82" name="Freeform 26"/>
            <p:cNvSpPr/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83" name="Freeform 27"/>
            <p:cNvSpPr/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8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8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8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5087" name="Group 31"/>
            <p:cNvGrpSpPr/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508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8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9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9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09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509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9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509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39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1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4509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7DB2E582-C72E-43C4-AEED-C467FB6F0396}" type="datetimeFigureOut">
              <a:rPr lang="zh-CN" altLang="en-US"/>
            </a:fld>
            <a:endParaRPr lang="en-US" altLang="zh-CN"/>
          </a:p>
        </p:txBody>
      </p:sp>
      <p:sp>
        <p:nvSpPr>
          <p:cNvPr id="4509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zh-CN"/>
          </a:p>
        </p:txBody>
      </p:sp>
      <p:sp>
        <p:nvSpPr>
          <p:cNvPr id="4509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053204A1-939E-4FD8-BFA1-0AFE3F43F9A0}" type="slidenum">
              <a:rPr lang="zh-CN" altLang="en-US"/>
            </a:fld>
            <a:endParaRPr lang="en-US" altLang="zh-CN"/>
          </a:p>
        </p:txBody>
      </p:sp>
      <p:sp>
        <p:nvSpPr>
          <p:cNvPr id="4509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30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3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7.xml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7.xml"/><Relationship Id="rId3" Type="http://schemas.openxmlformats.org/officeDocument/2006/relationships/tags" Target="../tags/tag38.xml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7.xml"/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7.xml"/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7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image" Target="../media/image1.png"/><Relationship Id="rId1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-23813" y="1700213"/>
            <a:ext cx="12215813" cy="3230562"/>
          </a:xfrm>
          <a:prstGeom prst="rect">
            <a:avLst/>
          </a:prstGeom>
          <a:solidFill>
            <a:srgbClr val="A568D2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-13335" y="-11430"/>
            <a:ext cx="12217400" cy="6858000"/>
            <a:chOff x="-40" y="0"/>
            <a:chExt cx="19240" cy="10800"/>
          </a:xfrm>
        </p:grpSpPr>
        <p:pic>
          <p:nvPicPr>
            <p:cNvPr id="13317" name="Picture 2"/>
            <p:cNvPicPr>
              <a:picLocks noChangeAspect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-40" y="28"/>
              <a:ext cx="19240" cy="10772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3316" name="Picture 2"/>
            <p:cNvPicPr>
              <a:picLocks noChangeAspect="1" noChangeArrowheads="1"/>
            </p:cNvPicPr>
            <p:nvPr/>
          </p:nvPicPr>
          <p:blipFill>
            <a:blip r:embed="rId2"/>
            <a:srcRect l="36391" t="27634" r="25974" b="4903"/>
            <a:stretch>
              <a:fillRect/>
            </a:stretch>
          </p:blipFill>
          <p:spPr bwMode="auto">
            <a:xfrm>
              <a:off x="0" y="0"/>
              <a:ext cx="1698" cy="1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矩形 23"/>
            <p:cNvSpPr/>
            <p:nvPr/>
          </p:nvSpPr>
          <p:spPr>
            <a:xfrm>
              <a:off x="-38" y="2435"/>
              <a:ext cx="19238" cy="5305"/>
            </a:xfrm>
            <a:prstGeom prst="rect">
              <a:avLst/>
            </a:prstGeom>
            <a:solidFill>
              <a:srgbClr val="A568D2">
                <a:alpha val="7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kumimoji="1" lang="zh-CN" altLang="en-US" b="1" noProof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宋体" panose="02010600030101010101" pitchFamily="2" charset="-122"/>
              </a:endParaRPr>
            </a:p>
          </p:txBody>
        </p:sp>
      </p:grpSp>
      <p:sp>
        <p:nvSpPr>
          <p:cNvPr id="13320" name="文本框 2"/>
          <p:cNvSpPr txBox="1">
            <a:spLocks noChangeArrowheads="1"/>
          </p:cNvSpPr>
          <p:nvPr/>
        </p:nvSpPr>
        <p:spPr bwMode="auto">
          <a:xfrm>
            <a:off x="6960235" y="4269740"/>
            <a:ext cx="474345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b="1">
                <a:latin typeface="Verdana" panose="020B0604030504040204" pitchFamily="34" charset="0"/>
              </a:rPr>
              <a:t>聊城市技师学院  经管系  苏海英</a:t>
            </a:r>
            <a:endParaRPr lang="zh-CN" altLang="en-US" sz="2000" b="1">
              <a:latin typeface="Verdana" panose="020B0604030504040204" pitchFamily="34" charset="0"/>
            </a:endParaRP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2223136" y="2750662"/>
            <a:ext cx="8496935" cy="13220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zh-CN" altLang="en-US" sz="240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第</a:t>
            </a:r>
            <a:r>
              <a:rPr lang="en-US" altLang="zh-CN" sz="240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240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单元 </a:t>
            </a:r>
            <a:r>
              <a:rPr lang="en-US" altLang="zh-CN" sz="240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sz="240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报表管理（会计岗位：会计主管</a:t>
            </a:r>
            <a:r>
              <a:rPr lang="en-US" altLang="zh-CN" sz="240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/</a:t>
            </a:r>
            <a:r>
              <a:rPr lang="zh-CN" altLang="en-US" sz="240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账套主管：</a:t>
            </a:r>
            <a:r>
              <a:rPr lang="en-US" altLang="zh-CN" sz="240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01</a:t>
            </a:r>
            <a:r>
              <a:rPr lang="zh-CN" altLang="en-US" sz="2400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郑通）</a:t>
            </a:r>
            <a:endParaRPr lang="zh-CN" altLang="en-US" sz="2400" noProof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 algn="l"/>
            <a:endParaRPr lang="zh-CN" altLang="en-US" sz="2800" noProof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 algn="l"/>
            <a:r>
              <a:rPr lang="en-US" altLang="zh-CN" sz="28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No.3-1  </a:t>
            </a:r>
            <a:r>
              <a:rPr lang="zh-CN" altLang="en-US" sz="28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kumimoji="1" lang="zh-CN" altLang="en-US" sz="28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</p:txBody>
      </p:sp>
      <p:sp>
        <p:nvSpPr>
          <p:cNvPr id="6" name="文本框 2"/>
          <p:cNvSpPr txBox="1">
            <a:spLocks noChangeArrowheads="1"/>
          </p:cNvSpPr>
          <p:nvPr/>
        </p:nvSpPr>
        <p:spPr bwMode="auto">
          <a:xfrm>
            <a:off x="713105" y="1731010"/>
            <a:ext cx="1051306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AutoShape 4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70665" name="Picture 2"/>
          <p:cNvPicPr>
            <a:picLocks noChangeAspect="1" noChangeArrowheads="1"/>
          </p:cNvPicPr>
          <p:nvPr/>
        </p:nvPicPr>
        <p:blipFill>
          <a:blip r:embed="rId2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8020" y="1574165"/>
            <a:ext cx="9591675" cy="417195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852930" y="2522855"/>
            <a:ext cx="9344025" cy="267652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anchor="ctr">
            <a:spAutoFit/>
          </a:bodyPr>
          <a:lstStyle/>
          <a:p>
            <a:pPr defTabSz="914400">
              <a:tabLst>
                <a:tab pos="133985" algn="l"/>
                <a:tab pos="365760" algn="l"/>
                <a:tab pos="461010" algn="l"/>
              </a:tabLst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总结评价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组合单元可以用该区域名或者区域中的任一单元名来加以表示。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342900" indent="-3429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组合单元实际上就是一个大的单元，所有针对单元的操作对组合单元均有效。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342900" indent="-3429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若要取消所定义的组合单元，可以在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组合单元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对话框中，单击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取消组合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按钮实现。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342900" indent="-342900">
              <a:tabLst>
                <a:tab pos="133985" algn="l"/>
                <a:tab pos="365760" algn="l"/>
                <a:tab pos="461010" algn="l"/>
              </a:tabLst>
            </a:pPr>
            <a:endParaRPr lang="zh-CN" altLang="en-US" sz="2400" b="1">
              <a:latin typeface="楷体_GB2312"/>
              <a:ea typeface="楷体_GB2312"/>
              <a:cs typeface="楷体_GB2312"/>
            </a:endParaRPr>
          </a:p>
        </p:txBody>
      </p:sp>
      <p:pic>
        <p:nvPicPr>
          <p:cNvPr id="70665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4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5" name="AutoShape 9"/>
          <p:cNvSpPr>
            <a:spLocks noChangeArrowheads="1"/>
          </p:cNvSpPr>
          <p:nvPr/>
        </p:nvSpPr>
        <p:spPr bwMode="auto">
          <a:xfrm>
            <a:off x="2243455" y="2085975"/>
            <a:ext cx="8321040" cy="3611245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  <a:round/>
          </a:ln>
        </p:spPr>
        <p:txBody>
          <a:bodyPr/>
          <a:lstStyle/>
          <a:p>
            <a:pPr algn="just"/>
            <a:endParaRPr lang="zh-CN" altLang="en-US" b="1"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2243138" y="1590675"/>
            <a:ext cx="1458912" cy="40005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3001010" y="2192338"/>
            <a:ext cx="6805613" cy="95313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>
            <a:spAutoFit/>
          </a:bodyPr>
          <a:lstStyle/>
          <a:p>
            <a:pPr defTabSz="914400">
              <a:tabLst>
                <a:tab pos="570865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任务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4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：输入表间项目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570865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       根据以下表样录入表样文字。</a:t>
            </a:r>
            <a:endParaRPr lang="zh-CN" altLang="en-US" sz="2800" b="1">
              <a:latin typeface="楷体_GB2312"/>
              <a:ea typeface="楷体_GB2312"/>
              <a:cs typeface="楷体_GB2312"/>
            </a:endParaRPr>
          </a:p>
        </p:txBody>
      </p:sp>
      <p:pic>
        <p:nvPicPr>
          <p:cNvPr id="18441" name="Picture 2"/>
          <p:cNvPicPr>
            <a:picLocks noChangeAspect="1" noChangeArrowheads="1"/>
          </p:cNvPicPr>
          <p:nvPr/>
        </p:nvPicPr>
        <p:blipFill>
          <a:blip r:embed="rId2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1716" name="Group 164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2777808" y="3221355"/>
          <a:ext cx="7416800" cy="2239645"/>
        </p:xfrm>
        <a:graphic>
          <a:graphicData uri="http://schemas.openxmlformats.org/drawingml/2006/table">
            <a:tbl>
              <a:tblPr/>
              <a:tblGrid>
                <a:gridCol w="431800"/>
                <a:gridCol w="1368425"/>
                <a:gridCol w="936625"/>
                <a:gridCol w="934720"/>
                <a:gridCol w="1837055"/>
                <a:gridCol w="971550"/>
                <a:gridCol w="936625"/>
              </a:tblGrid>
              <a:tr h="257175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 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 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 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 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 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 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 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资产负债表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80975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 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80975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 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25425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 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资     产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期末余额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年初余额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负债及所有者权益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期末余额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年初余额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 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一、流动资产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 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货币资金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7 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应收账款 </a:t>
                      </a: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87630">
                        <a:spcAft>
                          <a:spcPct val="20000"/>
                        </a:spcAft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1pPr>
                      <a:lvl2pPr marL="454025">
                        <a:spcAft>
                          <a:spcPct val="20000"/>
                        </a:spcAft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黑体" panose="02010609060101010101" pitchFamily="49" charset="-122"/>
                        </a:defRPr>
                      </a:lvl2pPr>
                      <a:lvl3pPr marL="152908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216535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726055">
                        <a:spcBef>
                          <a:spcPct val="20000"/>
                        </a:spcBef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31832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36404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4097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45548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8763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AutoShape 4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71689" name="Picture 2"/>
          <p:cNvPicPr>
            <a:picLocks noChangeAspect="1" noChangeArrowheads="1"/>
          </p:cNvPicPr>
          <p:nvPr/>
        </p:nvPicPr>
        <p:blipFill>
          <a:blip r:embed="rId2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组合 12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14" name="矩形 13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4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740" y="1639570"/>
            <a:ext cx="9534525" cy="417195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981835" y="2314258"/>
            <a:ext cx="9556115" cy="267652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anchor="ctr">
            <a:spAutoFit/>
          </a:bodyPr>
          <a:lstStyle/>
          <a:p>
            <a:pPr defTabSz="914400">
              <a:tabLst>
                <a:tab pos="133985" algn="l"/>
                <a:tab pos="365760" algn="l"/>
                <a:tab pos="461010" algn="l"/>
              </a:tabLst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知识要点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在输入报表项目时，编制单位、日期一般不需要输入，财务报表系统将其单独设置为关键字。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项目输入完之后，默认的格式均为普通宋体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12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号，居左。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一个表样单元最多能输入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63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个字符或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31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个汉字，允许换行显示。</a:t>
            </a:r>
            <a:endParaRPr lang="zh-CN" altLang="en-US" sz="2800" b="1">
              <a:latin typeface="楷体_GB2312"/>
              <a:ea typeface="楷体_GB2312"/>
              <a:cs typeface="楷体_GB2312"/>
            </a:endParaRPr>
          </a:p>
        </p:txBody>
      </p:sp>
      <p:pic>
        <p:nvPicPr>
          <p:cNvPr id="71689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组合 12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14" name="矩形 13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4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5" name="AutoShape 9"/>
          <p:cNvSpPr>
            <a:spLocks noChangeArrowheads="1"/>
          </p:cNvSpPr>
          <p:nvPr/>
        </p:nvSpPr>
        <p:spPr bwMode="auto">
          <a:xfrm>
            <a:off x="2516505" y="2037715"/>
            <a:ext cx="8321040" cy="3568700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  <a:round/>
          </a:ln>
        </p:spPr>
        <p:txBody>
          <a:bodyPr/>
          <a:lstStyle/>
          <a:p>
            <a:pPr algn="just"/>
            <a:endParaRPr lang="zh-CN" altLang="en-US" b="1"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2243138" y="1590675"/>
            <a:ext cx="1458912" cy="40005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2732405" y="2244725"/>
            <a:ext cx="7889240" cy="316928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>
            <a:spAutoFit/>
          </a:bodyPr>
          <a:lstStyle/>
          <a:p>
            <a:pPr defTabSz="914400">
              <a:tabLst>
                <a:tab pos="57023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任务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5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：定义单元属性和单元风格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57023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  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分别将区域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B6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：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C12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和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E6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：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F12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，设置为数值型的单元类型、逗号的数字格式。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570230" algn="l"/>
              </a:tabLst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将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资产负债表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设置字体为宋体、字型为粗体、字号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14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、水平方向和垂直方向居中。将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资产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、 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期末余额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、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年初余额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、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负债及所有者权益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、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期末余额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、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年初余额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设置字体为宋体、字型为斜体、字号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14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、水平方向和垂直方向居中。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  <a:cs typeface="楷体_GB2312"/>
              <a:sym typeface="+mn-ea"/>
            </a:endParaRPr>
          </a:p>
        </p:txBody>
      </p:sp>
      <p:pic>
        <p:nvPicPr>
          <p:cNvPr id="18441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71689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5040" y="1704975"/>
            <a:ext cx="9563100" cy="417195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901190" y="2579053"/>
            <a:ext cx="9756775" cy="138366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anchor="ctr">
            <a:spAutoFit/>
          </a:bodyPr>
          <a:lstStyle/>
          <a:p>
            <a:pPr defTabSz="914400">
              <a:tabLst>
                <a:tab pos="133985" algn="l"/>
                <a:tab pos="365760" algn="l"/>
                <a:tab pos="461010" algn="l"/>
              </a:tabLst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总结评价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3985" algn="l"/>
                <a:tab pos="365760" algn="l"/>
                <a:tab pos="461010" algn="l"/>
              </a:tabLst>
            </a:pP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  1.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报表新建时，所有单元的单元属性均默认为数值型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3985" algn="l"/>
                <a:tab pos="365760" algn="l"/>
                <a:tab pos="461010" algn="l"/>
              </a:tabLst>
            </a:pP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  2.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格式状态下，输入的内容均默认为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表样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单元。</a:t>
            </a:r>
            <a:endParaRPr lang="zh-CN" altLang="en-US" sz="2800" b="1">
              <a:latin typeface="楷体_GB2312"/>
              <a:ea typeface="楷体_GB2312"/>
              <a:cs typeface="楷体_GB2312"/>
            </a:endParaRPr>
          </a:p>
        </p:txBody>
      </p:sp>
      <p:pic>
        <p:nvPicPr>
          <p:cNvPr id="71689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5" name="AutoShape 9"/>
          <p:cNvSpPr>
            <a:spLocks noChangeArrowheads="1"/>
          </p:cNvSpPr>
          <p:nvPr/>
        </p:nvSpPr>
        <p:spPr bwMode="auto">
          <a:xfrm>
            <a:off x="2840355" y="2333625"/>
            <a:ext cx="8321040" cy="2162175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  <a:round/>
          </a:ln>
        </p:spPr>
        <p:txBody>
          <a:bodyPr/>
          <a:lstStyle/>
          <a:p>
            <a:pPr algn="just"/>
            <a:endParaRPr lang="zh-CN" altLang="en-US" b="1"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2243138" y="1590675"/>
            <a:ext cx="1458912" cy="40005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3056255" y="2545715"/>
            <a:ext cx="7889240" cy="138366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>
            <a:spAutoFit/>
          </a:bodyPr>
          <a:lstStyle/>
          <a:p>
            <a:pPr defTabSz="914400">
              <a:tabLst>
                <a:tab pos="569595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任务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6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：设置关键字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569595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  在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A3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单元中定义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单位名称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，在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D3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单元中定义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年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  <a:cs typeface="楷体_GB2312"/>
              <a:sym typeface="+mn-ea"/>
            </a:endParaRPr>
          </a:p>
        </p:txBody>
      </p:sp>
      <p:pic>
        <p:nvPicPr>
          <p:cNvPr id="18441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71689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组合 12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14" name="矩形 13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4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50" y="1695450"/>
            <a:ext cx="9582150" cy="418147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AutoShape 9"/>
          <p:cNvSpPr>
            <a:spLocks noChangeArrowheads="1"/>
          </p:cNvSpPr>
          <p:nvPr/>
        </p:nvSpPr>
        <p:spPr bwMode="auto">
          <a:xfrm>
            <a:off x="1650365" y="1792605"/>
            <a:ext cx="9764395" cy="3803650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  <a:round/>
          </a:ln>
        </p:spPr>
        <p:txBody>
          <a:bodyPr/>
          <a:p>
            <a:pPr algn="just"/>
            <a:endParaRPr lang="zh-CN" altLang="en-US" b="1"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1981200" y="1904683"/>
            <a:ext cx="9359900" cy="353822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zh-CN" altLang="en-US" sz="3200" b="1">
                <a:latin typeface="宋体" panose="02010600030101010101" pitchFamily="2" charset="-122"/>
              </a:rPr>
              <a:t>任务导入：</a:t>
            </a:r>
            <a:endParaRPr lang="zh-CN" altLang="en-US" sz="3200" b="1">
              <a:latin typeface="宋体" panose="02010600030101010101" pitchFamily="2" charset="-122"/>
            </a:endParaRPr>
          </a:p>
          <a:p>
            <a:r>
              <a:rPr lang="zh-CN" altLang="en-US" sz="3200">
                <a:latin typeface="宋体" panose="02010600030101010101" pitchFamily="2" charset="-122"/>
              </a:rPr>
              <a:t>    海达</a:t>
            </a:r>
            <a:r>
              <a:rPr lang="zh-CN" altLang="en-US" sz="3200" dirty="0">
                <a:latin typeface="宋体" panose="02010600030101010101" pitchFamily="2" charset="-122"/>
                <a:sym typeface="+mn-ea"/>
              </a:rPr>
              <a:t>公司已经使用畅捷通</a:t>
            </a:r>
            <a:r>
              <a:rPr lang="en-US" altLang="zh-CN" sz="3200" dirty="0">
                <a:latin typeface="宋体" panose="02010600030101010101" pitchFamily="2" charset="-122"/>
                <a:sym typeface="+mn-ea"/>
              </a:rPr>
              <a:t>T3</a:t>
            </a:r>
            <a:r>
              <a:rPr lang="zh-CN" altLang="en-US" sz="3200" dirty="0">
                <a:latin typeface="宋体" panose="02010600030101010101" pitchFamily="2" charset="-122"/>
                <a:sym typeface="+mn-ea"/>
              </a:rPr>
              <a:t>管理软件完成了系统初始化、总账系统填制凭证、出纳签字、审核凭证、记账和期末业务处理的操作。</a:t>
            </a:r>
            <a:endParaRPr lang="zh-CN" altLang="en-US" sz="3200" dirty="0">
              <a:latin typeface="宋体" panose="02010600030101010101" pitchFamily="2" charset="-122"/>
              <a:sym typeface="+mn-ea"/>
            </a:endParaRPr>
          </a:p>
          <a:p>
            <a:r>
              <a:rPr lang="en-US" altLang="zh-CN" sz="3200" dirty="0">
                <a:latin typeface="宋体" panose="02010600030101010101" pitchFamily="2" charset="-122"/>
                <a:sym typeface="+mn-ea"/>
              </a:rPr>
              <a:t>    </a:t>
            </a:r>
            <a:r>
              <a:rPr lang="zh-CN" altLang="en-US" sz="3200" dirty="0">
                <a:latin typeface="宋体" panose="02010600030101010101" pitchFamily="2" charset="-122"/>
                <a:sym typeface="+mn-ea"/>
              </a:rPr>
              <a:t>而无论是手工操作还是计算机操作，企业每到会计期末都要编制会计报表。现在需要了解在电算化方式下，应如何完成会计报表的编制？</a:t>
            </a:r>
            <a:endParaRPr lang="zh-CN" altLang="en-US" sz="3200">
              <a:latin typeface="宋体" panose="02010600030101010101" pitchFamily="2" charset="-122"/>
            </a:endParaRPr>
          </a:p>
        </p:txBody>
      </p:sp>
      <p:sp>
        <p:nvSpPr>
          <p:cNvPr id="14340" name="AutoShape 4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2"/>
          <a:srcRect l="36391" t="27634" r="25974" b="4903"/>
          <a:stretch>
            <a:fillRect/>
          </a:stretch>
        </p:blipFill>
        <p:spPr bwMode="auto">
          <a:xfrm>
            <a:off x="0" y="635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833245" y="1685290"/>
            <a:ext cx="9811385" cy="439991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anchor="ctr">
            <a:spAutoFit/>
          </a:bodyPr>
          <a:lstStyle/>
          <a:p>
            <a:pPr defTabSz="914400">
              <a:tabLst>
                <a:tab pos="133985" algn="l"/>
                <a:tab pos="365760" algn="l"/>
                <a:tab pos="461010" algn="l"/>
              </a:tabLst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总结评价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关键字在格式状态下定义，关键字的值则在数据状态下录入。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每张报表可以同时定义多个关键字。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关键字如年、月等会随同报表数据一起显示，在定义关键字时即要考虑编制报表的需要，又要考虑打印的需要。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如果关键字的位置设置错误，可以执行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【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数据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】|【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关键字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】|【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取消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】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命令取消后再重新设置。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关键字在一张报表中只能定义一次，即同一张报表中不能有重复的关键字。 </a:t>
            </a:r>
            <a:endParaRPr lang="zh-CN" altLang="en-US" sz="2800" b="1">
              <a:latin typeface="楷体_GB2312"/>
              <a:ea typeface="楷体_GB2312"/>
              <a:cs typeface="楷体_GB2312"/>
            </a:endParaRPr>
          </a:p>
        </p:txBody>
      </p:sp>
      <p:pic>
        <p:nvPicPr>
          <p:cNvPr id="71689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组合 12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14" name="矩形 13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4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5" name="AutoShape 9"/>
          <p:cNvSpPr>
            <a:spLocks noChangeArrowheads="1"/>
          </p:cNvSpPr>
          <p:nvPr/>
        </p:nvSpPr>
        <p:spPr bwMode="auto">
          <a:xfrm>
            <a:off x="2371090" y="2091055"/>
            <a:ext cx="8321040" cy="2761615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  <a:round/>
          </a:ln>
        </p:spPr>
        <p:txBody>
          <a:bodyPr/>
          <a:lstStyle/>
          <a:p>
            <a:pPr algn="just"/>
            <a:endParaRPr lang="zh-CN" altLang="en-US" b="1"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2243138" y="1590675"/>
            <a:ext cx="1458912" cy="40005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2675255" y="2309495"/>
            <a:ext cx="7889240" cy="224536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>
            <a:spAutoFit/>
          </a:bodyPr>
          <a:lstStyle/>
          <a:p>
            <a:pPr defTabSz="914400">
              <a:tabLst>
                <a:tab pos="569595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任务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7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：定义单元公式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569595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  直接输入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B6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单元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货币资金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”“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期末余额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的计算公式。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569595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  使用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函数向导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录入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C7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单元（即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应收账款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年初余额单元）公式。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  <a:cs typeface="楷体_GB2312"/>
              <a:sym typeface="+mn-ea"/>
            </a:endParaRPr>
          </a:p>
        </p:txBody>
      </p:sp>
      <p:pic>
        <p:nvPicPr>
          <p:cNvPr id="18441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2097405" y="2157730"/>
            <a:ext cx="9023350" cy="267652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anchor="ctr">
            <a:spAutoFit/>
          </a:bodyPr>
          <a:lstStyle/>
          <a:p>
            <a:pPr defTabSz="914400">
              <a:tabLst>
                <a:tab pos="134620" algn="l"/>
                <a:tab pos="366395" algn="l"/>
                <a:tab pos="461645" algn="l"/>
              </a:tabLst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总结评价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4620" algn="l"/>
                <a:tab pos="366395" algn="l"/>
                <a:tab pos="461645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单元公式在输入时，凡是涉及到数学符号和标点符号的均须输入英文半角字符。否则，系统将认为公式输入错误而不能被保存。   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4620" algn="l"/>
                <a:tab pos="366395" algn="l"/>
                <a:tab pos="461645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单元公式可以直接录入也可以参照录入。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 defTabSz="914400">
              <a:tabLst>
                <a:tab pos="134620" algn="l"/>
                <a:tab pos="366395" algn="l"/>
                <a:tab pos="461645" algn="l"/>
              </a:tabLst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  <a:sym typeface="+mn-ea"/>
              </a:rPr>
              <a:t> </a:t>
            </a:r>
            <a:endParaRPr lang="zh-CN" altLang="en-US" sz="2800" b="1">
              <a:latin typeface="楷体_GB2312"/>
              <a:ea typeface="楷体_GB2312"/>
              <a:cs typeface="楷体_GB2312"/>
            </a:endParaRPr>
          </a:p>
        </p:txBody>
      </p:sp>
      <p:pic>
        <p:nvPicPr>
          <p:cNvPr id="71689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组合 12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14" name="矩形 13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4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5" name="AutoShape 9"/>
          <p:cNvSpPr>
            <a:spLocks noChangeArrowheads="1"/>
          </p:cNvSpPr>
          <p:nvPr/>
        </p:nvSpPr>
        <p:spPr bwMode="auto">
          <a:xfrm>
            <a:off x="2583180" y="2157730"/>
            <a:ext cx="8321040" cy="1582420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  <a:round/>
          </a:ln>
        </p:spPr>
        <p:txBody>
          <a:bodyPr/>
          <a:lstStyle/>
          <a:p>
            <a:pPr algn="just"/>
            <a:endParaRPr lang="zh-CN" altLang="en-US" b="1"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2243138" y="1590675"/>
            <a:ext cx="1458912" cy="40005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2884805" y="2399030"/>
            <a:ext cx="7889240" cy="95313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>
            <a:spAutoFit/>
          </a:bodyPr>
          <a:lstStyle/>
          <a:p>
            <a:pPr defTabSz="914400">
              <a:tabLst>
                <a:tab pos="56896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任务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8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：保存报表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56896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       将报表文件保存为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资产负债表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  <a:cs typeface="楷体_GB2312"/>
              <a:sym typeface="+mn-ea"/>
            </a:endParaRPr>
          </a:p>
        </p:txBody>
      </p:sp>
      <p:pic>
        <p:nvPicPr>
          <p:cNvPr id="18441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71689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990" y="1630045"/>
            <a:ext cx="9582150" cy="4191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887855" y="2265998"/>
            <a:ext cx="9756775" cy="267652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anchor="ctr">
            <a:spAutoFit/>
          </a:bodyPr>
          <a:lstStyle/>
          <a:p>
            <a:pPr defTabSz="914400">
              <a:tabLst>
                <a:tab pos="133985" algn="l"/>
                <a:tab pos="365760" algn="l"/>
                <a:tab pos="461010" algn="l"/>
              </a:tabLst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总结评价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en-US" altLang="zh-CN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.REP</a:t>
            </a:r>
            <a:r>
              <a:rPr lang="en-US" altLang="zh-CN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为畅捷通报表文件专用扩展名。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如果没有保存就退出，系统将弹出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是否保存报表？</a:t>
            </a:r>
            <a:r>
              <a:rPr lang="zh-CN" altLang="en-US" sz="28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对话框。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457200" indent="-457200" defTabSz="914400">
              <a:buFont typeface="Wingdings" panose="05000000000000000000" charset="0"/>
              <a:buChar char="ü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会计报表的管理主要是在每个月末使用报表模板生成会计报表。</a:t>
            </a:r>
            <a:endParaRPr lang="zh-CN" altLang="en-US" sz="2800" b="1">
              <a:latin typeface="楷体_GB2312"/>
              <a:ea typeface="楷体_GB2312"/>
              <a:cs typeface="楷体_GB2312"/>
            </a:endParaRPr>
          </a:p>
        </p:txBody>
      </p:sp>
      <p:pic>
        <p:nvPicPr>
          <p:cNvPr id="71689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4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363" name="AutoShape 9"/>
          <p:cNvSpPr>
            <a:spLocks noChangeArrowheads="1"/>
          </p:cNvSpPr>
          <p:nvPr/>
        </p:nvSpPr>
        <p:spPr bwMode="auto">
          <a:xfrm>
            <a:off x="2526030" y="2447925"/>
            <a:ext cx="7718425" cy="1903730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  <a:round/>
          </a:ln>
        </p:spPr>
        <p:txBody>
          <a:bodyPr/>
          <a:lstStyle/>
          <a:p>
            <a:pPr algn="just"/>
            <a:endParaRPr lang="zh-CN" altLang="en-US" b="1"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2271713" y="1847850"/>
            <a:ext cx="1458912" cy="40005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2844800" y="2762250"/>
            <a:ext cx="6192520" cy="119888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任务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1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：增加一张表并设置表尺寸。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/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algn="ctr"/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     设置报表尺寸为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12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行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6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列。</a:t>
            </a:r>
            <a:endParaRPr lang="zh-CN" altLang="en-US" sz="2400" b="1">
              <a:latin typeface="楷体_GB2312"/>
              <a:ea typeface="楷体_GB2312"/>
              <a:cs typeface="楷体_GB2312"/>
            </a:endParaRPr>
          </a:p>
        </p:txBody>
      </p:sp>
      <p:pic>
        <p:nvPicPr>
          <p:cNvPr id="15369" name="Picture 2"/>
          <p:cNvPicPr>
            <a:picLocks noChangeAspect="1" noChangeArrowheads="1"/>
          </p:cNvPicPr>
          <p:nvPr/>
        </p:nvPicPr>
        <p:blipFill>
          <a:blip r:embed="rId2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AutoShape 4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69640" name="Picture 2"/>
          <p:cNvPicPr>
            <a:picLocks noChangeAspect="1" noChangeArrowheads="1"/>
          </p:cNvPicPr>
          <p:nvPr/>
        </p:nvPicPr>
        <p:blipFill>
          <a:blip r:embed="rId2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965" y="1711325"/>
            <a:ext cx="9458325" cy="402907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69640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41" name="Rectangle 5"/>
          <p:cNvSpPr>
            <a:spLocks noChangeArrowheads="1"/>
          </p:cNvSpPr>
          <p:nvPr/>
        </p:nvSpPr>
        <p:spPr bwMode="auto">
          <a:xfrm>
            <a:off x="1886585" y="1833245"/>
            <a:ext cx="9724390" cy="378460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anchor="ctr">
            <a:spAutoFit/>
          </a:bodyPr>
          <a:lstStyle/>
          <a:p>
            <a:pPr defTabSz="914400">
              <a:tabLst>
                <a:tab pos="134620" algn="l"/>
                <a:tab pos="366395" algn="l"/>
                <a:tab pos="461645" algn="l"/>
              </a:tabLst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</a:t>
            </a:r>
            <a:r>
              <a:rPr lang="zh-CN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总结评价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914400">
              <a:tabLst>
                <a:tab pos="134620" algn="l"/>
                <a:tab pos="366395" algn="l"/>
                <a:tab pos="461645" algn="l"/>
              </a:tabLst>
            </a:pP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 defTabSz="914400">
              <a:buFont typeface="Wingdings" panose="05000000000000000000" charset="0"/>
              <a:buChar char="ü"/>
              <a:tabLst>
                <a:tab pos="134620" algn="l"/>
                <a:tab pos="366395" algn="l"/>
                <a:tab pos="461645" algn="l"/>
              </a:tabLst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建立新表后，将得到一张系统默认格式的空表，报表名默认为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Report1.rep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342900" indent="-342900" defTabSz="914400">
              <a:buFont typeface="Wingdings" panose="05000000000000000000" charset="0"/>
              <a:buChar char="ü"/>
              <a:tabLst>
                <a:tab pos="134620" algn="l"/>
                <a:tab pos="366395" algn="l"/>
                <a:tab pos="461645" algn="l"/>
              </a:tabLst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空白报表建立起来以后，里面没有任何内容，所有单元的类型均默认为数值单元。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342900" indent="-342900" defTabSz="914400">
              <a:buFont typeface="Wingdings" panose="05000000000000000000" charset="0"/>
              <a:buChar char="ü"/>
              <a:tabLst>
                <a:tab pos="134620" algn="l"/>
                <a:tab pos="366395" algn="l"/>
                <a:tab pos="461645" algn="l"/>
              </a:tabLst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新报表建立后，默认的状态栏为格式状态。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342900" indent="-342900" defTabSz="914400">
              <a:buFont typeface="Wingdings" panose="05000000000000000000" charset="0"/>
              <a:buChar char="ü"/>
              <a:tabLst>
                <a:tab pos="134620" algn="l"/>
                <a:tab pos="366395" algn="l"/>
                <a:tab pos="461645" algn="l"/>
              </a:tabLst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系统默认新增报表的表尺寸为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50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行、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  <a:sym typeface="+mn-ea"/>
              </a:rPr>
              <a:t>7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列。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342900" indent="-342900" defTabSz="914400">
              <a:buFont typeface="Wingdings" panose="05000000000000000000" charset="0"/>
              <a:buChar char="ü"/>
              <a:tabLst>
                <a:tab pos="134620" algn="l"/>
                <a:tab pos="366395" algn="l"/>
                <a:tab pos="461645" algn="l"/>
              </a:tabLst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报表的尺寸设置完之后，还可以单击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格式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菜单中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插入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或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“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删除</a:t>
            </a:r>
            <a:r>
              <a:rPr lang="zh-CN" altLang="en-US" sz="2400" b="1" dirty="0">
                <a:latin typeface="宋体" panose="02010600030101010101" pitchFamily="2" charset="-122"/>
                <a:ea typeface="楷体_GB2312" pitchFamily="49" charset="-122"/>
                <a:sym typeface="+mn-ea"/>
              </a:rPr>
              <a:t>”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选项增加或减少行或列来调整报表大小。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5" name="AutoShape 9"/>
          <p:cNvSpPr>
            <a:spLocks noChangeArrowheads="1"/>
          </p:cNvSpPr>
          <p:nvPr/>
        </p:nvSpPr>
        <p:spPr bwMode="auto">
          <a:xfrm>
            <a:off x="1882775" y="2265680"/>
            <a:ext cx="9481820" cy="3539490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  <a:round/>
          </a:ln>
        </p:spPr>
        <p:txBody>
          <a:bodyPr/>
          <a:lstStyle/>
          <a:p>
            <a:pPr algn="just"/>
            <a:endParaRPr lang="zh-CN" altLang="en-US" b="1"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16386" name="AutoShape 4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2243138" y="1580515"/>
            <a:ext cx="1458912" cy="40005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16393" name="Picture 2"/>
          <p:cNvPicPr>
            <a:picLocks noChangeAspect="1" noChangeArrowheads="1"/>
          </p:cNvPicPr>
          <p:nvPr/>
        </p:nvPicPr>
        <p:blipFill>
          <a:blip r:embed="rId2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4" name="Rectangle 7"/>
          <p:cNvSpPr>
            <a:spLocks noChangeArrowheads="1"/>
          </p:cNvSpPr>
          <p:nvPr/>
        </p:nvSpPr>
        <p:spPr bwMode="auto">
          <a:xfrm>
            <a:off x="2243455" y="2519045"/>
            <a:ext cx="8677275" cy="310769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任务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2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：设置报表的行高和列宽并设置表格线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  定义报表第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1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行行高为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12mm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，第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2~12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行的行高为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8mm.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；定义第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1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列（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A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列）和第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4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列（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D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列）列宽为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44mm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；第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2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列（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B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列）、第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3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列（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C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列）、第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5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列（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E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列）和第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6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列（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F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列）列宽为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20mm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。将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A4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：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F12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划上网线。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2800">
              <a:latin typeface="楷体_GB2312"/>
              <a:ea typeface="楷体_GB2312"/>
              <a:cs typeface="楷体_GB231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AutoShape 4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68615" name="Picture 2"/>
          <p:cNvPicPr>
            <a:picLocks noChangeAspect="1" noChangeArrowheads="1"/>
          </p:cNvPicPr>
          <p:nvPr/>
        </p:nvPicPr>
        <p:blipFill>
          <a:blip r:embed="rId2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8970" y="1647825"/>
            <a:ext cx="9553575" cy="42291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AutoShape 4">
            <a:hlinkClick r:id="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1843405" y="2275205"/>
            <a:ext cx="9699625" cy="230695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square" anchor="ctr">
            <a:spAutoFit/>
          </a:bodyPr>
          <a:lstStyle/>
          <a:p>
            <a:pPr defTabSz="914400">
              <a:tabLst>
                <a:tab pos="133985" algn="l"/>
                <a:tab pos="365760" algn="l"/>
                <a:tab pos="461010" algn="l"/>
              </a:tabLst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总结评价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914400">
              <a:tabLst>
                <a:tab pos="133985" algn="l"/>
                <a:tab pos="365760" algn="l"/>
                <a:tab pos="461010" algn="l"/>
              </a:tabLst>
            </a:pP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 defTabSz="914400">
              <a:buFont typeface="Wingdings" panose="05000000000000000000" charset="0"/>
              <a:buChar char="l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行高和列宽的定义，可以通过菜单操作，也可以直接利用鼠标拖动某行或某列来调整行高和列宽。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342900" indent="-342900" defTabSz="914400">
              <a:buFont typeface="Wingdings" panose="05000000000000000000" charset="0"/>
              <a:buChar char="l"/>
              <a:tabLst>
                <a:tab pos="133985" algn="l"/>
                <a:tab pos="365760" algn="l"/>
                <a:tab pos="461010" algn="l"/>
              </a:tabLst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  <a:sym typeface="+mn-ea"/>
              </a:rPr>
              <a:t>  划好的表格线在格式状态下变化并不明显。操作完以后可以在数据状态下查看效果。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8615" name="Picture 2"/>
          <p:cNvPicPr>
            <a:picLocks noChangeAspect="1" noChangeArrowheads="1"/>
          </p:cNvPicPr>
          <p:nvPr/>
        </p:nvPicPr>
        <p:blipFill>
          <a:blip r:embed="rId1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4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11" name="AutoShape 9"/>
          <p:cNvSpPr>
            <a:spLocks noChangeArrowheads="1"/>
          </p:cNvSpPr>
          <p:nvPr/>
        </p:nvSpPr>
        <p:spPr bwMode="auto">
          <a:xfrm>
            <a:off x="2674938" y="2349500"/>
            <a:ext cx="7146925" cy="1590675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  <a:round/>
          </a:ln>
        </p:spPr>
        <p:txBody>
          <a:bodyPr/>
          <a:lstStyle/>
          <a:p>
            <a:pPr algn="just"/>
            <a:endParaRPr lang="zh-CN" altLang="en-US" sz="4400" b="1"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2243138" y="1590675"/>
            <a:ext cx="1458912" cy="40005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2855913" y="2384425"/>
            <a:ext cx="6965950" cy="953135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任务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3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：设置组合单元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       将单元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A1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：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+mn-ea"/>
              </a:rPr>
              <a:t>F1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  <a:sym typeface="+mn-ea"/>
              </a:rPr>
              <a:t>组合成一个单元。</a:t>
            </a:r>
            <a:endParaRPr lang="zh-CN" altLang="en-US" sz="2800" b="1">
              <a:latin typeface="楷体_GB2312"/>
              <a:ea typeface="楷体_GB2312"/>
              <a:cs typeface="楷体_GB2312"/>
            </a:endParaRPr>
          </a:p>
        </p:txBody>
      </p:sp>
      <p:pic>
        <p:nvPicPr>
          <p:cNvPr id="17417" name="Picture 2"/>
          <p:cNvPicPr>
            <a:picLocks noChangeAspect="1" noChangeArrowheads="1"/>
          </p:cNvPicPr>
          <p:nvPr/>
        </p:nvPicPr>
        <p:blipFill>
          <a:blip r:embed="rId2"/>
          <a:srcRect l="36391" t="27634" r="25974" b="4903"/>
          <a:stretch>
            <a:fillRect/>
          </a:stretch>
        </p:blipFill>
        <p:spPr bwMode="auto">
          <a:xfrm>
            <a:off x="0" y="0"/>
            <a:ext cx="107791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1270" y="1390650"/>
            <a:ext cx="1076960" cy="5351780"/>
            <a:chOff x="2" y="2190"/>
            <a:chExt cx="1696" cy="8428"/>
          </a:xfrm>
        </p:grpSpPr>
        <p:sp>
          <p:nvSpPr>
            <p:cNvPr id="2" name="矩形 1"/>
            <p:cNvSpPr/>
            <p:nvPr/>
          </p:nvSpPr>
          <p:spPr>
            <a:xfrm>
              <a:off x="2" y="2190"/>
              <a:ext cx="1696" cy="84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flipH="1">
              <a:off x="106" y="24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任务导入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 flipH="1">
              <a:off x="106" y="3398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任务一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 flipH="1">
              <a:off x="106" y="434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任务二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flipH="1">
              <a:off x="106" y="5279"/>
              <a:ext cx="1486" cy="611"/>
            </a:xfrm>
            <a:prstGeom prst="rect">
              <a:avLst/>
            </a:prstGeom>
            <a:solidFill>
              <a:schemeClr val="accent6"/>
            </a:solidFill>
            <a:ln w="57150">
              <a:solidFill>
                <a:srgbClr val="9051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任务三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H="1">
              <a:off x="107" y="6241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任务四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flipH="1">
              <a:off x="107" y="7173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任务五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 flipH="1">
              <a:off x="106" y="8079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任务六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 flipH="1">
              <a:off x="106" y="8972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任务七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H="1">
              <a:off x="106" y="9825"/>
              <a:ext cx="1486" cy="611"/>
            </a:xfrm>
            <a:prstGeom prst="rect">
              <a:avLst/>
            </a:prstGeom>
            <a:solidFill>
              <a:srgbClr val="16A086"/>
            </a:solidFill>
            <a:ln w="57150">
              <a:solidFill>
                <a:srgbClr val="2839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任务八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1275080" y="375285"/>
            <a:ext cx="1051306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ctr"/>
            <a:r>
              <a:rPr lang="zh-CN" altLang="en-US" sz="3200" b="1" spc="150">
                <a:solidFill>
                  <a:schemeClr val="tx2"/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黑体" panose="02010609060101010101" pitchFamily="49" charset="-122"/>
              </a:rPr>
              <a:t>北京海达科技有限公司2014年1月会计电算化账务处理</a:t>
            </a:r>
            <a:endParaRPr lang="zh-CN" altLang="en-US" sz="3200" b="1" spc="150">
              <a:solidFill>
                <a:schemeClr val="tx2"/>
              </a:solidFill>
              <a:effectLst/>
              <a:uFillTx/>
              <a:latin typeface="Arial" panose="020B0604020202020204" pitchFamily="34" charset="0"/>
              <a:ea typeface="微软雅黑" panose="020B0503020204020204" pitchFamily="34" charset="-122"/>
              <a:cs typeface="黑体" panose="02010609060101010101" pitchFamily="49" charset="-122"/>
            </a:endParaRPr>
          </a:p>
          <a:p>
            <a:pPr algn="l"/>
            <a:endParaRPr lang="en-US" altLang="zh-CN" sz="2000" b="1" noProof="0" smtClean="0">
              <a:ln>
                <a:noFill/>
              </a:ln>
              <a:effectLst/>
              <a:uLnTx/>
              <a:uFillTx/>
              <a:latin typeface="华文新魏" pitchFamily="2" charset="-122"/>
              <a:ea typeface="华文新魏" pitchFamily="2" charset="-122"/>
              <a:sym typeface="+mn-ea"/>
            </a:endParaRPr>
          </a:p>
          <a:p>
            <a:pPr algn="l"/>
            <a:r>
              <a:rPr lang="en-US" altLang="zh-CN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 No.3-1  </a:t>
            </a:r>
            <a:r>
              <a:rPr lang="zh-CN" altLang="en-US" sz="2000" b="1" noProof="0" smtClean="0">
                <a:ln>
                  <a:noFill/>
                </a:ln>
                <a:effectLst/>
                <a:uLnTx/>
                <a:uFillTx/>
                <a:latin typeface="华文新魏" pitchFamily="2" charset="-122"/>
                <a:ea typeface="华文新魏" pitchFamily="2" charset="-122"/>
                <a:sym typeface="+mn-ea"/>
              </a:rPr>
              <a:t>自定义报表</a:t>
            </a:r>
            <a:endParaRPr lang="zh-CN" altLang="en-US" sz="2000" b="1" spc="15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37.xml><?xml version="1.0" encoding="utf-8"?>
<p:tagLst xmlns:p="http://schemas.openxmlformats.org/presentationml/2006/main">
  <p:tag name="KSO_WM_TEMPLATE_CATEGORY" val="custom"/>
  <p:tag name="KSO_WM_TEMPLATE_INDEX" val="20204421"/>
</p:tagLst>
</file>

<file path=ppt/tags/tag38.xml><?xml version="1.0" encoding="utf-8"?>
<p:tagLst xmlns:p="http://schemas.openxmlformats.org/presentationml/2006/main">
  <p:tag name="KSO_WM_UNIT_TABLE_BEAUTIFY" val="smartTable{ee5ddf39-8449-4e7e-b6b3-5ac5180b9bf8}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3435</Words>
  <Application>WPS 演示</Application>
  <PresentationFormat>自定义</PresentationFormat>
  <Paragraphs>688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41" baseType="lpstr">
      <vt:lpstr>Arial</vt:lpstr>
      <vt:lpstr>宋体</vt:lpstr>
      <vt:lpstr>Wingdings</vt:lpstr>
      <vt:lpstr>微软雅黑</vt:lpstr>
      <vt:lpstr>Verdana</vt:lpstr>
      <vt:lpstr>Times New Roman</vt:lpstr>
      <vt:lpstr>黑体</vt:lpstr>
      <vt:lpstr>华文新魏</vt:lpstr>
      <vt:lpstr>楷体_GB2312</vt:lpstr>
      <vt:lpstr>楷体_GB2312</vt:lpstr>
      <vt:lpstr>新宋体</vt:lpstr>
      <vt:lpstr>Arial Unicode MS</vt:lpstr>
      <vt:lpstr>Calibri</vt:lpstr>
      <vt:lpstr>Wingdings</vt:lpstr>
      <vt:lpstr>Office 主题​​</vt:lpstr>
      <vt:lpstr>Globe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海英</cp:lastModifiedBy>
  <cp:revision>163</cp:revision>
  <dcterms:created xsi:type="dcterms:W3CDTF">2019-06-19T02:08:00Z</dcterms:created>
  <dcterms:modified xsi:type="dcterms:W3CDTF">2021-04-20T14:08:42Z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F968D11A892444BD871F7F6D2501E465</vt:lpwstr>
  </property>
</Properties>
</file>