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77" r:id="rId12"/>
  </p:sldMasterIdLst>
  <p:notesMasterIdLst>
    <p:notesMasterId r:id="rId15"/>
  </p:notesMasterIdLst>
  <p:handoutMasterIdLst>
    <p:handoutMasterId r:id="rId33"/>
  </p:handoutMasterIdLst>
  <p:sldIdLst>
    <p:sldId id="1069" r:id="rId13"/>
    <p:sldId id="1062" r:id="rId14"/>
    <p:sldId id="1229" r:id="rId16"/>
    <p:sldId id="1231" r:id="rId17"/>
    <p:sldId id="1233" r:id="rId18"/>
    <p:sldId id="1234" r:id="rId19"/>
    <p:sldId id="1232" r:id="rId20"/>
    <p:sldId id="1235" r:id="rId21"/>
    <p:sldId id="1201" r:id="rId22"/>
    <p:sldId id="1242" r:id="rId23"/>
    <p:sldId id="1177" r:id="rId24"/>
    <p:sldId id="1239" r:id="rId25"/>
    <p:sldId id="1243" r:id="rId26"/>
    <p:sldId id="1237" r:id="rId27"/>
    <p:sldId id="1240" r:id="rId28"/>
    <p:sldId id="1244" r:id="rId29"/>
    <p:sldId id="1197" r:id="rId30"/>
    <p:sldId id="1241" r:id="rId31"/>
    <p:sldId id="1056" r:id="rId3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66CC"/>
    <a:srgbClr val="0033CC"/>
    <a:srgbClr val="FFDA3B"/>
    <a:srgbClr val="FFCC00"/>
    <a:srgbClr val="FFCA7D"/>
    <a:srgbClr val="FFB343"/>
    <a:srgbClr val="FFCCFF"/>
    <a:srgbClr val="71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84"/>
    <p:restoredTop sz="94511"/>
  </p:normalViewPr>
  <p:slideViewPr>
    <p:cSldViewPr showGuides="1">
      <p:cViewPr varScale="1">
        <p:scale>
          <a:sx n="89" d="100"/>
          <a:sy n="89" d="100"/>
        </p:scale>
        <p:origin x="-1032" y="-108"/>
      </p:cViewPr>
      <p:guideLst>
        <p:guide orient="horz" pos="2176"/>
        <p:guide pos="27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36003" cy="36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19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2.xml"/><Relationship Id="rId13" Type="http://schemas.openxmlformats.org/officeDocument/2006/relationships/slide" Target="slides/slide1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200" smtClean="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 smtClean="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200" smtClean="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200" smtClean="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 smtClean="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28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200" smtClean="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0898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8089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NULL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tags" Target="../tags/tag7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tags" Target="../tags/tag12.xml"/><Relationship Id="rId4" Type="http://schemas.openxmlformats.org/officeDocument/2006/relationships/image" Target="NULL" TargetMode="External"/><Relationship Id="rId3" Type="http://schemas.openxmlformats.org/officeDocument/2006/relationships/image" Target="../media/image12.png"/><Relationship Id="rId2" Type="http://schemas.openxmlformats.org/officeDocument/2006/relationships/tags" Target="../tags/tag11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tags" Target="../tags/tag18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image" Target="../media/image11.png"/><Relationship Id="rId5" Type="http://schemas.openxmlformats.org/officeDocument/2006/relationships/tags" Target="../tags/tag23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../media/image11.png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NULL" TargetMode="External"/><Relationship Id="rId3" Type="http://schemas.openxmlformats.org/officeDocument/2006/relationships/image" Target="../media/image14.png"/><Relationship Id="rId2" Type="http://schemas.openxmlformats.org/officeDocument/2006/relationships/tags" Target="../tags/tag27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image" Target="../media/image11.png"/><Relationship Id="rId5" Type="http://schemas.openxmlformats.org/officeDocument/2006/relationships/tags" Target="../tags/tag37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image" Target="../media/image11.png"/><Relationship Id="rId5" Type="http://schemas.openxmlformats.org/officeDocument/2006/relationships/tags" Target="../tags/tag42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image" Target="../media/image11.png"/><Relationship Id="rId5" Type="http://schemas.openxmlformats.org/officeDocument/2006/relationships/tags" Target="../tags/tag47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image" Target="NULL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image" Target="../media/image11.png"/><Relationship Id="rId5" Type="http://schemas.openxmlformats.org/officeDocument/2006/relationships/tags" Target="../tags/tag57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../media/image11.png"/><Relationship Id="rId6" Type="http://schemas.openxmlformats.org/officeDocument/2006/relationships/tags" Target="../tags/tag63.xml"/><Relationship Id="rId5" Type="http://schemas.openxmlformats.org/officeDocument/2006/relationships/image" Target="NULL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image" Target="NULL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image" Target="../media/image11.png"/><Relationship Id="rId6" Type="http://schemas.openxmlformats.org/officeDocument/2006/relationships/tags" Target="../tags/tag74.xml"/><Relationship Id="rId5" Type="http://schemas.openxmlformats.org/officeDocument/2006/relationships/image" Target="NULL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../media/image11.png"/><Relationship Id="rId6" Type="http://schemas.openxmlformats.org/officeDocument/2006/relationships/tags" Target="../tags/tag80.xml"/><Relationship Id="rId5" Type="http://schemas.openxmlformats.org/officeDocument/2006/relationships/image" Target="NULL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image" Target="../media/image11.png"/><Relationship Id="rId6" Type="http://schemas.openxmlformats.org/officeDocument/2006/relationships/tags" Target="../tags/tag86.xml"/><Relationship Id="rId5" Type="http://schemas.openxmlformats.org/officeDocument/2006/relationships/image" Target="NULL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image" Target="../media/image11.png"/><Relationship Id="rId6" Type="http://schemas.openxmlformats.org/officeDocument/2006/relationships/tags" Target="../tags/tag92.xml"/><Relationship Id="rId5" Type="http://schemas.openxmlformats.org/officeDocument/2006/relationships/image" Target="NULL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image" Target="NULL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image" Target="../media/image11.png"/><Relationship Id="rId5" Type="http://schemas.openxmlformats.org/officeDocument/2006/relationships/tags" Target="../tags/tag108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image" Target="../media/image13.png"/><Relationship Id="rId5" Type="http://schemas.openxmlformats.org/officeDocument/2006/relationships/tags" Target="../tags/tag113.xml"/><Relationship Id="rId4" Type="http://schemas.openxmlformats.org/officeDocument/2006/relationships/image" Target="NULL" TargetMode="External"/><Relationship Id="rId3" Type="http://schemas.openxmlformats.org/officeDocument/2006/relationships/image" Target="../media/image12.png"/><Relationship Id="rId2" Type="http://schemas.openxmlformats.org/officeDocument/2006/relationships/tags" Target="../tags/tag112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image" Target="../media/image11.png"/><Relationship Id="rId5" Type="http://schemas.openxmlformats.org/officeDocument/2006/relationships/tags" Target="../tags/tag119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image" Target="../media/image11.png"/><Relationship Id="rId5" Type="http://schemas.openxmlformats.org/officeDocument/2006/relationships/tags" Target="../tags/tag124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image" Target="../media/image11.png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image" Target="NULL" TargetMode="External"/><Relationship Id="rId3" Type="http://schemas.openxmlformats.org/officeDocument/2006/relationships/image" Target="../media/image14.png"/><Relationship Id="rId2" Type="http://schemas.openxmlformats.org/officeDocument/2006/relationships/tags" Target="../tags/tag128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image" Target="../media/image11.png"/><Relationship Id="rId5" Type="http://schemas.openxmlformats.org/officeDocument/2006/relationships/tags" Target="../tags/tag138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image" Target="../media/image11.png"/><Relationship Id="rId5" Type="http://schemas.openxmlformats.org/officeDocument/2006/relationships/tags" Target="../tags/tag143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image" Target="../media/image11.png"/><Relationship Id="rId5" Type="http://schemas.openxmlformats.org/officeDocument/2006/relationships/tags" Target="../tags/tag148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image" Target="NULL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image" Target="../media/image11.png"/><Relationship Id="rId5" Type="http://schemas.openxmlformats.org/officeDocument/2006/relationships/tags" Target="../tags/tag158.xml"/><Relationship Id="rId4" Type="http://schemas.openxmlformats.org/officeDocument/2006/relationships/image" Target="NULL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image" Target="../media/image11.png"/><Relationship Id="rId6" Type="http://schemas.openxmlformats.org/officeDocument/2006/relationships/tags" Target="../tags/tag164.xml"/><Relationship Id="rId5" Type="http://schemas.openxmlformats.org/officeDocument/2006/relationships/image" Target="NULL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image" Target="NULL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image" Target="../media/image11.png"/><Relationship Id="rId6" Type="http://schemas.openxmlformats.org/officeDocument/2006/relationships/tags" Target="../tags/tag175.xml"/><Relationship Id="rId5" Type="http://schemas.openxmlformats.org/officeDocument/2006/relationships/image" Target="NULL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image" Target="../media/image11.png"/><Relationship Id="rId6" Type="http://schemas.openxmlformats.org/officeDocument/2006/relationships/tags" Target="../tags/tag181.xml"/><Relationship Id="rId5" Type="http://schemas.openxmlformats.org/officeDocument/2006/relationships/image" Target="NULL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image" Target="../media/image11.png"/><Relationship Id="rId6" Type="http://schemas.openxmlformats.org/officeDocument/2006/relationships/tags" Target="../tags/tag187.xml"/><Relationship Id="rId5" Type="http://schemas.openxmlformats.org/officeDocument/2006/relationships/image" Target="NULL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image" Target="../media/image11.png"/><Relationship Id="rId6" Type="http://schemas.openxmlformats.org/officeDocument/2006/relationships/tags" Target="../tags/tag193.xml"/><Relationship Id="rId5" Type="http://schemas.openxmlformats.org/officeDocument/2006/relationships/image" Target="NULL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0"/>
            <a:ext cx="9144000" cy="684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9" descr="19[1]"/>
          <p:cNvPicPr>
            <a:picLocks noChangeAspect="1"/>
          </p:cNvPicPr>
          <p:nvPr userDrawn="1"/>
        </p:nvPicPr>
        <p:blipFill>
          <a:blip r:embed="rId4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21"/>
          <p:cNvPicPr>
            <a:picLocks noChangeAspect="1"/>
          </p:cNvPicPr>
          <p:nvPr userDrawn="1"/>
        </p:nvPicPr>
        <p:blipFill>
          <a:blip r:embed="rId5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5" descr="F:/项目化、A级课/1V994W2/PycharmProjects/PPT_Background_Generation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>
            <p:custDataLst>
              <p:tags r:id="rId5"/>
            </p:custDataLst>
          </p:nvPr>
        </p:nvCxnSpPr>
        <p:spPr>
          <a:xfrm>
            <a:off x="2314575" y="4256088"/>
            <a:ext cx="45100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idx="13" hasCustomPrompt="1"/>
          </p:nvPr>
        </p:nvSpPr>
        <p:spPr>
          <a:xfrm>
            <a:off x="2190750" y="2223227"/>
            <a:ext cx="4762500" cy="1398905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54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190750" y="3754537"/>
            <a:ext cx="4762500" cy="361315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lang="zh-CN" altLang="en-US" sz="15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2234513" y="4386036"/>
            <a:ext cx="1488402" cy="361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fontAlgn="auto"/>
            <a:r>
              <a:rPr lang="zh-CN" altLang="en-US" strike="noStrike" noProof="1" dirty="0"/>
              <a:t>单击编辑文本</a:t>
            </a:r>
            <a:endParaRPr lang="zh-CN" altLang="en-US" strike="noStrike" noProof="1" dirty="0"/>
          </a:p>
        </p:txBody>
      </p:sp>
      <p:sp>
        <p:nvSpPr>
          <p:cNvPr id="10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5441036" y="4386036"/>
            <a:ext cx="1488402" cy="36195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 fontAlgn="auto"/>
            <a:r>
              <a:rPr lang="zh-CN" altLang="en-US" strike="noStrike" noProof="1" dirty="0"/>
              <a:t>单击编辑文本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5" descr="F:/项目化、A级课/1V994W2/PycharmProjects/PPT_Background_Generation/pic_temp/pic_half_left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1397000"/>
            <a:ext cx="2709863" cy="406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7" descr="F:/项目化、A级课/1V994W2/PycharmProjects/PPT_Background_Generation/pic_temp/pic_half_right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6434138" y="1397000"/>
            <a:ext cx="2709862" cy="406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8"/>
          <p:cNvSpPr/>
          <p:nvPr>
            <p:custDataLst>
              <p:tags r:id="rId7"/>
            </p:custDataLst>
          </p:nvPr>
        </p:nvSpPr>
        <p:spPr>
          <a:xfrm>
            <a:off x="219075" y="303213"/>
            <a:ext cx="870585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sp>
        <p:nvSpPr>
          <p:cNvPr id="2" name="Title 1"/>
          <p:cNvSpPr>
            <a:spLocks noGrp="1"/>
          </p:cNvSpPr>
          <p:nvPr>
            <p:ph type="ctrTitle" idx="13" hasCustomPrompt="1"/>
          </p:nvPr>
        </p:nvSpPr>
        <p:spPr>
          <a:xfrm>
            <a:off x="3569970" y="2888298"/>
            <a:ext cx="3660458" cy="1081405"/>
          </a:xfrm>
        </p:spPr>
        <p:txBody>
          <a:bodyPr vert="horz" wrap="square" lIns="0" tIns="0" rIns="0" bIns="0" rtlCol="0" anchor="ctr" anchorCtr="0">
            <a:normAutofit/>
          </a:bodyPr>
          <a:lstStyle>
            <a:lvl1pPr algn="l">
              <a:defRPr lang="zh-CN" altLang="en-US" sz="3600" b="0" spc="5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fontAlgn="auto">
              <a:spcAft>
                <a:spcPts val="0"/>
              </a:spcAft>
              <a:buClrTx/>
              <a:buSzTx/>
              <a:buFontTx/>
            </a:pPr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5" descr="F:/项目化、A级课/1V994W2/Documents/Tencent%20Files/574576071/FileRecv/拼装素材/六十/58/subject_holdright_60,120,186_0_staid_full_0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5622925" y="2193925"/>
            <a:ext cx="3292475" cy="247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任意多边形 6"/>
          <p:cNvSpPr/>
          <p:nvPr>
            <p:custDataLst>
              <p:tags r:id="rId5"/>
            </p:custDataLst>
          </p:nvPr>
        </p:nvSpPr>
        <p:spPr>
          <a:xfrm flipH="1">
            <a:off x="0" y="0"/>
            <a:ext cx="5484813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z="1350" strike="noStrike" noProof="1"/>
          </a:p>
        </p:txBody>
      </p:sp>
      <p:pic>
        <p:nvPicPr>
          <p:cNvPr id="26629" name="图片 8" descr="F:/项目化、A级课/1V994W2/PycharmProjects/PPT_Background_Generation/pic_temp/1_pic_quater_left_down.png"/>
          <p:cNvPicPr/>
          <p:nvPr>
            <p:custDataLst>
              <p:tags r:id="rId6"/>
            </p:custDataLst>
          </p:nvPr>
        </p:nvPicPr>
        <p:blipFill>
          <a:blip r:embed="rId7" r:link="rId4"/>
          <a:stretch>
            <a:fillRect/>
          </a:stretch>
        </p:blipFill>
        <p:spPr>
          <a:xfrm>
            <a:off x="0" y="6372225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1138" y="274638"/>
            <a:ext cx="2125662" cy="589121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29350" cy="58912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5" descr="F:/项目化、A级课/1V994W2/PycharmProjects/PPT_Background_Generation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8"/>
          <p:cNvCxnSpPr/>
          <p:nvPr>
            <p:custDataLst>
              <p:tags r:id="rId5"/>
            </p:custDataLst>
          </p:nvPr>
        </p:nvCxnSpPr>
        <p:spPr>
          <a:xfrm>
            <a:off x="4206875" y="3930650"/>
            <a:ext cx="73025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13" hasCustomPrompt="1"/>
          </p:nvPr>
        </p:nvSpPr>
        <p:spPr>
          <a:xfrm>
            <a:off x="2559605" y="2331720"/>
            <a:ext cx="4024313" cy="1398905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6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 hasCustomPrompt="1"/>
          </p:nvPr>
        </p:nvSpPr>
        <p:spPr>
          <a:xfrm>
            <a:off x="2559605" y="4133215"/>
            <a:ext cx="4024789" cy="393065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lang="zh-CN" altLang="en-US" sz="15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2"/>
            </p:custDataLst>
          </p:nvPr>
        </p:nvSpPr>
        <p:spPr>
          <a:xfrm>
            <a:off x="219075" y="303213"/>
            <a:ext cx="870585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pic>
        <p:nvPicPr>
          <p:cNvPr id="33796" name="图片 6" descr="F:/项目化、A级课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图片 8" descr="F:/项目化、A级课/1V994W2/PycharmProjects/PPT_Background_Generation/pic_temp/1_pic_quater_left_down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249200"/>
            <a:ext cx="7219800" cy="7236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163600"/>
            <a:ext cx="721995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36179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pic>
        <p:nvPicPr>
          <p:cNvPr id="34820" name="图片 6" descr="F:/项目化、A级课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770400"/>
            <a:ext cx="2970000" cy="8820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764000"/>
            <a:ext cx="29673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769938"/>
            <a:ext cx="486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pic>
        <p:nvPicPr>
          <p:cNvPr id="35844" name="图片 6" descr="F:/项目化、A级课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图片 8" descr="F:/项目化、A级课/1V994W2/PycharmProjects/PPT_Background_Generation/pic_temp/1_pic_quater_left_down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781200"/>
            <a:ext cx="8232300" cy="6264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659600"/>
            <a:ext cx="8231981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808000"/>
            <a:ext cx="82242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pic>
        <p:nvPicPr>
          <p:cNvPr id="36868" name="图片 6" descr="F:/项目化、A级课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图片 8" descr="F:/项目化、A级课/1V994W2/PycharmProjects/PPT_Background_Generation/pic_temp/1_pic_quater_left_down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669600"/>
            <a:ext cx="8232300" cy="5652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681200"/>
            <a:ext cx="82431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180400"/>
            <a:ext cx="82512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pic>
        <p:nvPicPr>
          <p:cNvPr id="37892" name="图片 6" descr="F:/项目化、A级课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8604250" y="6372225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图片 8" descr="F:/项目化、A级课/1V994W2/PycharmProjects/PPT_Background_Generation/pic_temp/1_pic_quater_left_down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0" y="6372225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37600"/>
            <a:ext cx="82782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663200"/>
            <a:ext cx="40068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663200"/>
            <a:ext cx="40257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816800"/>
            <a:ext cx="40068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813200"/>
            <a:ext cx="40257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2"/>
            </p:custDataLst>
          </p:nvPr>
        </p:nvSpPr>
        <p:spPr>
          <a:xfrm>
            <a:off x="0" y="954088"/>
            <a:ext cx="9144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pic>
        <p:nvPicPr>
          <p:cNvPr id="38916" name="图片 6" descr="F:/项目化、A级课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7929563" y="5765800"/>
            <a:ext cx="1214437" cy="109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8" descr="F:/项目化、A级课/1V994W2/PycharmProjects/PPT_Background_Generation/pic_temp/1_pic_quater_left_down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0" y="5765800"/>
            <a:ext cx="1214438" cy="109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339200"/>
            <a:ext cx="6858000" cy="23868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3862800"/>
            <a:ext cx="6858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图片 5" descr="F:/项目化、A级课/1V994W2/PycharmProjects/PPT_Background_Generation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>
            <p:custDataLst>
              <p:tags r:id="rId5"/>
            </p:custDataLst>
          </p:nvPr>
        </p:nvCxnSpPr>
        <p:spPr>
          <a:xfrm>
            <a:off x="2314575" y="4256088"/>
            <a:ext cx="45100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idx="13" hasCustomPrompt="1"/>
          </p:nvPr>
        </p:nvSpPr>
        <p:spPr>
          <a:xfrm>
            <a:off x="2190750" y="2223227"/>
            <a:ext cx="4762500" cy="1398905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54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190750" y="3754537"/>
            <a:ext cx="4762500" cy="361315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lang="zh-CN" altLang="en-US" sz="15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2234513" y="4386036"/>
            <a:ext cx="1488402" cy="361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fontAlgn="auto"/>
            <a:r>
              <a:rPr lang="zh-CN" altLang="en-US" strike="noStrike" noProof="1" dirty="0"/>
              <a:t>单击编辑文本</a:t>
            </a:r>
            <a:endParaRPr lang="zh-CN" altLang="en-US" strike="noStrike" noProof="1" dirty="0"/>
          </a:p>
        </p:txBody>
      </p:sp>
      <p:sp>
        <p:nvSpPr>
          <p:cNvPr id="10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5441036" y="4386036"/>
            <a:ext cx="1488402" cy="36195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 fontAlgn="auto"/>
            <a:r>
              <a:rPr lang="zh-CN" altLang="en-US" strike="noStrike" noProof="1" dirty="0"/>
              <a:t>单击编辑文本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图片 5" descr="F:/项目化、A级课/1V994W2/PycharmProjects/PPT_Background_Generation/pic_temp/pic_half_left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1397000"/>
            <a:ext cx="2709863" cy="406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图片 7" descr="F:/项目化、A级课/1V994W2/PycharmProjects/PPT_Background_Generation/pic_temp/pic_half_right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6434138" y="1397000"/>
            <a:ext cx="2709862" cy="406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8"/>
          <p:cNvSpPr/>
          <p:nvPr>
            <p:custDataLst>
              <p:tags r:id="rId7"/>
            </p:custDataLst>
          </p:nvPr>
        </p:nvSpPr>
        <p:spPr>
          <a:xfrm>
            <a:off x="219075" y="303213"/>
            <a:ext cx="870585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sp>
        <p:nvSpPr>
          <p:cNvPr id="2" name="Title 1"/>
          <p:cNvSpPr>
            <a:spLocks noGrp="1"/>
          </p:cNvSpPr>
          <p:nvPr>
            <p:ph type="ctrTitle" idx="13" hasCustomPrompt="1"/>
          </p:nvPr>
        </p:nvSpPr>
        <p:spPr>
          <a:xfrm>
            <a:off x="3569970" y="2888298"/>
            <a:ext cx="3660458" cy="1081405"/>
          </a:xfrm>
        </p:spPr>
        <p:txBody>
          <a:bodyPr vert="horz" wrap="square" lIns="0" tIns="0" rIns="0" bIns="0" rtlCol="0" anchor="ctr" anchorCtr="0">
            <a:normAutofit/>
          </a:bodyPr>
          <a:lstStyle>
            <a:lvl1pPr algn="l">
              <a:defRPr lang="zh-CN" altLang="en-US" sz="3600" b="0" spc="5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fontAlgn="auto">
              <a:spcAft>
                <a:spcPts val="0"/>
              </a:spcAft>
              <a:buClrTx/>
              <a:buSzTx/>
              <a:buFontTx/>
            </a:pPr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图片 5" descr="F:/项目化、A级课/1V994W2/Documents/Tencent%20Files/574576071/FileRecv/拼装素材/六十/58/subject_holdright_60,120,186_0_staid_full_0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5622925" y="2193925"/>
            <a:ext cx="3292475" cy="247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任意多边形 6"/>
          <p:cNvSpPr/>
          <p:nvPr>
            <p:custDataLst>
              <p:tags r:id="rId5"/>
            </p:custDataLst>
          </p:nvPr>
        </p:nvSpPr>
        <p:spPr>
          <a:xfrm flipH="1">
            <a:off x="0" y="0"/>
            <a:ext cx="5484813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z="1350" strike="noStrike" noProof="1"/>
          </a:p>
        </p:txBody>
      </p:sp>
      <p:pic>
        <p:nvPicPr>
          <p:cNvPr id="45061" name="图片 8" descr="F:/项目化、A级课/1V994W2/PycharmProjects/PPT_Background_Generation/pic_temp/1_pic_quater_left_down.png"/>
          <p:cNvPicPr/>
          <p:nvPr>
            <p:custDataLst>
              <p:tags r:id="rId6"/>
            </p:custDataLst>
          </p:nvPr>
        </p:nvPicPr>
        <p:blipFill>
          <a:blip r:embed="rId7" r:link="rId4"/>
          <a:stretch>
            <a:fillRect/>
          </a:stretch>
        </p:blipFill>
        <p:spPr>
          <a:xfrm>
            <a:off x="0" y="6372225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8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图片 5" descr="F:/项目化、A级课/1V994W2/PycharmProjects/PPT_Background_Generation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8"/>
          <p:cNvCxnSpPr/>
          <p:nvPr>
            <p:custDataLst>
              <p:tags r:id="rId5"/>
            </p:custDataLst>
          </p:nvPr>
        </p:nvCxnSpPr>
        <p:spPr>
          <a:xfrm>
            <a:off x="4206875" y="3930650"/>
            <a:ext cx="73025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13" hasCustomPrompt="1"/>
          </p:nvPr>
        </p:nvSpPr>
        <p:spPr>
          <a:xfrm>
            <a:off x="2559605" y="2331720"/>
            <a:ext cx="4024313" cy="1398905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6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 hasCustomPrompt="1"/>
          </p:nvPr>
        </p:nvSpPr>
        <p:spPr>
          <a:xfrm>
            <a:off x="2559605" y="4133215"/>
            <a:ext cx="4024789" cy="393065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lang="zh-CN" altLang="en-US" sz="15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图片 5" descr="F:/项目化、A级课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图片 7" descr="F:/项目化、A级课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2"/>
            </p:custDataLst>
          </p:nvPr>
        </p:nvSpPr>
        <p:spPr>
          <a:xfrm>
            <a:off x="219075" y="303213"/>
            <a:ext cx="870585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pic>
        <p:nvPicPr>
          <p:cNvPr id="52228" name="图片 6" descr="F:/项目化、A级课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图片 8" descr="F:/项目化、A级课/1V994W2/PycharmProjects/PPT_Background_Generation/pic_temp/1_pic_quater_left_down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249200"/>
            <a:ext cx="7219800" cy="7236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163600"/>
            <a:ext cx="721995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36179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pic>
        <p:nvPicPr>
          <p:cNvPr id="53252" name="图片 6" descr="F:/项目化、A级课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770400"/>
            <a:ext cx="2970000" cy="8820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764000"/>
            <a:ext cx="29673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769938"/>
            <a:ext cx="486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pic>
        <p:nvPicPr>
          <p:cNvPr id="54276" name="图片 6" descr="F:/项目化、A级课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图片 8" descr="F:/项目化、A级课/1V994W2/PycharmProjects/PPT_Background_Generation/pic_temp/1_pic_quater_left_down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781200"/>
            <a:ext cx="8232300" cy="6264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659600"/>
            <a:ext cx="8231981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808000"/>
            <a:ext cx="82242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pic>
        <p:nvPicPr>
          <p:cNvPr id="55300" name="图片 6" descr="F:/项目化、A级课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1" name="图片 8" descr="F:/项目化、A级课/1V994W2/PycharmProjects/PPT_Background_Generation/pic_temp/1_pic_quater_left_down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8604250" y="0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669600"/>
            <a:ext cx="8232300" cy="5652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681200"/>
            <a:ext cx="82431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180400"/>
            <a:ext cx="82512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pic>
        <p:nvPicPr>
          <p:cNvPr id="56324" name="图片 6" descr="F:/项目化、A级课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8604250" y="6372225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图片 8" descr="F:/项目化、A级课/1V994W2/PycharmProjects/PPT_Background_Generation/pic_temp/1_pic_quater_left_down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0" y="6372225"/>
            <a:ext cx="539750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37600"/>
            <a:ext cx="82782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663200"/>
            <a:ext cx="40068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663200"/>
            <a:ext cx="40257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816800"/>
            <a:ext cx="40068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813200"/>
            <a:ext cx="40257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2"/>
            </p:custDataLst>
          </p:nvPr>
        </p:nvSpPr>
        <p:spPr>
          <a:xfrm>
            <a:off x="0" y="954088"/>
            <a:ext cx="9144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2700" strike="noStrike" noProof="1"/>
          </a:p>
        </p:txBody>
      </p:sp>
      <p:pic>
        <p:nvPicPr>
          <p:cNvPr id="57348" name="图片 6" descr="F:/项目化、A级课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7929563" y="5765800"/>
            <a:ext cx="1214437" cy="109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图片 8" descr="F:/项目化、A级课/1V994W2/PycharmProjects/PPT_Background_Generation/pic_temp/1_pic_quater_left_down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0" y="5765800"/>
            <a:ext cx="1214438" cy="109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339200"/>
            <a:ext cx="6858000" cy="23868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3862800"/>
            <a:ext cx="6858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0"/>
            <a:ext cx="9144000" cy="684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9" descr="19[1]"/>
          <p:cNvPicPr>
            <a:picLocks noChangeAspect="1"/>
          </p:cNvPicPr>
          <p:nvPr userDrawn="1"/>
        </p:nvPicPr>
        <p:blipFill>
          <a:blip r:embed="rId4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21"/>
          <p:cNvPicPr>
            <a:picLocks noChangeAspect="1"/>
          </p:cNvPicPr>
          <p:nvPr userDrawn="1"/>
        </p:nvPicPr>
        <p:blipFill>
          <a:blip r:embed="rId5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70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1138" y="274638"/>
            <a:ext cx="2125662" cy="589121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29350" cy="58912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0"/>
            <a:ext cx="9144000" cy="684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9" descr="19[1]"/>
          <p:cNvPicPr>
            <a:picLocks noChangeAspect="1"/>
          </p:cNvPicPr>
          <p:nvPr userDrawn="1"/>
        </p:nvPicPr>
        <p:blipFill>
          <a:blip r:embed="rId4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21"/>
          <p:cNvPicPr>
            <a:picLocks noChangeAspect="1"/>
          </p:cNvPicPr>
          <p:nvPr userDrawn="1"/>
        </p:nvPicPr>
        <p:blipFill>
          <a:blip r:embed="rId5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70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70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1138" y="274638"/>
            <a:ext cx="2125662" cy="589121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29350" cy="58912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0"/>
            <a:ext cx="9144000" cy="684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9" descr="19[1]"/>
          <p:cNvPicPr>
            <a:picLocks noChangeAspect="1"/>
          </p:cNvPicPr>
          <p:nvPr userDrawn="1"/>
        </p:nvPicPr>
        <p:blipFill>
          <a:blip r:embed="rId4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21"/>
          <p:cNvPicPr>
            <a:picLocks noChangeAspect="1"/>
          </p:cNvPicPr>
          <p:nvPr userDrawn="1"/>
        </p:nvPicPr>
        <p:blipFill>
          <a:blip r:embed="rId5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70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1138" y="274638"/>
            <a:ext cx="2125662" cy="589121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29350" cy="58912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0"/>
            <a:ext cx="9144000" cy="684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9" descr="19[1]"/>
          <p:cNvPicPr>
            <a:picLocks noChangeAspect="1"/>
          </p:cNvPicPr>
          <p:nvPr userDrawn="1"/>
        </p:nvPicPr>
        <p:blipFill>
          <a:blip r:embed="rId4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21"/>
          <p:cNvPicPr>
            <a:picLocks noChangeAspect="1"/>
          </p:cNvPicPr>
          <p:nvPr userDrawn="1"/>
        </p:nvPicPr>
        <p:blipFill>
          <a:blip r:embed="rId5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70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1138" y="274638"/>
            <a:ext cx="2125662" cy="589121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29350" cy="58912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0"/>
            <a:ext cx="9144000" cy="684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9" descr="19[1]"/>
          <p:cNvPicPr>
            <a:picLocks noChangeAspect="1"/>
          </p:cNvPicPr>
          <p:nvPr userDrawn="1"/>
        </p:nvPicPr>
        <p:blipFill>
          <a:blip r:embed="rId4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21"/>
          <p:cNvPicPr>
            <a:picLocks noChangeAspect="1"/>
          </p:cNvPicPr>
          <p:nvPr userDrawn="1"/>
        </p:nvPicPr>
        <p:blipFill>
          <a:blip r:embed="rId5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70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1138" y="274638"/>
            <a:ext cx="2125662" cy="589121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29350" cy="58912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0"/>
            <a:ext cx="9144000" cy="684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9" descr="19[1]"/>
          <p:cNvPicPr>
            <a:picLocks noChangeAspect="1"/>
          </p:cNvPicPr>
          <p:nvPr userDrawn="1"/>
        </p:nvPicPr>
        <p:blipFill>
          <a:blip r:embed="rId4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21"/>
          <p:cNvPicPr>
            <a:picLocks noChangeAspect="1"/>
          </p:cNvPicPr>
          <p:nvPr userDrawn="1"/>
        </p:nvPicPr>
        <p:blipFill>
          <a:blip r:embed="rId5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70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1138" y="274638"/>
            <a:ext cx="2125662" cy="589121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29350" cy="58912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0"/>
            <a:ext cx="9144000" cy="684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9" descr="19[1]"/>
          <p:cNvPicPr>
            <a:picLocks noChangeAspect="1"/>
          </p:cNvPicPr>
          <p:nvPr userDrawn="1"/>
        </p:nvPicPr>
        <p:blipFill>
          <a:blip r:embed="rId4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21"/>
          <p:cNvPicPr>
            <a:picLocks noChangeAspect="1"/>
          </p:cNvPicPr>
          <p:nvPr userDrawn="1"/>
        </p:nvPicPr>
        <p:blipFill>
          <a:blip r:embed="rId5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70388" y="765175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1138" y="274638"/>
            <a:ext cx="2125662" cy="589121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29350" cy="58912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7.jpeg"/><Relationship Id="rId15" Type="http://schemas.openxmlformats.org/officeDocument/2006/relationships/image" Target="../media/image6.jpe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7" Type="http://schemas.openxmlformats.org/officeDocument/2006/relationships/theme" Target="../theme/theme10.xml"/><Relationship Id="rId26" Type="http://schemas.openxmlformats.org/officeDocument/2006/relationships/tags" Target="../tags/tag101.xml"/><Relationship Id="rId25" Type="http://schemas.openxmlformats.org/officeDocument/2006/relationships/tags" Target="../tags/tag100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2.xml"/><Relationship Id="rId27" Type="http://schemas.openxmlformats.org/officeDocument/2006/relationships/theme" Target="../theme/theme11.xml"/><Relationship Id="rId26" Type="http://schemas.openxmlformats.org/officeDocument/2006/relationships/tags" Target="../tags/tag202.xml"/><Relationship Id="rId25" Type="http://schemas.openxmlformats.org/officeDocument/2006/relationships/tags" Target="../tags/tag201.xml"/><Relationship Id="rId24" Type="http://schemas.openxmlformats.org/officeDocument/2006/relationships/tags" Target="../tags/tag200.xml"/><Relationship Id="rId23" Type="http://schemas.openxmlformats.org/officeDocument/2006/relationships/tags" Target="../tags/tag199.xml"/><Relationship Id="rId22" Type="http://schemas.openxmlformats.org/officeDocument/2006/relationships/tags" Target="../tags/tag198.xml"/><Relationship Id="rId21" Type="http://schemas.openxmlformats.org/officeDocument/2006/relationships/tags" Target="../tags/tag197.xml"/><Relationship Id="rId20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16" Type="http://schemas.openxmlformats.org/officeDocument/2006/relationships/image" Target="../media/image7.jpeg"/><Relationship Id="rId15" Type="http://schemas.openxmlformats.org/officeDocument/2006/relationships/image" Target="../media/image6.jpe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16" Type="http://schemas.openxmlformats.org/officeDocument/2006/relationships/image" Target="../media/image7.jpeg"/><Relationship Id="rId15" Type="http://schemas.openxmlformats.org/officeDocument/2006/relationships/image" Target="../media/image6.jpe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7" Type="http://schemas.openxmlformats.org/officeDocument/2006/relationships/theme" Target="../theme/theme5.xml"/><Relationship Id="rId16" Type="http://schemas.openxmlformats.org/officeDocument/2006/relationships/image" Target="../media/image7.jpeg"/><Relationship Id="rId15" Type="http://schemas.openxmlformats.org/officeDocument/2006/relationships/image" Target="../media/image6.jpe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7" Type="http://schemas.openxmlformats.org/officeDocument/2006/relationships/theme" Target="../theme/theme6.xml"/><Relationship Id="rId16" Type="http://schemas.openxmlformats.org/officeDocument/2006/relationships/image" Target="../media/image7.jpeg"/><Relationship Id="rId15" Type="http://schemas.openxmlformats.org/officeDocument/2006/relationships/image" Target="../media/image6.jpe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7" Type="http://schemas.openxmlformats.org/officeDocument/2006/relationships/theme" Target="../theme/theme7.xml"/><Relationship Id="rId16" Type="http://schemas.openxmlformats.org/officeDocument/2006/relationships/image" Target="../media/image7.jpeg"/><Relationship Id="rId15" Type="http://schemas.openxmlformats.org/officeDocument/2006/relationships/image" Target="../media/image6.jpe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7" Type="http://schemas.openxmlformats.org/officeDocument/2006/relationships/theme" Target="../theme/theme8.xml"/><Relationship Id="rId16" Type="http://schemas.openxmlformats.org/officeDocument/2006/relationships/image" Target="../media/image7.jpeg"/><Relationship Id="rId15" Type="http://schemas.openxmlformats.org/officeDocument/2006/relationships/image" Target="../media/image6.jpe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7" Type="http://schemas.openxmlformats.org/officeDocument/2006/relationships/theme" Target="../theme/theme9.xml"/><Relationship Id="rId16" Type="http://schemas.openxmlformats.org/officeDocument/2006/relationships/image" Target="../media/image7.jpeg"/><Relationship Id="rId15" Type="http://schemas.openxmlformats.org/officeDocument/2006/relationships/image" Target="../media/image6.jpe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19"/>
          <p:cNvSpPr txBox="1">
            <a:spLocks noGrp="1"/>
          </p:cNvSpPr>
          <p:nvPr userDrawn="1">
            <p:ph type="body"/>
          </p:nvPr>
        </p:nvSpPr>
        <p:spPr>
          <a:xfrm>
            <a:off x="179388" y="765175"/>
            <a:ext cx="8229600" cy="5400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87325"/>
            <a:endParaRPr lang="zh-CN" altLang="zh-CN" dirty="0"/>
          </a:p>
        </p:txBody>
      </p:sp>
      <p:sp>
        <p:nvSpPr>
          <p:cNvPr id="2032642" name="Text Box 2"/>
          <p:cNvSpPr txBox="1">
            <a:spLocks noChangeArrowheads="1"/>
          </p:cNvSpPr>
          <p:nvPr/>
        </p:nvSpPr>
        <p:spPr bwMode="auto">
          <a:xfrm>
            <a:off x="187325" y="60325"/>
            <a:ext cx="7697788" cy="4572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9"/>
              </a:srgbClr>
            </a:outerShdw>
          </a:effectLst>
        </p:spPr>
        <p:txBody>
          <a:bodyPr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第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5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单元  固定资产管理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pic>
        <p:nvPicPr>
          <p:cNvPr id="1028" name="Picture 8" descr="19[1]"/>
          <p:cNvPicPr>
            <a:picLocks noChangeAspect="1"/>
          </p:cNvPicPr>
          <p:nvPr userDrawn="1"/>
        </p:nvPicPr>
        <p:blipFill>
          <a:blip r:embed="rId13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21"/>
          <p:cNvPicPr>
            <a:picLocks noChangeAspect="1"/>
          </p:cNvPicPr>
          <p:nvPr userDrawn="1"/>
        </p:nvPicPr>
        <p:blipFill>
          <a:blip r:embed="rId14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274955" indent="-187325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4205" indent="-170180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</a:defRPr>
      </a:lvl2pPr>
      <a:lvl3pPr marL="198628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54635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3107055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5642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40214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44786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49358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43" name="文本占位符 2"/>
          <p:cNvSpPr>
            <a:spLocks noGrp="1"/>
          </p:cNvSpPr>
          <p:nvPr>
            <p:ph type="body"/>
            <p:custDataLst>
              <p:tags r:id="rId22"/>
            </p:custDataLst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7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267" name="文本占位符 2"/>
          <p:cNvSpPr>
            <a:spLocks noGrp="1"/>
          </p:cNvSpPr>
          <p:nvPr>
            <p:ph type="body"/>
            <p:custDataLst>
              <p:tags r:id="rId22"/>
            </p:custDataLst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7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8" descr="未标题-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3338" y="28575"/>
            <a:ext cx="9110662" cy="680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6" descr="19[1]"/>
          <p:cNvPicPr>
            <a:picLocks noChangeAspect="1"/>
          </p:cNvPicPr>
          <p:nvPr userDrawn="1"/>
        </p:nvPicPr>
        <p:blipFill>
          <a:blip r:embed="rId13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21"/>
          <p:cNvPicPr>
            <a:picLocks noChangeAspect="1"/>
          </p:cNvPicPr>
          <p:nvPr userDrawn="1"/>
        </p:nvPicPr>
        <p:blipFill>
          <a:blip r:embed="rId14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19"/>
          <p:cNvSpPr txBox="1">
            <a:spLocks noGrp="1"/>
          </p:cNvSpPr>
          <p:nvPr userDrawn="1">
            <p:ph type="body"/>
          </p:nvPr>
        </p:nvSpPr>
        <p:spPr>
          <a:xfrm>
            <a:off x="179388" y="765175"/>
            <a:ext cx="8229600" cy="5400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87325"/>
            <a:endParaRPr lang="zh-CN" altLang="zh-CN" dirty="0"/>
          </a:p>
        </p:txBody>
      </p:sp>
      <p:sp>
        <p:nvSpPr>
          <p:cNvPr id="2032642" name="Text Box 2"/>
          <p:cNvSpPr txBox="1">
            <a:spLocks noChangeArrowheads="1"/>
          </p:cNvSpPr>
          <p:nvPr/>
        </p:nvSpPr>
        <p:spPr bwMode="auto">
          <a:xfrm>
            <a:off x="187325" y="60325"/>
            <a:ext cx="7697788" cy="4572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9"/>
              </a:srgbClr>
            </a:outerShdw>
          </a:effectLst>
        </p:spPr>
        <p:txBody>
          <a:bodyPr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第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5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单元  固定资产管理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pic>
        <p:nvPicPr>
          <p:cNvPr id="3076" name="Picture 8" descr="19[1]"/>
          <p:cNvPicPr>
            <a:picLocks noChangeAspect="1"/>
          </p:cNvPicPr>
          <p:nvPr userDrawn="1"/>
        </p:nvPicPr>
        <p:blipFill>
          <a:blip r:embed="rId13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21"/>
          <p:cNvPicPr>
            <a:picLocks noChangeAspect="1"/>
          </p:cNvPicPr>
          <p:nvPr userDrawn="1"/>
        </p:nvPicPr>
        <p:blipFill>
          <a:blip r:embed="rId14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274955" indent="-187325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4205" indent="-170180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</a:defRPr>
      </a:lvl2pPr>
      <a:lvl3pPr marL="198628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54635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3107055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5642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40214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44786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49358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19"/>
          <p:cNvSpPr txBox="1">
            <a:spLocks noGrp="1"/>
          </p:cNvSpPr>
          <p:nvPr userDrawn="1">
            <p:ph type="body"/>
          </p:nvPr>
        </p:nvSpPr>
        <p:spPr>
          <a:xfrm>
            <a:off x="179388" y="765175"/>
            <a:ext cx="8229600" cy="5400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87325"/>
            <a:endParaRPr lang="zh-CN" altLang="zh-CN" dirty="0"/>
          </a:p>
        </p:txBody>
      </p:sp>
      <p:sp>
        <p:nvSpPr>
          <p:cNvPr id="2032642" name="Text Box 2"/>
          <p:cNvSpPr txBox="1">
            <a:spLocks noChangeArrowheads="1"/>
          </p:cNvSpPr>
          <p:nvPr/>
        </p:nvSpPr>
        <p:spPr bwMode="auto">
          <a:xfrm>
            <a:off x="187325" y="60325"/>
            <a:ext cx="7697788" cy="4572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9"/>
              </a:srgbClr>
            </a:outerShdw>
          </a:effectLst>
        </p:spPr>
        <p:txBody>
          <a:bodyPr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第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5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单元  固定资产管理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pic>
        <p:nvPicPr>
          <p:cNvPr id="4100" name="Picture 8" descr="19[1]"/>
          <p:cNvPicPr>
            <a:picLocks noChangeAspect="1"/>
          </p:cNvPicPr>
          <p:nvPr userDrawn="1"/>
        </p:nvPicPr>
        <p:blipFill>
          <a:blip r:embed="rId13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21"/>
          <p:cNvPicPr>
            <a:picLocks noChangeAspect="1"/>
          </p:cNvPicPr>
          <p:nvPr userDrawn="1"/>
        </p:nvPicPr>
        <p:blipFill>
          <a:blip r:embed="rId14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274955" indent="-187325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4205" indent="-170180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</a:defRPr>
      </a:lvl2pPr>
      <a:lvl3pPr marL="198628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54635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3107055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5642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40214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44786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49358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19"/>
          <p:cNvSpPr txBox="1">
            <a:spLocks noGrp="1"/>
          </p:cNvSpPr>
          <p:nvPr userDrawn="1">
            <p:ph type="body"/>
          </p:nvPr>
        </p:nvSpPr>
        <p:spPr>
          <a:xfrm>
            <a:off x="179388" y="765175"/>
            <a:ext cx="8229600" cy="5400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87325"/>
            <a:endParaRPr lang="zh-CN" altLang="zh-CN" dirty="0"/>
          </a:p>
        </p:txBody>
      </p:sp>
      <p:sp>
        <p:nvSpPr>
          <p:cNvPr id="2032642" name="Text Box 2"/>
          <p:cNvSpPr txBox="1">
            <a:spLocks noChangeArrowheads="1"/>
          </p:cNvSpPr>
          <p:nvPr/>
        </p:nvSpPr>
        <p:spPr bwMode="auto">
          <a:xfrm>
            <a:off x="187325" y="60325"/>
            <a:ext cx="7697788" cy="4572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9"/>
              </a:srgbClr>
            </a:outerShdw>
          </a:effectLst>
        </p:spPr>
        <p:txBody>
          <a:bodyPr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第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5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单元  固定资产管理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pic>
        <p:nvPicPr>
          <p:cNvPr id="5124" name="Picture 8" descr="19[1]"/>
          <p:cNvPicPr>
            <a:picLocks noChangeAspect="1"/>
          </p:cNvPicPr>
          <p:nvPr userDrawn="1"/>
        </p:nvPicPr>
        <p:blipFill>
          <a:blip r:embed="rId13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21"/>
          <p:cNvPicPr>
            <a:picLocks noChangeAspect="1"/>
          </p:cNvPicPr>
          <p:nvPr userDrawn="1"/>
        </p:nvPicPr>
        <p:blipFill>
          <a:blip r:embed="rId14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274955" indent="-187325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4205" indent="-170180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</a:defRPr>
      </a:lvl2pPr>
      <a:lvl3pPr marL="198628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54635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3107055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5642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40214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44786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49358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19"/>
          <p:cNvSpPr txBox="1">
            <a:spLocks noGrp="1"/>
          </p:cNvSpPr>
          <p:nvPr userDrawn="1">
            <p:ph type="body"/>
          </p:nvPr>
        </p:nvSpPr>
        <p:spPr>
          <a:xfrm>
            <a:off x="179388" y="765175"/>
            <a:ext cx="8229600" cy="5400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87325"/>
            <a:endParaRPr lang="zh-CN" altLang="zh-CN" dirty="0"/>
          </a:p>
        </p:txBody>
      </p:sp>
      <p:sp>
        <p:nvSpPr>
          <p:cNvPr id="2032642" name="Text Box 2"/>
          <p:cNvSpPr txBox="1">
            <a:spLocks noChangeArrowheads="1"/>
          </p:cNvSpPr>
          <p:nvPr/>
        </p:nvSpPr>
        <p:spPr bwMode="auto">
          <a:xfrm>
            <a:off x="187325" y="60325"/>
            <a:ext cx="7697788" cy="4572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9"/>
              </a:srgbClr>
            </a:outerShdw>
          </a:effectLst>
        </p:spPr>
        <p:txBody>
          <a:bodyPr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第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5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单元  固定资产管理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pic>
        <p:nvPicPr>
          <p:cNvPr id="6148" name="Picture 8" descr="19[1]"/>
          <p:cNvPicPr>
            <a:picLocks noChangeAspect="1"/>
          </p:cNvPicPr>
          <p:nvPr userDrawn="1"/>
        </p:nvPicPr>
        <p:blipFill>
          <a:blip r:embed="rId13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21"/>
          <p:cNvPicPr>
            <a:picLocks noChangeAspect="1"/>
          </p:cNvPicPr>
          <p:nvPr userDrawn="1"/>
        </p:nvPicPr>
        <p:blipFill>
          <a:blip r:embed="rId14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274955" indent="-187325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4205" indent="-170180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</a:defRPr>
      </a:lvl2pPr>
      <a:lvl3pPr marL="198628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54635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3107055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5642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40214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44786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49358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19"/>
          <p:cNvSpPr txBox="1">
            <a:spLocks noGrp="1"/>
          </p:cNvSpPr>
          <p:nvPr userDrawn="1">
            <p:ph type="body"/>
          </p:nvPr>
        </p:nvSpPr>
        <p:spPr>
          <a:xfrm>
            <a:off x="179388" y="765175"/>
            <a:ext cx="8229600" cy="5400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87325"/>
            <a:endParaRPr lang="zh-CN" altLang="zh-CN" dirty="0"/>
          </a:p>
        </p:txBody>
      </p:sp>
      <p:sp>
        <p:nvSpPr>
          <p:cNvPr id="2032642" name="Text Box 2"/>
          <p:cNvSpPr txBox="1">
            <a:spLocks noChangeArrowheads="1"/>
          </p:cNvSpPr>
          <p:nvPr/>
        </p:nvSpPr>
        <p:spPr bwMode="auto">
          <a:xfrm>
            <a:off x="187325" y="60325"/>
            <a:ext cx="7697788" cy="4572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9"/>
              </a:srgbClr>
            </a:outerShdw>
          </a:effectLst>
        </p:spPr>
        <p:txBody>
          <a:bodyPr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第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5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单元  固定资产管理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pic>
        <p:nvPicPr>
          <p:cNvPr id="7172" name="Picture 8" descr="19[1]"/>
          <p:cNvPicPr>
            <a:picLocks noChangeAspect="1"/>
          </p:cNvPicPr>
          <p:nvPr userDrawn="1"/>
        </p:nvPicPr>
        <p:blipFill>
          <a:blip r:embed="rId13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21"/>
          <p:cNvPicPr>
            <a:picLocks noChangeAspect="1"/>
          </p:cNvPicPr>
          <p:nvPr userDrawn="1"/>
        </p:nvPicPr>
        <p:blipFill>
          <a:blip r:embed="rId14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274955" indent="-187325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4205" indent="-170180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</a:defRPr>
      </a:lvl2pPr>
      <a:lvl3pPr marL="198628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54635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3107055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5642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40214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44786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49358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19"/>
          <p:cNvSpPr txBox="1">
            <a:spLocks noGrp="1"/>
          </p:cNvSpPr>
          <p:nvPr userDrawn="1">
            <p:ph type="body"/>
          </p:nvPr>
        </p:nvSpPr>
        <p:spPr>
          <a:xfrm>
            <a:off x="179388" y="765175"/>
            <a:ext cx="8229600" cy="5400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87325"/>
            <a:endParaRPr lang="zh-CN" altLang="zh-CN" dirty="0"/>
          </a:p>
        </p:txBody>
      </p:sp>
      <p:sp>
        <p:nvSpPr>
          <p:cNvPr id="2032642" name="Text Box 2"/>
          <p:cNvSpPr txBox="1">
            <a:spLocks noChangeArrowheads="1"/>
          </p:cNvSpPr>
          <p:nvPr/>
        </p:nvSpPr>
        <p:spPr bwMode="auto">
          <a:xfrm>
            <a:off x="187325" y="60325"/>
            <a:ext cx="7697788" cy="4572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9"/>
              </a:srgbClr>
            </a:outerShdw>
          </a:effectLst>
        </p:spPr>
        <p:txBody>
          <a:bodyPr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第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5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单元  固定资产管理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pic>
        <p:nvPicPr>
          <p:cNvPr id="8196" name="Picture 8" descr="19[1]"/>
          <p:cNvPicPr>
            <a:picLocks noChangeAspect="1"/>
          </p:cNvPicPr>
          <p:nvPr userDrawn="1"/>
        </p:nvPicPr>
        <p:blipFill>
          <a:blip r:embed="rId13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21"/>
          <p:cNvPicPr>
            <a:picLocks noChangeAspect="1"/>
          </p:cNvPicPr>
          <p:nvPr userDrawn="1"/>
        </p:nvPicPr>
        <p:blipFill>
          <a:blip r:embed="rId14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274955" indent="-187325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4205" indent="-170180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</a:defRPr>
      </a:lvl2pPr>
      <a:lvl3pPr marL="198628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54635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3107055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5642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40214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44786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49358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19"/>
          <p:cNvSpPr txBox="1">
            <a:spLocks noGrp="1"/>
          </p:cNvSpPr>
          <p:nvPr userDrawn="1">
            <p:ph type="body"/>
          </p:nvPr>
        </p:nvSpPr>
        <p:spPr>
          <a:xfrm>
            <a:off x="179388" y="765175"/>
            <a:ext cx="8229600" cy="5400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87325"/>
            <a:endParaRPr lang="zh-CN" altLang="zh-CN" dirty="0"/>
          </a:p>
        </p:txBody>
      </p:sp>
      <p:sp>
        <p:nvSpPr>
          <p:cNvPr id="2032642" name="Text Box 2"/>
          <p:cNvSpPr txBox="1">
            <a:spLocks noChangeArrowheads="1"/>
          </p:cNvSpPr>
          <p:nvPr/>
        </p:nvSpPr>
        <p:spPr bwMode="auto">
          <a:xfrm>
            <a:off x="187325" y="60325"/>
            <a:ext cx="7697788" cy="4572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9"/>
              </a:srgbClr>
            </a:outerShdw>
          </a:effectLst>
        </p:spPr>
        <p:txBody>
          <a:bodyPr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第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5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单元  固定资产管理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pic>
        <p:nvPicPr>
          <p:cNvPr id="9220" name="Picture 8" descr="19[1]"/>
          <p:cNvPicPr>
            <a:picLocks noChangeAspect="1"/>
          </p:cNvPicPr>
          <p:nvPr userDrawn="1"/>
        </p:nvPicPr>
        <p:blipFill>
          <a:blip r:embed="rId13"/>
          <a:srcRect l="61061"/>
          <a:stretch>
            <a:fillRect/>
          </a:stretch>
        </p:blipFill>
        <p:spPr>
          <a:xfrm>
            <a:off x="7956550" y="6273800"/>
            <a:ext cx="827088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21"/>
          <p:cNvPicPr>
            <a:picLocks noChangeAspect="1"/>
          </p:cNvPicPr>
          <p:nvPr userDrawn="1"/>
        </p:nvPicPr>
        <p:blipFill>
          <a:blip r:embed="rId14"/>
          <a:srcRect r="23334" b="2000"/>
          <a:stretch>
            <a:fillRect/>
          </a:stretch>
        </p:blipFill>
        <p:spPr>
          <a:xfrm>
            <a:off x="5435600" y="6364288"/>
            <a:ext cx="2519363" cy="233362"/>
          </a:xfrm>
          <a:prstGeom prst="rect">
            <a:avLst/>
          </a:prstGeom>
          <a:noFill/>
          <a:ln w="1270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274955" indent="-187325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4205" indent="-170180" algn="l" rtl="0" eaLnBrk="0" fontAlgn="base" hangingPunct="0">
        <a:spcBef>
          <a:spcPct val="0"/>
        </a:spcBef>
        <a:spcAft>
          <a:spcPct val="20000"/>
        </a:spcAft>
        <a:buFont typeface="Wingdings" panose="05000000000000000000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</a:defRPr>
      </a:lvl2pPr>
      <a:lvl3pPr marL="198628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254635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3107055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35642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40214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44786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4935855" indent="-3810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16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20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tags" Target="../tags/tag214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21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tags" Target="../tags/tag216.xml"/><Relationship Id="rId2" Type="http://schemas.openxmlformats.org/officeDocument/2006/relationships/image" Target="../media/image19.png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6.xml"/><Relationship Id="rId1" Type="http://schemas.openxmlformats.org/officeDocument/2006/relationships/tags" Target="../tags/tag21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tags" Target="../tags/tag220.xml"/><Relationship Id="rId2" Type="http://schemas.openxmlformats.org/officeDocument/2006/relationships/image" Target="../media/image19.png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223.xml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22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00.xml"/><Relationship Id="rId5" Type="http://schemas.openxmlformats.org/officeDocument/2006/relationships/tags" Target="../tags/tag204.xml"/><Relationship Id="rId4" Type="http://schemas.openxmlformats.org/officeDocument/2006/relationships/slide" Target="slide1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1.xml"/><Relationship Id="rId4" Type="http://schemas.openxmlformats.org/officeDocument/2006/relationships/tags" Target="../tags/tag207.xml"/><Relationship Id="rId3" Type="http://schemas.openxmlformats.org/officeDocument/2006/relationships/image" Target="../media/image16.wmf"/><Relationship Id="rId2" Type="http://schemas.openxmlformats.org/officeDocument/2006/relationships/image" Target="../media/image15.GIF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tags" Target="../tags/tag208.xml"/><Relationship Id="rId2" Type="http://schemas.openxmlformats.org/officeDocument/2006/relationships/image" Target="../media/image17.pn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tags" Target="../tags/tag209.xml"/><Relationship Id="rId2" Type="http://schemas.openxmlformats.org/officeDocument/2006/relationships/image" Target="../media/image18.pn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tags" Target="../tags/tag210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6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1.xml"/><Relationship Id="rId3" Type="http://schemas.openxmlformats.org/officeDocument/2006/relationships/tags" Target="../tags/tag213.xml"/><Relationship Id="rId2" Type="http://schemas.openxmlformats.org/officeDocument/2006/relationships/image" Target="../media/image19.pn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1621" name="Rectangle 5"/>
          <p:cNvSpPr>
            <a:spLocks noChangeArrowheads="1"/>
          </p:cNvSpPr>
          <p:nvPr/>
        </p:nvSpPr>
        <p:spPr bwMode="blackWhite">
          <a:xfrm>
            <a:off x="0" y="2794000"/>
            <a:ext cx="9144000" cy="1558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ym typeface="+mn-ea"/>
              </a:rPr>
              <a:t>第</a:t>
            </a:r>
            <a:r>
              <a:rPr lang="en-US" altLang="zh-CN" b="1" dirty="0">
                <a:sym typeface="+mn-ea"/>
              </a:rPr>
              <a:t>7</a:t>
            </a:r>
            <a:r>
              <a:rPr lang="zh-CN" altLang="en-US" b="1" dirty="0">
                <a:sym typeface="+mn-ea"/>
              </a:rPr>
              <a:t>单元   销售与收款业务</a:t>
            </a:r>
            <a:endParaRPr lang="zh-CN" altLang="en-US" b="1" dirty="0"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blackWhite">
          <a:xfrm>
            <a:off x="0" y="1225550"/>
            <a:ext cx="9144000" cy="1568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会计电算化技能</a:t>
            </a:r>
            <a:endParaRPr kumimoji="1" lang="zh-CN" altLang="en-US" sz="48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实训教程</a:t>
            </a:r>
            <a:endParaRPr kumimoji="1" lang="zh-CN" altLang="en-US" sz="48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5722" name="AutoShape 1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4995" name="文本框 1"/>
          <p:cNvSpPr txBox="1"/>
          <p:nvPr/>
        </p:nvSpPr>
        <p:spPr>
          <a:xfrm>
            <a:off x="1013460" y="1967230"/>
            <a:ext cx="309880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8092" name="Rectangle 40"/>
          <p:cNvSpPr/>
          <p:nvPr/>
        </p:nvSpPr>
        <p:spPr>
          <a:xfrm>
            <a:off x="719138" y="1449388"/>
            <a:ext cx="1462087" cy="3968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8880" y="2284095"/>
            <a:ext cx="64770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sz="2400">
                <a:ea typeface="宋体" panose="02010600030101010101" pitchFamily="2" charset="-122"/>
              </a:rPr>
              <a:t>销售订货是确认客户要货需求的过程。客户的订货需求通过销售订单的形式反映，企业根据销售订单组织货源，并对订单的执行进行管理、控制和追踪。</a:t>
            </a:r>
            <a:endParaRPr lang="zh-CN" sz="2400"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sz="2400">
                <a:ea typeface="宋体" panose="02010600030101010101" pitchFamily="2" charset="-122"/>
              </a:rPr>
              <a:t>销售订单管理的内容包括订单的录入、审核、关闭、查询等。</a:t>
            </a:r>
            <a:endParaRPr lang="zh-CN" sz="2400"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sz="2400">
                <a:ea typeface="宋体" panose="02010600030101010101" pitchFamily="2" charset="-122"/>
              </a:rPr>
              <a:t>非必须填制的单据，不生成记账凭证。</a:t>
            </a:r>
            <a:endParaRPr lang="zh-CN" altLang="en-US" sz="2400"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AutoShape 9"/>
          <p:cNvSpPr/>
          <p:nvPr/>
        </p:nvSpPr>
        <p:spPr>
          <a:xfrm>
            <a:off x="698500" y="2297430"/>
            <a:ext cx="7990205" cy="3867150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</a:ln>
        </p:spPr>
        <p:txBody>
          <a:bodyPr anchor="t"/>
          <a:p>
            <a:pPr algn="just"/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6018" name="Rectangle 6"/>
          <p:cNvSpPr/>
          <p:nvPr/>
        </p:nvSpPr>
        <p:spPr>
          <a:xfrm>
            <a:off x="698183" y="1643063"/>
            <a:ext cx="1462087" cy="3968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6019" name="Rectangle 7"/>
          <p:cNvSpPr/>
          <p:nvPr/>
        </p:nvSpPr>
        <p:spPr>
          <a:xfrm>
            <a:off x="860108" y="2585085"/>
            <a:ext cx="7685087" cy="329184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任务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：填制并审核</a:t>
            </a:r>
            <a:r>
              <a:rPr lang="zh-CN" altLang="en-US" sz="2400" b="1" i="1" u="sng" dirty="0">
                <a:latin typeface="楷体_GB2312" pitchFamily="49" charset="-122"/>
                <a:ea typeface="楷体_GB2312" pitchFamily="49" charset="-122"/>
                <a:sym typeface="+mn-ea"/>
              </a:rPr>
              <a:t>销售发货</a:t>
            </a:r>
            <a:r>
              <a:rPr lang="zh-CN" altLang="en-US" sz="2400" b="1" i="1" dirty="0">
                <a:latin typeface="楷体_GB2312" pitchFamily="49" charset="-122"/>
                <a:ea typeface="楷体_GB2312" pitchFamily="49" charset="-122"/>
                <a:sym typeface="+mn-ea"/>
              </a:rPr>
              <a:t>（Sales Delivery ）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单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    2016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年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日，由销售部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“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XS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林贺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将玖邦公司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 订购的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XYA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产品和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XYB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产品按订单从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“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成品库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发货。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    2016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年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日，由销售部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“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XS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林贺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向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“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英华公司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 销售的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XYA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产品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台，经协商按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“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台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从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“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成品库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发货。</a:t>
            </a:r>
            <a:endParaRPr lang="en-US" altLang="zh-CN" sz="1800" b="1" u="sng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5722" name="AutoShape 1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4995" name="文本框 1"/>
          <p:cNvSpPr txBox="1"/>
          <p:nvPr/>
        </p:nvSpPr>
        <p:spPr>
          <a:xfrm>
            <a:off x="1013460" y="1967230"/>
            <a:ext cx="7117080" cy="41541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小组讨论。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               试一试、做一做。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学生演示。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886" t="8347" r="82147" b="49503"/>
          <a:stretch>
            <a:fillRect/>
          </a:stretch>
        </p:blipFill>
        <p:spPr>
          <a:xfrm flipH="1" flipV="1">
            <a:off x="1117283" y="2381250"/>
            <a:ext cx="6350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3886" t="8347" r="82147" b="49503"/>
          <a:stretch>
            <a:fillRect/>
          </a:stretch>
        </p:blipFill>
        <p:spPr>
          <a:xfrm flipH="1" flipV="1">
            <a:off x="3286125" y="3660140"/>
            <a:ext cx="603250" cy="76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3886" t="8347" r="82147" b="49503"/>
          <a:stretch>
            <a:fillRect/>
          </a:stretch>
        </p:blipFill>
        <p:spPr>
          <a:xfrm flipH="1" flipV="1">
            <a:off x="5504180" y="5430838"/>
            <a:ext cx="635000" cy="808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8092" name="Rectangle 40"/>
          <p:cNvSpPr/>
          <p:nvPr/>
        </p:nvSpPr>
        <p:spPr>
          <a:xfrm>
            <a:off x="719138" y="1449388"/>
            <a:ext cx="1462087" cy="3968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5722" name="AutoShape 1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4995" name="文本框 1"/>
          <p:cNvSpPr txBox="1"/>
          <p:nvPr/>
        </p:nvSpPr>
        <p:spPr>
          <a:xfrm>
            <a:off x="1013460" y="1967230"/>
            <a:ext cx="309880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8092" name="Rectangle 40"/>
          <p:cNvSpPr/>
          <p:nvPr/>
        </p:nvSpPr>
        <p:spPr>
          <a:xfrm>
            <a:off x="719138" y="1449388"/>
            <a:ext cx="1462087" cy="3968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26852" y="2066950"/>
          <a:ext cx="6844665" cy="894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590"/>
                <a:gridCol w="1046480"/>
                <a:gridCol w="2036445"/>
                <a:gridCol w="1835150"/>
              </a:tblGrid>
              <a:tr h="429895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单据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模块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操作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生成凭证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82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销售发货单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销售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填制、审核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不生成凭证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60425" y="3216275"/>
            <a:ext cx="764921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sz="2000">
                <a:ea typeface="宋体" panose="02010600030101010101" pitchFamily="2" charset="-122"/>
              </a:rPr>
              <a:t>销售发货是企业执行与客户签订的销售合同或销售订单，将货物发往客户的行为，是销售业务的执行阶段。</a:t>
            </a:r>
            <a:endParaRPr lang="zh-CN" sz="2000"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sz="2000">
                <a:ea typeface="宋体" panose="02010600030101010101" pitchFamily="2" charset="-122"/>
              </a:rPr>
              <a:t>销售发货是处理销售业务的必要环节，但此环节不生成记账凭证。</a:t>
            </a:r>
            <a:endParaRPr lang="en-US" sz="2000">
              <a:latin typeface="Wingdings" panose="05000000000000000000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sz="2000">
                <a:ea typeface="宋体" panose="02010600030101010101" pitchFamily="2" charset="-122"/>
              </a:rPr>
              <a:t>如果是</a:t>
            </a:r>
            <a:r>
              <a:rPr lang="zh-CN" sz="2000" b="1">
                <a:ea typeface="宋体" panose="02010600030101010101" pitchFamily="2" charset="-122"/>
              </a:rPr>
              <a:t>先发货后开票销售模式</a:t>
            </a:r>
            <a:r>
              <a:rPr lang="zh-CN" sz="2000">
                <a:ea typeface="宋体" panose="02010600030101010101" pitchFamily="2" charset="-122"/>
              </a:rPr>
              <a:t>，应先由销售部门根据销售订单、其他发货单生成或直接手工填写发货单，然后根据审核后的发货单生成销售发票；如果是</a:t>
            </a:r>
            <a:r>
              <a:rPr lang="zh-CN" sz="2000" b="1">
                <a:ea typeface="宋体" panose="02010600030101010101" pitchFamily="2" charset="-122"/>
              </a:rPr>
              <a:t>开票直接发货销售模式</a:t>
            </a:r>
            <a:r>
              <a:rPr lang="zh-CN" sz="2000">
                <a:ea typeface="宋体" panose="02010600030101010101" pitchFamily="2" charset="-122"/>
              </a:rPr>
              <a:t>，则销售部门根据销售订单、其他发票生成或直接填写销售发票并审核后，系统将自动生成销售发货单，生成的发货单只能查询，不能进行编辑操作。</a:t>
            </a:r>
            <a:endParaRPr lang="zh-CN" altLang="en-US" sz="2000"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AutoShape 9"/>
          <p:cNvSpPr/>
          <p:nvPr/>
        </p:nvSpPr>
        <p:spPr>
          <a:xfrm>
            <a:off x="577215" y="2134235"/>
            <a:ext cx="7990205" cy="4276090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</a:ln>
        </p:spPr>
        <p:txBody>
          <a:bodyPr anchor="t"/>
          <a:p>
            <a:pPr algn="just"/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6018" name="Rectangle 6"/>
          <p:cNvSpPr/>
          <p:nvPr/>
        </p:nvSpPr>
        <p:spPr>
          <a:xfrm>
            <a:off x="698183" y="1643063"/>
            <a:ext cx="1462087" cy="3968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6019" name="Rectangle 7"/>
          <p:cNvSpPr/>
          <p:nvPr/>
        </p:nvSpPr>
        <p:spPr>
          <a:xfrm>
            <a:off x="860108" y="2379980"/>
            <a:ext cx="7685087" cy="38766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任务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：填制并审核</a:t>
            </a:r>
            <a:r>
              <a:rPr lang="zh-CN" altLang="en-US" sz="2400" b="1" i="1" u="sng" dirty="0">
                <a:latin typeface="楷体_GB2312" pitchFamily="49" charset="-122"/>
                <a:ea typeface="楷体_GB2312" pitchFamily="49" charset="-122"/>
                <a:sym typeface="+mn-ea"/>
              </a:rPr>
              <a:t>销售发票</a:t>
            </a:r>
            <a:r>
              <a:rPr lang="zh-CN" altLang="en-US" sz="2400" b="1" i="1" dirty="0">
                <a:latin typeface="楷体_GB2312" pitchFamily="49" charset="-122"/>
                <a:ea typeface="楷体_GB2312" pitchFamily="49" charset="-122"/>
                <a:sym typeface="+mn-ea"/>
              </a:rPr>
              <a:t>（sales invoice）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    2016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年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日，由销售员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“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XS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林贺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根据已发给玖邦公司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XYB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产品的销售发货单，生成并审核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“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销售专用发票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。发票列明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XYA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产品为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台，单价为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12300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， 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XYB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产品为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台，单价为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8880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元。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    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    2016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年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18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日，由销售员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“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XS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林贺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根据已发给英华公司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XYA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产品货物的销售发货单，开具并审核销售专用发票。发票列明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XYA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产品为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台，单价为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12350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en-US" altLang="zh-CN" sz="1800" b="1" u="sng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5722" name="AutoShape 1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4995" name="文本框 1"/>
          <p:cNvSpPr txBox="1"/>
          <p:nvPr/>
        </p:nvSpPr>
        <p:spPr>
          <a:xfrm>
            <a:off x="1013460" y="1967230"/>
            <a:ext cx="7117080" cy="41541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小组讨论。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               试一试、做一做。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学生演示。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886" t="8347" r="82147" b="49503"/>
          <a:stretch>
            <a:fillRect/>
          </a:stretch>
        </p:blipFill>
        <p:spPr>
          <a:xfrm flipH="1" flipV="1">
            <a:off x="1117283" y="2381250"/>
            <a:ext cx="6350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3886" t="8347" r="82147" b="49503"/>
          <a:stretch>
            <a:fillRect/>
          </a:stretch>
        </p:blipFill>
        <p:spPr>
          <a:xfrm flipH="1" flipV="1">
            <a:off x="3286125" y="3660140"/>
            <a:ext cx="603250" cy="76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3886" t="8347" r="82147" b="49503"/>
          <a:stretch>
            <a:fillRect/>
          </a:stretch>
        </p:blipFill>
        <p:spPr>
          <a:xfrm flipH="1" flipV="1">
            <a:off x="5504180" y="5430838"/>
            <a:ext cx="635000" cy="808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8092" name="Rectangle 40"/>
          <p:cNvSpPr/>
          <p:nvPr/>
        </p:nvSpPr>
        <p:spPr>
          <a:xfrm>
            <a:off x="719138" y="1449388"/>
            <a:ext cx="1462087" cy="3968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5722" name="AutoShape 1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8092" name="Rectangle 40"/>
          <p:cNvSpPr/>
          <p:nvPr/>
        </p:nvSpPr>
        <p:spPr>
          <a:xfrm>
            <a:off x="719138" y="1449388"/>
            <a:ext cx="1462087" cy="3968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16182" y="1360830"/>
          <a:ext cx="5728970" cy="131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45"/>
                <a:gridCol w="649605"/>
                <a:gridCol w="1337310"/>
                <a:gridCol w="2226310"/>
              </a:tblGrid>
              <a:tr h="307340">
                <a:tc>
                  <a:txBody>
                    <a:bodyPr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单据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模块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操作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生成凭证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050">
                <a:tc rowSpan="2">
                  <a:txBody>
                    <a:bodyPr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销售发票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填制</a:t>
                      </a:r>
                      <a:endParaRPr lang="en-US" altLang="zh-CN" sz="18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审核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借：应收账款</a:t>
                      </a:r>
                      <a:endParaRPr lang="en-US" altLang="zh-CN" sz="18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贷：主营业务收入</a:t>
                      </a:r>
                      <a:endParaRPr lang="en-US" altLang="zh-CN" sz="18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销项税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2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核算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制单（发票）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549910" y="3013075"/>
            <a:ext cx="823531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800" b="1">
                <a:latin typeface="宋体" panose="02010600030101010101" pitchFamily="2" charset="-122"/>
              </a:rPr>
              <a:t>1. </a:t>
            </a:r>
            <a:r>
              <a:rPr lang="zh-CN" sz="1800" b="1">
                <a:ea typeface="宋体" panose="02010600030101010101" pitchFamily="2" charset="-122"/>
              </a:rPr>
              <a:t>销售发票</a:t>
            </a:r>
            <a:r>
              <a:rPr lang="zh-CN" sz="1800">
                <a:ea typeface="宋体" panose="02010600030101010101" pitchFamily="2" charset="-122"/>
              </a:rPr>
              <a:t>销售开票是销售业务的重要环节，它是销售收入的确认、销售成本计算、应交销售税金确认和应收账款确认的依据。销售发票按发票类型分为普通发票及专用发票；按业务性质分为蓝字发票和红字发票。销售发票是销售模块必要的单据并生成相应的记账凭证。</a:t>
            </a:r>
            <a:r>
              <a:rPr lang="en-US" sz="1800" b="1">
                <a:latin typeface="宋体" panose="02010600030101010101" pitchFamily="2" charset="-122"/>
              </a:rPr>
              <a:t>2. </a:t>
            </a:r>
            <a:r>
              <a:rPr lang="zh-CN" sz="1800" b="1">
                <a:ea typeface="宋体" panose="02010600030101010101" pitchFamily="2" charset="-122"/>
              </a:rPr>
              <a:t>销售发票的处理流程</a:t>
            </a:r>
            <a:r>
              <a:rPr lang="en-US" sz="1800">
                <a:latin typeface="宋体" panose="02010600030101010101" pitchFamily="2" charset="-122"/>
              </a:rPr>
              <a:t>(1) </a:t>
            </a:r>
            <a:r>
              <a:rPr lang="zh-CN" sz="1800">
                <a:ea typeface="宋体" panose="02010600030101010101" pitchFamily="2" charset="-122"/>
              </a:rPr>
              <a:t>在销售模块生成并审核销售发票</a:t>
            </a:r>
            <a:r>
              <a:rPr lang="en-US" sz="1800">
                <a:latin typeface="宋体" panose="02010600030101010101" pitchFamily="2" charset="-122"/>
              </a:rPr>
              <a:t>(2) </a:t>
            </a:r>
            <a:r>
              <a:rPr lang="zh-CN" sz="1800">
                <a:ea typeface="宋体" panose="02010600030101010101" pitchFamily="2" charset="-122"/>
              </a:rPr>
              <a:t>在核算模块对销售发票制单</a:t>
            </a:r>
            <a:r>
              <a:rPr lang="en-US" sz="1800">
                <a:latin typeface="Times New Roman" panose="02020603050405020304" pitchFamily="18" charset="0"/>
              </a:rPr>
              <a:t>(</a:t>
            </a:r>
            <a:r>
              <a:rPr lang="zh-CN" sz="1800">
                <a:ea typeface="宋体" panose="02010600030101010101" pitchFamily="2" charset="-122"/>
              </a:rPr>
              <a:t>发票制单</a:t>
            </a:r>
            <a:r>
              <a:rPr lang="en-US" sz="1800">
                <a:latin typeface="Times New Roman" panose="02020603050405020304" pitchFamily="18" charset="0"/>
              </a:rPr>
              <a:t>)</a:t>
            </a:r>
            <a:r>
              <a:rPr lang="zh-CN" sz="1800">
                <a:ea typeface="宋体" panose="02010600030101010101" pitchFamily="2" charset="-122"/>
              </a:rPr>
              <a:t>借：应收账款贷：主营业务收入       应交税费</a:t>
            </a:r>
            <a:r>
              <a:rPr lang="en-US" sz="1800">
                <a:latin typeface="宋体" panose="02010600030101010101" pitchFamily="2" charset="-122"/>
              </a:rPr>
              <a:t>-</a:t>
            </a:r>
            <a:r>
              <a:rPr lang="zh-CN" sz="1800">
                <a:ea typeface="宋体" panose="02010600030101010101" pitchFamily="2" charset="-122"/>
              </a:rPr>
              <a:t>应交增值税</a:t>
            </a:r>
            <a:r>
              <a:rPr lang="en-US" sz="1800">
                <a:latin typeface="Times New Roman" panose="02020603050405020304" pitchFamily="18" charset="0"/>
              </a:rPr>
              <a:t>-</a:t>
            </a:r>
            <a:r>
              <a:rPr lang="zh-CN" sz="1800">
                <a:ea typeface="宋体" panose="02010600030101010101" pitchFamily="2" charset="-122"/>
              </a:rPr>
              <a:t>销项税额</a:t>
            </a:r>
            <a:endParaRPr lang="zh-CN" altLang="en-US" sz="1800"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81" name="Rectangle 5"/>
          <p:cNvSpPr>
            <a:spLocks noChangeArrowheads="1"/>
          </p:cNvSpPr>
          <p:nvPr/>
        </p:nvSpPr>
        <p:spPr bwMode="blackWhite">
          <a:xfrm>
            <a:off x="779780" y="2169478"/>
            <a:ext cx="771779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>
                        <a:alpha val="2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34620" algn="l"/>
                <a:tab pos="366395" algn="l"/>
                <a:tab pos="461645" algn="l"/>
              </a:tabLs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eaLnBrk="0" hangingPunct="0">
              <a:tabLst>
                <a:tab pos="134620" algn="l"/>
                <a:tab pos="366395" algn="l"/>
                <a:tab pos="461645" algn="l"/>
              </a:tabLs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eaLnBrk="0" hangingPunct="0">
              <a:tabLst>
                <a:tab pos="134620" algn="l"/>
                <a:tab pos="366395" algn="l"/>
                <a:tab pos="461645" algn="l"/>
              </a:tabLs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eaLnBrk="0" hangingPunct="0">
              <a:tabLst>
                <a:tab pos="134620" algn="l"/>
                <a:tab pos="366395" algn="l"/>
                <a:tab pos="461645" algn="l"/>
              </a:tabLs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eaLnBrk="0" hangingPunct="0">
              <a:tabLst>
                <a:tab pos="134620" algn="l"/>
                <a:tab pos="366395" algn="l"/>
                <a:tab pos="461645" algn="l"/>
              </a:tabLs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" algn="l"/>
                <a:tab pos="366395" algn="l"/>
                <a:tab pos="461645" algn="l"/>
              </a:tabLs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" algn="l"/>
                <a:tab pos="366395" algn="l"/>
                <a:tab pos="461645" algn="l"/>
              </a:tabLs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" algn="l"/>
                <a:tab pos="366395" algn="l"/>
                <a:tab pos="461645" algn="l"/>
              </a:tabLs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" algn="l"/>
                <a:tab pos="366395" algn="l"/>
                <a:tab pos="461645" algn="l"/>
              </a:tabLs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" algn="l"/>
                <a:tab pos="366395" algn="l"/>
                <a:tab pos="461645" algn="l"/>
              </a:tabLst>
              <a:defRPr/>
            </a:pPr>
            <a:r>
              <a:rPr kumimoji="1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1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知识要点</a:t>
            </a:r>
            <a:r>
              <a:rPr kumimoji="1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endParaRPr kumimoji="1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" algn="l"/>
                <a:tab pos="366395" algn="l"/>
                <a:tab pos="461645" algn="l"/>
              </a:tabLst>
              <a:defRPr/>
            </a:pPr>
            <a:endParaRPr kumimoji="1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tabLst>
                <a:tab pos="134620" algn="l"/>
                <a:tab pos="366395" algn="l"/>
                <a:tab pos="461645" algn="l"/>
              </a:tabLst>
              <a:defRPr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如果在建立客户档案时未设置该公司的纳税号，则此处不能填制销售专用发票，必须将该公司的纳税编号在客户档案中重新补上。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tabLst>
                <a:tab pos="134620" algn="l"/>
                <a:tab pos="366395" algn="l"/>
                <a:tab pos="461645" algn="l"/>
              </a:tabLst>
              <a:defRPr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发票上的仓库指明所开票货物在销售出库时的所在仓库。本系统支持一张销售发票中包含多个仓库。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tabLst>
                <a:tab pos="134620" algn="l"/>
                <a:tab pos="366395" algn="l"/>
                <a:tab pos="461645" algn="l"/>
              </a:tabLst>
              <a:defRPr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已复核的销售发票，在复核的时候直接登记应收账。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tabLst>
                <a:tab pos="134620" algn="l"/>
                <a:tab pos="366395" algn="l"/>
                <a:tab pos="461645" algn="l"/>
              </a:tabLst>
              <a:defRPr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所选货物为劳务或折扣属性的货物时仓库可不输入。</a:t>
            </a:r>
            <a:endParaRPr kumimoji="1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87042" name="Rectangle 6"/>
          <p:cNvSpPr/>
          <p:nvPr/>
        </p:nvSpPr>
        <p:spPr>
          <a:xfrm>
            <a:off x="779463" y="1406525"/>
            <a:ext cx="1462087" cy="3968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35722" name="AutoShape 1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89437" y="1628800"/>
          <a:ext cx="4824730" cy="298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910"/>
                <a:gridCol w="749935"/>
                <a:gridCol w="1358265"/>
                <a:gridCol w="1658620"/>
              </a:tblGrid>
              <a:tr h="316865">
                <a:tc>
                  <a:txBody>
                    <a:bodyPr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单据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模块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操作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生成凭证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销售发货单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销售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填制、审核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不生成凭证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210">
                <a:tc rowSpan="2">
                  <a:txBody>
                    <a:bodyPr/>
                    <a:p>
                      <a:pPr algn="ctr"/>
                      <a:r>
                        <a:rPr lang="zh-CN" altLang="en-US" sz="1200" dirty="0"/>
                        <a:t>销售出库单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dirty="0"/>
                        <a:t>库存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dirty="0"/>
                        <a:t>审核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r>
                        <a:rPr lang="zh-CN" altLang="en-US" sz="1200" dirty="0"/>
                        <a:t>借：主营业务成本</a:t>
                      </a:r>
                      <a:endParaRPr lang="en-US" altLang="zh-CN" sz="1200" dirty="0"/>
                    </a:p>
                    <a:p>
                      <a:r>
                        <a:rPr lang="en-US" altLang="zh-CN" sz="1200" dirty="0"/>
                        <a:t>    </a:t>
                      </a:r>
                      <a:r>
                        <a:rPr lang="zh-CN" altLang="en-US" sz="1200"/>
                        <a:t>贷：库存商品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313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dirty="0"/>
                        <a:t>核算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dirty="0"/>
                        <a:t>记账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制单（出库单）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60">
                <a:tc rowSpan="2">
                  <a:txBody>
                    <a:bodyPr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销售发票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销售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填制</a:t>
                      </a:r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审核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借：应收账款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     贷：主营业务收入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销项税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26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核算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制单（发票）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85">
                <a:tc rowSpan="2">
                  <a:txBody>
                    <a:bodyPr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收款单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销售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填制、核销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借：银行存款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贷：应收账款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43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核算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制单（核销）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1" name="WordArt 16"/>
          <p:cNvSpPr>
            <a:spLocks noTextEdit="1"/>
          </p:cNvSpPr>
          <p:nvPr/>
        </p:nvSpPr>
        <p:spPr>
          <a:xfrm>
            <a:off x="2347913" y="1717675"/>
            <a:ext cx="4448175" cy="277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谢谢！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Group 153"/>
          <p:cNvGrpSpPr/>
          <p:nvPr/>
        </p:nvGrpSpPr>
        <p:grpSpPr>
          <a:xfrm>
            <a:off x="1763713" y="1304925"/>
            <a:ext cx="5529262" cy="795338"/>
            <a:chOff x="1429" y="928"/>
            <a:chExt cx="3483" cy="501"/>
          </a:xfrm>
        </p:grpSpPr>
        <p:sp>
          <p:nvSpPr>
            <p:cNvPr id="3" name="Text Box 154">
              <a:hlinkClick r:id="rId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72" y="928"/>
              <a:ext cx="1394" cy="36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新魏" pitchFamily="2" charset="-122"/>
                  <a:ea typeface="华文新魏" pitchFamily="2" charset="-122"/>
                  <a:cs typeface="+mn-cs"/>
                  <a:hlinkClick r:id="rId1" action="ppaction://hlinksldjump"/>
                </a:rPr>
                <a:t>7.1</a:t>
              </a:r>
              <a:r>
                <a:rPr kumimoji="0" lang="en-US" altLang="zh-CN" sz="32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新魏" pitchFamily="2" charset="-122"/>
                  <a:ea typeface="华文新魏" pitchFamily="2" charset="-122"/>
                  <a:cs typeface="+mn-cs"/>
                </a:rPr>
                <a:t>   </a:t>
              </a:r>
              <a:r>
                <a:rPr kumimoji="0" lang="zh-CN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新魏" pitchFamily="2" charset="-122"/>
                  <a:ea typeface="华文新魏" pitchFamily="2" charset="-122"/>
                  <a:cs typeface="+mn-cs"/>
                </a:rPr>
                <a:t>初始化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endParaRPr>
            </a:p>
          </p:txBody>
        </p:sp>
        <p:sp>
          <p:nvSpPr>
            <p:cNvPr id="6156" name="Line 155"/>
            <p:cNvSpPr/>
            <p:nvPr/>
          </p:nvSpPr>
          <p:spPr>
            <a:xfrm>
              <a:off x="1836" y="1298"/>
              <a:ext cx="3076" cy="0"/>
            </a:xfrm>
            <a:prstGeom prst="line">
              <a:avLst/>
            </a:prstGeom>
            <a:ln w="44450" cap="flat" cmpd="sng">
              <a:solidFill>
                <a:schemeClr val="folHlink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6157" name="AutoShape 156"/>
            <p:cNvSpPr/>
            <p:nvPr/>
          </p:nvSpPr>
          <p:spPr>
            <a:xfrm>
              <a:off x="1429" y="1162"/>
              <a:ext cx="359" cy="267"/>
            </a:xfrm>
            <a:prstGeom prst="hexagon">
              <a:avLst>
                <a:gd name="adj" fmla="val 33614"/>
                <a:gd name="vf" fmla="val 115470"/>
              </a:avLst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>
              <a:lvl1pPr marL="274955" indent="-187325" algn="l" rtl="0" eaLnBrk="0" fontAlgn="base" hangingPunct="0">
                <a:spcBef>
                  <a:spcPct val="0"/>
                </a:spcBef>
                <a:spcAft>
                  <a:spcPct val="20000"/>
                </a:spcAft>
                <a:buFont typeface="Wingdings" panose="05000000000000000000" pitchFamily="2" charset="2"/>
                <a:buBlip>
                  <a:blip r:embed="rId2"/>
                </a:buBlip>
                <a:defRPr sz="2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4205" indent="-170180" algn="l" rtl="0" eaLnBrk="0" fontAlgn="base" hangingPunct="0">
                <a:spcBef>
                  <a:spcPct val="0"/>
                </a:spcBef>
                <a:spcAft>
                  <a:spcPct val="20000"/>
                </a:spcAft>
                <a:buFont typeface="Wingdings" panose="05000000000000000000" pitchFamily="2" charset="2"/>
                <a:buBlip>
                  <a:blip r:embed="rId3"/>
                </a:buBlip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98628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254635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3107055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6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Aft>
                  <a:spcPct val="0"/>
                </a:spcAft>
                <a:buFontTx/>
                <a:buNone/>
              </a:pPr>
              <a:endParaRPr lang="zh-CN" altLang="en-US" sz="2400" b="0" dirty="0"/>
            </a:p>
          </p:txBody>
        </p:sp>
      </p:grpSp>
      <p:grpSp>
        <p:nvGrpSpPr>
          <p:cNvPr id="6147" name="Group 157"/>
          <p:cNvGrpSpPr/>
          <p:nvPr/>
        </p:nvGrpSpPr>
        <p:grpSpPr>
          <a:xfrm>
            <a:off x="1763713" y="2249488"/>
            <a:ext cx="5529262" cy="785812"/>
            <a:chOff x="1429" y="934"/>
            <a:chExt cx="3483" cy="495"/>
          </a:xfrm>
        </p:grpSpPr>
        <p:sp>
          <p:nvSpPr>
            <p:cNvPr id="4" name="Text Box 158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72" y="934"/>
              <a:ext cx="2210" cy="44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smtClean="0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华文新魏" pitchFamily="2" charset="-122"/>
                  <a:ea typeface="华文新魏" pitchFamily="2" charset="-122"/>
                  <a:cs typeface="+mn-cs"/>
                  <a:hlinkClick r:id="rId1" action="ppaction://hlinksldjump"/>
                </a:rPr>
                <a:t>7.2</a:t>
              </a:r>
              <a:r>
                <a:rPr kumimoji="0" lang="en-US" altLang="zh-CN" sz="4000" b="1" i="0" u="none" strike="noStrike" kern="1200" cap="none" spc="0" normalizeH="0" baseline="0" noProof="0" smtClean="0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华文新魏" pitchFamily="2" charset="-122"/>
                  <a:ea typeface="华文新魏" pitchFamily="2" charset="-122"/>
                  <a:cs typeface="+mn-cs"/>
                </a:rPr>
                <a:t>  </a:t>
              </a:r>
              <a:r>
                <a:rPr kumimoji="0" lang="zh-CN" altLang="en-US" sz="4000" b="1" i="0" u="none" strike="noStrike" kern="1200" cap="none" spc="0" normalizeH="0" baseline="0" noProof="0" smtClean="0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华文新魏" pitchFamily="2" charset="-122"/>
                  <a:ea typeface="华文新魏" pitchFamily="2" charset="-122"/>
                  <a:cs typeface="+mn-cs"/>
                </a:rPr>
                <a:t>销售业务</a:t>
              </a:r>
              <a:endParaRPr kumimoji="0" lang="zh-CN" altLang="en-US" sz="4000" b="1" i="0" u="none" strike="noStrike" kern="1200" cap="none" spc="0" normalizeH="0" baseline="0" noProof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+mn-cs"/>
              </a:endParaRPr>
            </a:p>
          </p:txBody>
        </p:sp>
        <p:sp>
          <p:nvSpPr>
            <p:cNvPr id="6153" name="Line 159"/>
            <p:cNvSpPr/>
            <p:nvPr/>
          </p:nvSpPr>
          <p:spPr>
            <a:xfrm>
              <a:off x="1836" y="1298"/>
              <a:ext cx="3076" cy="0"/>
            </a:xfrm>
            <a:prstGeom prst="line">
              <a:avLst/>
            </a:prstGeom>
            <a:ln w="44450" cap="flat" cmpd="sng">
              <a:solidFill>
                <a:schemeClr val="folHlink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6154" name="AutoShape 160"/>
            <p:cNvSpPr/>
            <p:nvPr/>
          </p:nvSpPr>
          <p:spPr>
            <a:xfrm>
              <a:off x="1429" y="1162"/>
              <a:ext cx="359" cy="267"/>
            </a:xfrm>
            <a:prstGeom prst="hexagon">
              <a:avLst>
                <a:gd name="adj" fmla="val 33614"/>
                <a:gd name="vf" fmla="val 115470"/>
              </a:avLst>
            </a:prstGeom>
            <a:gradFill rotWithShape="1">
              <a:gsLst>
                <a:gs pos="0">
                  <a:srgbClr val="76475E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>
              <a:lvl1pPr marL="274955" indent="-187325" algn="l" rtl="0" eaLnBrk="0" fontAlgn="base" hangingPunct="0">
                <a:spcBef>
                  <a:spcPct val="0"/>
                </a:spcBef>
                <a:spcAft>
                  <a:spcPct val="20000"/>
                </a:spcAft>
                <a:buFont typeface="Wingdings" panose="05000000000000000000" pitchFamily="2" charset="2"/>
                <a:buBlip>
                  <a:blip r:embed="rId2"/>
                </a:buBlip>
                <a:defRPr sz="2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4205" indent="-170180" algn="l" rtl="0" eaLnBrk="0" fontAlgn="base" hangingPunct="0">
                <a:spcBef>
                  <a:spcPct val="0"/>
                </a:spcBef>
                <a:spcAft>
                  <a:spcPct val="20000"/>
                </a:spcAft>
                <a:buFont typeface="Wingdings" panose="05000000000000000000" pitchFamily="2" charset="2"/>
                <a:buBlip>
                  <a:blip r:embed="rId3"/>
                </a:buBlip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98628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254635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3107055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6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Aft>
                  <a:spcPct val="0"/>
                </a:spcAft>
                <a:buFontTx/>
                <a:buNone/>
              </a:pPr>
              <a:endParaRPr lang="zh-CN" altLang="en-US" sz="2400" b="0" dirty="0"/>
            </a:p>
          </p:txBody>
        </p:sp>
      </p:grpSp>
      <p:grpSp>
        <p:nvGrpSpPr>
          <p:cNvPr id="6148" name="Group 25"/>
          <p:cNvGrpSpPr/>
          <p:nvPr/>
        </p:nvGrpSpPr>
        <p:grpSpPr>
          <a:xfrm>
            <a:off x="1835150" y="3284538"/>
            <a:ext cx="5529263" cy="795337"/>
            <a:chOff x="1156" y="2682"/>
            <a:chExt cx="3483" cy="501"/>
          </a:xfrm>
        </p:grpSpPr>
        <p:sp>
          <p:nvSpPr>
            <p:cNvPr id="1853602" name="Text Box 162">
              <a:hlinkClick r:id="rId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99" y="2682"/>
              <a:ext cx="1631" cy="36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新魏" pitchFamily="2" charset="-122"/>
                  <a:ea typeface="华文新魏" pitchFamily="2" charset="-122"/>
                  <a:cs typeface="+mn-cs"/>
                  <a:hlinkClick r:id="rId1" action="ppaction://hlinksldjump"/>
                </a:rPr>
                <a:t>7.3</a:t>
              </a:r>
              <a:r>
                <a:rPr kumimoji="0" lang="en-US" altLang="zh-CN" sz="32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新魏" pitchFamily="2" charset="-122"/>
                  <a:ea typeface="华文新魏" pitchFamily="2" charset="-122"/>
                  <a:cs typeface="+mn-cs"/>
                </a:rPr>
                <a:t>  </a:t>
              </a:r>
              <a:r>
                <a:rPr kumimoji="0" lang="zh-CN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新魏" pitchFamily="2" charset="-122"/>
                  <a:ea typeface="华文新魏" pitchFamily="2" charset="-122"/>
                  <a:cs typeface="+mn-cs"/>
                </a:rPr>
                <a:t>收款业务</a:t>
              </a:r>
              <a:endPara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+mn-cs"/>
              </a:endParaRPr>
            </a:p>
          </p:txBody>
        </p:sp>
        <p:sp>
          <p:nvSpPr>
            <p:cNvPr id="6150" name="Line 163"/>
            <p:cNvSpPr/>
            <p:nvPr/>
          </p:nvSpPr>
          <p:spPr>
            <a:xfrm>
              <a:off x="1563" y="3052"/>
              <a:ext cx="3076" cy="0"/>
            </a:xfrm>
            <a:prstGeom prst="line">
              <a:avLst/>
            </a:prstGeom>
            <a:ln w="44450" cap="flat" cmpd="sng">
              <a:solidFill>
                <a:schemeClr val="folHlink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6151" name="AutoShape 164"/>
            <p:cNvSpPr/>
            <p:nvPr/>
          </p:nvSpPr>
          <p:spPr>
            <a:xfrm>
              <a:off x="1156" y="2916"/>
              <a:ext cx="359" cy="267"/>
            </a:xfrm>
            <a:prstGeom prst="hexagon">
              <a:avLst>
                <a:gd name="adj" fmla="val 33614"/>
                <a:gd name="vf" fmla="val 115470"/>
              </a:avLst>
            </a:prstGeom>
            <a:gradFill rotWithShape="1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>
              <a:lvl1pPr marL="274955" indent="-187325" algn="l" rtl="0" eaLnBrk="0" fontAlgn="base" hangingPunct="0">
                <a:spcBef>
                  <a:spcPct val="0"/>
                </a:spcBef>
                <a:spcAft>
                  <a:spcPct val="20000"/>
                </a:spcAft>
                <a:buFont typeface="Wingdings" panose="05000000000000000000" pitchFamily="2" charset="2"/>
                <a:buBlip>
                  <a:blip r:embed="rId2"/>
                </a:buBlip>
                <a:defRPr sz="2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4205" indent="-170180" algn="l" rtl="0" eaLnBrk="0" fontAlgn="base" hangingPunct="0">
                <a:spcBef>
                  <a:spcPct val="0"/>
                </a:spcBef>
                <a:spcAft>
                  <a:spcPct val="20000"/>
                </a:spcAft>
                <a:buFont typeface="Wingdings" panose="05000000000000000000" pitchFamily="2" charset="2"/>
                <a:buBlip>
                  <a:blip r:embed="rId3"/>
                </a:buBlip>
                <a:defRPr sz="2000" b="1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98628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254635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3107055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6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Aft>
                  <a:spcPct val="0"/>
                </a:spcAft>
                <a:buFontTx/>
                <a:buNone/>
              </a:pPr>
              <a:endParaRPr lang="zh-CN" altLang="en-US" sz="2400" b="0" dirty="0"/>
            </a:p>
          </p:txBody>
        </p:sp>
      </p:grpSp>
    </p:spTree>
    <p:custDataLst>
      <p:tags r:id="rId5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AutoShape 9"/>
          <p:cNvSpPr/>
          <p:nvPr/>
        </p:nvSpPr>
        <p:spPr>
          <a:xfrm>
            <a:off x="561975" y="1903413"/>
            <a:ext cx="7878763" cy="4335462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</a:ln>
        </p:spPr>
        <p:txBody>
          <a:bodyPr anchor="t"/>
          <a:p>
            <a:pPr algn="just"/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35722" name="AutoShape 1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2948" name="Rectangle 10"/>
          <p:cNvSpPr/>
          <p:nvPr/>
        </p:nvSpPr>
        <p:spPr>
          <a:xfrm>
            <a:off x="690245" y="2051685"/>
            <a:ext cx="7622540" cy="3322955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上节内容回顾：</a:t>
            </a:r>
            <a:endParaRPr lang="zh-CN" altLang="en-US" sz="2800" b="1" u="sng" dirty="0"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  <a:sym typeface="+mn-ea"/>
              </a:rPr>
              <a:t>存货核算系统进行期初记账。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  <a:sym typeface="+mn-ea"/>
              </a:rPr>
              <a:t>    2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  <a:sym typeface="+mn-ea"/>
              </a:rPr>
              <a:t>录入应收款期初余额并与总账对账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109630" name="Group 6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43598" y="4450080"/>
          <a:ext cx="7489825" cy="1376681"/>
        </p:xfrm>
        <a:graphic>
          <a:graphicData uri="http://schemas.openxmlformats.org/drawingml/2006/table">
            <a:tbl>
              <a:tblPr/>
              <a:tblGrid>
                <a:gridCol w="749300"/>
                <a:gridCol w="749300"/>
                <a:gridCol w="747712"/>
                <a:gridCol w="849313"/>
                <a:gridCol w="828675"/>
                <a:gridCol w="569912"/>
                <a:gridCol w="749300"/>
                <a:gridCol w="648970"/>
                <a:gridCol w="664528"/>
                <a:gridCol w="932815"/>
              </a:tblGrid>
              <a:tr h="459105"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单据类型 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发票号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时间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客户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存货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数量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单价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税率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金额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会计科目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销售专用发票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15211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2015-11-6 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玖邦公司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XYA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产品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4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12300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17%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57564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应收账款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销售专用发票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15243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2015-11-11 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英华公司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XYB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产品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6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8800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17%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61776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应收账款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1" name="AutoShape 9"/>
          <p:cNvSpPr/>
          <p:nvPr/>
        </p:nvSpPr>
        <p:spPr>
          <a:xfrm>
            <a:off x="435610" y="1480820"/>
            <a:ext cx="5423535" cy="475805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</a:ln>
        </p:spPr>
        <p:txBody>
          <a:bodyPr anchor="t"/>
          <a:p>
            <a:pPr algn="just"/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35722" name="AutoShape 1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1923" name="Text Box 3"/>
          <p:cNvSpPr txBox="1"/>
          <p:nvPr/>
        </p:nvSpPr>
        <p:spPr>
          <a:xfrm>
            <a:off x="781685" y="64706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1924" name="Rectangle 10"/>
          <p:cNvSpPr/>
          <p:nvPr/>
        </p:nvSpPr>
        <p:spPr>
          <a:xfrm>
            <a:off x="781685" y="1757680"/>
            <a:ext cx="4688840" cy="4061460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任务导入：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通过对手工销售业务的全流程的了解，知道销售业务都要经过哪些过程完成哪些任务？（小组讨论，找同学回答）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83972" name="图片 31759" descr="question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563" y="1046163"/>
            <a:ext cx="1620837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3" name="Picture 24" descr="MCj0232133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563" y="3509963"/>
            <a:ext cx="2068512" cy="21224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5722" name="AutoShape 1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" y="1369695"/>
            <a:ext cx="7470140" cy="50698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5722" name="AutoShape 1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244600"/>
            <a:ext cx="7491095" cy="51441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1" name="AutoShape 9"/>
          <p:cNvSpPr/>
          <p:nvPr/>
        </p:nvSpPr>
        <p:spPr>
          <a:xfrm>
            <a:off x="393065" y="1480820"/>
            <a:ext cx="8358505" cy="475805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</a:ln>
        </p:spPr>
        <p:txBody>
          <a:bodyPr anchor="t"/>
          <a:p>
            <a:pPr algn="just"/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35722" name="AutoShape 1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1923" name="Text Box 3"/>
          <p:cNvSpPr txBox="1"/>
          <p:nvPr/>
        </p:nvSpPr>
        <p:spPr>
          <a:xfrm>
            <a:off x="781685" y="64706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1924" name="Rectangle 10"/>
          <p:cNvSpPr/>
          <p:nvPr/>
        </p:nvSpPr>
        <p:spPr>
          <a:xfrm>
            <a:off x="781685" y="1896110"/>
            <a:ext cx="7580313" cy="3784600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任务导入：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宏信公司要进一步地了解在电算化方式下销售业务处理的流程，开始在软件中进行销售业务的处理。现在需要了解如何在软件中</a:t>
            </a:r>
            <a:r>
              <a:rPr lang="zh-CN" altLang="en-US" sz="2800" b="1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根据实际业务录入销售订单、销售发货单、销售发票</a:t>
            </a:r>
            <a:r>
              <a:rPr lang="zh-CN" altLang="en-US" sz="2400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同时还要知道，如果操作错误的话应该如何进行修改。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AutoShape 9"/>
          <p:cNvSpPr/>
          <p:nvPr/>
        </p:nvSpPr>
        <p:spPr>
          <a:xfrm>
            <a:off x="860425" y="2014855"/>
            <a:ext cx="7705725" cy="3862070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</a:ln>
        </p:spPr>
        <p:txBody>
          <a:bodyPr anchor="t"/>
          <a:p>
            <a:pPr algn="just"/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8066" name="Rectangle 5"/>
          <p:cNvSpPr/>
          <p:nvPr/>
        </p:nvSpPr>
        <p:spPr>
          <a:xfrm>
            <a:off x="1188085" y="2232660"/>
            <a:ext cx="7051040" cy="1691640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spAutoFit/>
          </a:bodyPr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任务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填制</a:t>
            </a:r>
            <a:r>
              <a:rPr lang="zh-CN" altLang="en-US" sz="2400" b="1" i="1" u="sng" dirty="0">
                <a:latin typeface="楷体_GB2312" pitchFamily="49" charset="-122"/>
                <a:ea typeface="楷体_GB2312" pitchFamily="49" charset="-122"/>
                <a:sym typeface="+mn-ea"/>
              </a:rPr>
              <a:t>销售订单</a:t>
            </a:r>
            <a:r>
              <a:rPr lang="zh-CN" altLang="en-US" sz="2400" b="1" i="1" dirty="0">
                <a:latin typeface="楷体_GB2312" pitchFamily="49" charset="-122"/>
                <a:ea typeface="楷体_GB2312" pitchFamily="49" charset="-122"/>
                <a:sym typeface="+mn-ea"/>
              </a:rPr>
              <a:t>（sales order）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    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2016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年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日，企业和玖邦公司、英华公司分别达成如下销售协议，由销售部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“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XS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林贺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输入销售订单。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    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   销售订单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35722" name="AutoShape 1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8092" name="Rectangle 40"/>
          <p:cNvSpPr/>
          <p:nvPr/>
        </p:nvSpPr>
        <p:spPr>
          <a:xfrm>
            <a:off x="719138" y="1449388"/>
            <a:ext cx="1462087" cy="3968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113756" name="Group 9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67460" y="4026853"/>
          <a:ext cx="6769100" cy="1341120"/>
        </p:xfrm>
        <a:graphic>
          <a:graphicData uri="http://schemas.openxmlformats.org/drawingml/2006/table">
            <a:tbl>
              <a:tblPr/>
              <a:tblGrid>
                <a:gridCol w="1354138"/>
                <a:gridCol w="1355725"/>
                <a:gridCol w="1349375"/>
                <a:gridCol w="1355725"/>
                <a:gridCol w="1354137"/>
              </a:tblGrid>
              <a:tr h="335280"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购货单位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存货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无税单价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预发货日期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 rowSpan="2"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玖邦公司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XYA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12300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 vMerge="1">
                  <a:tcPr/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XYB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8880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英华公司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XYA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12350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7630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4025" eaLnBrk="0" hangingPunct="0">
                        <a:spcAft>
                          <a:spcPct val="20000"/>
                        </a:spcAft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52908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21653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72605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31832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36404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40976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455485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8763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5722" name="AutoShape 10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4995" name="文本框 1"/>
          <p:cNvSpPr txBox="1"/>
          <p:nvPr/>
        </p:nvSpPr>
        <p:spPr>
          <a:xfrm>
            <a:off x="1013460" y="1967230"/>
            <a:ext cx="7117080" cy="41541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小组讨论。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               试一试、做一做。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学生演示。</a:t>
            </a:r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886" t="8347" r="82147" b="49503"/>
          <a:stretch>
            <a:fillRect/>
          </a:stretch>
        </p:blipFill>
        <p:spPr>
          <a:xfrm flipH="1" flipV="1">
            <a:off x="1117283" y="2381250"/>
            <a:ext cx="6350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3886" t="8347" r="82147" b="49503"/>
          <a:stretch>
            <a:fillRect/>
          </a:stretch>
        </p:blipFill>
        <p:spPr>
          <a:xfrm flipH="1" flipV="1">
            <a:off x="3286125" y="3660140"/>
            <a:ext cx="603250" cy="76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3886" t="8347" r="82147" b="49503"/>
          <a:stretch>
            <a:fillRect/>
          </a:stretch>
        </p:blipFill>
        <p:spPr>
          <a:xfrm flipH="1" flipV="1">
            <a:off x="5504180" y="5430838"/>
            <a:ext cx="635000" cy="808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3" name="Text Box 3"/>
          <p:cNvSpPr txBox="1"/>
          <p:nvPr/>
        </p:nvSpPr>
        <p:spPr>
          <a:xfrm>
            <a:off x="860425" y="661035"/>
            <a:ext cx="5278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</a:rPr>
              <a:t>7.2  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销售业务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8092" name="Rectangle 40"/>
          <p:cNvSpPr/>
          <p:nvPr/>
        </p:nvSpPr>
        <p:spPr>
          <a:xfrm>
            <a:off x="719138" y="1449388"/>
            <a:ext cx="1462087" cy="3968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TEMPLATE_THUMBS_INDEX" val="1、4、7、9、11、15、19、20、21、22、23、26、31、35、39、40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421"/>
  <p:tag name="KSO_WM_TEMPLATE_MASTER_TYPE" val="1"/>
</p:tagLst>
</file>

<file path=ppt/tags/tag10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TEMPLATE_THUMBS_INDEX" val="1、4、7、9、11、15、19、20、21、22、23、26、31、35、39、40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421"/>
  <p:tag name="KSO_WM_TEMPLATE_MASTER_TYPE" val="1"/>
</p:tagLst>
</file>

<file path=ppt/tags/tag203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04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05.xml><?xml version="1.0" encoding="utf-8"?>
<p:tagLst xmlns:p="http://schemas.openxmlformats.org/presentationml/2006/main">
  <p:tag name="KSO_WM_UNIT_TABLE_BEAUTIFY" val="smartTable{c77e91d3-4ec7-4043-8eb7-c6e0f0dbfbd4}"/>
</p:tagLst>
</file>

<file path=ppt/tags/tag206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07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08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09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11.xml><?xml version="1.0" encoding="utf-8"?>
<p:tagLst xmlns:p="http://schemas.openxmlformats.org/presentationml/2006/main">
  <p:tag name="KSO_WM_UNIT_TABLE_BEAUTIFY" val="smartTable{ab20c7d1-ba3f-4128-be3d-015ccf698549}"/>
</p:tagLst>
</file>

<file path=ppt/tags/tag212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13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14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15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16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17.xml><?xml version="1.0" encoding="utf-8"?>
<p:tagLst xmlns:p="http://schemas.openxmlformats.org/presentationml/2006/main">
  <p:tag name="KSO_WM_UNIT_TABLE_BEAUTIFY" val="smartTable{f7cf359f-dcc4-4f73-aa85-daa2faab48b9}"/>
  <p:tag name="TABLE_ENDDRAG_ORIGIN_RECT" val="538*143"/>
  <p:tag name="TABLE_ENDDRAG_RECT" val="65*201*538*143"/>
</p:tagLst>
</file>

<file path=ppt/tags/tag218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19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21.xml><?xml version="1.0" encoding="utf-8"?>
<p:tagLst xmlns:p="http://schemas.openxmlformats.org/presentationml/2006/main">
  <p:tag name="KSO_WM_UNIT_TABLE_BEAUTIFY" val="smartTable{9d449d87-469c-4291-92b5-aabac1ffdbb9}"/>
  <p:tag name="TABLE_ENDDRAG_ORIGIN_RECT" val="451*109"/>
  <p:tag name="TABLE_ENDDRAG_RECT" val="158*181*451*109"/>
</p:tagLst>
</file>

<file path=ppt/tags/tag222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23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24.xml><?xml version="1.0" encoding="utf-8"?>
<p:tagLst xmlns:p="http://schemas.openxmlformats.org/presentationml/2006/main">
  <p:tag name="KSO_WM_UNIT_TABLE_BEAUTIFY" val="smartTable{b3ad8155-327d-49e5-9eca-bd9e21dfe402}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4421"/>
</p:tagLst>
</file>

<file path=ppt/tags/tag226.xml><?xml version="1.0" encoding="utf-8"?>
<p:tagLst xmlns:p="http://schemas.openxmlformats.org/presentationml/2006/main">
  <p:tag name="KSO_WM_TEMPLATE_CATEGORY" val="custom"/>
  <p:tag name="KSO_WM_TEMPLATE_INDEX" val="2020442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UFIDA">
  <a:themeElements>
    <a:clrScheme name="1_UFID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UFIDA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UFID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FID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WPS主题色">
      <a:dk1>
        <a:srgbClr val="000000"/>
      </a:dk1>
      <a:lt1>
        <a:srgbClr val="FFFFFF"/>
      </a:lt1>
      <a:dk2>
        <a:srgbClr val="EAECEF"/>
      </a:dk2>
      <a:lt2>
        <a:srgbClr val="FBFBFC"/>
      </a:lt2>
      <a:accent1>
        <a:srgbClr val="3C78B9"/>
      </a:accent1>
      <a:accent2>
        <a:srgbClr val="1D7D8E"/>
      </a:accent2>
      <a:accent3>
        <a:srgbClr val="2A7850"/>
      </a:accent3>
      <a:accent4>
        <a:srgbClr val="576829"/>
      </a:accent4>
      <a:accent5>
        <a:srgbClr val="925022"/>
      </a:accent5>
      <a:accent6>
        <a:srgbClr val="B73C3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AECEF"/>
      </a:dk2>
      <a:lt2>
        <a:srgbClr val="FBFBFC"/>
      </a:lt2>
      <a:accent1>
        <a:srgbClr val="3C78B9"/>
      </a:accent1>
      <a:accent2>
        <a:srgbClr val="1D7D8E"/>
      </a:accent2>
      <a:accent3>
        <a:srgbClr val="2A7850"/>
      </a:accent3>
      <a:accent4>
        <a:srgbClr val="576829"/>
      </a:accent4>
      <a:accent5>
        <a:srgbClr val="925022"/>
      </a:accent5>
      <a:accent6>
        <a:srgbClr val="B73C3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UFIDA">
  <a:themeElements>
    <a:clrScheme name="1_UFID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UFIDA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UFID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FID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UFIDA">
  <a:themeElements>
    <a:clrScheme name="1_UFID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UFIDA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UFID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FID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UFIDA">
  <a:themeElements>
    <a:clrScheme name="1_UFID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UFIDA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UFID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FID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UFIDA">
  <a:themeElements>
    <a:clrScheme name="1_UFID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UFIDA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UFID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FID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UFIDA">
  <a:themeElements>
    <a:clrScheme name="1_UFID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UFIDA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UFID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FID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UFIDA">
  <a:themeElements>
    <a:clrScheme name="1_UFID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UFIDA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UFID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FID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UFIDA">
  <a:themeElements>
    <a:clrScheme name="1_UFID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UFIDA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>
                <a:alpha val="20000"/>
              </a:schemeClr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UFID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FID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FID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2517</Words>
  <Application>WPS 演示</Application>
  <PresentationFormat>全屏显示(4:3)</PresentationFormat>
  <Paragraphs>376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19</vt:i4>
      </vt:variant>
    </vt:vector>
  </HeadingPairs>
  <TitlesOfParts>
    <vt:vector size="42" baseType="lpstr">
      <vt:lpstr>Arial</vt:lpstr>
      <vt:lpstr>宋体</vt:lpstr>
      <vt:lpstr>Wingdings</vt:lpstr>
      <vt:lpstr>Times New Roman</vt:lpstr>
      <vt:lpstr>黑体</vt:lpstr>
      <vt:lpstr>楷体_GB2312</vt:lpstr>
      <vt:lpstr>新宋体</vt:lpstr>
      <vt:lpstr>微软雅黑</vt:lpstr>
      <vt:lpstr>汉仪旗黑-85S</vt:lpstr>
      <vt:lpstr>华文新魏</vt:lpstr>
      <vt:lpstr>Wingdings</vt:lpstr>
      <vt:lpstr>Arial Unicode MS</vt:lpstr>
      <vt:lpstr>1_UFIDA</vt:lpstr>
      <vt:lpstr>自定义设计方案</vt:lpstr>
      <vt:lpstr>2_UFIDA</vt:lpstr>
      <vt:lpstr>3_UFIDA</vt:lpstr>
      <vt:lpstr>4_UFIDA</vt:lpstr>
      <vt:lpstr>5_UFIDA</vt:lpstr>
      <vt:lpstr>6_UFIDA</vt:lpstr>
      <vt:lpstr>7_UFIDA</vt:lpstr>
      <vt:lpstr>8_UFIDA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M.G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 友 发 展 之 路</dc:title>
  <dc:creator>LQZ</dc:creator>
  <cp:lastModifiedBy>海英</cp:lastModifiedBy>
  <cp:revision>3897</cp:revision>
  <dcterms:created xsi:type="dcterms:W3CDTF">2003-02-13T10:16:00Z</dcterms:created>
  <dcterms:modified xsi:type="dcterms:W3CDTF">2021-06-09T12:45:51Z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1D06889BA331404E87D9D8D76DDA2942</vt:lpwstr>
  </property>
</Properties>
</file>