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wmf" ContentType="image/x-wmf"/>
  <Default Extension="wdp" ContentType="image/vnd.ms-photo"/>
  <Default Extension="wmv" ContentType="video/x-ms-wmv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53"/>
  </p:handoutMasterIdLst>
  <p:sldIdLst>
    <p:sldId id="1342" r:id="rId3"/>
    <p:sldId id="1343" r:id="rId5"/>
    <p:sldId id="507" r:id="rId6"/>
    <p:sldId id="557" r:id="rId7"/>
    <p:sldId id="509" r:id="rId8"/>
    <p:sldId id="513" r:id="rId9"/>
    <p:sldId id="1345" r:id="rId10"/>
    <p:sldId id="1346" r:id="rId11"/>
    <p:sldId id="1347" r:id="rId12"/>
    <p:sldId id="1348" r:id="rId13"/>
    <p:sldId id="1611" r:id="rId14"/>
    <p:sldId id="1612" r:id="rId15"/>
    <p:sldId id="1613" r:id="rId16"/>
    <p:sldId id="1619" r:id="rId17"/>
    <p:sldId id="1620" r:id="rId18"/>
    <p:sldId id="1614" r:id="rId19"/>
    <p:sldId id="1615" r:id="rId20"/>
    <p:sldId id="1616" r:id="rId21"/>
    <p:sldId id="1617" r:id="rId22"/>
    <p:sldId id="1172" r:id="rId23"/>
    <p:sldId id="1622" r:id="rId24"/>
    <p:sldId id="1630" r:id="rId25"/>
    <p:sldId id="1626" r:id="rId26"/>
    <p:sldId id="1627" r:id="rId27"/>
    <p:sldId id="1628" r:id="rId28"/>
    <p:sldId id="1629" r:id="rId29"/>
    <p:sldId id="1625" r:id="rId30"/>
    <p:sldId id="1567" r:id="rId31"/>
    <p:sldId id="1670" r:id="rId32"/>
    <p:sldId id="1618" r:id="rId33"/>
    <p:sldId id="1674" r:id="rId34"/>
    <p:sldId id="1586" r:id="rId35"/>
    <p:sldId id="1671" r:id="rId36"/>
    <p:sldId id="1587" r:id="rId37"/>
    <p:sldId id="940" r:id="rId38"/>
    <p:sldId id="1380" r:id="rId39"/>
    <p:sldId id="1381" r:id="rId40"/>
    <p:sldId id="1384" r:id="rId41"/>
    <p:sldId id="1588" r:id="rId42"/>
    <p:sldId id="1390" r:id="rId43"/>
    <p:sldId id="1391" r:id="rId44"/>
    <p:sldId id="955" r:id="rId45"/>
    <p:sldId id="956" r:id="rId46"/>
    <p:sldId id="957" r:id="rId47"/>
    <p:sldId id="958" r:id="rId48"/>
    <p:sldId id="959" r:id="rId49"/>
    <p:sldId id="960" r:id="rId50"/>
    <p:sldId id="963" r:id="rId51"/>
    <p:sldId id="280" r:id="rId52"/>
  </p:sldIdLst>
  <p:sldSz cx="9144000" cy="5143500" type="screen16x9"/>
  <p:notesSz cx="6858000" cy="9144000"/>
  <p:custDataLst>
    <p:tags r:id="rId5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0000"/>
    <a:srgbClr val="E8E8E6"/>
    <a:srgbClr val="D9D9D9"/>
    <a:srgbClr val="BDD7EE"/>
    <a:srgbClr val="2A12DE"/>
    <a:srgbClr val="F3D046"/>
    <a:srgbClr val="EF863F"/>
    <a:srgbClr val="FBE5D6"/>
    <a:srgbClr val="8D8F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4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8" Type="http://schemas.openxmlformats.org/officeDocument/2006/relationships/tags" Target="tags/tag68.xml"/><Relationship Id="rId57" Type="http://schemas.openxmlformats.org/officeDocument/2006/relationships/commentAuthors" Target="commentAuthors.xml"/><Relationship Id="rId56" Type="http://schemas.openxmlformats.org/officeDocument/2006/relationships/tableStyles" Target="tableStyles.xml"/><Relationship Id="rId55" Type="http://schemas.openxmlformats.org/officeDocument/2006/relationships/viewProps" Target="viewProps.xml"/><Relationship Id="rId54" Type="http://schemas.openxmlformats.org/officeDocument/2006/relationships/presProps" Target="presProps.xml"/><Relationship Id="rId53" Type="http://schemas.openxmlformats.org/officeDocument/2006/relationships/handoutMaster" Target="handoutMasters/handoutMaster1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4" Type="http://schemas.openxmlformats.org/officeDocument/2006/relationships/image" Target="../media/image29.wmf"/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zh-CN" b="1" dirty="0"/>
            </a:fld>
            <a:endParaRPr lang="en-US" altLang="zh-CN" b="1" dirty="0"/>
          </a:p>
        </p:txBody>
      </p:sp>
      <p:sp>
        <p:nvSpPr>
          <p:cNvPr id="2867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466946" name="幻灯片图像占位符 466945"/>
          <p:cNvSpPr>
            <a:spLocks noRot="1" noTextEdit="1"/>
          </p:cNvSpPr>
          <p:nvPr>
            <p:ph type="sldImg"/>
          </p:nvPr>
        </p:nvSpPr>
        <p:spPr/>
      </p:sp>
      <p:sp>
        <p:nvSpPr>
          <p:cNvPr id="466947" name="文本占位符 466946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9523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523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466946" name="幻灯片图像占位符 466945"/>
          <p:cNvSpPr>
            <a:spLocks noRot="1" noTextEdit="1"/>
          </p:cNvSpPr>
          <p:nvPr>
            <p:ph type="sldImg"/>
          </p:nvPr>
        </p:nvSpPr>
        <p:spPr/>
      </p:sp>
      <p:sp>
        <p:nvSpPr>
          <p:cNvPr id="466947" name="文本占位符 466946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619522" name="幻灯片图像占位符 619521"/>
          <p:cNvSpPr>
            <a:spLocks noRot="1" noTextEdit="1"/>
          </p:cNvSpPr>
          <p:nvPr>
            <p:ph type="sldImg"/>
          </p:nvPr>
        </p:nvSpPr>
        <p:spPr/>
      </p:sp>
      <p:sp>
        <p:nvSpPr>
          <p:cNvPr id="619523" name="文本占位符 619522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778242" name="幻灯片图像占位符 778241"/>
          <p:cNvSpPr>
            <a:spLocks noRot="1" noTextEdit="1"/>
          </p:cNvSpPr>
          <p:nvPr>
            <p:ph type="sldImg"/>
          </p:nvPr>
        </p:nvSpPr>
        <p:spPr/>
      </p:sp>
      <p:sp>
        <p:nvSpPr>
          <p:cNvPr id="778243" name="文本占位符 778242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774146" name="幻灯片图像占位符 774145"/>
          <p:cNvSpPr>
            <a:spLocks noRot="1" noTextEdit="1"/>
          </p:cNvSpPr>
          <p:nvPr>
            <p:ph type="sldImg"/>
          </p:nvPr>
        </p:nvSpPr>
        <p:spPr/>
      </p:sp>
      <p:sp>
        <p:nvSpPr>
          <p:cNvPr id="774147" name="文本占位符 774146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776194" name="幻灯片图像占位符 776193"/>
          <p:cNvSpPr>
            <a:spLocks noRot="1" noTextEdit="1"/>
          </p:cNvSpPr>
          <p:nvPr>
            <p:ph type="sldImg"/>
          </p:nvPr>
        </p:nvSpPr>
        <p:spPr/>
      </p:sp>
      <p:sp>
        <p:nvSpPr>
          <p:cNvPr id="776195" name="文本占位符 776194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b="0" dirty="0"/>
            </a:fld>
            <a:endParaRPr lang="zh-CN" altLang="en-US" sz="1200" b="0" dirty="0"/>
          </a:p>
        </p:txBody>
      </p:sp>
      <p:sp>
        <p:nvSpPr>
          <p:cNvPr id="466946" name="幻灯片图像占位符 466945"/>
          <p:cNvSpPr>
            <a:spLocks noRot="1" noTextEdit="1"/>
          </p:cNvSpPr>
          <p:nvPr>
            <p:ph type="sldImg"/>
          </p:nvPr>
        </p:nvSpPr>
        <p:spPr/>
      </p:sp>
      <p:sp>
        <p:nvSpPr>
          <p:cNvPr id="466947" name="文本占位符 466946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zh-CN" b="1" dirty="0"/>
            </a:fld>
            <a:endParaRPr lang="en-US" altLang="zh-CN" b="1" dirty="0"/>
          </a:p>
        </p:txBody>
      </p:sp>
      <p:sp>
        <p:nvSpPr>
          <p:cNvPr id="2867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zh-CN" b="1" dirty="0"/>
            </a:fld>
            <a:endParaRPr lang="en-US" altLang="zh-CN" b="1" dirty="0"/>
          </a:p>
        </p:txBody>
      </p:sp>
      <p:sp>
        <p:nvSpPr>
          <p:cNvPr id="2867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zh-CN" b="1" dirty="0"/>
            </a:fld>
            <a:endParaRPr lang="en-US" altLang="zh-CN" b="1" dirty="0"/>
          </a:p>
        </p:txBody>
      </p:sp>
      <p:sp>
        <p:nvSpPr>
          <p:cNvPr id="2867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4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112643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1264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4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112643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1264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4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112643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1264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595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125955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2595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4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112643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1264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9523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523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9523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523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9523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523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9523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523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audio" Target="../media/audio1.wav"/><Relationship Id="rId3" Type="http://schemas.microsoft.com/office/2007/relationships/hdphoto" Target="../media/image3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0410" y="4846003"/>
            <a:ext cx="2057400" cy="273844"/>
          </a:xfrm>
        </p:spPr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7938" y="4531519"/>
            <a:ext cx="9188451" cy="6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270" y="0"/>
            <a:ext cx="9192260" cy="514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2000">
    <p:split/>
    <p:sndAc>
      <p:stSnd>
        <p:snd r:embed="rId4" name="push.wav"/>
      </p:stSnd>
    </p:sndAc>
  </p:transition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5400" y="171450"/>
            <a:ext cx="7669213" cy="36552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/>
          <a:lstStyle/>
          <a:p>
            <a:pPr marL="443230" marR="0" lvl="0" indent="-26670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kumimoji="0" lang="zh-CN" altLang="en-US" sz="3200" b="1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标题和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表占位符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1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B615F6E-2EB6-4EFE-B271-66FA7E149DA9}" type="slidenum">
              <a:rPr kumimoji="1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未标题-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55610" y="8255"/>
            <a:ext cx="1078865" cy="1047115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8030" y="4824413"/>
            <a:ext cx="2057400" cy="273844"/>
          </a:xfrm>
        </p:spPr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77075" y="4824413"/>
            <a:ext cx="2057400" cy="273844"/>
          </a:xfrm>
        </p:spPr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未标题-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55610" y="8255"/>
            <a:ext cx="1078865" cy="1047115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97BB1-A3C7-46B1-A8BE-99326DD0C4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3425" y="485362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tags" Target="../tags/tag21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5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tags" Target="../tags/tag31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tags" Target="../tags/tag34.xml"/><Relationship Id="rId3" Type="http://schemas.microsoft.com/office/2007/relationships/media" Target="../media/media1.wmv"/><Relationship Id="rId2" Type="http://schemas.openxmlformats.org/officeDocument/2006/relationships/video" Target="../media/media1.wmv"/><Relationship Id="rId1" Type="http://schemas.openxmlformats.org/officeDocument/2006/relationships/tags" Target="../tags/tag33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tags" Target="../tags/tag39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tags" Target="../tags/tag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42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15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25.jpeg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jpeg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tags" Target="../tags/tag53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wmf"/><Relationship Id="rId8" Type="http://schemas.openxmlformats.org/officeDocument/2006/relationships/oleObject" Target="../embeddings/oleObject4.bin"/><Relationship Id="rId7" Type="http://schemas.openxmlformats.org/officeDocument/2006/relationships/image" Target="../media/image28.wmf"/><Relationship Id="rId6" Type="http://schemas.openxmlformats.org/officeDocument/2006/relationships/oleObject" Target="../embeddings/oleObject3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2.bin"/><Relationship Id="rId3" Type="http://schemas.openxmlformats.org/officeDocument/2006/relationships/image" Target="../media/image26.wmf"/><Relationship Id="rId2" Type="http://schemas.openxmlformats.org/officeDocument/2006/relationships/oleObject" Target="../embeddings/oleObject1.bin"/><Relationship Id="rId12" Type="http://schemas.openxmlformats.org/officeDocument/2006/relationships/notesSlide" Target="../notesSlides/notesSlide33.xml"/><Relationship Id="rId11" Type="http://schemas.openxmlformats.org/officeDocument/2006/relationships/vmlDrawing" Target="../drawings/vmlDrawing1.v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tags" Target="../tags/tag55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4.xml"/><Relationship Id="rId2" Type="http://schemas.openxmlformats.org/officeDocument/2006/relationships/image" Target="../media/image5.jpeg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8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62.xml"/><Relationship Id="rId1" Type="http://schemas.openxmlformats.org/officeDocument/2006/relationships/image" Target="../media/image30.jpe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9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63.xml"/><Relationship Id="rId1" Type="http://schemas.openxmlformats.org/officeDocument/2006/relationships/image" Target="../media/image30.jpe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0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64.xml"/><Relationship Id="rId1" Type="http://schemas.openxmlformats.org/officeDocument/2006/relationships/image" Target="../media/image3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tags" Target="../tags/tag6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.xml"/><Relationship Id="rId3" Type="http://schemas.openxmlformats.org/officeDocument/2006/relationships/image" Target="../media/image6.png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.xml"/><Relationship Id="rId3" Type="http://schemas.openxmlformats.org/officeDocument/2006/relationships/image" Target="../media/image8.png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37      (向天歌演示原创作品：www.TopPPT.cn)"/>
          <p:cNvSpPr/>
          <p:nvPr/>
        </p:nvSpPr>
        <p:spPr>
          <a:xfrm rot="19177476">
            <a:off x="6119362" y="234489"/>
            <a:ext cx="4262813" cy="4010365"/>
          </a:xfrm>
          <a:custGeom>
            <a:avLst/>
            <a:gdLst>
              <a:gd name="connsiteX0" fmla="*/ 699354 w 5683751"/>
              <a:gd name="connsiteY0" fmla="*/ 2660654 h 5347153"/>
              <a:gd name="connsiteX1" fmla="*/ 699354 w 5683751"/>
              <a:gd name="connsiteY1" fmla="*/ 4647799 h 5347153"/>
              <a:gd name="connsiteX2" fmla="*/ 2720656 w 5683751"/>
              <a:gd name="connsiteY2" fmla="*/ 4654875 h 5347153"/>
              <a:gd name="connsiteX3" fmla="*/ 2131993 w 5683751"/>
              <a:gd name="connsiteY3" fmla="*/ 5347153 h 5347153"/>
              <a:gd name="connsiteX4" fmla="*/ 0 w 5683751"/>
              <a:gd name="connsiteY4" fmla="*/ 5347153 h 5347153"/>
              <a:gd name="connsiteX5" fmla="*/ 0 w 5683751"/>
              <a:gd name="connsiteY5" fmla="*/ 2660489 h 5347153"/>
              <a:gd name="connsiteX6" fmla="*/ 2808800 w 5683751"/>
              <a:gd name="connsiteY6" fmla="*/ 0 h 5347153"/>
              <a:gd name="connsiteX7" fmla="*/ 2832652 w 5683751"/>
              <a:gd name="connsiteY7" fmla="*/ 699354 h 5347153"/>
              <a:gd name="connsiteX8" fmla="*/ 699354 w 5683751"/>
              <a:gd name="connsiteY8" fmla="*/ 699354 h 5347153"/>
              <a:gd name="connsiteX9" fmla="*/ 699354 w 5683751"/>
              <a:gd name="connsiteY9" fmla="*/ 2481295 h 5347153"/>
              <a:gd name="connsiteX10" fmla="*/ 0 w 5683751"/>
              <a:gd name="connsiteY10" fmla="*/ 2481130 h 5347153"/>
              <a:gd name="connsiteX11" fmla="*/ 0 w 5683751"/>
              <a:gd name="connsiteY11" fmla="*/ 0 h 5347153"/>
              <a:gd name="connsiteX12" fmla="*/ 4307551 w 5683751"/>
              <a:gd name="connsiteY12" fmla="*/ 0 h 5347153"/>
              <a:gd name="connsiteX13" fmla="*/ 5683751 w 5683751"/>
              <a:gd name="connsiteY13" fmla="*/ 1170220 h 5347153"/>
              <a:gd name="connsiteX14" fmla="*/ 5080222 w 5683751"/>
              <a:gd name="connsiteY14" fmla="*/ 1879981 h 5347153"/>
              <a:gd name="connsiteX15" fmla="*/ 5080546 w 5683751"/>
              <a:gd name="connsiteY15" fmla="*/ 1701265 h 5347153"/>
              <a:gd name="connsiteX16" fmla="*/ 5081521 w 5683751"/>
              <a:gd name="connsiteY16" fmla="*/ 699354 h 5347153"/>
              <a:gd name="connsiteX17" fmla="*/ 3041115 w 5683751"/>
              <a:gd name="connsiteY17" fmla="*/ 699354 h 5347153"/>
              <a:gd name="connsiteX18" fmla="*/ 3017264 w 5683751"/>
              <a:gd name="connsiteY18" fmla="*/ 0 h 534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3751" h="5347153">
                <a:moveTo>
                  <a:pt x="699354" y="2660654"/>
                </a:moveTo>
                <a:lnTo>
                  <a:pt x="699354" y="4647799"/>
                </a:lnTo>
                <a:lnTo>
                  <a:pt x="2720656" y="4654875"/>
                </a:lnTo>
                <a:lnTo>
                  <a:pt x="2131993" y="5347153"/>
                </a:lnTo>
                <a:lnTo>
                  <a:pt x="0" y="5347153"/>
                </a:lnTo>
                <a:lnTo>
                  <a:pt x="0" y="2660489"/>
                </a:lnTo>
                <a:close/>
                <a:moveTo>
                  <a:pt x="2808800" y="0"/>
                </a:moveTo>
                <a:lnTo>
                  <a:pt x="2832652" y="699354"/>
                </a:lnTo>
                <a:lnTo>
                  <a:pt x="699354" y="699354"/>
                </a:lnTo>
                <a:lnTo>
                  <a:pt x="699354" y="2481295"/>
                </a:lnTo>
                <a:lnTo>
                  <a:pt x="0" y="2481130"/>
                </a:lnTo>
                <a:lnTo>
                  <a:pt x="0" y="0"/>
                </a:lnTo>
                <a:close/>
                <a:moveTo>
                  <a:pt x="4307551" y="0"/>
                </a:moveTo>
                <a:lnTo>
                  <a:pt x="5683751" y="1170220"/>
                </a:lnTo>
                <a:lnTo>
                  <a:pt x="5080222" y="1879981"/>
                </a:lnTo>
                <a:lnTo>
                  <a:pt x="5080546" y="1701265"/>
                </a:lnTo>
                <a:cubicBezTo>
                  <a:pt x="5081157" y="1364859"/>
                  <a:pt x="5081625" y="1029670"/>
                  <a:pt x="5081521" y="699354"/>
                </a:cubicBezTo>
                <a:lnTo>
                  <a:pt x="3041115" y="699354"/>
                </a:lnTo>
                <a:lnTo>
                  <a:pt x="3017264" y="0"/>
                </a:lnTo>
                <a:close/>
              </a:path>
            </a:pathLst>
          </a:cu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15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25" name="Freeform 38      (向天歌演示原创作品：www.TopPPT.cn)"/>
          <p:cNvSpPr/>
          <p:nvPr/>
        </p:nvSpPr>
        <p:spPr>
          <a:xfrm rot="19177476">
            <a:off x="7844664" y="988348"/>
            <a:ext cx="2598672" cy="3056087"/>
          </a:xfrm>
          <a:custGeom>
            <a:avLst/>
            <a:gdLst>
              <a:gd name="connsiteX0" fmla="*/ 699354 w 3464896"/>
              <a:gd name="connsiteY0" fmla="*/ 2076448 h 4074783"/>
              <a:gd name="connsiteX1" fmla="*/ 699354 w 3464896"/>
              <a:gd name="connsiteY1" fmla="*/ 3252330 h 4074783"/>
              <a:gd name="connsiteX2" fmla="*/ 0 w 3464896"/>
              <a:gd name="connsiteY2" fmla="*/ 4074783 h 4074783"/>
              <a:gd name="connsiteX3" fmla="*/ 0 w 3464896"/>
              <a:gd name="connsiteY3" fmla="*/ 2076283 h 4074783"/>
              <a:gd name="connsiteX4" fmla="*/ 1684570 w 3464896"/>
              <a:gd name="connsiteY4" fmla="*/ 0 h 4074783"/>
              <a:gd name="connsiteX5" fmla="*/ 1708421 w 3464896"/>
              <a:gd name="connsiteY5" fmla="*/ 699355 h 4074783"/>
              <a:gd name="connsiteX6" fmla="*/ 699354 w 3464896"/>
              <a:gd name="connsiteY6" fmla="*/ 699354 h 4074783"/>
              <a:gd name="connsiteX7" fmla="*/ 699354 w 3464896"/>
              <a:gd name="connsiteY7" fmla="*/ 1859921 h 4074783"/>
              <a:gd name="connsiteX8" fmla="*/ 0 w 3464896"/>
              <a:gd name="connsiteY8" fmla="*/ 1859755 h 4074783"/>
              <a:gd name="connsiteX9" fmla="*/ 0 w 3464896"/>
              <a:gd name="connsiteY9" fmla="*/ 0 h 4074783"/>
              <a:gd name="connsiteX10" fmla="*/ 3464896 w 3464896"/>
              <a:gd name="connsiteY10" fmla="*/ 1 h 4074783"/>
              <a:gd name="connsiteX11" fmla="*/ 2870217 w 3464896"/>
              <a:gd name="connsiteY11" fmla="*/ 699354 h 4074783"/>
              <a:gd name="connsiteX12" fmla="*/ 1916884 w 3464896"/>
              <a:gd name="connsiteY12" fmla="*/ 699354 h 4074783"/>
              <a:gd name="connsiteX13" fmla="*/ 1893033 w 3464896"/>
              <a:gd name="connsiteY13" fmla="*/ 1 h 407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64896" h="4074783">
                <a:moveTo>
                  <a:pt x="699354" y="2076448"/>
                </a:moveTo>
                <a:lnTo>
                  <a:pt x="699354" y="3252330"/>
                </a:lnTo>
                <a:lnTo>
                  <a:pt x="0" y="4074783"/>
                </a:lnTo>
                <a:lnTo>
                  <a:pt x="0" y="2076283"/>
                </a:lnTo>
                <a:close/>
                <a:moveTo>
                  <a:pt x="1684570" y="0"/>
                </a:moveTo>
                <a:lnTo>
                  <a:pt x="1708421" y="699355"/>
                </a:lnTo>
                <a:lnTo>
                  <a:pt x="699354" y="699354"/>
                </a:lnTo>
                <a:lnTo>
                  <a:pt x="699354" y="1859921"/>
                </a:lnTo>
                <a:lnTo>
                  <a:pt x="0" y="1859755"/>
                </a:lnTo>
                <a:lnTo>
                  <a:pt x="0" y="0"/>
                </a:lnTo>
                <a:close/>
                <a:moveTo>
                  <a:pt x="3464896" y="1"/>
                </a:moveTo>
                <a:lnTo>
                  <a:pt x="2870217" y="699354"/>
                </a:lnTo>
                <a:lnTo>
                  <a:pt x="1916884" y="699354"/>
                </a:lnTo>
                <a:lnTo>
                  <a:pt x="1893033" y="1"/>
                </a:lnTo>
                <a:close/>
              </a:path>
            </a:pathLst>
          </a:custGeom>
          <a:solidFill>
            <a:srgbClr val="2B2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15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TextBox 18      (向天歌演示原创作品：www.TopPPT.cn)"/>
          <p:cNvSpPr txBox="1"/>
          <p:nvPr/>
        </p:nvSpPr>
        <p:spPr>
          <a:xfrm>
            <a:off x="1300639" y="2464118"/>
            <a:ext cx="111347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电子</a:t>
            </a:r>
            <a:endParaRPr lang="zh-CN" altLang="en-US" sz="2800" b="1" dirty="0">
              <a:solidFill>
                <a:srgbClr val="2B2E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文鼎霹靂體" panose="02010609010101010101" pitchFamily="49" charset="-120"/>
            </a:endParaRPr>
          </a:p>
        </p:txBody>
      </p:sp>
      <p:sp>
        <p:nvSpPr>
          <p:cNvPr id="27" name="TextBox 21      (向天歌演示原创作品：www.TopPPT.cn)"/>
          <p:cNvSpPr txBox="1"/>
          <p:nvPr/>
        </p:nvSpPr>
        <p:spPr>
          <a:xfrm>
            <a:off x="3117056" y="2463641"/>
            <a:ext cx="1030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技术</a:t>
            </a:r>
            <a:endParaRPr lang="zh-CN" altLang="en-US" sz="2800" b="1" dirty="0" smtClean="0">
              <a:solidFill>
                <a:srgbClr val="2B2E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文鼎霹靂體" panose="02010609010101010101" pitchFamily="49" charset="-120"/>
            </a:endParaRPr>
          </a:p>
        </p:txBody>
      </p:sp>
      <p:grpSp>
        <p:nvGrpSpPr>
          <p:cNvPr id="28" name="Group 3      (向天歌演示原创作品：www.TopPPT.cn)"/>
          <p:cNvGrpSpPr/>
          <p:nvPr/>
        </p:nvGrpSpPr>
        <p:grpSpPr>
          <a:xfrm>
            <a:off x="1216875" y="3272786"/>
            <a:ext cx="1311230" cy="90900"/>
            <a:chOff x="1622500" y="4356850"/>
            <a:chExt cx="1748306" cy="121200"/>
          </a:xfrm>
        </p:grpSpPr>
        <p:cxnSp>
          <p:nvCxnSpPr>
            <p:cNvPr id="29" name="Straight Connector 23      (向天歌演示原创作品：www.TopPPT.cn)"/>
            <p:cNvCxnSpPr/>
            <p:nvPr/>
          </p:nvCxnSpPr>
          <p:spPr>
            <a:xfrm flipH="1">
              <a:off x="1622500" y="4420894"/>
              <a:ext cx="1656184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21A3D0"/>
                  </a:gs>
                  <a:gs pos="89000">
                    <a:schemeClr val="bg1"/>
                  </a:gs>
                  <a:gs pos="83000">
                    <a:srgbClr val="E8E8E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7      (向天歌演示原创作品：www.TopPPT.cn)"/>
            <p:cNvSpPr/>
            <p:nvPr/>
          </p:nvSpPr>
          <p:spPr>
            <a:xfrm>
              <a:off x="3249606" y="4356850"/>
              <a:ext cx="121200" cy="121200"/>
            </a:xfrm>
            <a:prstGeom prst="ellipse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Group 4      (向天歌演示原创作品：www.TopPPT.cn)"/>
          <p:cNvGrpSpPr/>
          <p:nvPr/>
        </p:nvGrpSpPr>
        <p:grpSpPr>
          <a:xfrm>
            <a:off x="3037993" y="3272786"/>
            <a:ext cx="1402130" cy="90900"/>
            <a:chOff x="4050658" y="4356850"/>
            <a:chExt cx="1869506" cy="121200"/>
          </a:xfrm>
        </p:grpSpPr>
        <p:cxnSp>
          <p:nvCxnSpPr>
            <p:cNvPr id="32" name="Straight Connector 24      (向天歌演示原创作品：www.TopPPT.cn)"/>
            <p:cNvCxnSpPr/>
            <p:nvPr/>
          </p:nvCxnSpPr>
          <p:spPr>
            <a:xfrm flipV="1">
              <a:off x="4171858" y="4414006"/>
              <a:ext cx="1748306" cy="3444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21A3D0"/>
                  </a:gs>
                  <a:gs pos="89000">
                    <a:schemeClr val="bg1"/>
                  </a:gs>
                  <a:gs pos="83000">
                    <a:srgbClr val="E8E8E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29      (向天歌演示原创作品：www.TopPPT.cn)"/>
            <p:cNvSpPr/>
            <p:nvPr/>
          </p:nvSpPr>
          <p:spPr>
            <a:xfrm>
              <a:off x="4050658" y="4356850"/>
              <a:ext cx="121200" cy="121200"/>
            </a:xfrm>
            <a:prstGeom prst="ellipse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Group 9      (向天歌演示原创作品：www.TopPPT.cn)"/>
          <p:cNvGrpSpPr/>
          <p:nvPr/>
        </p:nvGrpSpPr>
        <p:grpSpPr>
          <a:xfrm>
            <a:off x="2002888" y="4451367"/>
            <a:ext cx="313574" cy="301759"/>
            <a:chOff x="2670518" y="4898862"/>
            <a:chExt cx="418098" cy="402345"/>
          </a:xfrm>
        </p:grpSpPr>
        <p:sp>
          <p:nvSpPr>
            <p:cNvPr id="38" name="Rectangle 32      (向天歌演示原创作品：www.TopPPT.cn)"/>
            <p:cNvSpPr/>
            <p:nvPr/>
          </p:nvSpPr>
          <p:spPr>
            <a:xfrm flipV="1">
              <a:off x="2670518" y="4898862"/>
              <a:ext cx="418098" cy="402345"/>
            </a:xfrm>
            <a:prstGeom prst="rect">
              <a:avLst/>
            </a:prstGeom>
            <a:solidFill>
              <a:srgbClr val="2B2E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2801992" y="4974946"/>
              <a:ext cx="155149" cy="250176"/>
              <a:chOff x="6967538" y="6365875"/>
              <a:chExt cx="127000" cy="204787"/>
            </a:xfrm>
            <a:solidFill>
              <a:schemeClr val="bg1"/>
            </a:solidFill>
          </p:grpSpPr>
          <p:sp>
            <p:nvSpPr>
              <p:cNvPr id="40" name="Freeform 626      (向天歌演示原创作品：www.TopPPT.cn)"/>
              <p:cNvSpPr/>
              <p:nvPr/>
            </p:nvSpPr>
            <p:spPr bwMode="auto">
              <a:xfrm>
                <a:off x="6967538" y="6423025"/>
                <a:ext cx="127000" cy="147637"/>
              </a:xfrm>
              <a:custGeom>
                <a:avLst/>
                <a:gdLst>
                  <a:gd name="T0" fmla="*/ 180 w 180"/>
                  <a:gd name="T1" fmla="*/ 68 h 209"/>
                  <a:gd name="T2" fmla="*/ 180 w 180"/>
                  <a:gd name="T3" fmla="*/ 15 h 209"/>
                  <a:gd name="T4" fmla="*/ 156 w 180"/>
                  <a:gd name="T5" fmla="*/ 15 h 209"/>
                  <a:gd name="T6" fmla="*/ 156 w 180"/>
                  <a:gd name="T7" fmla="*/ 68 h 209"/>
                  <a:gd name="T8" fmla="*/ 92 w 180"/>
                  <a:gd name="T9" fmla="*/ 132 h 209"/>
                  <a:gd name="T10" fmla="*/ 91 w 180"/>
                  <a:gd name="T11" fmla="*/ 132 h 209"/>
                  <a:gd name="T12" fmla="*/ 90 w 180"/>
                  <a:gd name="T13" fmla="*/ 132 h 209"/>
                  <a:gd name="T14" fmla="*/ 90 w 180"/>
                  <a:gd name="T15" fmla="*/ 132 h 209"/>
                  <a:gd name="T16" fmla="*/ 89 w 180"/>
                  <a:gd name="T17" fmla="*/ 132 h 209"/>
                  <a:gd name="T18" fmla="*/ 24 w 180"/>
                  <a:gd name="T19" fmla="*/ 68 h 209"/>
                  <a:gd name="T20" fmla="*/ 24 w 180"/>
                  <a:gd name="T21" fmla="*/ 15 h 209"/>
                  <a:gd name="T22" fmla="*/ 0 w 180"/>
                  <a:gd name="T23" fmla="*/ 15 h 209"/>
                  <a:gd name="T24" fmla="*/ 0 w 180"/>
                  <a:gd name="T25" fmla="*/ 68 h 209"/>
                  <a:gd name="T26" fmla="*/ 76 w 180"/>
                  <a:gd name="T27" fmla="*/ 156 h 209"/>
                  <a:gd name="T28" fmla="*/ 76 w 180"/>
                  <a:gd name="T29" fmla="*/ 194 h 209"/>
                  <a:gd name="T30" fmla="*/ 22 w 180"/>
                  <a:gd name="T31" fmla="*/ 209 h 209"/>
                  <a:gd name="T32" fmla="*/ 159 w 180"/>
                  <a:gd name="T33" fmla="*/ 209 h 209"/>
                  <a:gd name="T34" fmla="*/ 104 w 180"/>
                  <a:gd name="T35" fmla="*/ 193 h 209"/>
                  <a:gd name="T36" fmla="*/ 104 w 180"/>
                  <a:gd name="T37" fmla="*/ 156 h 209"/>
                  <a:gd name="T38" fmla="*/ 180 w 180"/>
                  <a:gd name="T39" fmla="*/ 68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" h="209">
                    <a:moveTo>
                      <a:pt x="180" y="68"/>
                    </a:moveTo>
                    <a:cubicBezTo>
                      <a:pt x="180" y="68"/>
                      <a:pt x="180" y="38"/>
                      <a:pt x="180" y="15"/>
                    </a:cubicBezTo>
                    <a:cubicBezTo>
                      <a:pt x="180" y="0"/>
                      <a:pt x="156" y="0"/>
                      <a:pt x="156" y="15"/>
                    </a:cubicBezTo>
                    <a:cubicBezTo>
                      <a:pt x="156" y="38"/>
                      <a:pt x="156" y="68"/>
                      <a:pt x="156" y="68"/>
                    </a:cubicBezTo>
                    <a:cubicBezTo>
                      <a:pt x="156" y="104"/>
                      <a:pt x="128" y="132"/>
                      <a:pt x="92" y="132"/>
                    </a:cubicBezTo>
                    <a:cubicBezTo>
                      <a:pt x="92" y="132"/>
                      <a:pt x="91" y="132"/>
                      <a:pt x="91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89" y="132"/>
                      <a:pt x="89" y="132"/>
                    </a:cubicBezTo>
                    <a:cubicBezTo>
                      <a:pt x="53" y="132"/>
                      <a:pt x="24" y="104"/>
                      <a:pt x="24" y="68"/>
                    </a:cubicBezTo>
                    <a:cubicBezTo>
                      <a:pt x="24" y="68"/>
                      <a:pt x="24" y="38"/>
                      <a:pt x="24" y="15"/>
                    </a:cubicBezTo>
                    <a:cubicBezTo>
                      <a:pt x="24" y="0"/>
                      <a:pt x="0" y="0"/>
                      <a:pt x="0" y="15"/>
                    </a:cubicBezTo>
                    <a:cubicBezTo>
                      <a:pt x="0" y="22"/>
                      <a:pt x="0" y="68"/>
                      <a:pt x="0" y="68"/>
                    </a:cubicBezTo>
                    <a:cubicBezTo>
                      <a:pt x="0" y="113"/>
                      <a:pt x="33" y="149"/>
                      <a:pt x="76" y="156"/>
                    </a:cubicBezTo>
                    <a:cubicBezTo>
                      <a:pt x="76" y="194"/>
                      <a:pt x="76" y="194"/>
                      <a:pt x="76" y="194"/>
                    </a:cubicBezTo>
                    <a:cubicBezTo>
                      <a:pt x="22" y="209"/>
                      <a:pt x="22" y="209"/>
                      <a:pt x="22" y="209"/>
                    </a:cubicBezTo>
                    <a:cubicBezTo>
                      <a:pt x="159" y="209"/>
                      <a:pt x="159" y="209"/>
                      <a:pt x="159" y="209"/>
                    </a:cubicBezTo>
                    <a:cubicBezTo>
                      <a:pt x="104" y="193"/>
                      <a:pt x="104" y="193"/>
                      <a:pt x="104" y="193"/>
                    </a:cubicBezTo>
                    <a:cubicBezTo>
                      <a:pt x="104" y="156"/>
                      <a:pt x="104" y="156"/>
                      <a:pt x="104" y="156"/>
                    </a:cubicBezTo>
                    <a:cubicBezTo>
                      <a:pt x="147" y="150"/>
                      <a:pt x="180" y="113"/>
                      <a:pt x="180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41" name="Freeform 627      (向天歌演示原创作品：www.TopPPT.cn)"/>
              <p:cNvSpPr/>
              <p:nvPr/>
            </p:nvSpPr>
            <p:spPr bwMode="auto">
              <a:xfrm>
                <a:off x="7000875" y="6365875"/>
                <a:ext cx="61912" cy="134937"/>
              </a:xfrm>
              <a:custGeom>
                <a:avLst/>
                <a:gdLst>
                  <a:gd name="T0" fmla="*/ 43 w 87"/>
                  <a:gd name="T1" fmla="*/ 190 h 190"/>
                  <a:gd name="T2" fmla="*/ 43 w 87"/>
                  <a:gd name="T3" fmla="*/ 190 h 190"/>
                  <a:gd name="T4" fmla="*/ 44 w 87"/>
                  <a:gd name="T5" fmla="*/ 190 h 190"/>
                  <a:gd name="T6" fmla="*/ 87 w 87"/>
                  <a:gd name="T7" fmla="*/ 147 h 190"/>
                  <a:gd name="T8" fmla="*/ 87 w 87"/>
                  <a:gd name="T9" fmla="*/ 43 h 190"/>
                  <a:gd name="T10" fmla="*/ 44 w 87"/>
                  <a:gd name="T11" fmla="*/ 0 h 190"/>
                  <a:gd name="T12" fmla="*/ 43 w 87"/>
                  <a:gd name="T13" fmla="*/ 0 h 190"/>
                  <a:gd name="T14" fmla="*/ 43 w 87"/>
                  <a:gd name="T15" fmla="*/ 0 h 190"/>
                  <a:gd name="T16" fmla="*/ 0 w 87"/>
                  <a:gd name="T17" fmla="*/ 43 h 190"/>
                  <a:gd name="T18" fmla="*/ 0 w 87"/>
                  <a:gd name="T19" fmla="*/ 147 h 190"/>
                  <a:gd name="T20" fmla="*/ 43 w 87"/>
                  <a:gd name="T21" fmla="*/ 19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" h="190">
                    <a:moveTo>
                      <a:pt x="43" y="190"/>
                    </a:moveTo>
                    <a:cubicBezTo>
                      <a:pt x="43" y="190"/>
                      <a:pt x="43" y="190"/>
                      <a:pt x="43" y="190"/>
                    </a:cubicBezTo>
                    <a:cubicBezTo>
                      <a:pt x="44" y="190"/>
                      <a:pt x="44" y="190"/>
                      <a:pt x="44" y="190"/>
                    </a:cubicBezTo>
                    <a:cubicBezTo>
                      <a:pt x="68" y="190"/>
                      <a:pt x="87" y="171"/>
                      <a:pt x="87" y="147"/>
                    </a:cubicBezTo>
                    <a:cubicBezTo>
                      <a:pt x="87" y="43"/>
                      <a:pt x="87" y="43"/>
                      <a:pt x="87" y="43"/>
                    </a:cubicBezTo>
                    <a:cubicBezTo>
                      <a:pt x="87" y="19"/>
                      <a:pt x="68" y="0"/>
                      <a:pt x="44" y="0"/>
                    </a:cubicBezTo>
                    <a:cubicBezTo>
                      <a:pt x="44" y="0"/>
                      <a:pt x="44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19" y="0"/>
                      <a:pt x="0" y="19"/>
                      <a:pt x="0" y="43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71"/>
                      <a:pt x="19" y="190"/>
                      <a:pt x="43" y="1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</p:grpSp>
      </p:grpSp>
      <p:grpSp>
        <p:nvGrpSpPr>
          <p:cNvPr id="42" name="Group 11      (向天歌演示原创作品：www.TopPPT.cn)"/>
          <p:cNvGrpSpPr/>
          <p:nvPr/>
        </p:nvGrpSpPr>
        <p:grpSpPr>
          <a:xfrm>
            <a:off x="2360288" y="4451367"/>
            <a:ext cx="1215114" cy="301759"/>
            <a:chOff x="3147050" y="4898862"/>
            <a:chExt cx="1620152" cy="402345"/>
          </a:xfrm>
        </p:grpSpPr>
        <p:sp>
          <p:nvSpPr>
            <p:cNvPr id="43" name="Rectangle 33      (向天歌演示原创作品：www.TopPPT.cn)"/>
            <p:cNvSpPr/>
            <p:nvPr/>
          </p:nvSpPr>
          <p:spPr>
            <a:xfrm flipV="1">
              <a:off x="3147050" y="4898862"/>
              <a:ext cx="1620152" cy="402345"/>
            </a:xfrm>
            <a:prstGeom prst="rect">
              <a:avLst/>
            </a:prstGeom>
            <a:solidFill>
              <a:srgbClr val="2B2E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  <p:sp>
          <p:nvSpPr>
            <p:cNvPr id="44" name="TextBox 35      (向天歌演示原创作品：www.TopPPT.cn)"/>
            <p:cNvSpPr txBox="1"/>
            <p:nvPr/>
          </p:nvSpPr>
          <p:spPr>
            <a:xfrm>
              <a:off x="3527358" y="4928981"/>
              <a:ext cx="1033984" cy="36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文鼎霹靂體" panose="02010609010101010101" pitchFamily="49" charset="-120"/>
                </a:rPr>
                <a:t>李海燕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2051050" y="1564005"/>
            <a:ext cx="1078230" cy="1076960"/>
            <a:chOff x="3448" y="2767"/>
            <a:chExt cx="1554" cy="1554"/>
          </a:xfrm>
        </p:grpSpPr>
        <p:sp>
          <p:nvSpPr>
            <p:cNvPr id="57" name="Rectangle 19      (向天歌演示原创作品：www.TopPPT.cn)"/>
            <p:cNvSpPr/>
            <p:nvPr/>
          </p:nvSpPr>
          <p:spPr>
            <a:xfrm rot="2289162">
              <a:off x="3448" y="2767"/>
              <a:ext cx="1554" cy="1554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3643" y="2917"/>
              <a:ext cx="1134" cy="1208"/>
              <a:chOff x="3649" y="2955"/>
              <a:chExt cx="1134" cy="1208"/>
            </a:xfrm>
          </p:grpSpPr>
          <p:sp>
            <p:nvSpPr>
              <p:cNvPr id="59" name="Freeform 162"/>
              <p:cNvSpPr/>
              <p:nvPr/>
            </p:nvSpPr>
            <p:spPr bwMode="auto">
              <a:xfrm>
                <a:off x="3649" y="2955"/>
                <a:ext cx="1134" cy="1208"/>
              </a:xfrm>
              <a:custGeom>
                <a:avLst/>
                <a:gdLst>
                  <a:gd name="T0" fmla="*/ 256 w 256"/>
                  <a:gd name="T1" fmla="*/ 216 h 256"/>
                  <a:gd name="T2" fmla="*/ 216 w 256"/>
                  <a:gd name="T3" fmla="*/ 256 h 256"/>
                  <a:gd name="T4" fmla="*/ 40 w 256"/>
                  <a:gd name="T5" fmla="*/ 256 h 256"/>
                  <a:gd name="T6" fmla="*/ 0 w 256"/>
                  <a:gd name="T7" fmla="*/ 216 h 256"/>
                  <a:gd name="T8" fmla="*/ 0 w 256"/>
                  <a:gd name="T9" fmla="*/ 40 h 256"/>
                  <a:gd name="T10" fmla="*/ 40 w 256"/>
                  <a:gd name="T11" fmla="*/ 0 h 256"/>
                  <a:gd name="T12" fmla="*/ 216 w 256"/>
                  <a:gd name="T13" fmla="*/ 0 h 256"/>
                  <a:gd name="T14" fmla="*/ 256 w 256"/>
                  <a:gd name="T15" fmla="*/ 40 h 256"/>
                  <a:gd name="T16" fmla="*/ 256 w 256"/>
                  <a:gd name="T17" fmla="*/ 21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6" h="256">
                    <a:moveTo>
                      <a:pt x="256" y="216"/>
                    </a:moveTo>
                    <a:cubicBezTo>
                      <a:pt x="256" y="238"/>
                      <a:pt x="238" y="256"/>
                      <a:pt x="216" y="256"/>
                    </a:cubicBezTo>
                    <a:cubicBezTo>
                      <a:pt x="40" y="256"/>
                      <a:pt x="40" y="256"/>
                      <a:pt x="40" y="256"/>
                    </a:cubicBezTo>
                    <a:cubicBezTo>
                      <a:pt x="18" y="256"/>
                      <a:pt x="0" y="238"/>
                      <a:pt x="0" y="21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18"/>
                      <a:pt x="18" y="0"/>
                      <a:pt x="40" y="0"/>
                    </a:cubicBezTo>
                    <a:cubicBezTo>
                      <a:pt x="216" y="0"/>
                      <a:pt x="216" y="0"/>
                      <a:pt x="216" y="0"/>
                    </a:cubicBezTo>
                    <a:cubicBezTo>
                      <a:pt x="238" y="0"/>
                      <a:pt x="256" y="18"/>
                      <a:pt x="256" y="40"/>
                    </a:cubicBezTo>
                    <a:lnTo>
                      <a:pt x="256" y="216"/>
                    </a:lnTo>
                    <a:close/>
                  </a:path>
                </a:pathLst>
              </a:custGeom>
              <a:solidFill>
                <a:srgbClr val="7DC0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Freeform 163"/>
              <p:cNvSpPr/>
              <p:nvPr/>
            </p:nvSpPr>
            <p:spPr bwMode="auto">
              <a:xfrm>
                <a:off x="3896" y="3249"/>
                <a:ext cx="887" cy="914"/>
              </a:xfrm>
              <a:custGeom>
                <a:avLst/>
                <a:gdLst>
                  <a:gd name="T0" fmla="*/ 200 w 200"/>
                  <a:gd name="T1" fmla="*/ 58 h 194"/>
                  <a:gd name="T2" fmla="*/ 142 w 200"/>
                  <a:gd name="T3" fmla="*/ 0 h 194"/>
                  <a:gd name="T4" fmla="*/ 96 w 200"/>
                  <a:gd name="T5" fmla="*/ 46 h 194"/>
                  <a:gd name="T6" fmla="*/ 56 w 200"/>
                  <a:gd name="T7" fmla="*/ 5 h 194"/>
                  <a:gd name="T8" fmla="*/ 49 w 200"/>
                  <a:gd name="T9" fmla="*/ 12 h 194"/>
                  <a:gd name="T10" fmla="*/ 41 w 200"/>
                  <a:gd name="T11" fmla="*/ 40 h 194"/>
                  <a:gd name="T12" fmla="*/ 15 w 200"/>
                  <a:gd name="T13" fmla="*/ 46 h 194"/>
                  <a:gd name="T14" fmla="*/ 6 w 200"/>
                  <a:gd name="T15" fmla="*/ 55 h 194"/>
                  <a:gd name="T16" fmla="*/ 47 w 200"/>
                  <a:gd name="T17" fmla="*/ 95 h 194"/>
                  <a:gd name="T18" fmla="*/ 0 w 200"/>
                  <a:gd name="T19" fmla="*/ 141 h 194"/>
                  <a:gd name="T20" fmla="*/ 53 w 200"/>
                  <a:gd name="T21" fmla="*/ 194 h 194"/>
                  <a:gd name="T22" fmla="*/ 160 w 200"/>
                  <a:gd name="T23" fmla="*/ 194 h 194"/>
                  <a:gd name="T24" fmla="*/ 200 w 200"/>
                  <a:gd name="T25" fmla="*/ 154 h 194"/>
                  <a:gd name="T26" fmla="*/ 200 w 200"/>
                  <a:gd name="T27" fmla="*/ 58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0" h="194">
                    <a:moveTo>
                      <a:pt x="200" y="58"/>
                    </a:moveTo>
                    <a:cubicBezTo>
                      <a:pt x="142" y="0"/>
                      <a:pt x="142" y="0"/>
                      <a:pt x="142" y="0"/>
                    </a:cubicBezTo>
                    <a:cubicBezTo>
                      <a:pt x="96" y="46"/>
                      <a:pt x="96" y="46"/>
                      <a:pt x="96" y="46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47" y="95"/>
                      <a:pt x="47" y="95"/>
                      <a:pt x="47" y="95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53" y="194"/>
                      <a:pt x="53" y="194"/>
                      <a:pt x="53" y="194"/>
                    </a:cubicBezTo>
                    <a:cubicBezTo>
                      <a:pt x="160" y="194"/>
                      <a:pt x="160" y="194"/>
                      <a:pt x="160" y="194"/>
                    </a:cubicBezTo>
                    <a:cubicBezTo>
                      <a:pt x="182" y="194"/>
                      <a:pt x="200" y="176"/>
                      <a:pt x="200" y="154"/>
                    </a:cubicBezTo>
                    <a:lnTo>
                      <a:pt x="200" y="58"/>
                    </a:lnTo>
                    <a:close/>
                  </a:path>
                </a:pathLst>
              </a:custGeom>
              <a:solidFill>
                <a:srgbClr val="6DA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Freeform 164"/>
              <p:cNvSpPr/>
              <p:nvPr/>
            </p:nvSpPr>
            <p:spPr bwMode="auto">
              <a:xfrm>
                <a:off x="4157" y="3230"/>
                <a:ext cx="397" cy="415"/>
              </a:xfrm>
              <a:custGeom>
                <a:avLst/>
                <a:gdLst>
                  <a:gd name="T0" fmla="*/ 89 w 89"/>
                  <a:gd name="T1" fmla="*/ 17 h 88"/>
                  <a:gd name="T2" fmla="*/ 71 w 89"/>
                  <a:gd name="T3" fmla="*/ 0 h 88"/>
                  <a:gd name="T4" fmla="*/ 59 w 89"/>
                  <a:gd name="T5" fmla="*/ 5 h 88"/>
                  <a:gd name="T6" fmla="*/ 0 w 89"/>
                  <a:gd name="T7" fmla="*/ 63 h 88"/>
                  <a:gd name="T8" fmla="*/ 25 w 89"/>
                  <a:gd name="T9" fmla="*/ 88 h 88"/>
                  <a:gd name="T10" fmla="*/ 84 w 89"/>
                  <a:gd name="T11" fmla="*/ 30 h 88"/>
                  <a:gd name="T12" fmla="*/ 84 w 89"/>
                  <a:gd name="T13" fmla="*/ 30 h 88"/>
                  <a:gd name="T14" fmla="*/ 89 w 89"/>
                  <a:gd name="T15" fmla="*/ 17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9" h="88">
                    <a:moveTo>
                      <a:pt x="89" y="17"/>
                    </a:moveTo>
                    <a:cubicBezTo>
                      <a:pt x="89" y="8"/>
                      <a:pt x="81" y="0"/>
                      <a:pt x="71" y="0"/>
                    </a:cubicBezTo>
                    <a:cubicBezTo>
                      <a:pt x="67" y="0"/>
                      <a:pt x="62" y="2"/>
                      <a:pt x="59" y="5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25" y="88"/>
                      <a:pt x="25" y="88"/>
                      <a:pt x="25" y="88"/>
                    </a:cubicBezTo>
                    <a:cubicBezTo>
                      <a:pt x="84" y="30"/>
                      <a:pt x="84" y="30"/>
                      <a:pt x="84" y="30"/>
                    </a:cubicBezTo>
                    <a:cubicBezTo>
                      <a:pt x="84" y="30"/>
                      <a:pt x="84" y="30"/>
                      <a:pt x="84" y="30"/>
                    </a:cubicBezTo>
                    <a:cubicBezTo>
                      <a:pt x="87" y="27"/>
                      <a:pt x="89" y="22"/>
                      <a:pt x="89" y="17"/>
                    </a:cubicBezTo>
                    <a:close/>
                  </a:path>
                </a:pathLst>
              </a:custGeom>
              <a:solidFill>
                <a:srgbClr val="739B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Freeform 165"/>
              <p:cNvSpPr/>
              <p:nvPr/>
            </p:nvSpPr>
            <p:spPr bwMode="auto">
              <a:xfrm>
                <a:off x="3878" y="3565"/>
                <a:ext cx="352" cy="368"/>
              </a:xfrm>
              <a:custGeom>
                <a:avLst/>
                <a:gdLst>
                  <a:gd name="T0" fmla="*/ 33 w 117"/>
                  <a:gd name="T1" fmla="*/ 70 h 115"/>
                  <a:gd name="T2" fmla="*/ 20 w 117"/>
                  <a:gd name="T3" fmla="*/ 72 h 115"/>
                  <a:gd name="T4" fmla="*/ 0 w 117"/>
                  <a:gd name="T5" fmla="*/ 103 h 115"/>
                  <a:gd name="T6" fmla="*/ 12 w 117"/>
                  <a:gd name="T7" fmla="*/ 115 h 115"/>
                  <a:gd name="T8" fmla="*/ 12 w 117"/>
                  <a:gd name="T9" fmla="*/ 115 h 115"/>
                  <a:gd name="T10" fmla="*/ 14 w 117"/>
                  <a:gd name="T11" fmla="*/ 115 h 115"/>
                  <a:gd name="T12" fmla="*/ 43 w 117"/>
                  <a:gd name="T13" fmla="*/ 96 h 115"/>
                  <a:gd name="T14" fmla="*/ 45 w 117"/>
                  <a:gd name="T15" fmla="*/ 82 h 115"/>
                  <a:gd name="T16" fmla="*/ 117 w 117"/>
                  <a:gd name="T17" fmla="*/ 11 h 115"/>
                  <a:gd name="T18" fmla="*/ 105 w 117"/>
                  <a:gd name="T19" fmla="*/ 0 h 115"/>
                  <a:gd name="T20" fmla="*/ 33 w 117"/>
                  <a:gd name="T21" fmla="*/ 7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115">
                    <a:moveTo>
                      <a:pt x="33" y="70"/>
                    </a:moveTo>
                    <a:lnTo>
                      <a:pt x="20" y="72"/>
                    </a:lnTo>
                    <a:lnTo>
                      <a:pt x="0" y="103"/>
                    </a:lnTo>
                    <a:lnTo>
                      <a:pt x="12" y="115"/>
                    </a:lnTo>
                    <a:lnTo>
                      <a:pt x="12" y="115"/>
                    </a:lnTo>
                    <a:lnTo>
                      <a:pt x="14" y="115"/>
                    </a:lnTo>
                    <a:lnTo>
                      <a:pt x="43" y="96"/>
                    </a:lnTo>
                    <a:lnTo>
                      <a:pt x="45" y="82"/>
                    </a:lnTo>
                    <a:lnTo>
                      <a:pt x="117" y="11"/>
                    </a:lnTo>
                    <a:lnTo>
                      <a:pt x="105" y="0"/>
                    </a:lnTo>
                    <a:lnTo>
                      <a:pt x="33" y="70"/>
                    </a:lnTo>
                    <a:close/>
                  </a:path>
                </a:pathLst>
              </a:custGeom>
              <a:solidFill>
                <a:srgbClr val="505A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Freeform 166"/>
              <p:cNvSpPr/>
              <p:nvPr/>
            </p:nvSpPr>
            <p:spPr bwMode="auto">
              <a:xfrm>
                <a:off x="4239" y="3310"/>
                <a:ext cx="196" cy="208"/>
              </a:xfrm>
              <a:custGeom>
                <a:avLst/>
                <a:gdLst>
                  <a:gd name="T0" fmla="*/ 7 w 65"/>
                  <a:gd name="T1" fmla="*/ 65 h 65"/>
                  <a:gd name="T2" fmla="*/ 0 w 65"/>
                  <a:gd name="T3" fmla="*/ 59 h 65"/>
                  <a:gd name="T4" fmla="*/ 59 w 65"/>
                  <a:gd name="T5" fmla="*/ 0 h 65"/>
                  <a:gd name="T6" fmla="*/ 65 w 65"/>
                  <a:gd name="T7" fmla="*/ 7 h 65"/>
                  <a:gd name="T8" fmla="*/ 7 w 65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7" y="65"/>
                    </a:moveTo>
                    <a:lnTo>
                      <a:pt x="0" y="59"/>
                    </a:lnTo>
                    <a:lnTo>
                      <a:pt x="59" y="0"/>
                    </a:lnTo>
                    <a:lnTo>
                      <a:pt x="65" y="7"/>
                    </a:lnTo>
                    <a:lnTo>
                      <a:pt x="7" y="65"/>
                    </a:lnTo>
                    <a:close/>
                  </a:path>
                </a:pathLst>
              </a:custGeom>
              <a:solidFill>
                <a:srgbClr val="618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Freeform 167"/>
              <p:cNvSpPr/>
              <p:nvPr/>
            </p:nvSpPr>
            <p:spPr bwMode="auto">
              <a:xfrm>
                <a:off x="4278" y="3358"/>
                <a:ext cx="196" cy="208"/>
              </a:xfrm>
              <a:custGeom>
                <a:avLst/>
                <a:gdLst>
                  <a:gd name="T0" fmla="*/ 8 w 65"/>
                  <a:gd name="T1" fmla="*/ 65 h 65"/>
                  <a:gd name="T2" fmla="*/ 0 w 65"/>
                  <a:gd name="T3" fmla="*/ 57 h 65"/>
                  <a:gd name="T4" fmla="*/ 59 w 65"/>
                  <a:gd name="T5" fmla="*/ 0 h 65"/>
                  <a:gd name="T6" fmla="*/ 65 w 65"/>
                  <a:gd name="T7" fmla="*/ 5 h 65"/>
                  <a:gd name="T8" fmla="*/ 8 w 65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8" y="65"/>
                    </a:moveTo>
                    <a:lnTo>
                      <a:pt x="0" y="57"/>
                    </a:lnTo>
                    <a:lnTo>
                      <a:pt x="59" y="0"/>
                    </a:lnTo>
                    <a:lnTo>
                      <a:pt x="65" y="5"/>
                    </a:lnTo>
                    <a:lnTo>
                      <a:pt x="8" y="65"/>
                    </a:lnTo>
                    <a:close/>
                  </a:path>
                </a:pathLst>
              </a:custGeom>
              <a:solidFill>
                <a:srgbClr val="618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Freeform 168"/>
              <p:cNvSpPr/>
              <p:nvPr/>
            </p:nvSpPr>
            <p:spPr bwMode="auto">
              <a:xfrm>
                <a:off x="3878" y="3223"/>
                <a:ext cx="677" cy="719"/>
              </a:xfrm>
              <a:custGeom>
                <a:avLst/>
                <a:gdLst>
                  <a:gd name="T0" fmla="*/ 0 w 152"/>
                  <a:gd name="T1" fmla="*/ 35 h 152"/>
                  <a:gd name="T2" fmla="*/ 35 w 152"/>
                  <a:gd name="T3" fmla="*/ 70 h 152"/>
                  <a:gd name="T4" fmla="*/ 47 w 152"/>
                  <a:gd name="T5" fmla="*/ 68 h 152"/>
                  <a:gd name="T6" fmla="*/ 127 w 152"/>
                  <a:gd name="T7" fmla="*/ 147 h 152"/>
                  <a:gd name="T8" fmla="*/ 127 w 152"/>
                  <a:gd name="T9" fmla="*/ 147 h 152"/>
                  <a:gd name="T10" fmla="*/ 137 w 152"/>
                  <a:gd name="T11" fmla="*/ 152 h 152"/>
                  <a:gd name="T12" fmla="*/ 152 w 152"/>
                  <a:gd name="T13" fmla="*/ 137 h 152"/>
                  <a:gd name="T14" fmla="*/ 148 w 152"/>
                  <a:gd name="T15" fmla="*/ 127 h 152"/>
                  <a:gd name="T16" fmla="*/ 68 w 152"/>
                  <a:gd name="T17" fmla="*/ 47 h 152"/>
                  <a:gd name="T18" fmla="*/ 70 w 152"/>
                  <a:gd name="T19" fmla="*/ 35 h 152"/>
                  <a:gd name="T20" fmla="*/ 35 w 152"/>
                  <a:gd name="T21" fmla="*/ 0 h 152"/>
                  <a:gd name="T22" fmla="*/ 26 w 152"/>
                  <a:gd name="T23" fmla="*/ 1 h 152"/>
                  <a:gd name="T24" fmla="*/ 46 w 152"/>
                  <a:gd name="T25" fmla="*/ 22 h 152"/>
                  <a:gd name="T26" fmla="*/ 46 w 152"/>
                  <a:gd name="T27" fmla="*/ 22 h 152"/>
                  <a:gd name="T28" fmla="*/ 40 w 152"/>
                  <a:gd name="T29" fmla="*/ 40 h 152"/>
                  <a:gd name="T30" fmla="*/ 22 w 152"/>
                  <a:gd name="T31" fmla="*/ 47 h 152"/>
                  <a:gd name="T32" fmla="*/ 1 w 152"/>
                  <a:gd name="T33" fmla="*/ 26 h 152"/>
                  <a:gd name="T34" fmla="*/ 0 w 152"/>
                  <a:gd name="T35" fmla="*/ 35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2" h="152">
                    <a:moveTo>
                      <a:pt x="0" y="35"/>
                    </a:moveTo>
                    <a:cubicBezTo>
                      <a:pt x="0" y="54"/>
                      <a:pt x="16" y="70"/>
                      <a:pt x="35" y="70"/>
                    </a:cubicBezTo>
                    <a:cubicBezTo>
                      <a:pt x="39" y="70"/>
                      <a:pt x="43" y="69"/>
                      <a:pt x="47" y="68"/>
                    </a:cubicBezTo>
                    <a:cubicBezTo>
                      <a:pt x="127" y="147"/>
                      <a:pt x="127" y="147"/>
                      <a:pt x="127" y="147"/>
                    </a:cubicBezTo>
                    <a:cubicBezTo>
                      <a:pt x="127" y="147"/>
                      <a:pt x="127" y="147"/>
                      <a:pt x="127" y="147"/>
                    </a:cubicBezTo>
                    <a:cubicBezTo>
                      <a:pt x="129" y="150"/>
                      <a:pt x="133" y="152"/>
                      <a:pt x="137" y="152"/>
                    </a:cubicBezTo>
                    <a:cubicBezTo>
                      <a:pt x="145" y="152"/>
                      <a:pt x="152" y="145"/>
                      <a:pt x="152" y="137"/>
                    </a:cubicBezTo>
                    <a:cubicBezTo>
                      <a:pt x="152" y="133"/>
                      <a:pt x="150" y="129"/>
                      <a:pt x="148" y="12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9" y="43"/>
                      <a:pt x="70" y="39"/>
                      <a:pt x="70" y="35"/>
                    </a:cubicBezTo>
                    <a:cubicBezTo>
                      <a:pt x="70" y="16"/>
                      <a:pt x="54" y="0"/>
                      <a:pt x="35" y="0"/>
                    </a:cubicBezTo>
                    <a:cubicBezTo>
                      <a:pt x="32" y="0"/>
                      <a:pt x="29" y="0"/>
                      <a:pt x="26" y="1"/>
                    </a:cubicBezTo>
                    <a:cubicBezTo>
                      <a:pt x="46" y="22"/>
                      <a:pt x="46" y="22"/>
                      <a:pt x="46" y="22"/>
                    </a:cubicBezTo>
                    <a:cubicBezTo>
                      <a:pt x="46" y="22"/>
                      <a:pt x="46" y="22"/>
                      <a:pt x="46" y="22"/>
                    </a:cubicBezTo>
                    <a:cubicBezTo>
                      <a:pt x="50" y="25"/>
                      <a:pt x="47" y="34"/>
                      <a:pt x="40" y="40"/>
                    </a:cubicBezTo>
                    <a:cubicBezTo>
                      <a:pt x="33" y="47"/>
                      <a:pt x="25" y="50"/>
                      <a:pt x="22" y="47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9"/>
                      <a:pt x="0" y="32"/>
                      <a:pt x="0" y="35"/>
                    </a:cubicBezTo>
                    <a:close/>
                  </a:path>
                </a:pathLst>
              </a:custGeom>
              <a:solidFill>
                <a:srgbClr val="F5F7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Oval 169"/>
              <p:cNvSpPr>
                <a:spLocks noChangeArrowheads="1"/>
              </p:cNvSpPr>
              <p:nvPr/>
            </p:nvSpPr>
            <p:spPr bwMode="auto">
              <a:xfrm>
                <a:off x="4461" y="3843"/>
                <a:ext cx="51" cy="54"/>
              </a:xfrm>
              <a:prstGeom prst="ellipse">
                <a:avLst/>
              </a:prstGeom>
              <a:solidFill>
                <a:srgbClr val="CCD0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2" name="TextBox 18      (向天歌演示原创作品：www.TopPPT.cn)"/>
          <p:cNvSpPr txBox="1"/>
          <p:nvPr/>
        </p:nvSpPr>
        <p:spPr>
          <a:xfrm>
            <a:off x="857250" y="3395186"/>
            <a:ext cx="5023485" cy="968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项目二：收音机的制作</a:t>
            </a:r>
            <a:endParaRPr lang="zh-CN" altLang="en-US" sz="3600" b="1" dirty="0">
              <a:solidFill>
                <a:srgbClr val="2B2E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文鼎霹靂體" panose="02010609010101010101" pitchFamily="49" charset="-120"/>
            </a:endParaRPr>
          </a:p>
          <a:p>
            <a:pPr algn="ctr"/>
            <a:r>
              <a:rPr lang="zh-CN" altLang="en-US" sz="2100" b="1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子项目</a:t>
            </a:r>
            <a:r>
              <a:rPr lang="en-US" altLang="zh-CN" sz="2100" b="1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2.</a:t>
            </a:r>
            <a:r>
              <a:rPr lang="zh-CN" altLang="zh-CN" sz="2100" b="1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负反馈放大电路的安装与调试</a:t>
            </a:r>
            <a:endParaRPr lang="zh-CN" altLang="zh-CN" sz="2100" b="1" dirty="0">
              <a:solidFill>
                <a:srgbClr val="2B2E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文鼎霹靂體" panose="02010609010101010101" pitchFamily="49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8" presetClass="entr" presetSubtype="0" accel="50000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99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99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99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99"/>
                            </p:stCondLst>
                            <p:childTnLst>
                              <p:par>
                                <p:cTn id="5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5" grpId="0" bldLvl="0" animBg="1"/>
      <p:bldP spid="26" grpId="0"/>
      <p:bldP spid="2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57250" y="400050"/>
            <a:ext cx="5853113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开始上图中电路，分析讨论具体分为几步</a:t>
            </a:r>
            <a:r>
              <a:rPr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：</a:t>
            </a:r>
            <a:endParaRPr sz="2100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endParaRPr sz="2100" b="1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endParaRPr sz="2100" b="1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r>
              <a:rPr lang="en-US" sz="2100" b="1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1.</a:t>
            </a:r>
            <a:r>
              <a:rPr lang="zh-CN" altLang="en-US" sz="2100" b="1" dirty="0" smtClean="0">
                <a:latin typeface="仿宋_GB2312" panose="02010609030101010101" pitchFamily="49" charset="-122"/>
                <a:ea typeface="仿宋_GB2312" panose="02010609030101010101" pitchFamily="49" charset="-122"/>
                <a:sym typeface="+mn-ea"/>
              </a:rPr>
              <a:t>共发射极放大电路的装配与调试</a:t>
            </a:r>
            <a:r>
              <a:rPr lang="zh-CN" altLang="en-US" sz="2100" b="1" dirty="0" smtClean="0">
                <a:latin typeface="仿宋_GB2312" panose="02010609030101010101" pitchFamily="49" charset="-122"/>
                <a:ea typeface="仿宋_GB2312" panose="02010609030101010101" pitchFamily="49" charset="-122"/>
                <a:sym typeface="+mn-ea"/>
              </a:rPr>
              <a:t>；</a:t>
            </a:r>
            <a:endParaRPr lang="zh-CN" altLang="en-US" sz="2100" b="1" dirty="0" smtClean="0">
              <a:latin typeface="仿宋_GB2312" panose="02010609030101010101" pitchFamily="49" charset="-122"/>
              <a:ea typeface="仿宋_GB2312" panose="02010609030101010101" pitchFamily="49" charset="-122"/>
              <a:sym typeface="+mn-ea"/>
            </a:endParaRPr>
          </a:p>
          <a:p>
            <a:endParaRPr lang="zh-CN" altLang="en-US" sz="2100" b="1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r>
              <a:rPr lang="en-US" altLang="zh-CN" sz="2100" b="1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2.</a:t>
            </a:r>
            <a:r>
              <a:rPr lang="zh-CN" altLang="en-US" sz="2100" b="1" dirty="0" smtClean="0">
                <a:latin typeface="仿宋_GB2312" panose="02010609030101010101" pitchFamily="49" charset="-122"/>
                <a:ea typeface="仿宋_GB2312" panose="02010609030101010101" pitchFamily="49" charset="-122"/>
                <a:sym typeface="+mn-ea"/>
              </a:rPr>
              <a:t>负反馈放大电路的装配与调试</a:t>
            </a:r>
            <a:r>
              <a:rPr lang="zh-CN" altLang="en-US" sz="2100" b="1" dirty="0" smtClean="0">
                <a:latin typeface="仿宋_GB2312" panose="02010609030101010101" pitchFamily="49" charset="-122"/>
                <a:ea typeface="仿宋_GB2312" panose="02010609030101010101" pitchFamily="49" charset="-122"/>
                <a:sym typeface="+mn-ea"/>
              </a:rPr>
              <a:t>；</a:t>
            </a:r>
            <a:endParaRPr lang="zh-CN" altLang="en-US" sz="2100" b="1" dirty="0" smtClean="0">
              <a:latin typeface="仿宋_GB2312" panose="02010609030101010101" pitchFamily="49" charset="-122"/>
              <a:ea typeface="仿宋_GB2312" panose="02010609030101010101" pitchFamily="49" charset="-122"/>
              <a:sym typeface="+mn-ea"/>
            </a:endParaRPr>
          </a:p>
          <a:p>
            <a:endParaRPr lang="zh-CN" altLang="en-US" sz="2100" b="1" dirty="0" smtClean="0">
              <a:latin typeface="仿宋_GB2312" panose="02010609030101010101" pitchFamily="49" charset="-122"/>
              <a:ea typeface="仿宋_GB2312" panose="02010609030101010101" pitchFamily="49" charset="-122"/>
              <a:sym typeface="+mn-ea"/>
            </a:endParaRPr>
          </a:p>
          <a:p>
            <a:r>
              <a:rPr lang="en-US" altLang="zh-CN" sz="2100" b="1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3.</a:t>
            </a:r>
            <a:r>
              <a:rPr lang="zh-CN" altLang="en-US" sz="2100" b="1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功率放大电路的装配与调试；</a:t>
            </a:r>
            <a:endParaRPr lang="zh-CN" altLang="en-US" sz="2100" b="1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endParaRPr lang="zh-CN" altLang="en-US" sz="2100" b="1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r>
              <a:rPr lang="en-US" altLang="zh-CN" sz="2100" b="1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4.</a:t>
            </a:r>
            <a:r>
              <a:rPr lang="zh-CN" altLang="en-US" sz="2100" b="1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滤收音机整机的装配与调试。</a:t>
            </a:r>
            <a:endParaRPr lang="zh-CN" altLang="en-US" sz="2100" b="1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72864" y="48577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15"/>
              <a:t>时间</a:t>
            </a:r>
            <a:r>
              <a:rPr lang="en-US" altLang="zh-CN" sz="1015"/>
              <a:t>2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graphicFrame>
        <p:nvGraphicFramePr>
          <p:cNvPr id="14" name="表格 13"/>
          <p:cNvGraphicFramePr/>
          <p:nvPr>
            <p:custDataLst>
              <p:tags r:id="rId1"/>
            </p:custDataLst>
          </p:nvPr>
        </p:nvGraphicFramePr>
        <p:xfrm>
          <a:off x="7144" y="4763"/>
          <a:ext cx="311785" cy="5140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785"/>
              </a:tblGrid>
              <a:tr h="8705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439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432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420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705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699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4" name="组合 3"/>
          <p:cNvGrpSpPr/>
          <p:nvPr/>
        </p:nvGrpSpPr>
        <p:grpSpPr>
          <a:xfrm>
            <a:off x="4959985" y="1464945"/>
            <a:ext cx="4031680" cy="1710055"/>
            <a:chOff x="6660" y="1710"/>
            <a:chExt cx="6589" cy="2693"/>
          </a:xfrm>
        </p:grpSpPr>
        <p:sp>
          <p:nvSpPr>
            <p:cNvPr id="11" name="左大括号 10"/>
            <p:cNvSpPr/>
            <p:nvPr/>
          </p:nvSpPr>
          <p:spPr>
            <a:xfrm>
              <a:off x="6660" y="1800"/>
              <a:ext cx="720" cy="2282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sz="1015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133" y="1710"/>
              <a:ext cx="611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zh-CN" sz="1800"/>
                <a:t>任务一：收音机共发射极放大电路的安装调试</a:t>
              </a:r>
              <a:endParaRPr lang="zh-CN" altLang="zh-CN" sz="180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166" y="2726"/>
              <a:ext cx="608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800"/>
                <a:t>任务二：</a:t>
              </a:r>
              <a:r>
                <a:rPr lang="zh-CN" altLang="zh-CN" sz="1800">
                  <a:sym typeface="+mn-ea"/>
                </a:rPr>
                <a:t>分析负反馈放大电路</a:t>
              </a:r>
              <a:endParaRPr lang="zh-CN" altLang="zh-CN" sz="1800">
                <a:sym typeface="+mn-ea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7133" y="3387"/>
              <a:ext cx="611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800"/>
                <a:t>任务三：</a:t>
              </a:r>
              <a:r>
                <a:rPr lang="zh-CN" altLang="zh-CN" sz="1800">
                  <a:sym typeface="+mn-ea"/>
                </a:rPr>
                <a:t>负反馈放大电路的仿真与调试</a:t>
              </a:r>
              <a:endParaRPr lang="zh-CN" altLang="zh-CN" sz="1800">
                <a:sym typeface="+mn-ea"/>
              </a:endParaRPr>
            </a:p>
          </p:txBody>
        </p:sp>
      </p:grpSp>
      <p:graphicFrame>
        <p:nvGraphicFramePr>
          <p:cNvPr id="10" name="表格 9"/>
          <p:cNvGraphicFramePr/>
          <p:nvPr>
            <p:custDataLst>
              <p:tags r:id="rId2"/>
            </p:custDataLst>
          </p:nvPr>
        </p:nvGraphicFramePr>
        <p:xfrm>
          <a:off x="6985" y="5080"/>
          <a:ext cx="336550" cy="513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50"/>
              </a:tblGrid>
              <a:tr h="7480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>
                          <a:sym typeface="+mn-ea"/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等腰三角形 22"/>
          <p:cNvSpPr/>
          <p:nvPr/>
        </p:nvSpPr>
        <p:spPr>
          <a:xfrm>
            <a:off x="2030065" y="1671490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2419741" y="1856894"/>
            <a:ext cx="1580515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dirty="0">
                <a:solidFill>
                  <a:srgbClr val="21A3D0"/>
                </a:solidFill>
              </a:rPr>
              <a:t>01</a:t>
            </a:r>
            <a:endParaRPr lang="zh-CN" altLang="en-US" dirty="0">
              <a:solidFill>
                <a:srgbClr val="21A3D0"/>
              </a:solidFill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4153066" y="1402866"/>
            <a:ext cx="47548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360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任务一</a:t>
            </a:r>
            <a:endParaRPr lang="zh-CN" altLang="zh-CN" sz="360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  <a:p>
            <a:pPr algn="ctr"/>
            <a:r>
              <a:rPr lang="zh-CN" altLang="zh-CN" sz="360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共射极放大电路的连接</a:t>
            </a:r>
            <a:endParaRPr lang="en-US" altLang="zh-CN" sz="360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4152688" y="2826390"/>
            <a:ext cx="308360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等腰三角形 38"/>
          <p:cNvSpPr/>
          <p:nvPr/>
        </p:nvSpPr>
        <p:spPr>
          <a:xfrm rot="18035669">
            <a:off x="2382961" y="1282355"/>
            <a:ext cx="360040" cy="310379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0" name="等腰三角形 39"/>
          <p:cNvSpPr/>
          <p:nvPr/>
        </p:nvSpPr>
        <p:spPr>
          <a:xfrm rot="21283757">
            <a:off x="1968925" y="1497553"/>
            <a:ext cx="191945" cy="165470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1" name="等腰三角形 40"/>
          <p:cNvSpPr/>
          <p:nvPr/>
        </p:nvSpPr>
        <p:spPr>
          <a:xfrm rot="15968008">
            <a:off x="1663187" y="1888656"/>
            <a:ext cx="304349" cy="227352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6985" y="5080"/>
          <a:ext cx="336550" cy="513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50"/>
              </a:tblGrid>
              <a:tr h="7480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>
                          <a:sym typeface="+mn-ea"/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265" y="2934970"/>
            <a:ext cx="4147185" cy="650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bldLvl="0" animBg="1"/>
      <p:bldP spid="24" grpId="0"/>
      <p:bldP spid="25" grpId="0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7" name="文本框 6"/>
          <p:cNvSpPr txBox="1"/>
          <p:nvPr/>
        </p:nvSpPr>
        <p:spPr>
          <a:xfrm>
            <a:off x="681990" y="398145"/>
            <a:ext cx="22402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一、任务导入</a:t>
            </a:r>
            <a:endParaRPr lang="zh-CN" altLang="en-US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图片 3" descr="图示, 示意图&#10;&#10;描述已自动生成"/>
          <p:cNvPicPr>
            <a:picLocks noChangeAspect="1"/>
          </p:cNvPicPr>
          <p:nvPr/>
        </p:nvPicPr>
        <p:blipFill>
          <a:blip r:embed="rId1"/>
          <a:srcRect r="3246" b="12363"/>
          <a:stretch>
            <a:fillRect/>
          </a:stretch>
        </p:blipFill>
        <p:spPr>
          <a:xfrm>
            <a:off x="1984375" y="1031875"/>
            <a:ext cx="5045075" cy="37553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表格 9"/>
          <p:cNvGraphicFramePr/>
          <p:nvPr>
            <p:custDataLst>
              <p:tags r:id="rId2"/>
            </p:custDataLst>
          </p:nvPr>
        </p:nvGraphicFramePr>
        <p:xfrm>
          <a:off x="6985" y="5080"/>
          <a:ext cx="336550" cy="513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50"/>
              </a:tblGrid>
              <a:tr h="7480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>
                          <a:sym typeface="+mn-ea"/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6" name="文本框 5"/>
          <p:cNvSpPr txBox="1"/>
          <p:nvPr/>
        </p:nvSpPr>
        <p:spPr>
          <a:xfrm>
            <a:off x="825500" y="243840"/>
            <a:ext cx="2240280" cy="814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二、任务实施</a:t>
            </a:r>
            <a:endParaRPr lang="zh-CN" altLang="en-US" sz="27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zh-CN" altLang="en-US" sz="20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25500" y="755650"/>
            <a:ext cx="775017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66065" indent="-266065"/>
            <a:r>
              <a:rPr lang="en-US" sz="1800" b="0">
                <a:latin typeface="宋体" panose="02010600030101010101" pitchFamily="2" charset="-122"/>
                <a:ea typeface="宋体" panose="02010600030101010101" pitchFamily="2" charset="-122"/>
              </a:rPr>
              <a:t>b)</a:t>
            </a:r>
            <a:r>
              <a:rPr lang="en-US" sz="1800" b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sz="1800" b="0">
                <a:ea typeface="宋体" panose="02010600030101010101" pitchFamily="2" charset="-122"/>
              </a:rPr>
              <a:t>操作要求（1）连接前检查和筛选元器件，检查出不合格的元件、缺失的元件、模块的错误链接点；（2）按照电路图要求，将缺失的各元器件在电路板上进行布局、安装与连接；（3）熟练掌握</a:t>
            </a:r>
            <a:r>
              <a:rPr lang="zh-CN" sz="1800">
                <a:ea typeface="宋体" panose="02010600030101010101" pitchFamily="2" charset="-122"/>
                <a:sym typeface="+mn-ea"/>
              </a:rPr>
              <a:t>连接</a:t>
            </a:r>
            <a:r>
              <a:rPr lang="zh-CN" sz="1800" b="0">
                <a:ea typeface="宋体" panose="02010600030101010101" pitchFamily="2" charset="-122"/>
              </a:rPr>
              <a:t>方法，无断路、短路情况；（</a:t>
            </a:r>
            <a:r>
              <a:rPr lang="en-US" sz="1800" b="0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sz="1800" b="0">
                <a:ea typeface="宋体" panose="02010600030101010101" pitchFamily="2" charset="-122"/>
              </a:rPr>
              <a:t>）所有操作符合行业安全文明生产规范；（</a:t>
            </a:r>
            <a:r>
              <a:rPr lang="en-US" sz="1800" b="0"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sz="1800" b="0">
                <a:ea typeface="宋体" panose="02010600030101010101" pitchFamily="2" charset="-122"/>
              </a:rPr>
              <a:t>）连接调试完毕后，关闭电源，工具摆放整齐，场地清理干净。c）电路调试</a:t>
            </a:r>
            <a:r>
              <a:rPr lang="en-US" sz="1800" b="0">
                <a:latin typeface="宋体" panose="02010600030101010101" pitchFamily="2" charset="-122"/>
                <a:ea typeface="宋体" panose="02010600030101010101" pitchFamily="2" charset="-122"/>
              </a:rPr>
              <a:t>(1)</a:t>
            </a:r>
            <a:r>
              <a:rPr lang="zh-CN" sz="1800" b="0">
                <a:ea typeface="宋体" panose="02010600030101010101" pitchFamily="2" charset="-122"/>
              </a:rPr>
              <a:t>选择+5V稳压电源，为放大电路提供直流电源。</a:t>
            </a:r>
            <a:r>
              <a:rPr lang="en-US" sz="1800" b="0">
                <a:latin typeface="宋体" panose="02010600030101010101" pitchFamily="2" charset="-122"/>
                <a:ea typeface="宋体" panose="02010600030101010101" pitchFamily="2" charset="-122"/>
              </a:rPr>
              <a:t>(2)</a:t>
            </a:r>
            <a:r>
              <a:rPr lang="zh-CN" sz="1800" b="0">
                <a:ea typeface="宋体" panose="02010600030101010101" pitchFamily="2" charset="-122"/>
              </a:rPr>
              <a:t>函数信号发生器输出正弦波，幅值</a:t>
            </a:r>
            <a:r>
              <a:rPr lang="en-US" altLang="zh-CN" sz="1800" b="0">
                <a:ea typeface="宋体" panose="02010600030101010101" pitchFamily="2" charset="-122"/>
              </a:rPr>
              <a:t>8V</a:t>
            </a:r>
            <a:r>
              <a:rPr lang="zh-CN" altLang="zh-CN" sz="1800" b="0">
                <a:ea typeface="宋体" panose="02010600030101010101" pitchFamily="2" charset="-122"/>
              </a:rPr>
              <a:t>交流</a:t>
            </a:r>
            <a:r>
              <a:rPr lang="zh-CN" sz="1800" b="0">
                <a:ea typeface="宋体" panose="02010600030101010101" pitchFamily="2" charset="-122"/>
              </a:rPr>
              <a:t>，为放大电路提供输入信号。</a:t>
            </a:r>
            <a:endParaRPr lang="zh-CN" sz="1800" b="0">
              <a:ea typeface="宋体" panose="02010600030101010101" pitchFamily="2" charset="-122"/>
            </a:endParaRPr>
          </a:p>
          <a:p>
            <a:pPr marL="266065" indent="-266065"/>
            <a:r>
              <a:rPr lang="zh-CN" sz="1800">
                <a:ea typeface="宋体" panose="02010600030101010101" pitchFamily="2" charset="-122"/>
                <a:sym typeface="+mn-ea"/>
              </a:rPr>
              <a:t>(3)测量放大电路的静态工作点，并记录在下表中；</a:t>
            </a:r>
            <a:r>
              <a:rPr lang="zh-CN" sz="1800" b="0">
                <a:ea typeface="宋体" panose="02010600030101010101" pitchFamily="2" charset="-122"/>
              </a:rPr>
              <a:t>(</a:t>
            </a:r>
            <a:r>
              <a:rPr lang="en-US" altLang="zh-CN" sz="1800" b="0">
                <a:ea typeface="宋体" panose="02010600030101010101" pitchFamily="2" charset="-122"/>
              </a:rPr>
              <a:t>4</a:t>
            </a:r>
            <a:r>
              <a:rPr lang="zh-CN" sz="1800" b="0">
                <a:ea typeface="宋体" panose="02010600030101010101" pitchFamily="2" charset="-122"/>
              </a:rPr>
              <a:t>)通过</a:t>
            </a:r>
            <a:r>
              <a:rPr lang="en-US" altLang="zh-CN" sz="1800" b="0">
                <a:ea typeface="宋体" panose="02010600030101010101" pitchFamily="2" charset="-122"/>
              </a:rPr>
              <a:t>Multisim</a:t>
            </a:r>
            <a:r>
              <a:rPr lang="zh-CN" altLang="en-US" sz="1800" b="0">
                <a:ea typeface="宋体" panose="02010600030101010101" pitchFamily="2" charset="-122"/>
              </a:rPr>
              <a:t>搭建仿真电路，</a:t>
            </a:r>
            <a:r>
              <a:rPr lang="zh-CN" sz="1800" b="0">
                <a:ea typeface="宋体" panose="02010600030101010101" pitchFamily="2" charset="-122"/>
              </a:rPr>
              <a:t>通过示波器观察放大电路的输出波形</a:t>
            </a:r>
            <a:r>
              <a:rPr lang="en-US" altLang="zh-CN" sz="1800" b="0">
                <a:ea typeface="宋体" panose="02010600030101010101" pitchFamily="2" charset="-122"/>
              </a:rPr>
              <a:t>     </a:t>
            </a:r>
            <a:r>
              <a:rPr lang="zh-CN" sz="1800">
                <a:ea typeface="宋体" panose="02010600030101010101" pitchFamily="2" charset="-122"/>
                <a:sym typeface="+mn-ea"/>
              </a:rPr>
              <a:t>，并绘制在作业本上。(</a:t>
            </a:r>
            <a:r>
              <a:rPr lang="en-US" altLang="zh-CN" sz="1800">
                <a:ea typeface="宋体" panose="02010600030101010101" pitchFamily="2" charset="-122"/>
                <a:sym typeface="+mn-ea"/>
              </a:rPr>
              <a:t>5</a:t>
            </a:r>
            <a:r>
              <a:rPr lang="zh-CN" sz="1800">
                <a:ea typeface="宋体" panose="02010600030101010101" pitchFamily="2" charset="-122"/>
                <a:sym typeface="+mn-ea"/>
              </a:rPr>
              <a:t>)拓展内容：调节</a:t>
            </a:r>
            <a:r>
              <a:rPr lang="en-US" altLang="zh-CN" sz="1800">
                <a:ea typeface="宋体" panose="02010600030101010101" pitchFamily="2" charset="-122"/>
                <a:sym typeface="+mn-ea"/>
              </a:rPr>
              <a:t>Rb</a:t>
            </a:r>
            <a:r>
              <a:rPr lang="zh-CN" altLang="en-US" sz="1800">
                <a:ea typeface="宋体" panose="02010600030101010101" pitchFamily="2" charset="-122"/>
                <a:sym typeface="+mn-ea"/>
              </a:rPr>
              <a:t>的值，变更</a:t>
            </a:r>
            <a:r>
              <a:rPr lang="zh-CN" sz="1800">
                <a:ea typeface="宋体" panose="02010600030101010101" pitchFamily="2" charset="-122"/>
                <a:sym typeface="+mn-ea"/>
              </a:rPr>
              <a:t>放大电路的静态工作点，观察输出波形的变化情况。</a:t>
            </a:r>
            <a:endParaRPr lang="zh-CN" altLang="en-US" sz="1800" b="0">
              <a:ea typeface="宋体" panose="02010600030101010101" pitchFamily="2" charset="-122"/>
            </a:endParaRPr>
          </a:p>
          <a:p>
            <a:pPr marL="266065" indent="-266065"/>
            <a:endParaRPr lang="zh-CN" altLang="en-US" sz="1800" b="0"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8011795" y="3752850"/>
            <a:ext cx="274955" cy="37465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0" name="表格 9"/>
          <p:cNvGraphicFramePr/>
          <p:nvPr>
            <p:custDataLst>
              <p:tags r:id="rId2"/>
            </p:custDataLst>
          </p:nvPr>
        </p:nvGraphicFramePr>
        <p:xfrm>
          <a:off x="6985" y="5080"/>
          <a:ext cx="336550" cy="513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50"/>
              </a:tblGrid>
              <a:tr h="7480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>
                          <a:sym typeface="+mn-ea"/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2" name="Rectangle 5"/>
          <p:cNvSpPr/>
          <p:nvPr/>
        </p:nvSpPr>
        <p:spPr>
          <a:xfrm>
            <a:off x="3493294" y="-300037"/>
            <a:ext cx="6858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en-US" sz="1800" dirty="0"/>
          </a:p>
        </p:txBody>
      </p:sp>
      <p:graphicFrame>
        <p:nvGraphicFramePr>
          <p:cNvPr id="4" name="表格 3"/>
          <p:cNvGraphicFramePr/>
          <p:nvPr/>
        </p:nvGraphicFramePr>
        <p:xfrm>
          <a:off x="1092200" y="852805"/>
          <a:ext cx="6628130" cy="40646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620"/>
                <a:gridCol w="1170305"/>
                <a:gridCol w="905510"/>
                <a:gridCol w="641985"/>
                <a:gridCol w="730250"/>
                <a:gridCol w="1076325"/>
                <a:gridCol w="730885"/>
                <a:gridCol w="730250"/>
              </a:tblGrid>
              <a:tr h="5810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序号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色环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辨识阻值(Ω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辨识误差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实测值(Ω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测试时万用表档位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是否合格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5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棕黑黑棕棕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1k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±1%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995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是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例子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8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1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8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E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1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L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5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5080"/>
          <a:ext cx="336550" cy="513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50"/>
              </a:tblGrid>
              <a:tr h="7480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>
                          <a:sym typeface="+mn-ea"/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1" name="文本框 100"/>
          <p:cNvSpPr txBox="1"/>
          <p:nvPr/>
        </p:nvSpPr>
        <p:spPr>
          <a:xfrm>
            <a:off x="765175" y="68580"/>
            <a:ext cx="60217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66065" indent="-266065"/>
            <a:r>
              <a:rPr lang="zh-CN" sz="1800" b="0">
                <a:ea typeface="宋体" panose="02010600030101010101" pitchFamily="2" charset="-122"/>
              </a:rPr>
              <a:t>d)完成作答部分(1)</a:t>
            </a:r>
            <a:r>
              <a:rPr lang="zh-CN" altLang="zh-CN" sz="1800">
                <a:sym typeface="+mn-ea"/>
              </a:rPr>
              <a:t>列元件清单</a:t>
            </a:r>
            <a:r>
              <a:rPr lang="zh-CN" sz="1800" b="0">
                <a:ea typeface="宋体" panose="02010600030101010101" pitchFamily="2" charset="-122"/>
              </a:rPr>
              <a:t>，并测量元件参数，并记录到下表中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5" name="表格 4"/>
          <p:cNvGraphicFramePr/>
          <p:nvPr/>
        </p:nvGraphicFramePr>
        <p:xfrm>
          <a:off x="1523365" y="795020"/>
          <a:ext cx="6492240" cy="35331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9135"/>
                <a:gridCol w="1275080"/>
                <a:gridCol w="1318260"/>
                <a:gridCol w="1318895"/>
                <a:gridCol w="1085850"/>
                <a:gridCol w="795020"/>
              </a:tblGrid>
              <a:tr h="2717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序号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标称电压(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V)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标称容量(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F)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实测容量(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F)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是否合格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7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7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7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2275205" y="2105025"/>
            <a:ext cx="3542030" cy="7035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/>
              <a:t>1法拉(F)= 1000毫法(mF)=1000000微法(μF)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1微法(μF)= 1000纳法(nF)= 1000000皮法(pF)。</a:t>
            </a:r>
            <a:endParaRPr lang="zh-CN" altLang="en-US"/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5080"/>
          <a:ext cx="336550" cy="513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50"/>
              </a:tblGrid>
              <a:tr h="7480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>
                          <a:sym typeface="+mn-ea"/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表格 1"/>
          <p:cNvGraphicFramePr/>
          <p:nvPr/>
        </p:nvGraphicFramePr>
        <p:xfrm>
          <a:off x="732155" y="3257550"/>
          <a:ext cx="8074660" cy="26492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9195"/>
                <a:gridCol w="1322705"/>
                <a:gridCol w="1718945"/>
                <a:gridCol w="1284605"/>
                <a:gridCol w="1285240"/>
                <a:gridCol w="1283970"/>
              </a:tblGrid>
              <a:tr h="3784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序号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型号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极性类型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β规范值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β测试值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是否合格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84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7322820" y="45910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10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sp>
        <p:nvSpPr>
          <p:cNvPr id="101" name="文本框 100"/>
          <p:cNvSpPr txBox="1"/>
          <p:nvPr/>
        </p:nvSpPr>
        <p:spPr>
          <a:xfrm>
            <a:off x="1183640" y="570230"/>
            <a:ext cx="602170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66065" indent="-266065"/>
            <a:r>
              <a:rPr lang="zh-CN" sz="1800" b="0">
                <a:ea typeface="宋体" panose="02010600030101010101" pitchFamily="2" charset="-122"/>
              </a:rPr>
              <a:t>(</a:t>
            </a:r>
            <a:r>
              <a:rPr lang="en-US" altLang="zh-CN" sz="1800" b="0">
                <a:ea typeface="宋体" panose="02010600030101010101" pitchFamily="2" charset="-122"/>
              </a:rPr>
              <a:t>2</a:t>
            </a:r>
            <a:r>
              <a:rPr lang="zh-CN" sz="1800" b="0">
                <a:ea typeface="宋体" panose="02010600030101010101" pitchFamily="2" charset="-122"/>
              </a:rPr>
              <a:t>)测量放大电路的静态工作点，并记录到下表中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1183640" y="1492250"/>
            <a:ext cx="6831330" cy="131445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0" name="表格 9"/>
          <p:cNvGraphicFramePr/>
          <p:nvPr>
            <p:custDataLst>
              <p:tags r:id="rId2"/>
            </p:custDataLst>
          </p:nvPr>
        </p:nvGraphicFramePr>
        <p:xfrm>
          <a:off x="6985" y="5080"/>
          <a:ext cx="336550" cy="513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50"/>
              </a:tblGrid>
              <a:tr h="7480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>
                          <a:sym typeface="+mn-ea"/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7322820" y="45910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10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sp>
        <p:nvSpPr>
          <p:cNvPr id="102" name="文本框 101"/>
          <p:cNvSpPr txBox="1"/>
          <p:nvPr/>
        </p:nvSpPr>
        <p:spPr>
          <a:xfrm>
            <a:off x="1466215" y="104521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93980"/>
            <a:r>
              <a:rPr lang="zh-CN" sz="1800" b="0">
                <a:ea typeface="宋体" panose="02010600030101010101" pitchFamily="2" charset="-122"/>
              </a:rPr>
              <a:t>（</a:t>
            </a:r>
            <a:r>
              <a:rPr lang="en-US" altLang="zh-CN" sz="1800" b="0">
                <a:ea typeface="宋体" panose="02010600030101010101" pitchFamily="2" charset="-122"/>
              </a:rPr>
              <a:t>3</a:t>
            </a:r>
            <a:r>
              <a:rPr lang="zh-CN" sz="1800" b="0">
                <a:ea typeface="宋体" panose="02010600030101010101" pitchFamily="2" charset="-122"/>
              </a:rPr>
              <a:t>）绘制输出电压的波形图：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1466215" y="1413510"/>
          <a:ext cx="5845175" cy="223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图片 5"/>
          <p:cNvPicPr/>
          <p:nvPr/>
        </p:nvPicPr>
        <p:blipFill>
          <a:blip r:embed="rId1"/>
          <a:stretch>
            <a:fillRect/>
          </a:stretch>
        </p:blipFill>
        <p:spPr>
          <a:xfrm>
            <a:off x="1466215" y="1413510"/>
            <a:ext cx="1190625" cy="333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2032000" y="4109720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1800" b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 </a:t>
            </a:r>
            <a:endParaRPr lang="en-US" altLang="en-US" sz="1800" b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2"/>
            </p:custDataLst>
          </p:nvPr>
        </p:nvGraphicFramePr>
        <p:xfrm>
          <a:off x="6985" y="5080"/>
          <a:ext cx="336550" cy="513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50"/>
              </a:tblGrid>
              <a:tr h="7480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>
                          <a:sym typeface="+mn-ea"/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4" name="文本框 3"/>
          <p:cNvSpPr txBox="1"/>
          <p:nvPr/>
        </p:nvSpPr>
        <p:spPr>
          <a:xfrm>
            <a:off x="1219835" y="996315"/>
            <a:ext cx="670369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6</a:t>
            </a:r>
            <a:r>
              <a:rPr lang="zh-CN" altLang="en-US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个小队，每队展示</a:t>
            </a:r>
            <a:r>
              <a:rPr lang="en-US" alt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2</a:t>
            </a:r>
            <a:r>
              <a:rPr lang="zh-CN" altLang="en-US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分钟，可以多人展示。</a:t>
            </a:r>
            <a:endParaRPr lang="zh-CN" altLang="en-US" sz="2100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r>
              <a:rPr lang="zh-CN" altLang="en-US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展示内容：改变</a:t>
            </a:r>
            <a:r>
              <a:rPr 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静态工作点输出电压波形的变化</a:t>
            </a:r>
            <a:r>
              <a:rPr lang="zh-CN" altLang="en-US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。</a:t>
            </a:r>
            <a:endParaRPr lang="zh-CN" altLang="en-US" sz="2100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43700" y="45148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12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sp>
        <p:nvSpPr>
          <p:cNvPr id="6" name="文本框 5"/>
          <p:cNvSpPr txBox="1"/>
          <p:nvPr/>
        </p:nvSpPr>
        <p:spPr>
          <a:xfrm>
            <a:off x="1085850" y="457200"/>
            <a:ext cx="22402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三、成果展示</a:t>
            </a:r>
            <a:endParaRPr lang="zh-CN" altLang="en-US" sz="27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图片 6" descr="showtim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2265" y="1765935"/>
            <a:ext cx="4857115" cy="2987675"/>
          </a:xfrm>
          <a:prstGeom prst="rect">
            <a:avLst/>
          </a:prstGeom>
        </p:spPr>
      </p:pic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6985" y="5080"/>
          <a:ext cx="336550" cy="513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50"/>
              </a:tblGrid>
              <a:tr h="7480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>
                          <a:sym typeface="+mn-ea"/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6777990" y="4672965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5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sp>
        <p:nvSpPr>
          <p:cNvPr id="6" name="文本框 5"/>
          <p:cNvSpPr txBox="1"/>
          <p:nvPr/>
        </p:nvSpPr>
        <p:spPr>
          <a:xfrm>
            <a:off x="1085850" y="447675"/>
            <a:ext cx="22402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四、任务评价</a:t>
            </a:r>
            <a:endParaRPr lang="zh-CN" altLang="en-US" sz="27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32216" name="表格 132215"/>
          <p:cNvGraphicFramePr/>
          <p:nvPr>
            <p:custDataLst>
              <p:tags r:id="rId1"/>
            </p:custDataLst>
          </p:nvPr>
        </p:nvGraphicFramePr>
        <p:xfrm>
          <a:off x="1600200" y="1200150"/>
          <a:ext cx="5886450" cy="3458845"/>
        </p:xfrm>
        <a:graphic>
          <a:graphicData uri="http://schemas.openxmlformats.org/drawingml/2006/table">
            <a:tbl>
              <a:tblPr/>
              <a:tblGrid>
                <a:gridCol w="685800"/>
                <a:gridCol w="1257300"/>
                <a:gridCol w="620395"/>
                <a:gridCol w="751205"/>
                <a:gridCol w="1200150"/>
                <a:gridCol w="342900"/>
                <a:gridCol w="342900"/>
                <a:gridCol w="342900"/>
                <a:gridCol w="342900"/>
              </a:tblGrid>
              <a:tr h="285750"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solidFill>
                            <a:schemeClr val="tx2"/>
                          </a:solidFill>
                          <a:latin typeface="微软雅黑" panose="020B0503020204020204" pitchFamily="34" charset="-122"/>
                        </a:rPr>
                        <a:t>评 价 内 容</a:t>
                      </a:r>
                      <a:endParaRPr lang="zh-CN" altLang="en-US" sz="1200" b="1" dirty="0">
                        <a:solidFill>
                          <a:schemeClr val="tx2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优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良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中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差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 rowSpan="4">
                  <a:txBody>
                    <a:bodyPr/>
                    <a:p>
                      <a:pPr marL="0" lvl="0" indent="0" algn="ctr" fontAlgn="ctr">
                        <a:buNone/>
                      </a:pPr>
                      <a:endParaRPr lang="en-US" altLang="zh-CN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知识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与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技能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1.熟悉电路的图形符号； 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2.会根据实际电路要求，完成电路图的搭建；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3.掌握万用表测量电压、电流的方法； 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29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marL="0" lvl="0" indent="0">
                        <a:lnSpc>
                          <a:spcPct val="12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4.掌握电路仿真的方法。 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rowSpan="3">
                  <a:txBody>
                    <a:bodyPr/>
                    <a:p>
                      <a:pPr marL="0" lvl="0" indent="0" algn="ctr" fontAlgn="ctr">
                        <a:buNone/>
                      </a:pPr>
                      <a:endParaRPr lang="en-US" altLang="zh-CN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安全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用电</a:t>
                      </a:r>
                      <a:endParaRPr lang="zh-CN" altLang="en-US" sz="1200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1.遵守安全操作规程和实训室实训规程；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en-US" altLang="zh-CN" sz="1200" b="1">
                          <a:latin typeface="微软雅黑" panose="020B0503020204020204" pitchFamily="34" charset="-122"/>
                        </a:rPr>
                        <a:t>2.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工作服、劳保用品穿戴整齐；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en-US" altLang="zh-CN" sz="1200" b="1">
                          <a:latin typeface="微软雅黑" panose="020B0503020204020204" pitchFamily="34" charset="-122"/>
                        </a:rPr>
                        <a:t>3.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工具、仪表摆放整齐，保证用后完好。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510">
                <a:tc>
                  <a:txBody>
                    <a:bodyPr/>
                    <a:p>
                      <a:pPr marL="0" lvl="0" indent="0">
                        <a:buNone/>
                      </a:pPr>
                      <a:r>
                        <a:rPr lang="en-US" altLang="zh-CN" sz="1200" b="1">
                          <a:latin typeface="微软雅黑" panose="020B0503020204020204" pitchFamily="34" charset="-122"/>
                        </a:rPr>
                        <a:t>6S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整理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清理、整顿、清扫、清洁、素养、安全。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rowSpan="2"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学习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表现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出勤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纪律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团队成员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1170"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综合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评价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  <a:sym typeface="+mn-ea"/>
                        </a:rPr>
                        <a:t>教师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  <a:sym typeface="+mn-ea"/>
                        </a:rPr>
                        <a:t>签字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2198" name="矩形 132197"/>
          <p:cNvSpPr/>
          <p:nvPr/>
        </p:nvSpPr>
        <p:spPr>
          <a:xfrm>
            <a:off x="3832860" y="789305"/>
            <a:ext cx="18084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>
              <a:spcBef>
                <a:spcPct val="20000"/>
              </a:spcBef>
            </a:pP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</a:rPr>
              <a:t>任务一检查评价单</a:t>
            </a:r>
            <a:endParaRPr lang="zh-CN" altLang="en-US" sz="16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2"/>
            </p:custDataLst>
          </p:nvPr>
        </p:nvGraphicFramePr>
        <p:xfrm>
          <a:off x="6985" y="5080"/>
          <a:ext cx="336550" cy="513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50"/>
              </a:tblGrid>
              <a:tr h="7480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>
                          <a:sym typeface="+mn-ea"/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整体设计：课程进度表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29"/>
            <a:ext cx="9144000" cy="514064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505835" y="1539875"/>
            <a:ext cx="1247140" cy="1828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15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等腰三角形 22"/>
          <p:cNvSpPr/>
          <p:nvPr/>
        </p:nvSpPr>
        <p:spPr>
          <a:xfrm>
            <a:off x="2030065" y="1671490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2419741" y="1856894"/>
            <a:ext cx="176530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dirty="0">
                <a:solidFill>
                  <a:srgbClr val="21A3D0"/>
                </a:solidFill>
              </a:rPr>
              <a:t>02</a:t>
            </a:r>
            <a:endParaRPr lang="zh-CN" altLang="en-US" dirty="0">
              <a:solidFill>
                <a:srgbClr val="21A3D0"/>
              </a:solidFill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4385952" y="1126006"/>
            <a:ext cx="445008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480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任务二</a:t>
            </a:r>
            <a:endParaRPr lang="zh-CN" altLang="zh-CN" sz="480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  <a:p>
            <a:pPr algn="ctr"/>
            <a:r>
              <a:rPr lang="zh-CN" altLang="zh-CN" sz="480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分析负反馈电路</a:t>
            </a:r>
            <a:endParaRPr lang="zh-CN" altLang="zh-CN" sz="480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4152688" y="2826390"/>
            <a:ext cx="308360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等腰三角形 38"/>
          <p:cNvSpPr/>
          <p:nvPr/>
        </p:nvSpPr>
        <p:spPr>
          <a:xfrm rot="18035669">
            <a:off x="2382961" y="1282355"/>
            <a:ext cx="360040" cy="310379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0" name="等腰三角形 39"/>
          <p:cNvSpPr/>
          <p:nvPr/>
        </p:nvSpPr>
        <p:spPr>
          <a:xfrm rot="21283757">
            <a:off x="1968925" y="1497553"/>
            <a:ext cx="191945" cy="165470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1" name="等腰三角形 40"/>
          <p:cNvSpPr/>
          <p:nvPr/>
        </p:nvSpPr>
        <p:spPr>
          <a:xfrm rot="15968008">
            <a:off x="1663187" y="1888656"/>
            <a:ext cx="304349" cy="227352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980" y="2958465"/>
            <a:ext cx="3310255" cy="1192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bldLvl="0" animBg="1"/>
      <p:bldP spid="24" grpId="0"/>
      <p:bldP spid="25" grpId="0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5922" name="标题 465921"/>
          <p:cNvSpPr>
            <a:spLocks noGrp="1"/>
          </p:cNvSpPr>
          <p:nvPr>
            <p:ph type="title"/>
          </p:nvPr>
        </p:nvSpPr>
        <p:spPr>
          <a:xfrm>
            <a:off x="2159476" y="418069"/>
            <a:ext cx="4104085" cy="857250"/>
          </a:xfrm>
        </p:spPr>
        <p:txBody>
          <a:bodyPr anchor="ctr" anchorCtr="0"/>
          <a:p>
            <a:r>
              <a:rPr lang="zh-CN" altLang="en-US" sz="2000" dirty="0"/>
              <a:t>（</a:t>
            </a:r>
            <a:r>
              <a:rPr lang="en-US" altLang="zh-CN" sz="2000" dirty="0"/>
              <a:t>1</a:t>
            </a:r>
            <a:r>
              <a:rPr lang="zh-CN" altLang="en-US" sz="2000" dirty="0"/>
              <a:t>）反馈的基本概念 </a:t>
            </a:r>
            <a:endParaRPr lang="zh-CN" altLang="en-US" sz="2000" dirty="0"/>
          </a:p>
        </p:txBody>
      </p:sp>
      <p:sp>
        <p:nvSpPr>
          <p:cNvPr id="465925" name="动作按钮: 后退或前一项 465924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65926" name="动作按钮: 前进或下一项 465925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65927" name="动作按钮: 第一张 465926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65937" name="矩形 465936"/>
          <p:cNvSpPr/>
          <p:nvPr/>
        </p:nvSpPr>
        <p:spPr>
          <a:xfrm>
            <a:off x="1143000" y="1252538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65938" name="矩形 465937"/>
          <p:cNvSpPr/>
          <p:nvPr/>
        </p:nvSpPr>
        <p:spPr>
          <a:xfrm>
            <a:off x="4460081" y="2290723"/>
            <a:ext cx="268605" cy="22987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>
              <a:lnSpc>
                <a:spcPct val="100000"/>
              </a:lnSpc>
            </a:pPr>
            <a:r>
              <a:rPr lang="zh-CN" altLang="en-US" sz="9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zh-CN" altLang="en-US" sz="1800" b="0" dirty="0">
              <a:latin typeface="Times New Roman" panose="02020603050405020304" pitchFamily="18" charset="0"/>
            </a:endParaRPr>
          </a:p>
        </p:txBody>
      </p:sp>
      <p:pic>
        <p:nvPicPr>
          <p:cNvPr id="465941" name="图片 465940" descr="图8-11反馈方框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4131" y="1113235"/>
            <a:ext cx="3564731" cy="184665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5942" name="矩形 465941"/>
          <p:cNvSpPr/>
          <p:nvPr/>
        </p:nvSpPr>
        <p:spPr>
          <a:xfrm>
            <a:off x="1793161" y="3743405"/>
            <a:ext cx="6121400" cy="829945"/>
          </a:xfrm>
          <a:prstGeom prst="rect">
            <a:avLst/>
          </a:prstGeom>
          <a:noFill/>
          <a:ln w="12700" cap="flat" cmpd="sng">
            <a:solidFill>
              <a:srgbClr val="000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        将放大电路输出量（电压或电流）的一部分或全部，通过某些</a:t>
            </a:r>
            <a:endParaRPr lang="zh-CN" altLang="en-US" sz="1600" b="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元件或网络（称为反馈网络），反向送回到输入端，来影响原输入</a:t>
            </a:r>
            <a:endParaRPr lang="zh-CN" altLang="en-US" sz="1600" b="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量（电压或电流）的过程。</a:t>
            </a:r>
            <a:r>
              <a:rPr lang="zh-CN" altLang="en-US" sz="1600" dirty="0">
                <a:latin typeface="Arial" panose="020B0604020202020204" pitchFamily="34" charset="0"/>
              </a:rPr>
              <a:t> 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465943" name="矩形 465942"/>
          <p:cNvSpPr/>
          <p:nvPr/>
        </p:nvSpPr>
        <p:spPr>
          <a:xfrm>
            <a:off x="2707640" y="2992120"/>
            <a:ext cx="2642235" cy="2794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noAutofit/>
          </a:bodyPr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反馈放大器方框示意图</a:t>
            </a:r>
            <a:r>
              <a:rPr lang="zh-CN" altLang="en-US" sz="1600" dirty="0">
                <a:latin typeface="Arial" panose="020B0604020202020204" pitchFamily="34" charset="0"/>
              </a:rPr>
              <a:t> 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465944" name="圆角矩形标注 465943"/>
          <p:cNvSpPr/>
          <p:nvPr/>
        </p:nvSpPr>
        <p:spPr>
          <a:xfrm>
            <a:off x="1925241" y="1653779"/>
            <a:ext cx="594122" cy="432197"/>
          </a:xfrm>
          <a:prstGeom prst="wedgeRoundRectCallout">
            <a:avLst>
              <a:gd name="adj1" fmla="val 85870"/>
              <a:gd name="adj2" fmla="val -54407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1050" dirty="0">
                <a:latin typeface="Arial" panose="020B0604020202020204" pitchFamily="34" charset="0"/>
              </a:rPr>
              <a:t>输入量</a:t>
            </a:r>
            <a:endParaRPr lang="zh-CN" altLang="en-US" sz="1050" dirty="0">
              <a:latin typeface="Arial" panose="020B0604020202020204" pitchFamily="34" charset="0"/>
            </a:endParaRPr>
          </a:p>
        </p:txBody>
      </p:sp>
      <p:sp>
        <p:nvSpPr>
          <p:cNvPr id="465945" name="圆角矩形标注 465944"/>
          <p:cNvSpPr/>
          <p:nvPr/>
        </p:nvSpPr>
        <p:spPr>
          <a:xfrm>
            <a:off x="6084094" y="1275160"/>
            <a:ext cx="594122" cy="325040"/>
          </a:xfrm>
          <a:prstGeom prst="wedgeRoundRectCallout">
            <a:avLst>
              <a:gd name="adj1" fmla="val -61625"/>
              <a:gd name="adj2" fmla="val 66852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1050" dirty="0">
                <a:latin typeface="Arial" panose="020B0604020202020204" pitchFamily="34" charset="0"/>
              </a:rPr>
              <a:t>输出量</a:t>
            </a:r>
            <a:endParaRPr lang="zh-CN" altLang="en-US" sz="1050" dirty="0">
              <a:latin typeface="Arial" panose="020B0604020202020204" pitchFamily="34" charset="0"/>
            </a:endParaRPr>
          </a:p>
        </p:txBody>
      </p:sp>
      <p:sp>
        <p:nvSpPr>
          <p:cNvPr id="465946" name="圆角矩形标注 465945"/>
          <p:cNvSpPr/>
          <p:nvPr/>
        </p:nvSpPr>
        <p:spPr>
          <a:xfrm>
            <a:off x="2627710" y="2409825"/>
            <a:ext cx="756047" cy="377429"/>
          </a:xfrm>
          <a:prstGeom prst="wedgeRoundRectCallout">
            <a:avLst>
              <a:gd name="adj1" fmla="val 69370"/>
              <a:gd name="adj2" fmla="val -100472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1050" dirty="0">
                <a:latin typeface="Arial" panose="020B0604020202020204" pitchFamily="34" charset="0"/>
              </a:rPr>
              <a:t>反馈量</a:t>
            </a:r>
            <a:endParaRPr lang="zh-CN" altLang="en-US" sz="1050" dirty="0">
              <a:latin typeface="Arial" panose="020B0604020202020204" pitchFamily="34" charset="0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2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614045" y="92710"/>
            <a:ext cx="22402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一、知识导入</a:t>
            </a:r>
            <a:endParaRPr lang="zh-CN" altLang="en-US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944" grpId="0" animBg="1"/>
      <p:bldP spid="465945" grpId="0" animBg="1"/>
      <p:bldP spid="4659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5925" name="动作按钮: 后退或前一项 465924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65926" name="动作按钮: 前进或下一项 465925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65927" name="动作按钮: 第一张 465926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65937" name="矩形 465936"/>
          <p:cNvSpPr/>
          <p:nvPr/>
        </p:nvSpPr>
        <p:spPr>
          <a:xfrm>
            <a:off x="1143000" y="1252538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015"/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负反馈对电路的影响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43000" y="441325"/>
            <a:ext cx="6453505" cy="461200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5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90000">
                <p:cTn id="7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8498" name="标题 618497"/>
          <p:cNvSpPr>
            <a:spLocks noGrp="1"/>
          </p:cNvSpPr>
          <p:nvPr>
            <p:ph type="title"/>
          </p:nvPr>
        </p:nvSpPr>
        <p:spPr>
          <a:xfrm>
            <a:off x="2250281" y="205979"/>
            <a:ext cx="4104085" cy="857250"/>
          </a:xfrm>
        </p:spPr>
        <p:txBody>
          <a:bodyPr anchor="ctr" anchorCtr="0">
            <a:noAutofit/>
          </a:bodyPr>
          <a:p>
            <a:r>
              <a:rPr lang="zh-CN" altLang="en-US" sz="2000" dirty="0"/>
              <a:t>（</a:t>
            </a:r>
            <a:r>
              <a:rPr lang="en-US" altLang="zh-CN" sz="2000" dirty="0"/>
              <a:t>2</a:t>
            </a:r>
            <a:r>
              <a:rPr lang="zh-CN" altLang="en-US" sz="2000" dirty="0"/>
              <a:t>）负反馈的类型及判断 </a:t>
            </a:r>
            <a:endParaRPr lang="zh-CN" altLang="en-US" sz="2000" dirty="0"/>
          </a:p>
        </p:txBody>
      </p:sp>
      <p:sp>
        <p:nvSpPr>
          <p:cNvPr id="618501" name="动作按钮: 后退或前一项 618500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618502" name="动作按钮: 前进或下一项 618501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618503" name="动作按钮: 第一张 618502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618529" name="矩形 618528"/>
          <p:cNvSpPr/>
          <p:nvPr/>
        </p:nvSpPr>
        <p:spPr>
          <a:xfrm>
            <a:off x="2286000" y="4192191"/>
            <a:ext cx="3298825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1800" b="0">
                <a:latin typeface="华文隶书" panose="02010800040101010101" pitchFamily="2" charset="-122"/>
                <a:ea typeface="华文隶书" panose="02010800040101010101" pitchFamily="2" charset="-122"/>
              </a:rPr>
              <a:t>[</a:t>
            </a:r>
            <a:r>
              <a:rPr lang="zh-CN" altLang="en-US" sz="1800" b="0" dirty="0">
                <a:latin typeface="华文隶书" panose="02010800040101010101" pitchFamily="2" charset="-122"/>
                <a:ea typeface="华文隶书" panose="02010800040101010101" pitchFamily="2" charset="-122"/>
              </a:rPr>
              <a:t>动画演示</a:t>
            </a:r>
            <a:r>
              <a:rPr lang="en-US" altLang="zh-CN" sz="1800" b="0">
                <a:latin typeface="华文隶书" panose="02010800040101010101" pitchFamily="2" charset="-122"/>
                <a:ea typeface="华文隶书" panose="02010800040101010101" pitchFamily="2" charset="-122"/>
              </a:rPr>
              <a:t>]</a:t>
            </a:r>
            <a:r>
              <a:rPr lang="zh-CN" altLang="en-US" sz="1800" b="0" dirty="0">
                <a:latin typeface="华文隶书" panose="02010800040101010101" pitchFamily="2" charset="-122"/>
                <a:ea typeface="华文隶书" panose="02010800040101010101" pitchFamily="2" charset="-122"/>
              </a:rPr>
              <a:t>：</a:t>
            </a:r>
            <a:r>
              <a:rPr lang="zh-CN" altLang="en-US" sz="1015" b="0" dirty="0">
                <a:latin typeface="华文隶书" panose="02010800040101010101" pitchFamily="2" charset="-122"/>
                <a:ea typeface="华文隶书" panose="02010800040101010101" pitchFamily="2" charset="-122"/>
              </a:rPr>
              <a:t>瞬时极性法、负反馈类型的判断 </a:t>
            </a:r>
            <a:endParaRPr lang="en-US" altLang="zh-CN" sz="1015" b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618530" name="图片 618529" descr="dhj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6160" y="4049316"/>
            <a:ext cx="600075" cy="6215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8531" name="矩形 618530"/>
          <p:cNvSpPr/>
          <p:nvPr/>
        </p:nvSpPr>
        <p:spPr>
          <a:xfrm>
            <a:off x="1547813" y="1100336"/>
            <a:ext cx="27736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en-US" altLang="zh-CN" sz="240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1</a:t>
            </a:r>
            <a:r>
              <a:rPr lang="zh-CN" altLang="en-US" sz="2400" dirty="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．反馈极性与判断</a:t>
            </a:r>
            <a:endParaRPr lang="zh-CN" altLang="en-US" sz="2400" dirty="0">
              <a:solidFill>
                <a:srgbClr val="000099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618533" name="矩形 618532"/>
          <p:cNvSpPr/>
          <p:nvPr/>
        </p:nvSpPr>
        <p:spPr>
          <a:xfrm>
            <a:off x="2574131" y="3107769"/>
            <a:ext cx="765810" cy="30670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400" dirty="0">
                <a:solidFill>
                  <a:srgbClr val="000099"/>
                </a:solidFill>
                <a:latin typeface="Arial" panose="020B0604020202020204" pitchFamily="34" charset="0"/>
              </a:rPr>
              <a:t>负反馈 </a:t>
            </a:r>
            <a:endParaRPr lang="zh-CN" altLang="en-US" sz="1400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618534" name="矩形 618533"/>
          <p:cNvSpPr/>
          <p:nvPr/>
        </p:nvSpPr>
        <p:spPr>
          <a:xfrm>
            <a:off x="3383756" y="3137218"/>
            <a:ext cx="450659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反馈信号削弱原输入信号，使净输入信号减小，</a:t>
            </a:r>
            <a:endParaRPr lang="zh-CN" altLang="en-US" sz="1600" b="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放大电路增益（也叫放大倍数）下降的为负反馈</a:t>
            </a:r>
            <a:r>
              <a:rPr lang="zh-CN" altLang="en-US" sz="1600" dirty="0">
                <a:latin typeface="Arial" panose="020B0604020202020204" pitchFamily="34" charset="0"/>
              </a:rPr>
              <a:t> 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618535" name="矩形 618534"/>
          <p:cNvSpPr/>
          <p:nvPr/>
        </p:nvSpPr>
        <p:spPr>
          <a:xfrm>
            <a:off x="3437335" y="2027397"/>
            <a:ext cx="39166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400" b="0" dirty="0">
                <a:latin typeface="Arial" panose="020B0604020202020204" pitchFamily="34" charset="0"/>
              </a:rPr>
              <a:t>反馈信号增强原输入信号，使净输入信号增大，</a:t>
            </a:r>
            <a:endParaRPr lang="zh-CN" altLang="en-US" sz="1400" b="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400" b="0" dirty="0">
                <a:latin typeface="Arial" panose="020B0604020202020204" pitchFamily="34" charset="0"/>
              </a:rPr>
              <a:t>放大电路增益提高的为正反馈</a:t>
            </a:r>
            <a:r>
              <a:rPr lang="zh-CN" altLang="en-US" sz="1400" dirty="0">
                <a:latin typeface="Arial" panose="020B0604020202020204" pitchFamily="34" charset="0"/>
              </a:rPr>
              <a:t> 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sp>
        <p:nvSpPr>
          <p:cNvPr id="618536" name="矩形 618535"/>
          <p:cNvSpPr/>
          <p:nvPr/>
        </p:nvSpPr>
        <p:spPr>
          <a:xfrm>
            <a:off x="3762375" y="3902154"/>
            <a:ext cx="12369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en-US" altLang="zh-CN" sz="1600" b="0" i="1">
                <a:latin typeface="Times New Roman" panose="02020603050405020304" pitchFamily="18" charset="0"/>
              </a:rPr>
              <a:t>X</a:t>
            </a:r>
            <a:r>
              <a:rPr lang="en-US" altLang="zh-CN" sz="1600" b="0">
                <a:latin typeface="Times New Roman" panose="02020603050405020304" pitchFamily="18" charset="0"/>
              </a:rPr>
              <a:t>i′</a:t>
            </a:r>
            <a:r>
              <a:rPr lang="zh-CN" altLang="en-US" sz="1600" b="0" dirty="0">
                <a:latin typeface="Times New Roman" panose="02020603050405020304" pitchFamily="18" charset="0"/>
              </a:rPr>
              <a:t>＝</a:t>
            </a:r>
            <a:r>
              <a:rPr lang="en-US" altLang="zh-CN" sz="1600" b="0" i="1">
                <a:latin typeface="Times New Roman" panose="02020603050405020304" pitchFamily="18" charset="0"/>
              </a:rPr>
              <a:t>X</a:t>
            </a:r>
            <a:r>
              <a:rPr lang="en-US" altLang="zh-CN" sz="1600" b="0">
                <a:latin typeface="Times New Roman" panose="02020603050405020304" pitchFamily="18" charset="0"/>
              </a:rPr>
              <a:t>i</a:t>
            </a:r>
            <a:r>
              <a:rPr lang="zh-CN" altLang="en-US" sz="1600" b="0" dirty="0">
                <a:latin typeface="Times New Roman" panose="02020603050405020304" pitchFamily="18" charset="0"/>
              </a:rPr>
              <a:t>－</a:t>
            </a:r>
            <a:r>
              <a:rPr lang="en-US" altLang="zh-CN" sz="1600" b="0" i="1" err="1">
                <a:latin typeface="Times New Roman" panose="02020603050405020304" pitchFamily="18" charset="0"/>
              </a:rPr>
              <a:t>X</a:t>
            </a:r>
            <a:r>
              <a:rPr lang="en-US" altLang="zh-CN" sz="1600" b="0" err="1">
                <a:latin typeface="Times New Roman" panose="02020603050405020304" pitchFamily="18" charset="0"/>
              </a:rPr>
              <a:t>f</a:t>
            </a:r>
            <a:r>
              <a:rPr lang="en-US" altLang="zh-CN" sz="1600">
                <a:latin typeface="Times New Roman" panose="02020603050405020304" pitchFamily="18" charset="0"/>
              </a:rPr>
              <a:t> </a:t>
            </a:r>
            <a:endParaRPr lang="en-US" altLang="zh-CN" sz="1600">
              <a:latin typeface="Times New Roman" panose="02020603050405020304" pitchFamily="18" charset="0"/>
            </a:endParaRPr>
          </a:p>
        </p:txBody>
      </p:sp>
      <p:sp>
        <p:nvSpPr>
          <p:cNvPr id="618537" name="矩形 618536"/>
          <p:cNvSpPr/>
          <p:nvPr/>
        </p:nvSpPr>
        <p:spPr>
          <a:xfrm>
            <a:off x="3869531" y="2660333"/>
            <a:ext cx="12369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en-US" altLang="zh-CN" sz="1600" b="0" i="1">
                <a:latin typeface="Times New Roman" panose="02020603050405020304" pitchFamily="18" charset="0"/>
              </a:rPr>
              <a:t>X</a:t>
            </a:r>
            <a:r>
              <a:rPr lang="en-US" altLang="zh-CN" sz="1600" b="0">
                <a:latin typeface="Times New Roman" panose="02020603050405020304" pitchFamily="18" charset="0"/>
              </a:rPr>
              <a:t>i′</a:t>
            </a:r>
            <a:r>
              <a:rPr lang="zh-CN" altLang="en-US" sz="1600" b="0" dirty="0">
                <a:latin typeface="Times New Roman" panose="02020603050405020304" pitchFamily="18" charset="0"/>
              </a:rPr>
              <a:t>＝</a:t>
            </a:r>
            <a:r>
              <a:rPr lang="en-US" altLang="zh-CN" sz="1600" b="0" i="1">
                <a:latin typeface="Times New Roman" panose="02020603050405020304" pitchFamily="18" charset="0"/>
              </a:rPr>
              <a:t>X</a:t>
            </a:r>
            <a:r>
              <a:rPr lang="en-US" altLang="zh-CN" sz="1600" b="0">
                <a:latin typeface="Times New Roman" panose="02020603050405020304" pitchFamily="18" charset="0"/>
              </a:rPr>
              <a:t>i</a:t>
            </a:r>
            <a:r>
              <a:rPr lang="zh-CN" altLang="en-US" sz="1600" b="0" dirty="0">
                <a:latin typeface="Times New Roman" panose="02020603050405020304" pitchFamily="18" charset="0"/>
              </a:rPr>
              <a:t>＋</a:t>
            </a:r>
            <a:r>
              <a:rPr lang="en-US" altLang="zh-CN" sz="1600" b="0" i="1" err="1">
                <a:latin typeface="Times New Roman" panose="02020603050405020304" pitchFamily="18" charset="0"/>
              </a:rPr>
              <a:t>X</a:t>
            </a:r>
            <a:r>
              <a:rPr lang="en-US" altLang="zh-CN" sz="1600" b="0" err="1">
                <a:latin typeface="Times New Roman" panose="02020603050405020304" pitchFamily="18" charset="0"/>
              </a:rPr>
              <a:t>f</a:t>
            </a:r>
            <a:r>
              <a:rPr lang="en-US" altLang="zh-CN" sz="1600">
                <a:latin typeface="Times New Roman" panose="02020603050405020304" pitchFamily="18" charset="0"/>
              </a:rPr>
              <a:t> </a:t>
            </a:r>
            <a:endParaRPr lang="en-US" altLang="zh-CN" sz="1600">
              <a:latin typeface="Times New Roman" panose="02020603050405020304" pitchFamily="18" charset="0"/>
            </a:endParaRPr>
          </a:p>
        </p:txBody>
      </p:sp>
      <p:sp>
        <p:nvSpPr>
          <p:cNvPr id="618538" name="左大括号 618537"/>
          <p:cNvSpPr/>
          <p:nvPr/>
        </p:nvSpPr>
        <p:spPr>
          <a:xfrm>
            <a:off x="2465785" y="2247900"/>
            <a:ext cx="53578" cy="971550"/>
          </a:xfrm>
          <a:prstGeom prst="leftBrace">
            <a:avLst>
              <a:gd name="adj1" fmla="val 151112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 sz="1015"/>
          </a:p>
        </p:txBody>
      </p:sp>
      <p:sp>
        <p:nvSpPr>
          <p:cNvPr id="618541" name="矩形 618540"/>
          <p:cNvSpPr/>
          <p:nvPr/>
        </p:nvSpPr>
        <p:spPr>
          <a:xfrm>
            <a:off x="2033588" y="2201466"/>
            <a:ext cx="442595" cy="107632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600" dirty="0">
                <a:solidFill>
                  <a:srgbClr val="000099"/>
                </a:solidFill>
                <a:latin typeface="Arial" panose="020B0604020202020204" pitchFamily="34" charset="0"/>
              </a:rPr>
              <a:t>反</a:t>
            </a:r>
            <a:endParaRPr lang="zh-CN" altLang="en-US" sz="16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solidFill>
                  <a:srgbClr val="000099"/>
                </a:solidFill>
                <a:latin typeface="Arial" panose="020B0604020202020204" pitchFamily="34" charset="0"/>
              </a:rPr>
              <a:t>馈</a:t>
            </a:r>
            <a:endParaRPr lang="zh-CN" altLang="en-US" sz="16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solidFill>
                  <a:srgbClr val="000099"/>
                </a:solidFill>
                <a:latin typeface="Arial" panose="020B0604020202020204" pitchFamily="34" charset="0"/>
              </a:rPr>
              <a:t>极</a:t>
            </a:r>
            <a:endParaRPr lang="zh-CN" altLang="en-US" sz="16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solidFill>
                  <a:srgbClr val="000099"/>
                </a:solidFill>
                <a:latin typeface="Arial" panose="020B0604020202020204" pitchFamily="34" charset="0"/>
              </a:rPr>
              <a:t>性 </a:t>
            </a:r>
            <a:endParaRPr lang="zh-CN" altLang="en-US" sz="1600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618542" name="矩形 618541"/>
          <p:cNvSpPr/>
          <p:nvPr/>
        </p:nvSpPr>
        <p:spPr>
          <a:xfrm>
            <a:off x="2519363" y="2081451"/>
            <a:ext cx="765810" cy="30670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400" dirty="0">
                <a:solidFill>
                  <a:srgbClr val="000099"/>
                </a:solidFill>
                <a:latin typeface="Arial" panose="020B0604020202020204" pitchFamily="34" charset="0"/>
              </a:rPr>
              <a:t>正反馈 </a:t>
            </a:r>
            <a:endParaRPr lang="zh-CN" altLang="en-US" sz="1400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618543" name="圆角矩形标注 618542"/>
          <p:cNvSpPr/>
          <p:nvPr/>
        </p:nvSpPr>
        <p:spPr>
          <a:xfrm>
            <a:off x="4787504" y="1545431"/>
            <a:ext cx="1025128" cy="378619"/>
          </a:xfrm>
          <a:prstGeom prst="wedgeRoundRectCallout">
            <a:avLst>
              <a:gd name="adj1" fmla="val -113296"/>
              <a:gd name="adj2" fmla="val -65407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1200" dirty="0">
                <a:latin typeface="Arial" panose="020B0604020202020204" pitchFamily="34" charset="0"/>
              </a:rPr>
              <a:t>瞬时极性法</a:t>
            </a:r>
            <a:endParaRPr lang="zh-CN" altLang="en-US" sz="1200" dirty="0">
              <a:latin typeface="Arial" panose="020B0604020202020204" pitchFamily="34" charset="0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2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5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77219" name="动作按钮: 后退或前一项 777218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777220" name="动作按钮: 前进或下一项 777219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777221" name="动作按钮: 第一张 777220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777222" name="矩形 777221"/>
          <p:cNvSpPr/>
          <p:nvPr/>
        </p:nvSpPr>
        <p:spPr>
          <a:xfrm>
            <a:off x="1860630" y="1231821"/>
            <a:ext cx="313118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（一）交流反馈和直流反馈</a:t>
            </a:r>
            <a:endParaRPr lang="zh-CN" altLang="en-US" sz="1600" b="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b="0">
                <a:latin typeface="Arial" panose="020B0604020202020204" pitchFamily="34" charset="0"/>
              </a:rPr>
              <a:t>                          </a:t>
            </a:r>
            <a:r>
              <a:rPr lang="en-US" altLang="zh-CN" sz="1600" b="0">
                <a:latin typeface="宋体" panose="02010600030101010101" pitchFamily="2" charset="-122"/>
              </a:rPr>
              <a:t>——</a:t>
            </a:r>
            <a:r>
              <a:rPr lang="zh-CN" altLang="en-US" sz="1600" dirty="0">
                <a:latin typeface="Arial" panose="020B0604020202020204" pitchFamily="34" charset="0"/>
              </a:rPr>
              <a:t>按反馈成分 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777223" name="矩形 777222"/>
          <p:cNvSpPr/>
          <p:nvPr/>
        </p:nvSpPr>
        <p:spPr>
          <a:xfrm>
            <a:off x="1570673" y="625356"/>
            <a:ext cx="27736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en-US" altLang="zh-CN" sz="240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2</a:t>
            </a:r>
            <a:r>
              <a:rPr lang="zh-CN" altLang="en-US" sz="2400" dirty="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．反馈类型及判断</a:t>
            </a:r>
            <a:endParaRPr lang="zh-CN" altLang="en-US" sz="2400" dirty="0">
              <a:solidFill>
                <a:srgbClr val="000099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777224" name="矩形 777223"/>
          <p:cNvSpPr/>
          <p:nvPr/>
        </p:nvSpPr>
        <p:spPr>
          <a:xfrm>
            <a:off x="2564765" y="2033588"/>
            <a:ext cx="3077210" cy="30670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400" dirty="0">
                <a:solidFill>
                  <a:srgbClr val="000099"/>
                </a:solidFill>
                <a:latin typeface="Arial" panose="020B0604020202020204" pitchFamily="34" charset="0"/>
              </a:rPr>
              <a:t>交流反馈</a:t>
            </a:r>
            <a:r>
              <a:rPr lang="zh-CN" altLang="en-US" sz="1400" b="0" dirty="0">
                <a:latin typeface="Arial" panose="020B0604020202020204" pitchFamily="34" charset="0"/>
              </a:rPr>
              <a:t>：反馈量中只含交流成分。</a:t>
            </a:r>
            <a:r>
              <a:rPr lang="zh-CN" altLang="en-US" sz="1400" dirty="0">
                <a:latin typeface="Arial" panose="020B0604020202020204" pitchFamily="34" charset="0"/>
              </a:rPr>
              <a:t> 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sp>
        <p:nvSpPr>
          <p:cNvPr id="777225" name="矩形 777224"/>
          <p:cNvSpPr/>
          <p:nvPr/>
        </p:nvSpPr>
        <p:spPr>
          <a:xfrm>
            <a:off x="2579053" y="2776538"/>
            <a:ext cx="3077210" cy="30670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400" dirty="0">
                <a:solidFill>
                  <a:srgbClr val="000099"/>
                </a:solidFill>
                <a:latin typeface="Arial" panose="020B0604020202020204" pitchFamily="34" charset="0"/>
              </a:rPr>
              <a:t>直流反馈</a:t>
            </a:r>
            <a:r>
              <a:rPr lang="zh-CN" altLang="en-US" sz="1400" b="0" dirty="0">
                <a:latin typeface="Arial" panose="020B0604020202020204" pitchFamily="34" charset="0"/>
              </a:rPr>
              <a:t>：反馈量中只含直流成分。</a:t>
            </a:r>
            <a:r>
              <a:rPr lang="zh-CN" altLang="en-US" sz="1400" dirty="0">
                <a:latin typeface="Arial" panose="020B0604020202020204" pitchFamily="34" charset="0"/>
              </a:rPr>
              <a:t> 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sp>
        <p:nvSpPr>
          <p:cNvPr id="777226" name="矩形 777225"/>
          <p:cNvSpPr/>
          <p:nvPr/>
        </p:nvSpPr>
        <p:spPr>
          <a:xfrm>
            <a:off x="3505359" y="2382679"/>
            <a:ext cx="2880995" cy="337185"/>
          </a:xfrm>
          <a:prstGeom prst="rect">
            <a:avLst/>
          </a:prstGeom>
          <a:noFill/>
          <a:ln w="12700" cap="flat" cmpd="sng">
            <a:solidFill>
              <a:srgbClr val="000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主要作用是稳定静态工作点。</a:t>
            </a:r>
            <a:r>
              <a:rPr lang="zh-CN" altLang="en-US" sz="1600" dirty="0">
                <a:latin typeface="Arial" panose="020B0604020202020204" pitchFamily="34" charset="0"/>
              </a:rPr>
              <a:t> 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777227" name="矩形 777226"/>
          <p:cNvSpPr/>
          <p:nvPr/>
        </p:nvSpPr>
        <p:spPr>
          <a:xfrm>
            <a:off x="3605371" y="3301841"/>
            <a:ext cx="2677795" cy="337185"/>
          </a:xfrm>
          <a:prstGeom prst="rect">
            <a:avLst/>
          </a:prstGeom>
          <a:noFill/>
          <a:ln w="12700" cap="flat" cmpd="sng">
            <a:solidFill>
              <a:srgbClr val="000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作用：影响电路的动态性能</a:t>
            </a:r>
            <a:r>
              <a:rPr lang="zh-CN" altLang="en-US" sz="1600" dirty="0">
                <a:latin typeface="Arial" panose="020B0604020202020204" pitchFamily="34" charset="0"/>
              </a:rPr>
              <a:t> 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777228" name="左大括号 777227"/>
          <p:cNvSpPr/>
          <p:nvPr/>
        </p:nvSpPr>
        <p:spPr>
          <a:xfrm>
            <a:off x="2309971" y="2186940"/>
            <a:ext cx="215504" cy="809625"/>
          </a:xfrm>
          <a:prstGeom prst="leftBrace">
            <a:avLst>
              <a:gd name="adj1" fmla="val 31307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 sz="1400"/>
          </a:p>
        </p:txBody>
      </p:sp>
      <p:pic>
        <p:nvPicPr>
          <p:cNvPr id="777229" name="图片 777228" descr="dhj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9738" y="4030266"/>
            <a:ext cx="600075" cy="6215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7230" name="矩形 777229"/>
          <p:cNvSpPr/>
          <p:nvPr/>
        </p:nvSpPr>
        <p:spPr>
          <a:xfrm>
            <a:off x="2465785" y="4137422"/>
            <a:ext cx="252603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1800" b="0">
                <a:latin typeface="华文隶书" panose="02010800040101010101" pitchFamily="2" charset="-122"/>
                <a:ea typeface="华文隶书" panose="02010800040101010101" pitchFamily="2" charset="-122"/>
              </a:rPr>
              <a:t>[</a:t>
            </a:r>
            <a:r>
              <a:rPr lang="zh-CN" altLang="en-US" sz="1800" b="0" dirty="0">
                <a:latin typeface="华文隶书" panose="02010800040101010101" pitchFamily="2" charset="-122"/>
                <a:ea typeface="华文隶书" panose="02010800040101010101" pitchFamily="2" charset="-122"/>
              </a:rPr>
              <a:t>动画演示</a:t>
            </a:r>
            <a:r>
              <a:rPr lang="en-US" altLang="zh-CN" sz="1800" b="0">
                <a:latin typeface="华文隶书" panose="02010800040101010101" pitchFamily="2" charset="-122"/>
                <a:ea typeface="华文隶书" panose="02010800040101010101" pitchFamily="2" charset="-122"/>
              </a:rPr>
              <a:t>]</a:t>
            </a:r>
            <a:r>
              <a:rPr lang="zh-CN" altLang="en-US" sz="1800" b="0" dirty="0">
                <a:latin typeface="华文隶书" panose="02010800040101010101" pitchFamily="2" charset="-122"/>
                <a:ea typeface="华文隶书" panose="02010800040101010101" pitchFamily="2" charset="-122"/>
              </a:rPr>
              <a:t>：</a:t>
            </a:r>
            <a:r>
              <a:rPr lang="zh-CN" altLang="en-US" sz="1015" b="0" dirty="0">
                <a:latin typeface="Arial" panose="020B0604020202020204" pitchFamily="34" charset="0"/>
                <a:ea typeface="华文隶书" panose="02010800040101010101" pitchFamily="2" charset="-122"/>
              </a:rPr>
              <a:t>负反馈类型的判断</a:t>
            </a:r>
            <a:r>
              <a:rPr lang="zh-CN" altLang="en-US" sz="1015" dirty="0">
                <a:latin typeface="Arial" panose="020B0604020202020204" pitchFamily="34" charset="0"/>
              </a:rPr>
              <a:t> </a:t>
            </a:r>
            <a:endParaRPr lang="en-US" altLang="zh-CN" sz="1015">
              <a:latin typeface="Arial" panose="020B0604020202020204" pitchFamily="34" charset="0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2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73123" name="动作按钮: 后退或前一项 773122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773124" name="动作按钮: 前进或下一项 773123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773125" name="动作按钮: 第一张 773124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773126" name="矩形 773125"/>
          <p:cNvSpPr/>
          <p:nvPr/>
        </p:nvSpPr>
        <p:spPr>
          <a:xfrm>
            <a:off x="1704420" y="548005"/>
            <a:ext cx="4959985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2400" b="0" dirty="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（二）电压反馈和电流反馈</a:t>
            </a:r>
            <a:r>
              <a:rPr lang="zh-CN" altLang="en-US" sz="1600" dirty="0">
                <a:latin typeface="Arial" panose="020B0604020202020204" pitchFamily="34" charset="0"/>
              </a:rPr>
              <a:t> </a:t>
            </a:r>
            <a:endParaRPr lang="zh-CN" altLang="en-US" sz="1600" b="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b="0">
                <a:latin typeface="Arial" panose="020B0604020202020204" pitchFamily="34" charset="0"/>
              </a:rPr>
              <a:t>                          </a:t>
            </a:r>
            <a:r>
              <a:rPr lang="en-US" altLang="zh-CN" sz="1600" b="0">
                <a:latin typeface="宋体" panose="02010600030101010101" pitchFamily="2" charset="-122"/>
              </a:rPr>
              <a:t>——</a:t>
            </a:r>
            <a:r>
              <a:rPr lang="zh-CN" altLang="en-US" sz="1600" dirty="0">
                <a:latin typeface="Arial" panose="020B0604020202020204" pitchFamily="34" charset="0"/>
              </a:rPr>
              <a:t>按从输出端取出反馈信号的方式 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773128" name="矩形 773127"/>
          <p:cNvSpPr/>
          <p:nvPr/>
        </p:nvSpPr>
        <p:spPr>
          <a:xfrm>
            <a:off x="2559765" y="1733312"/>
            <a:ext cx="50596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600" dirty="0">
                <a:solidFill>
                  <a:srgbClr val="000099"/>
                </a:solidFill>
                <a:latin typeface="Arial" panose="020B0604020202020204" pitchFamily="34" charset="0"/>
              </a:rPr>
              <a:t>电压反馈</a:t>
            </a:r>
            <a:r>
              <a:rPr lang="zh-CN" altLang="en-US" sz="1600" b="0" dirty="0">
                <a:latin typeface="Arial" panose="020B0604020202020204" pitchFamily="34" charset="0"/>
              </a:rPr>
              <a:t>：反馈信号取自输出电压，即反馈信号与输出</a:t>
            </a:r>
            <a:endParaRPr lang="zh-CN" altLang="en-US" sz="1600" b="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                  电压成正比。</a:t>
            </a:r>
            <a:r>
              <a:rPr lang="zh-CN" altLang="en-US" sz="1600" dirty="0">
                <a:latin typeface="Arial" panose="020B0604020202020204" pitchFamily="34" charset="0"/>
              </a:rPr>
              <a:t> 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773129" name="矩形 773128"/>
          <p:cNvSpPr/>
          <p:nvPr/>
        </p:nvSpPr>
        <p:spPr>
          <a:xfrm>
            <a:off x="2613343" y="2381012"/>
            <a:ext cx="50596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600" dirty="0">
                <a:solidFill>
                  <a:srgbClr val="000099"/>
                </a:solidFill>
                <a:latin typeface="Arial" panose="020B0604020202020204" pitchFamily="34" charset="0"/>
              </a:rPr>
              <a:t>电流反馈</a:t>
            </a:r>
            <a:r>
              <a:rPr lang="zh-CN" altLang="en-US" sz="1600" b="0" dirty="0">
                <a:latin typeface="Arial" panose="020B0604020202020204" pitchFamily="34" charset="0"/>
              </a:rPr>
              <a:t>：反馈信号取自输出电流，即反馈信号与输出</a:t>
            </a:r>
            <a:endParaRPr lang="zh-CN" altLang="en-US" sz="1600" b="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                 电流成正比。</a:t>
            </a:r>
            <a:r>
              <a:rPr lang="zh-CN" altLang="en-US" sz="1600" dirty="0">
                <a:latin typeface="Arial" panose="020B0604020202020204" pitchFamily="34" charset="0"/>
              </a:rPr>
              <a:t> 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773131" name="矩形 773130"/>
          <p:cNvSpPr/>
          <p:nvPr/>
        </p:nvSpPr>
        <p:spPr>
          <a:xfrm>
            <a:off x="2195830" y="3503295"/>
            <a:ext cx="5635625" cy="829945"/>
          </a:xfrm>
          <a:prstGeom prst="rect">
            <a:avLst/>
          </a:prstGeom>
          <a:noFill/>
          <a:ln w="12700" cap="flat" cmpd="sng">
            <a:solidFill>
              <a:srgbClr val="000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        判断电压反馈和电流反馈可采用</a:t>
            </a:r>
            <a:r>
              <a:rPr lang="zh-CN" altLang="en-US" sz="1600" dirty="0">
                <a:solidFill>
                  <a:srgbClr val="000099"/>
                </a:solidFill>
                <a:latin typeface="Arial" panose="020B0604020202020204" pitchFamily="34" charset="0"/>
              </a:rPr>
              <a:t>短接法</a:t>
            </a:r>
            <a:r>
              <a:rPr lang="zh-CN" altLang="en-US" sz="1600" dirty="0">
                <a:latin typeface="Arial" panose="020B0604020202020204" pitchFamily="34" charset="0"/>
              </a:rPr>
              <a:t>。</a:t>
            </a:r>
            <a:endParaRPr lang="zh-CN" altLang="en-US" sz="160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        假定把放大器负载短接，即令</a:t>
            </a:r>
            <a:r>
              <a:rPr lang="en-US" altLang="zh-CN" sz="1600" b="0" i="1" err="1">
                <a:latin typeface="Times New Roman" panose="02020603050405020304" pitchFamily="18" charset="0"/>
              </a:rPr>
              <a:t>u</a:t>
            </a:r>
            <a:r>
              <a:rPr lang="en-US" altLang="zh-CN" sz="1600" b="0" baseline="-25000" err="1">
                <a:latin typeface="Times New Roman" panose="02020603050405020304" pitchFamily="18" charset="0"/>
              </a:rPr>
              <a:t>o</a:t>
            </a:r>
            <a:r>
              <a:rPr lang="en-US" altLang="zh-CN" sz="1600" b="0">
                <a:latin typeface="Arial" panose="020B0604020202020204" pitchFamily="34" charset="0"/>
              </a:rPr>
              <a:t>=0</a:t>
            </a:r>
            <a:r>
              <a:rPr lang="zh-CN" altLang="en-US" sz="1600" b="0" dirty="0">
                <a:latin typeface="Arial" panose="020B0604020202020204" pitchFamily="34" charset="0"/>
              </a:rPr>
              <a:t>，此时如果反馈信号</a:t>
            </a:r>
            <a:endParaRPr lang="zh-CN" altLang="en-US" sz="1600" b="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也为零，则为电压反馈，否则为电流反馈。 </a:t>
            </a:r>
            <a:endParaRPr lang="zh-CN" altLang="en-US" sz="1600" b="0" dirty="0">
              <a:latin typeface="Arial" panose="020B0604020202020204" pitchFamily="34" charset="0"/>
            </a:endParaRPr>
          </a:p>
        </p:txBody>
      </p:sp>
      <p:sp>
        <p:nvSpPr>
          <p:cNvPr id="773132" name="左大括号 773131"/>
          <p:cNvSpPr/>
          <p:nvPr/>
        </p:nvSpPr>
        <p:spPr>
          <a:xfrm>
            <a:off x="2397760" y="1852930"/>
            <a:ext cx="215900" cy="718820"/>
          </a:xfrm>
          <a:prstGeom prst="leftBrace">
            <a:avLst>
              <a:gd name="adj1" fmla="val 30575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 sz="1600"/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75171" name="动作按钮: 后退或前一项 775170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775172" name="动作按钮: 前进或下一项 775171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775173" name="动作按钮: 第一张 775172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775174" name="矩形 775173"/>
          <p:cNvSpPr/>
          <p:nvPr/>
        </p:nvSpPr>
        <p:spPr>
          <a:xfrm>
            <a:off x="749618" y="641350"/>
            <a:ext cx="6307455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2400" b="0" dirty="0">
                <a:solidFill>
                  <a:srgbClr val="000099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（三）串联反馈和并联反馈</a:t>
            </a:r>
            <a:r>
              <a:rPr lang="zh-CN" altLang="en-US" sz="2400" dirty="0">
                <a:latin typeface="Arial" panose="020B0604020202020204" pitchFamily="34" charset="0"/>
              </a:rPr>
              <a:t> </a:t>
            </a:r>
            <a:endParaRPr lang="zh-CN" altLang="en-US" sz="2400" b="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altLang="zh-CN" sz="2400" b="0">
                <a:latin typeface="Arial" panose="020B0604020202020204" pitchFamily="34" charset="0"/>
              </a:rPr>
              <a:t>                         </a:t>
            </a:r>
            <a:r>
              <a:rPr lang="en-US" altLang="zh-CN" sz="1800" b="0">
                <a:latin typeface="Arial" panose="020B0604020202020204" pitchFamily="34" charset="0"/>
              </a:rPr>
              <a:t> </a:t>
            </a:r>
            <a:r>
              <a:rPr lang="en-US" altLang="zh-CN" sz="1800" b="0">
                <a:latin typeface="宋体" panose="02010600030101010101" pitchFamily="2" charset="-122"/>
              </a:rPr>
              <a:t>——</a:t>
            </a:r>
            <a:r>
              <a:rPr lang="zh-CN" altLang="en-US" sz="1800" dirty="0">
                <a:latin typeface="Arial" panose="020B0604020202020204" pitchFamily="34" charset="0"/>
              </a:rPr>
              <a:t>按反馈网络与输入端连接方式分类 </a:t>
            </a:r>
            <a:endParaRPr lang="zh-CN" altLang="en-US" sz="1800" dirty="0">
              <a:latin typeface="Arial" panose="020B0604020202020204" pitchFamily="34" charset="0"/>
            </a:endParaRPr>
          </a:p>
        </p:txBody>
      </p:sp>
      <p:sp>
        <p:nvSpPr>
          <p:cNvPr id="775176" name="矩形 775175"/>
          <p:cNvSpPr/>
          <p:nvPr/>
        </p:nvSpPr>
        <p:spPr>
          <a:xfrm>
            <a:off x="2445703" y="1709182"/>
            <a:ext cx="42468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600" dirty="0">
                <a:solidFill>
                  <a:srgbClr val="000099"/>
                </a:solidFill>
                <a:latin typeface="Arial" panose="020B0604020202020204" pitchFamily="34" charset="0"/>
              </a:rPr>
              <a:t>串联反馈</a:t>
            </a:r>
            <a:r>
              <a:rPr lang="zh-CN" altLang="en-US" sz="1600" b="0" dirty="0">
                <a:latin typeface="Arial" panose="020B0604020202020204" pitchFamily="34" charset="0"/>
              </a:rPr>
              <a:t>：反馈网络与放大电路输入端串联，</a:t>
            </a:r>
            <a:endParaRPr lang="zh-CN" altLang="en-US" sz="1600" b="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                  反馈以电压比较的形式出现</a:t>
            </a:r>
            <a:r>
              <a:rPr lang="zh-CN" altLang="en-US" sz="1600" dirty="0">
                <a:latin typeface="Arial" panose="020B0604020202020204" pitchFamily="34" charset="0"/>
              </a:rPr>
              <a:t> 。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775177" name="矩形 775176"/>
          <p:cNvSpPr/>
          <p:nvPr/>
        </p:nvSpPr>
        <p:spPr>
          <a:xfrm>
            <a:off x="2445703" y="2356882"/>
            <a:ext cx="42468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600" dirty="0">
                <a:solidFill>
                  <a:srgbClr val="000099"/>
                </a:solidFill>
                <a:latin typeface="Arial" panose="020B0604020202020204" pitchFamily="34" charset="0"/>
              </a:rPr>
              <a:t>并联反馈</a:t>
            </a:r>
            <a:r>
              <a:rPr lang="zh-CN" altLang="en-US" sz="1600" b="0" dirty="0">
                <a:latin typeface="Arial" panose="020B0604020202020204" pitchFamily="34" charset="0"/>
              </a:rPr>
              <a:t>：反馈网络与放大电路输入端并联，</a:t>
            </a:r>
            <a:endParaRPr lang="zh-CN" altLang="en-US" sz="1600" b="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                  反馈以电流比较的形式出现</a:t>
            </a:r>
            <a:r>
              <a:rPr lang="zh-CN" altLang="en-US" sz="1600" dirty="0">
                <a:latin typeface="Arial" panose="020B0604020202020204" pitchFamily="34" charset="0"/>
              </a:rPr>
              <a:t> </a:t>
            </a:r>
            <a:r>
              <a:rPr lang="zh-CN" altLang="en-US" sz="1600" b="0" dirty="0">
                <a:latin typeface="Arial" panose="020B0604020202020204" pitchFamily="34" charset="0"/>
              </a:rPr>
              <a:t>。</a:t>
            </a:r>
            <a:r>
              <a:rPr lang="zh-CN" altLang="en-US" sz="1600" dirty="0">
                <a:latin typeface="Arial" panose="020B0604020202020204" pitchFamily="34" charset="0"/>
              </a:rPr>
              <a:t> 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775178" name="矩形 775177"/>
          <p:cNvSpPr/>
          <p:nvPr/>
        </p:nvSpPr>
        <p:spPr>
          <a:xfrm>
            <a:off x="2141935" y="3119438"/>
            <a:ext cx="5521960" cy="1076325"/>
          </a:xfrm>
          <a:prstGeom prst="rect">
            <a:avLst/>
          </a:prstGeom>
          <a:noFill/>
          <a:ln w="12700" cap="flat" cmpd="sng">
            <a:solidFill>
              <a:srgbClr val="000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        串联反馈和并联反馈可以</a:t>
            </a:r>
            <a:r>
              <a:rPr lang="zh-CN" altLang="en-US" sz="1600" b="0" dirty="0">
                <a:solidFill>
                  <a:srgbClr val="000099"/>
                </a:solidFill>
                <a:latin typeface="Arial" panose="020B0604020202020204" pitchFamily="34" charset="0"/>
              </a:rPr>
              <a:t>根据电路结构判断</a:t>
            </a:r>
            <a:r>
              <a:rPr lang="zh-CN" altLang="en-US" sz="1600" b="0" dirty="0">
                <a:latin typeface="Arial" panose="020B0604020202020204" pitchFamily="34" charset="0"/>
              </a:rPr>
              <a:t>。</a:t>
            </a:r>
            <a:endParaRPr lang="zh-CN" altLang="en-US" sz="1600" b="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        若输入信号与反馈信号加在放大电路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两个不同的输入端</a:t>
            </a:r>
            <a:endParaRPr lang="zh-CN" altLang="en-US" sz="1600" b="0" dirty="0"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b="0" dirty="0">
                <a:latin typeface="Arial" panose="020B0604020202020204" pitchFamily="34" charset="0"/>
              </a:rPr>
              <a:t>上则为串联反馈；若输入信号与反馈信号加在放大器的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同一</a:t>
            </a:r>
            <a:endParaRPr lang="zh-CN" altLang="en-US" sz="16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输入端上</a:t>
            </a:r>
            <a:r>
              <a:rPr lang="zh-CN" altLang="en-US" sz="1600" b="0" dirty="0">
                <a:latin typeface="Arial" panose="020B0604020202020204" pitchFamily="34" charset="0"/>
              </a:rPr>
              <a:t>则为并联反馈。 </a:t>
            </a:r>
            <a:endParaRPr lang="zh-CN" altLang="en-US" sz="1600" b="0" dirty="0">
              <a:latin typeface="Arial" panose="020B0604020202020204" pitchFamily="34" charset="0"/>
            </a:endParaRPr>
          </a:p>
        </p:txBody>
      </p:sp>
      <p:sp>
        <p:nvSpPr>
          <p:cNvPr id="775179" name="左大括号 775178"/>
          <p:cNvSpPr/>
          <p:nvPr/>
        </p:nvSpPr>
        <p:spPr>
          <a:xfrm>
            <a:off x="2284095" y="1798320"/>
            <a:ext cx="161925" cy="749300"/>
          </a:xfrm>
          <a:prstGeom prst="leftBrace">
            <a:avLst>
              <a:gd name="adj1" fmla="val 30575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 sz="1600"/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5925" name="动作按钮: 后退或前一项 465924">
            <a:hlinkClick r:id="" action="ppaction://hlinkshowjump?jump=previousslide"/>
          </p:cNvPr>
          <p:cNvSpPr/>
          <p:nvPr/>
        </p:nvSpPr>
        <p:spPr>
          <a:xfrm>
            <a:off x="5219700" y="4786313"/>
            <a:ext cx="216694" cy="161925"/>
          </a:xfrm>
          <a:prstGeom prst="actionButtonBackPrevious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65926" name="动作按钮: 前进或下一项 465925">
            <a:hlinkClick r:id="" action="ppaction://hlinkshowjump?jump=nextslide"/>
          </p:cNvPr>
          <p:cNvSpPr/>
          <p:nvPr/>
        </p:nvSpPr>
        <p:spPr>
          <a:xfrm>
            <a:off x="5543550" y="4786313"/>
            <a:ext cx="216694" cy="161925"/>
          </a:xfrm>
          <a:prstGeom prst="actionButtonForwardNext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sp>
        <p:nvSpPr>
          <p:cNvPr id="465927" name="动作按钮: 第一张 465926">
            <a:hlinkClick r:id="" action="ppaction://hlinkshowjump?jump=firstslide"/>
          </p:cNvPr>
          <p:cNvSpPr/>
          <p:nvPr/>
        </p:nvSpPr>
        <p:spPr>
          <a:xfrm>
            <a:off x="5868591" y="4786313"/>
            <a:ext cx="215503" cy="161925"/>
          </a:xfrm>
          <a:prstGeom prst="actionButtonHome">
            <a:avLst/>
          </a:prstGeom>
          <a:solidFill>
            <a:srgbClr val="CC3300"/>
          </a:solidFill>
          <a:ln w="9525">
            <a:noFill/>
          </a:ln>
        </p:spPr>
        <p:txBody>
          <a:bodyPr/>
          <a:p>
            <a:endParaRPr lang="zh-CN" altLang="en-US" sz="1015"/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反馈的类型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12570" y="585470"/>
            <a:ext cx="5994400" cy="3733800"/>
          </a:xfrm>
          <a:prstGeom prst="round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90000">
                <p:cTn id="7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2" name="Rectangle 5"/>
          <p:cNvSpPr/>
          <p:nvPr/>
        </p:nvSpPr>
        <p:spPr>
          <a:xfrm>
            <a:off x="3493294" y="-300037"/>
            <a:ext cx="6858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en-US" sz="1800" dirty="0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681990" y="398145"/>
            <a:ext cx="22402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二、任务实施</a:t>
            </a:r>
            <a:endParaRPr lang="en-US" altLang="zh-CN" sz="27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2185035" y="1972310"/>
            <a:ext cx="477393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配对连连看</a:t>
            </a:r>
            <a:endParaRPr lang="zh-CN" altLang="en-US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2" name="Rectangle 5"/>
          <p:cNvSpPr/>
          <p:nvPr/>
        </p:nvSpPr>
        <p:spPr>
          <a:xfrm>
            <a:off x="3493294" y="-300037"/>
            <a:ext cx="6858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en-US" sz="1800" dirty="0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967740" y="1010920"/>
            <a:ext cx="4572000" cy="2376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负反馈类型的判别步骤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1) 找出反馈网络(一般是电阻、电容)。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2) 判别是交流反馈还是直流反馈？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3) 判别是否负反馈？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4) 是负反馈！判断是何种类型的负反馈？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22960" y="488950"/>
            <a:ext cx="3048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归纳总结</a:t>
            </a:r>
            <a:endParaRPr lang="zh-CN" altLang="en-US" sz="2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/>
          <p:cNvGraphicFramePr/>
          <p:nvPr>
            <p:custDataLst>
              <p:tags r:id="rId1"/>
            </p:custDataLst>
          </p:nvPr>
        </p:nvGraphicFramePr>
        <p:xfrm>
          <a:off x="0" y="0"/>
          <a:ext cx="7912100" cy="360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2420"/>
                <a:gridCol w="1582420"/>
                <a:gridCol w="1582420"/>
                <a:gridCol w="1582420"/>
                <a:gridCol w="1582420"/>
              </a:tblGrid>
              <a:tr h="3600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本单元位置</a:t>
                      </a:r>
                      <a:endParaRPr lang="zh-CN" altLang="zh-CN" sz="150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rgbClr val="FF0000"/>
                          </a:solidFill>
                        </a:rPr>
                        <a:t>单元教学目标</a:t>
                      </a:r>
                      <a:endParaRPr lang="zh-CN" altLang="en-US" sz="150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教学过程安排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课前准备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教学实施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1047115" y="837565"/>
            <a:ext cx="6825006" cy="988060"/>
            <a:chOff x="1649" y="1605"/>
            <a:chExt cx="10454" cy="1556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3124" y="1645"/>
              <a:ext cx="8964" cy="1421"/>
            </a:xfrm>
            <a:prstGeom prst="rect">
              <a:avLst/>
            </a:prstGeom>
            <a:noFill/>
            <a:ln w="12700">
              <a:solidFill>
                <a:srgbClr val="FF6600"/>
              </a:solidFill>
              <a:prstDash val="dash"/>
              <a:miter lim="800000"/>
            </a:ln>
          </p:spPr>
          <p:txBody>
            <a:bodyPr wrap="none" anchor="ctr"/>
            <a:p>
              <a:endParaRPr lang="zh-CN" altLang="en-US" b="0">
                <a:solidFill>
                  <a:schemeClr val="tx1"/>
                </a:solidFill>
              </a:endParaRPr>
            </a:p>
          </p:txBody>
        </p:sp>
        <p:sp>
          <p:nvSpPr>
            <p:cNvPr id="8" name="Rectangle 174"/>
            <p:cNvSpPr>
              <a:spLocks noChangeArrowheads="1"/>
            </p:cNvSpPr>
            <p:nvPr/>
          </p:nvSpPr>
          <p:spPr bwMode="auto">
            <a:xfrm>
              <a:off x="1649" y="1605"/>
              <a:ext cx="1842" cy="1556"/>
            </a:xfrm>
            <a:prstGeom prst="rect">
              <a:avLst/>
            </a:prstGeom>
            <a:solidFill>
              <a:srgbClr val="E49514"/>
            </a:solidFill>
            <a:ln w="12700">
              <a:noFill/>
              <a:miter lim="800000"/>
            </a:ln>
          </p:spPr>
          <p:txBody>
            <a:bodyPr wrap="none" anchor="ctr"/>
            <a:p>
              <a:endParaRPr lang="zh-CN" altLang="en-US" b="0">
                <a:solidFill>
                  <a:schemeClr val="tx1"/>
                </a:solidFill>
              </a:endParaRPr>
            </a:p>
          </p:txBody>
        </p:sp>
        <p:sp>
          <p:nvSpPr>
            <p:cNvPr id="6" name="Rectangle 177"/>
            <p:cNvSpPr/>
            <p:nvPr/>
          </p:nvSpPr>
          <p:spPr>
            <a:xfrm>
              <a:off x="1885" y="2192"/>
              <a:ext cx="1368" cy="4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ctr"/>
              <a:r>
                <a:rPr lang="zh-CN" altLang="en-US" noProof="1" smtClean="0">
                  <a:solidFill>
                    <a:srgbClr val="FFFF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ea typeface="黑体" panose="02010609060101010101" charset="-122"/>
                  <a:sym typeface="+mn-ea"/>
                </a:rPr>
                <a:t>知识目标</a:t>
              </a:r>
              <a:endParaRPr lang="zh-CN" altLang="en-US" noProof="1">
                <a:solidFill>
                  <a:srgbClr val="FFFFFF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黑体" panose="02010609060101010101" charset="-122"/>
                <a:sym typeface="+mn-ea"/>
              </a:endParaRPr>
            </a:p>
          </p:txBody>
        </p:sp>
        <p:sp>
          <p:nvSpPr>
            <p:cNvPr id="7" name="Rectangle 180"/>
            <p:cNvSpPr>
              <a:spLocks noChangeArrowheads="1"/>
            </p:cNvSpPr>
            <p:nvPr/>
          </p:nvSpPr>
          <p:spPr bwMode="auto">
            <a:xfrm>
              <a:off x="3481" y="1929"/>
              <a:ext cx="8622" cy="111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noAutofit/>
            </a:bodyPr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sz="1200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1.了解收音机负反馈电路的作用，能够完成负反馈放大电路的连接和连线 </a:t>
              </a:r>
              <a:endParaRPr sz="12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sz="1200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2.掌握电路的物理量电流、电压，会用万用表完成基本物理量的测量方法</a:t>
              </a:r>
              <a:endParaRPr sz="12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sz="1200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3.能够识别收音机中三极管的作用，掌握用万用表检测三极管元件的方法；</a:t>
              </a:r>
              <a:endParaRPr sz="12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047115" y="2106295"/>
            <a:ext cx="6816090" cy="1070610"/>
            <a:chOff x="1649" y="3647"/>
            <a:chExt cx="10440" cy="2754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3124" y="3688"/>
              <a:ext cx="8965" cy="2672"/>
            </a:xfrm>
            <a:prstGeom prst="rect">
              <a:avLst/>
            </a:prstGeom>
            <a:noFill/>
            <a:ln w="12700">
              <a:solidFill>
                <a:srgbClr val="339966"/>
              </a:solidFill>
              <a:prstDash val="dash"/>
              <a:miter lim="800000"/>
            </a:ln>
          </p:spPr>
          <p:txBody>
            <a:bodyPr wrap="none" anchor="ctr"/>
            <a:p>
              <a:endParaRPr lang="zh-CN" altLang="en-US" b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5"/>
            <p:cNvSpPr>
              <a:spLocks noChangeArrowheads="1"/>
            </p:cNvSpPr>
            <p:nvPr/>
          </p:nvSpPr>
          <p:spPr bwMode="auto">
            <a:xfrm>
              <a:off x="1649" y="3647"/>
              <a:ext cx="1842" cy="2754"/>
            </a:xfrm>
            <a:prstGeom prst="rect">
              <a:avLst/>
            </a:prstGeom>
            <a:solidFill>
              <a:srgbClr val="5EB4B4"/>
            </a:solidFill>
            <a:ln w="12700">
              <a:noFill/>
              <a:miter lim="800000"/>
            </a:ln>
          </p:spPr>
          <p:txBody>
            <a:bodyPr wrap="none" anchor="ctr"/>
            <a:p>
              <a:endParaRPr lang="zh-CN" altLang="en-US" b="0">
                <a:solidFill>
                  <a:schemeClr val="tx1"/>
                </a:solidFill>
              </a:endParaRPr>
            </a:p>
          </p:txBody>
        </p:sp>
        <p:sp>
          <p:nvSpPr>
            <p:cNvPr id="19" name="Rectangle 178"/>
            <p:cNvSpPr>
              <a:spLocks noChangeArrowheads="1"/>
            </p:cNvSpPr>
            <p:nvPr/>
          </p:nvSpPr>
          <p:spPr bwMode="auto">
            <a:xfrm>
              <a:off x="1885" y="4645"/>
              <a:ext cx="1368" cy="76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/>
              <a:r>
                <a:rPr lang="zh-CN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黑体" panose="02010609060101010101" charset="-122"/>
                </a:rPr>
                <a:t>能力目标</a:t>
              </a:r>
              <a:endParaRPr lang="zh-CN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charset="-122"/>
              </a:endParaRPr>
            </a:p>
          </p:txBody>
        </p:sp>
        <p:sp>
          <p:nvSpPr>
            <p:cNvPr id="20" name="Rectangle 181"/>
            <p:cNvSpPr>
              <a:spLocks noChangeArrowheads="1"/>
            </p:cNvSpPr>
            <p:nvPr/>
          </p:nvSpPr>
          <p:spPr bwMode="auto">
            <a:xfrm>
              <a:off x="3535" y="3803"/>
              <a:ext cx="8553" cy="213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dirty="0" smtClean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1.通过仿真，学生掌握示波器检测收音机电路的步骤，具备电路分析的能力；</a:t>
              </a:r>
              <a:endParaRPr lang="zh-CN" altLang="en-US" sz="1200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dirty="0" smtClean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2.通过观看操作视频，学生能够深刻理解科学的严谨性，具备用理性思维思考问题的能力</a:t>
              </a:r>
              <a:endParaRPr lang="zh-CN" altLang="en-US" sz="1200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dirty="0" smtClean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3.学生具备三极管元件的识别和检测能力</a:t>
              </a:r>
              <a:endParaRPr lang="zh-CN" altLang="en-US" sz="1200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046480" y="3500425"/>
            <a:ext cx="6947419" cy="1112270"/>
            <a:chOff x="1621" y="5198"/>
            <a:chExt cx="10700" cy="1606"/>
          </a:xfrm>
        </p:grpSpPr>
        <p:sp>
          <p:nvSpPr>
            <p:cNvPr id="32" name="Rectangle 5"/>
            <p:cNvSpPr>
              <a:spLocks noChangeArrowheads="1"/>
            </p:cNvSpPr>
            <p:nvPr/>
          </p:nvSpPr>
          <p:spPr bwMode="auto">
            <a:xfrm>
              <a:off x="3141" y="5243"/>
              <a:ext cx="8978" cy="1561"/>
            </a:xfrm>
            <a:prstGeom prst="rect">
              <a:avLst/>
            </a:prstGeom>
            <a:noFill/>
            <a:ln w="12700">
              <a:solidFill>
                <a:srgbClr val="336699"/>
              </a:solidFill>
              <a:prstDash val="dash"/>
              <a:miter lim="800000"/>
            </a:ln>
          </p:spPr>
          <p:txBody>
            <a:bodyPr wrap="none" anchor="ctr"/>
            <a:p>
              <a:endParaRPr lang="zh-CN" altLang="en-US" b="0">
                <a:solidFill>
                  <a:schemeClr val="tx1"/>
                </a:solidFill>
              </a:endParaRPr>
            </a:p>
          </p:txBody>
        </p:sp>
        <p:sp>
          <p:nvSpPr>
            <p:cNvPr id="33" name="Rectangle 176"/>
            <p:cNvSpPr>
              <a:spLocks noChangeArrowheads="1"/>
            </p:cNvSpPr>
            <p:nvPr/>
          </p:nvSpPr>
          <p:spPr bwMode="auto">
            <a:xfrm>
              <a:off x="1621" y="5198"/>
              <a:ext cx="1842" cy="1583"/>
            </a:xfrm>
            <a:prstGeom prst="rect">
              <a:avLst/>
            </a:prstGeom>
            <a:solidFill>
              <a:srgbClr val="62D862"/>
            </a:solidFill>
            <a:ln w="12700">
              <a:noFill/>
              <a:miter lim="800000"/>
            </a:ln>
          </p:spPr>
          <p:txBody>
            <a:bodyPr wrap="none" anchor="ctr"/>
            <a:p>
              <a:endParaRPr lang="zh-CN" altLang="en-US" b="0">
                <a:solidFill>
                  <a:schemeClr val="tx1"/>
                </a:solidFill>
              </a:endParaRPr>
            </a:p>
          </p:txBody>
        </p:sp>
        <p:sp>
          <p:nvSpPr>
            <p:cNvPr id="34" name="Rectangle 179"/>
            <p:cNvSpPr>
              <a:spLocks noChangeArrowheads="1"/>
            </p:cNvSpPr>
            <p:nvPr/>
          </p:nvSpPr>
          <p:spPr bwMode="auto">
            <a:xfrm>
              <a:off x="1902" y="5713"/>
              <a:ext cx="1368" cy="4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/>
              <a:r>
                <a:rPr lang="zh-CN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黑体" panose="02010609060101010101" charset="-122"/>
                </a:rPr>
                <a:t>素质目标</a:t>
              </a:r>
              <a:endParaRPr lang="zh-CN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charset="-122"/>
              </a:endParaRPr>
            </a:p>
          </p:txBody>
        </p:sp>
        <p:sp>
          <p:nvSpPr>
            <p:cNvPr id="35" name="Rectangle 182"/>
            <p:cNvSpPr>
              <a:spLocks noChangeArrowheads="1"/>
            </p:cNvSpPr>
            <p:nvPr/>
          </p:nvSpPr>
          <p:spPr bwMode="auto">
            <a:xfrm>
              <a:off x="3464" y="5304"/>
              <a:ext cx="8857" cy="14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marL="0" lvl="0" algn="l" eaLnBrk="0" hangingPunct="0">
                <a:lnSpc>
                  <a:spcPct val="100000"/>
                </a:lnSpc>
                <a:buClrTx/>
                <a:buNone/>
              </a:pPr>
              <a:r>
                <a:rPr sz="1200" dirty="0">
                  <a:latin typeface="宋体" panose="02010600030101010101" pitchFamily="2" charset="-122"/>
                  <a:sym typeface="+mn-ea"/>
                </a:rPr>
                <a:t>1.学生通过安装调试操作，掌握仪器仪表（万用表）的使用能力</a:t>
              </a:r>
              <a:endParaRPr sz="1200" dirty="0">
                <a:latin typeface="宋体" panose="02010600030101010101" pitchFamily="2" charset="-122"/>
                <a:sym typeface="+mn-ea"/>
              </a:endParaRPr>
            </a:p>
            <a:p>
              <a:pPr marL="0" lvl="0" algn="l" eaLnBrk="0" hangingPunct="0">
                <a:lnSpc>
                  <a:spcPct val="100000"/>
                </a:lnSpc>
                <a:buClrTx/>
                <a:buNone/>
              </a:pPr>
              <a:r>
                <a:rPr sz="1200" dirty="0">
                  <a:latin typeface="宋体" panose="02010600030101010101" pitchFamily="2" charset="-122"/>
                  <a:sym typeface="+mn-ea"/>
                </a:rPr>
                <a:t>2.通过具体电路模型的建立，不断规范学生正确使用图形符号，完成电路图的设计，提升严谨的工作态度</a:t>
              </a:r>
              <a:endParaRPr sz="1200" dirty="0">
                <a:latin typeface="宋体" panose="02010600030101010101" pitchFamily="2" charset="-122"/>
                <a:sym typeface="+mn-ea"/>
              </a:endParaRPr>
            </a:p>
            <a:p>
              <a:pPr marL="0" lvl="0" algn="l" eaLnBrk="0" hangingPunct="0">
                <a:lnSpc>
                  <a:spcPct val="100000"/>
                </a:lnSpc>
                <a:buClrTx/>
                <a:buNone/>
              </a:pPr>
              <a:r>
                <a:rPr sz="1200" dirty="0">
                  <a:latin typeface="宋体" panose="02010600030101010101" pitchFamily="2" charset="-122"/>
                  <a:sym typeface="+mn-ea"/>
                </a:rPr>
                <a:t>3.面对实际工作任务，学生能够明确工作任务，分解制定合理的工作计划，逐步领会、学习和掌握独立工作的能力。</a:t>
              </a:r>
              <a:endParaRPr sz="1200" dirty="0">
                <a:latin typeface="宋体" panose="02010600030101010101" pitchFamily="2" charset="-122"/>
                <a:sym typeface="+mn-ea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856740" y="598805"/>
            <a:ext cx="71996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304800" algn="l">
              <a:lnSpc>
                <a:spcPct val="100000"/>
              </a:lnSpc>
              <a:buNone/>
            </a:pPr>
            <a:r>
              <a:rPr lang="zh-CN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试判断图示电路的反馈极性，写出反馈过程，并说明反馈类型。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12495" y="347345"/>
            <a:ext cx="3048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小组</a:t>
            </a:r>
            <a:r>
              <a:rPr lang="en-US" altLang="zh-CN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PK</a:t>
            </a:r>
            <a:endParaRPr lang="en-US" altLang="zh-CN" sz="2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895" y="1464310"/>
            <a:ext cx="2743200" cy="14001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930" y="1511935"/>
            <a:ext cx="2590800" cy="1352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895" y="3208020"/>
            <a:ext cx="2743200" cy="14192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930" y="3255645"/>
            <a:ext cx="2590800" cy="14478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078355" y="2870835"/>
            <a:ext cx="7169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(a)</a:t>
            </a:r>
            <a:endParaRPr lang="en-US" altLang="zh-CN" sz="1600"/>
          </a:p>
        </p:txBody>
      </p:sp>
      <p:sp>
        <p:nvSpPr>
          <p:cNvPr id="12" name="文本框 11"/>
          <p:cNvSpPr txBox="1"/>
          <p:nvPr/>
        </p:nvSpPr>
        <p:spPr>
          <a:xfrm>
            <a:off x="6257290" y="2891790"/>
            <a:ext cx="7169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(b)</a:t>
            </a:r>
            <a:endParaRPr lang="en-US" altLang="zh-CN" sz="1600"/>
          </a:p>
        </p:txBody>
      </p:sp>
      <p:sp>
        <p:nvSpPr>
          <p:cNvPr id="13" name="文本框 12"/>
          <p:cNvSpPr txBox="1"/>
          <p:nvPr/>
        </p:nvSpPr>
        <p:spPr>
          <a:xfrm>
            <a:off x="2077720" y="4627245"/>
            <a:ext cx="7169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(c)</a:t>
            </a:r>
            <a:endParaRPr lang="en-US" altLang="zh-CN" sz="1600"/>
          </a:p>
        </p:txBody>
      </p:sp>
      <p:sp>
        <p:nvSpPr>
          <p:cNvPr id="14" name="文本框 13"/>
          <p:cNvSpPr txBox="1"/>
          <p:nvPr/>
        </p:nvSpPr>
        <p:spPr>
          <a:xfrm>
            <a:off x="6257290" y="4730115"/>
            <a:ext cx="7169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(d)</a:t>
            </a:r>
            <a:endParaRPr lang="en-US" altLang="zh-CN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2" name="Rectangle 5"/>
          <p:cNvSpPr/>
          <p:nvPr/>
        </p:nvSpPr>
        <p:spPr>
          <a:xfrm>
            <a:off x="3493294" y="-300037"/>
            <a:ext cx="6858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en-US" sz="1800" dirty="0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822960" y="488950"/>
            <a:ext cx="3048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强调</a:t>
            </a:r>
            <a:endParaRPr lang="zh-CN" altLang="en-US" sz="2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00225" y="307975"/>
            <a:ext cx="6765290" cy="4038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1.</a:t>
            </a:r>
            <a:r>
              <a:rPr lang="zh-CN" altLang="en-US"/>
              <a:t>利用瞬时极性法判断负反馈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(1)设接“地”参考点的电位为零，在某点对“地”电压(即电位)的正半周，该点交流电位的瞬时极性为正；在负半周则为负。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(2)设基极瞬时极性为正，根据集电极瞬时极性与基极</a:t>
            </a:r>
            <a:r>
              <a:rPr lang="zh-CN" altLang="en-US">
                <a:solidFill>
                  <a:srgbClr val="FF0000"/>
                </a:solidFill>
              </a:rPr>
              <a:t>相反</a:t>
            </a:r>
            <a:r>
              <a:rPr lang="zh-CN" altLang="en-US"/>
              <a:t>、发射极(接有发射极电阻而无旁路电容时)瞬时极性与基极</a:t>
            </a:r>
            <a:r>
              <a:rPr lang="zh-CN" altLang="en-US">
                <a:solidFill>
                  <a:srgbClr val="FF0000"/>
                </a:solidFill>
              </a:rPr>
              <a:t>相同</a:t>
            </a:r>
            <a:r>
              <a:rPr lang="zh-CN" altLang="en-US"/>
              <a:t>的原则，标出相关各点的瞬时极性。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负反馈的类型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(3)若反馈信号与输入信号加在</a:t>
            </a:r>
            <a:r>
              <a:rPr lang="zh-CN" altLang="en-US">
                <a:solidFill>
                  <a:srgbClr val="FF0000"/>
                </a:solidFill>
              </a:rPr>
              <a:t>同一电极上</a:t>
            </a:r>
            <a:r>
              <a:rPr lang="zh-CN" altLang="en-US"/>
              <a:t>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两者极性</a:t>
            </a:r>
            <a:r>
              <a:rPr lang="zh-CN" altLang="en-US">
                <a:solidFill>
                  <a:srgbClr val="FF0000"/>
                </a:solidFill>
              </a:rPr>
              <a:t>相反</a:t>
            </a:r>
            <a:r>
              <a:rPr lang="zh-CN" altLang="en-US"/>
              <a:t>为负反馈；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极性</a:t>
            </a:r>
            <a:r>
              <a:rPr lang="zh-CN" altLang="en-US">
                <a:solidFill>
                  <a:srgbClr val="FF0000"/>
                </a:solidFill>
              </a:rPr>
              <a:t>相同</a:t>
            </a:r>
            <a:r>
              <a:rPr lang="zh-CN" altLang="en-US"/>
              <a:t>为正反馈。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(4)若反馈信号与输入信号加在</a:t>
            </a:r>
            <a:r>
              <a:rPr lang="zh-CN" altLang="en-US">
                <a:solidFill>
                  <a:srgbClr val="FF0000"/>
                </a:solidFill>
              </a:rPr>
              <a:t>两个电极上</a:t>
            </a:r>
            <a:r>
              <a:rPr lang="zh-CN" altLang="en-US"/>
              <a:t>，两者极性</a:t>
            </a:r>
            <a:r>
              <a:rPr lang="zh-CN" altLang="en-US">
                <a:solidFill>
                  <a:srgbClr val="FF0000"/>
                </a:solidFill>
              </a:rPr>
              <a:t>相同</a:t>
            </a:r>
            <a:r>
              <a:rPr lang="zh-CN" altLang="en-US"/>
              <a:t>为负反馈；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极性</a:t>
            </a:r>
            <a:r>
              <a:rPr lang="zh-CN" altLang="en-US">
                <a:solidFill>
                  <a:srgbClr val="FF0000"/>
                </a:solidFill>
              </a:rPr>
              <a:t>相反</a:t>
            </a:r>
            <a:r>
              <a:rPr lang="zh-CN" altLang="en-US"/>
              <a:t>为正反馈。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6743700" y="45148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10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sp>
        <p:nvSpPr>
          <p:cNvPr id="7" name="文本框 6"/>
          <p:cNvSpPr txBox="1"/>
          <p:nvPr/>
        </p:nvSpPr>
        <p:spPr>
          <a:xfrm>
            <a:off x="2209800" y="945991"/>
            <a:ext cx="33985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800" dirty="0" smtClean="0">
                <a:latin typeface="仿宋_GB2312" panose="02010609030101010101" pitchFamily="49" charset="-122"/>
                <a:ea typeface="仿宋_GB2312" panose="02010609030101010101" pitchFamily="49" charset="-122"/>
                <a:sym typeface="+mn-ea"/>
              </a:rPr>
              <a:t>每队展示</a:t>
            </a:r>
            <a:r>
              <a:rPr lang="en-US" altLang="zh-CN" sz="1800" dirty="0" smtClean="0">
                <a:latin typeface="仿宋_GB2312" panose="02010609030101010101" pitchFamily="49" charset="-122"/>
                <a:ea typeface="仿宋_GB2312" panose="02010609030101010101" pitchFamily="49" charset="-122"/>
                <a:sym typeface="+mn-ea"/>
              </a:rPr>
              <a:t>2</a:t>
            </a:r>
            <a:r>
              <a:rPr lang="zh-CN" altLang="en-US" sz="1800" dirty="0" smtClean="0">
                <a:latin typeface="仿宋_GB2312" panose="02010609030101010101" pitchFamily="49" charset="-122"/>
                <a:ea typeface="仿宋_GB2312" panose="02010609030101010101" pitchFamily="49" charset="-122"/>
                <a:sym typeface="+mn-ea"/>
              </a:rPr>
              <a:t>分钟，可以多人展示</a:t>
            </a:r>
            <a:r>
              <a:rPr lang="zh-CN" altLang="en-US" sz="1015" dirty="0" smtClean="0">
                <a:latin typeface="仿宋_GB2312" panose="02010609030101010101" pitchFamily="49" charset="-122"/>
                <a:ea typeface="仿宋_GB2312" panose="02010609030101010101" pitchFamily="49" charset="-122"/>
                <a:sym typeface="+mn-ea"/>
              </a:rPr>
              <a:t>。</a:t>
            </a:r>
            <a:endParaRPr lang="zh-CN" altLang="en-US" sz="1015"/>
          </a:p>
        </p:txBody>
      </p:sp>
      <p:pic>
        <p:nvPicPr>
          <p:cNvPr id="8" name="图片 7" descr="showtim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750" y="1314450"/>
            <a:ext cx="5685473" cy="369808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93470" y="464185"/>
            <a:ext cx="22402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三、成果展示</a:t>
            </a:r>
            <a:endParaRPr lang="zh-CN" altLang="en-US" sz="27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1" name="表格 10"/>
          <p:cNvGraphicFramePr/>
          <p:nvPr>
            <p:custDataLst>
              <p:tags r:id="rId2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71085" name="图片 771084" descr="图8-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856740" y="1728470"/>
            <a:ext cx="4551045" cy="32346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912495" y="958215"/>
            <a:ext cx="71996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304800" algn="l">
              <a:lnSpc>
                <a:spcPct val="100000"/>
              </a:lnSpc>
              <a:buNone/>
            </a:pPr>
            <a:r>
              <a:rPr lang="zh-CN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试判断图示电路的反馈极性，写出反馈过程，并说明反馈类型。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12495" y="347345"/>
            <a:ext cx="3048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小组展示</a:t>
            </a:r>
            <a:endParaRPr lang="en-US" altLang="zh-CN" sz="2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914400" y="342900"/>
            <a:ext cx="22402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四、任务评价</a:t>
            </a:r>
            <a:endParaRPr lang="zh-CN" altLang="en-US" sz="27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32210" name="表格 132209"/>
          <p:cNvGraphicFramePr/>
          <p:nvPr>
            <p:custDataLst>
              <p:tags r:id="rId1"/>
            </p:custDataLst>
          </p:nvPr>
        </p:nvGraphicFramePr>
        <p:xfrm>
          <a:off x="1046480" y="994410"/>
          <a:ext cx="6963410" cy="3500120"/>
        </p:xfrm>
        <a:graphic>
          <a:graphicData uri="http://schemas.openxmlformats.org/drawingml/2006/table">
            <a:tbl>
              <a:tblPr/>
              <a:tblGrid>
                <a:gridCol w="1001395"/>
                <a:gridCol w="930275"/>
                <a:gridCol w="1586865"/>
                <a:gridCol w="605790"/>
                <a:gridCol w="676910"/>
                <a:gridCol w="607060"/>
                <a:gridCol w="471170"/>
                <a:gridCol w="484505"/>
                <a:gridCol w="599440"/>
              </a:tblGrid>
              <a:tr h="342900"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400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评 价 内 容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优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良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中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差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420">
                <a:tc rowSpan="4">
                  <a:txBody>
                    <a:bodyPr/>
                    <a:p>
                      <a:pPr marL="0" lvl="0" indent="0" algn="ctr" fontAlgn="ctr">
                        <a:buNone/>
                      </a:pPr>
                      <a:endParaRPr lang="en-US" altLang="zh-CN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知识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与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技能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1.熟练掌握四种反馈的判断方法；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42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2.根据给定的电路，能够判断出反馈的类型；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42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3.会使用仿真根据分析电路；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385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marL="0" lvl="0" indent="0">
                        <a:lnSpc>
                          <a:spcPct val="12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4.会根据电路图分析电子元件在电路中的作用 。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420">
                <a:tc rowSpan="3">
                  <a:txBody>
                    <a:bodyPr/>
                    <a:p>
                      <a:pPr marL="0" lvl="0" indent="0" algn="ctr" fontAlgn="ctr">
                        <a:buNone/>
                      </a:pPr>
                      <a:endParaRPr lang="en-US" altLang="zh-CN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安全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用电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1.遵守安全操作规程和实训室实习规程；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42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en-US" altLang="zh-CN" sz="1200" b="1">
                          <a:latin typeface="微软雅黑" panose="020B0503020204020204" pitchFamily="34" charset="-122"/>
                        </a:rPr>
                        <a:t>2.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工作服、劳保用品穿戴整齐；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835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en-US" altLang="zh-CN" sz="1200" b="1">
                          <a:latin typeface="微软雅黑" panose="020B0503020204020204" pitchFamily="34" charset="-122"/>
                        </a:rPr>
                        <a:t>3.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工具、仪表摆放整齐，保证用后完好性。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270"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en-US" altLang="zh-CN" sz="1200" b="1">
                          <a:latin typeface="微软雅黑" panose="020B0503020204020204" pitchFamily="34" charset="-122"/>
                        </a:rPr>
                        <a:t>6S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整理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清理、整顿、清扫、清洁、素养、安全。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420">
                <a:tc rowSpan="2"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学习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表现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出勤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纪律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团队协作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42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885"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综合评价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教师签字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2198" name="矩形 132197"/>
          <p:cNvSpPr/>
          <p:nvPr/>
        </p:nvSpPr>
        <p:spPr>
          <a:xfrm>
            <a:off x="3417253" y="633175"/>
            <a:ext cx="1605280" cy="30670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 eaLnBrk="1" hangingPunct="1">
              <a:spcBef>
                <a:spcPct val="20000"/>
              </a:spcBef>
            </a:pPr>
            <a:r>
              <a:rPr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</a:rPr>
              <a:t>任务二检测评价单</a:t>
            </a:r>
            <a:endParaRPr lang="zh-CN" altLang="en-US" sz="1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6985" y="635"/>
          <a:ext cx="3346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7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等腰三角形 22"/>
          <p:cNvSpPr/>
          <p:nvPr/>
        </p:nvSpPr>
        <p:spPr>
          <a:xfrm>
            <a:off x="2030065" y="1671490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2419741" y="1856894"/>
            <a:ext cx="180848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dirty="0">
                <a:solidFill>
                  <a:srgbClr val="21A3D0"/>
                </a:solidFill>
              </a:rPr>
              <a:t>03</a:t>
            </a:r>
            <a:endParaRPr lang="zh-CN" altLang="en-US" dirty="0">
              <a:solidFill>
                <a:srgbClr val="21A3D0"/>
              </a:solidFill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4054006" y="1842921"/>
            <a:ext cx="445008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280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任务三</a:t>
            </a:r>
            <a:endParaRPr lang="zh-CN" altLang="zh-CN" sz="280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  <a:p>
            <a:pPr algn="ctr"/>
            <a:r>
              <a:rPr lang="zh-CN" altLang="zh-CN" sz="280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负反馈放大电路仿真与连线</a:t>
            </a:r>
            <a:endParaRPr lang="zh-CN" altLang="zh-CN" sz="280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4152688" y="2826390"/>
            <a:ext cx="308360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等腰三角形 38"/>
          <p:cNvSpPr/>
          <p:nvPr/>
        </p:nvSpPr>
        <p:spPr>
          <a:xfrm rot="18035669">
            <a:off x="2382961" y="1282355"/>
            <a:ext cx="360040" cy="310379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0" name="等腰三角形 39"/>
          <p:cNvSpPr/>
          <p:nvPr/>
        </p:nvSpPr>
        <p:spPr>
          <a:xfrm rot="21283757">
            <a:off x="1968925" y="1497553"/>
            <a:ext cx="191945" cy="165470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1" name="等腰三角形 40"/>
          <p:cNvSpPr/>
          <p:nvPr/>
        </p:nvSpPr>
        <p:spPr>
          <a:xfrm rot="15968008">
            <a:off x="1663187" y="1888656"/>
            <a:ext cx="304349" cy="227352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bldLvl="0" animBg="1"/>
      <p:bldP spid="24" grpId="0"/>
      <p:bldP spid="25" grpId="0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681990" y="398145"/>
            <a:ext cx="22402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一、任务导入</a:t>
            </a:r>
            <a:endParaRPr lang="zh-CN" altLang="en-US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71085" name="图片 771084" descr="图8-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049145" y="1162685"/>
            <a:ext cx="4980305" cy="3540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6" name="文本框 5"/>
          <p:cNvSpPr txBox="1"/>
          <p:nvPr/>
        </p:nvSpPr>
        <p:spPr>
          <a:xfrm>
            <a:off x="825500" y="243840"/>
            <a:ext cx="2240280" cy="814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二、任务实施</a:t>
            </a:r>
            <a:endParaRPr lang="zh-CN" altLang="en-US" sz="27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zh-CN" altLang="en-US" sz="20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/>
        </p:nvSpPr>
        <p:spPr>
          <a:xfrm>
            <a:off x="825500" y="755650"/>
            <a:ext cx="7750175" cy="3692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66065" indent="-266065"/>
            <a:r>
              <a:rPr lang="en-US" sz="1800" b="0">
                <a:latin typeface="宋体" panose="02010600030101010101" pitchFamily="2" charset="-122"/>
                <a:ea typeface="宋体" panose="02010600030101010101" pitchFamily="2" charset="-122"/>
              </a:rPr>
              <a:t>b)</a:t>
            </a:r>
            <a:r>
              <a:rPr lang="en-US" sz="1800" b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sz="1800" b="0">
                <a:ea typeface="宋体" panose="02010600030101010101" pitchFamily="2" charset="-122"/>
              </a:rPr>
              <a:t>操作要求（1）连线前检查和筛选元器件，检查出不合格的元件、缺失的元件、模块的错误链接点；（2）按照电路图及电子连线工艺要求，将缺失的各元器件在电路板上进行布局、安装与连线；（3）熟练掌握连线方法，无错连、漏连情况；（</a:t>
            </a:r>
            <a:r>
              <a:rPr lang="en-US" sz="1800" b="0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sz="1800" b="0">
                <a:ea typeface="宋体" panose="02010600030101010101" pitchFamily="2" charset="-122"/>
              </a:rPr>
              <a:t>）所有操作符合行业安全文明生产规范；（</a:t>
            </a:r>
            <a:r>
              <a:rPr lang="en-US" sz="1800" b="0"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sz="1800" b="0">
                <a:ea typeface="宋体" panose="02010600030101010101" pitchFamily="2" charset="-122"/>
              </a:rPr>
              <a:t>）连线完毕后，关闭电源，工具摆放整齐，场地清理干净。c）电路调试</a:t>
            </a:r>
            <a:r>
              <a:rPr lang="en-US" sz="1800" b="0">
                <a:latin typeface="宋体" panose="02010600030101010101" pitchFamily="2" charset="-122"/>
                <a:ea typeface="宋体" panose="02010600030101010101" pitchFamily="2" charset="-122"/>
              </a:rPr>
              <a:t>(1)</a:t>
            </a:r>
            <a:r>
              <a:rPr lang="zh-CN" sz="1800" b="0">
                <a:ea typeface="宋体" panose="02010600030101010101" pitchFamily="2" charset="-122"/>
              </a:rPr>
              <a:t>选择+5V稳压电源，为放大电路提供直流电源。</a:t>
            </a:r>
            <a:r>
              <a:rPr lang="en-US" sz="1800" b="0">
                <a:latin typeface="宋体" panose="02010600030101010101" pitchFamily="2" charset="-122"/>
                <a:ea typeface="宋体" panose="02010600030101010101" pitchFamily="2" charset="-122"/>
              </a:rPr>
              <a:t>(2)</a:t>
            </a:r>
            <a:r>
              <a:rPr lang="zh-CN" sz="1800" b="0">
                <a:ea typeface="宋体" panose="02010600030101010101" pitchFamily="2" charset="-122"/>
              </a:rPr>
              <a:t>函数信号发生器输出正弦波，为放大电路提供输入信号。(3)通过示波器观察放大电路的输出波形</a:t>
            </a:r>
            <a:r>
              <a:rPr lang="en-US" altLang="zh-CN" sz="1800" b="0">
                <a:ea typeface="宋体" panose="02010600030101010101" pitchFamily="2" charset="-122"/>
              </a:rPr>
              <a:t>     </a:t>
            </a:r>
            <a:r>
              <a:rPr lang="zh-CN" sz="1800">
                <a:ea typeface="宋体" panose="02010600030101010101" pitchFamily="2" charset="-122"/>
                <a:sym typeface="+mn-ea"/>
              </a:rPr>
              <a:t>，并绘制在试卷上。(4)测量放大电路的静态工作点，并记录在下表中。</a:t>
            </a:r>
            <a:endParaRPr lang="zh-CN" altLang="en-US" sz="1800" b="0">
              <a:ea typeface="宋体" panose="02010600030101010101" pitchFamily="2" charset="-122"/>
            </a:endParaRPr>
          </a:p>
          <a:p>
            <a:pPr marL="266065" indent="-266065"/>
            <a:endParaRPr lang="zh-CN" altLang="en-US" sz="1800" b="0"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5046980" y="3547110"/>
            <a:ext cx="274955" cy="228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7322820" y="45910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10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1" name="文本框 100"/>
          <p:cNvSpPr txBox="1"/>
          <p:nvPr/>
        </p:nvSpPr>
        <p:spPr>
          <a:xfrm>
            <a:off x="1183640" y="570230"/>
            <a:ext cx="60217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66065" indent="-266065"/>
            <a:r>
              <a:rPr lang="zh-CN" sz="1800" b="0">
                <a:ea typeface="宋体" panose="02010600030101010101" pitchFamily="2" charset="-122"/>
              </a:rPr>
              <a:t>d)完成作答部分(1)测量放大电路的静态工作点，并记录到下表中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graphicFrame>
        <p:nvGraphicFramePr>
          <p:cNvPr id="6" name="表格 5"/>
          <p:cNvGraphicFramePr/>
          <p:nvPr/>
        </p:nvGraphicFramePr>
        <p:xfrm>
          <a:off x="1372870" y="1559560"/>
          <a:ext cx="6398260" cy="1938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9565"/>
                <a:gridCol w="1599565"/>
                <a:gridCol w="1599565"/>
                <a:gridCol w="1599565"/>
              </a:tblGrid>
              <a:tr h="41465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对象 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089785" y="1694180"/>
          <a:ext cx="279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2" imgW="279400" imgH="215900" progId="Equation.KSEE3">
                  <p:embed/>
                </p:oleObj>
              </mc:Choice>
              <mc:Fallback>
                <p:oleObj name="" r:id="rId2" imgW="2794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89785" y="1694180"/>
                        <a:ext cx="279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685540" y="1687830"/>
          <a:ext cx="2794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r:id="rId4" imgW="279400" imgH="228600" progId="Equation.KSEE3">
                  <p:embed/>
                </p:oleObj>
              </mc:Choice>
              <mc:Fallback>
                <p:oleObj name="" r:id="rId4" imgW="279400" imgH="2286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85540" y="1687830"/>
                        <a:ext cx="2794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100320" y="1694180"/>
          <a:ext cx="2794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" r:id="rId6" imgW="279400" imgH="228600" progId="Equation.KSEE3">
                  <p:embed/>
                </p:oleObj>
              </mc:Choice>
              <mc:Fallback>
                <p:oleObj name="" r:id="rId6" imgW="279400" imgH="228600" progId="Equation.KSEE3">
                  <p:embed/>
                  <p:pic>
                    <p:nvPicPr>
                      <p:cNvPr id="0" name="图片 102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00320" y="1694180"/>
                        <a:ext cx="2794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871653" y="1700530"/>
          <a:ext cx="17716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" r:id="rId8" imgW="177165" imgH="228600" progId="Equation.KSEE3">
                  <p:embed/>
                </p:oleObj>
              </mc:Choice>
              <mc:Fallback>
                <p:oleObj name="" r:id="rId8" imgW="177165" imgH="228600" progId="Equation.KSEE3">
                  <p:embed/>
                  <p:pic>
                    <p:nvPicPr>
                      <p:cNvPr id="0" name="图片 102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71653" y="1700530"/>
                        <a:ext cx="177165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7322820" y="45910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10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1" name="文本框 100"/>
          <p:cNvSpPr txBox="1"/>
          <p:nvPr/>
        </p:nvSpPr>
        <p:spPr>
          <a:xfrm>
            <a:off x="1090295" y="559435"/>
            <a:ext cx="602170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66065" indent="-266065"/>
            <a:r>
              <a:rPr lang="zh-CN" sz="1800" b="0">
                <a:ea typeface="宋体" panose="02010600030101010101" pitchFamily="2" charset="-122"/>
              </a:rPr>
              <a:t>d)完成作答部分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1466215" y="104521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93980"/>
            <a:r>
              <a:rPr lang="zh-CN" sz="1800" b="0">
                <a:ea typeface="宋体" panose="02010600030101010101" pitchFamily="2" charset="-122"/>
              </a:rPr>
              <a:t>（2）绘制输出电压的波形图：</a:t>
            </a:r>
            <a:endParaRPr lang="zh-CN" altLang="en-US" sz="1800" b="0">
              <a:ea typeface="宋体" panose="02010600030101010101" pitchFamily="2" charset="-122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1466215" y="1413510"/>
          <a:ext cx="5845175" cy="223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  <a:gridCol w="149225"/>
                <a:gridCol w="149225"/>
                <a:gridCol w="150813"/>
                <a:gridCol w="149225"/>
                <a:gridCol w="150812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dash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1466215" y="1413510"/>
            <a:ext cx="1190625" cy="333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2032000" y="4109720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1800" b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 </a:t>
            </a:r>
            <a:endParaRPr lang="en-US" altLang="en-US" sz="1800" b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0" y="0"/>
          <a:ext cx="8032750" cy="335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6550"/>
                <a:gridCol w="1606550"/>
                <a:gridCol w="1606550"/>
                <a:gridCol w="1606550"/>
                <a:gridCol w="1606550"/>
              </a:tblGrid>
              <a:tr h="3359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本单元位置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单元教学目标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rgbClr val="FF0000"/>
                          </a:solidFill>
                        </a:rPr>
                        <a:t>教学过程安排</a:t>
                      </a:r>
                      <a:endParaRPr lang="zh-CN" altLang="en-US" sz="150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课前准备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教学实施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图片 4" descr="负反馈放大电路教学实施过程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65" y="631190"/>
            <a:ext cx="6967220" cy="41586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graphicFrame>
        <p:nvGraphicFramePr>
          <p:cNvPr id="9" name="表格 8"/>
          <p:cNvGraphicFramePr/>
          <p:nvPr>
            <p:custDataLst>
              <p:tags r:id="rId1"/>
            </p:custDataLst>
          </p:nvPr>
        </p:nvGraphicFramePr>
        <p:xfrm>
          <a:off x="7144" y="0"/>
          <a:ext cx="8067675" cy="360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535"/>
                <a:gridCol w="1613535"/>
                <a:gridCol w="1613535"/>
                <a:gridCol w="1613535"/>
                <a:gridCol w="1613535"/>
              </a:tblGrid>
              <a:tr h="3600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zh-CN" sz="1500">
                          <a:solidFill>
                            <a:schemeClr val="tx1"/>
                          </a:solidFill>
                        </a:rPr>
                        <a:t>本单元位置</a:t>
                      </a:r>
                      <a:endParaRPr lang="zh-CN" altLang="zh-CN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单元教学目标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教学过程安排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 b="1">
                          <a:solidFill>
                            <a:schemeClr val="tx1"/>
                          </a:solidFill>
                        </a:rPr>
                        <a:t>课前准备</a:t>
                      </a:r>
                      <a:endParaRPr lang="zh-CN" altLang="en-US" sz="1500" b="1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rgbClr val="FF0000"/>
                          </a:solidFill>
                        </a:rPr>
                        <a:t>教学实施</a:t>
                      </a:r>
                      <a:endParaRPr lang="zh-CN" altLang="en-US" sz="150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表格 9"/>
          <p:cNvGraphicFramePr/>
          <p:nvPr>
            <p:custDataLst>
              <p:tags r:id="rId2"/>
            </p:custDataLst>
          </p:nvPr>
        </p:nvGraphicFramePr>
        <p:xfrm>
          <a:off x="7144" y="360045"/>
          <a:ext cx="274955" cy="4796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955"/>
              </a:tblGrid>
              <a:tr h="6838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819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807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8008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864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838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表格 2"/>
          <p:cNvGraphicFramePr/>
          <p:nvPr>
            <p:custDataLst>
              <p:tags r:id="rId3"/>
            </p:custDataLst>
          </p:nvPr>
        </p:nvGraphicFramePr>
        <p:xfrm>
          <a:off x="8933498" y="1061085"/>
          <a:ext cx="228600" cy="3866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"/>
              </a:tblGrid>
              <a:tr h="75692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dk1"/>
                          </a:solidFill>
                        </a:rPr>
                        <a:t>活动导入</a:t>
                      </a:r>
                      <a:endParaRPr lang="zh-CN" altLang="en-US" sz="1015" b="0">
                        <a:solidFill>
                          <a:schemeClr val="dk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543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查阅与整理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5374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成果展示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531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>
                          <a:sym typeface="+mn-ea"/>
                        </a:rPr>
                        <a:t>任务评价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594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总结归纳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219835" y="996315"/>
            <a:ext cx="670369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6</a:t>
            </a:r>
            <a:r>
              <a:rPr lang="zh-CN" altLang="en-US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个小队，每队展示</a:t>
            </a:r>
            <a:r>
              <a:rPr lang="en-US" alt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2</a:t>
            </a:r>
            <a:r>
              <a:rPr lang="zh-CN" altLang="en-US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分钟，可以多人展示。</a:t>
            </a:r>
            <a:endParaRPr lang="zh-CN" altLang="en-US" sz="2100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r>
              <a:rPr lang="zh-CN" altLang="en-US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展示内容：</a:t>
            </a:r>
            <a:r>
              <a:rPr 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静态工作点和输出电压波形</a:t>
            </a:r>
            <a:r>
              <a:rPr lang="zh-CN" altLang="en-US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。</a:t>
            </a:r>
            <a:endParaRPr lang="zh-CN" altLang="en-US" sz="2100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43700" y="45148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12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sp>
        <p:nvSpPr>
          <p:cNvPr id="6" name="文本框 5"/>
          <p:cNvSpPr txBox="1"/>
          <p:nvPr/>
        </p:nvSpPr>
        <p:spPr>
          <a:xfrm>
            <a:off x="1085850" y="457200"/>
            <a:ext cx="22402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三、成果展示</a:t>
            </a:r>
            <a:endParaRPr lang="zh-CN" altLang="en-US" sz="27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图片 6" descr="showtim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265" y="1765935"/>
            <a:ext cx="4857115" cy="2987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29609" y="4915059"/>
            <a:ext cx="2057400" cy="273844"/>
          </a:xfrm>
        </p:spPr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6777990" y="4672965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15"/>
              <a:t>时间</a:t>
            </a:r>
            <a:r>
              <a:rPr lang="en-US" altLang="zh-CN" sz="1015"/>
              <a:t>5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sp>
        <p:nvSpPr>
          <p:cNvPr id="6" name="文本框 5"/>
          <p:cNvSpPr txBox="1"/>
          <p:nvPr/>
        </p:nvSpPr>
        <p:spPr>
          <a:xfrm>
            <a:off x="1085850" y="447675"/>
            <a:ext cx="224028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7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四、任务评价</a:t>
            </a:r>
            <a:endParaRPr lang="zh-CN" altLang="en-US" sz="27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32216" name="表格 132215"/>
          <p:cNvGraphicFramePr/>
          <p:nvPr>
            <p:custDataLst>
              <p:tags r:id="rId1"/>
            </p:custDataLst>
          </p:nvPr>
        </p:nvGraphicFramePr>
        <p:xfrm>
          <a:off x="1600200" y="1200150"/>
          <a:ext cx="5886450" cy="3458845"/>
        </p:xfrm>
        <a:graphic>
          <a:graphicData uri="http://schemas.openxmlformats.org/drawingml/2006/table">
            <a:tbl>
              <a:tblPr/>
              <a:tblGrid>
                <a:gridCol w="685800"/>
                <a:gridCol w="1257300"/>
                <a:gridCol w="1371600"/>
                <a:gridCol w="457200"/>
                <a:gridCol w="742950"/>
                <a:gridCol w="342900"/>
                <a:gridCol w="342900"/>
                <a:gridCol w="342900"/>
                <a:gridCol w="342900"/>
              </a:tblGrid>
              <a:tr h="285750"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solidFill>
                            <a:schemeClr val="tx2"/>
                          </a:solidFill>
                          <a:latin typeface="微软雅黑" panose="020B0503020204020204" pitchFamily="34" charset="-122"/>
                        </a:rPr>
                        <a:t>评 价 内 容</a:t>
                      </a:r>
                      <a:endParaRPr lang="zh-CN" altLang="en-US" sz="1200" b="1" dirty="0">
                        <a:solidFill>
                          <a:schemeClr val="tx2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优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良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中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dirty="0">
                          <a:ea typeface="宋体" panose="02010600030101010101" pitchFamily="2" charset="-122"/>
                        </a:rPr>
                        <a:t>差</a:t>
                      </a: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 rowSpan="4">
                  <a:txBody>
                    <a:bodyPr/>
                    <a:p>
                      <a:pPr marL="0" lvl="0" indent="0" algn="ctr" fontAlgn="ctr">
                        <a:buNone/>
                      </a:pPr>
                      <a:endParaRPr lang="en-US" altLang="zh-CN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知识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与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技能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1.熟悉电路的图形符号； 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2.会根据实际电路要求，完成电路图的设计；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3.掌握万用表测量电压的方法； 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29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marL="0" lvl="0" indent="0">
                        <a:lnSpc>
                          <a:spcPct val="12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4.掌握电路仿真的方法。 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rowSpan="3">
                  <a:txBody>
                    <a:bodyPr/>
                    <a:p>
                      <a:pPr marL="0" lvl="0" indent="0" algn="ctr" fontAlgn="ctr">
                        <a:buNone/>
                      </a:pPr>
                      <a:endParaRPr lang="en-US" altLang="zh-CN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安全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  <a:p>
                      <a:pPr marL="0" lvl="0" indent="0" algn="ctr" fontAlgn="ctr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用电</a:t>
                      </a:r>
                      <a:endParaRPr lang="zh-CN" altLang="en-US" sz="1200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1.遵守安全操作规程和实训室实习规程；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en-US" altLang="zh-CN" sz="1200" b="1">
                          <a:latin typeface="微软雅黑" panose="020B0503020204020204" pitchFamily="34" charset="-122"/>
                        </a:rPr>
                        <a:t>2.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工作服、劳保用品穿戴整齐；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en-US" altLang="zh-CN" sz="1200" b="1">
                          <a:latin typeface="微软雅黑" panose="020B0503020204020204" pitchFamily="34" charset="-122"/>
                        </a:rPr>
                        <a:t>3.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工具、仪表摆放整齐，保证用后完好性。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510">
                <a:tc>
                  <a:txBody>
                    <a:bodyPr/>
                    <a:p>
                      <a:pPr marL="0" lvl="0" indent="0">
                        <a:buNone/>
                      </a:pPr>
                      <a:r>
                        <a:rPr lang="en-US" altLang="zh-CN" sz="1200" b="1">
                          <a:latin typeface="微软雅黑" panose="020B0503020204020204" pitchFamily="34" charset="-122"/>
                        </a:rPr>
                        <a:t>6S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整理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</a:rPr>
                        <a:t>清理、整顿、清扫、清洁、素养、安全。</a:t>
                      </a:r>
                      <a:endParaRPr lang="zh-CN" altLang="en-US" sz="1200" b="1" dirty="0">
                        <a:latin typeface="微软雅黑" panose="020B0503020204020204" pitchFamily="34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rowSpan="2"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学习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表现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出勤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纪律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团队协作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 vMerge="1"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marL="0" lvl="0" indent="0" algn="ctr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1170"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综合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评价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教师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zh-CN" altLang="en-US" sz="1200" b="1" dirty="0">
                          <a:ea typeface="宋体" panose="02010600030101010101" pitchFamily="2" charset="-122"/>
                        </a:rPr>
                        <a:t>签字</a:t>
                      </a:r>
                      <a:endParaRPr lang="zh-CN" altLang="en-US" sz="1200" b="1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1200" dirty="0"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2198" name="矩形 132197"/>
          <p:cNvSpPr/>
          <p:nvPr/>
        </p:nvSpPr>
        <p:spPr>
          <a:xfrm>
            <a:off x="3832860" y="789305"/>
            <a:ext cx="18084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>
              <a:spcBef>
                <a:spcPct val="20000"/>
              </a:spcBef>
            </a:pP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</a:rPr>
              <a:t>任务三检查评价单</a:t>
            </a:r>
            <a:endParaRPr lang="zh-CN" altLang="en-US" sz="16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6985" y="0"/>
          <a:ext cx="33274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等腰三角形 22"/>
          <p:cNvSpPr/>
          <p:nvPr/>
        </p:nvSpPr>
        <p:spPr>
          <a:xfrm>
            <a:off x="2030065" y="1671490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2419741" y="1856894"/>
            <a:ext cx="176149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dirty="0">
                <a:solidFill>
                  <a:srgbClr val="21A3D0"/>
                </a:solidFill>
              </a:rPr>
              <a:t>04</a:t>
            </a:r>
            <a:endParaRPr lang="zh-CN" altLang="en-US" dirty="0">
              <a:solidFill>
                <a:srgbClr val="21A3D0"/>
              </a:solidFill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4423099" y="1857050"/>
            <a:ext cx="2697480" cy="852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495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展示评价</a:t>
            </a:r>
            <a:endParaRPr lang="zh-CN" altLang="zh-CN" sz="495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4152688" y="2826390"/>
            <a:ext cx="308360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等腰三角形 38"/>
          <p:cNvSpPr/>
          <p:nvPr/>
        </p:nvSpPr>
        <p:spPr>
          <a:xfrm rot="18035669">
            <a:off x="2382961" y="1282355"/>
            <a:ext cx="360040" cy="310379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0" name="等腰三角形 39"/>
          <p:cNvSpPr/>
          <p:nvPr/>
        </p:nvSpPr>
        <p:spPr>
          <a:xfrm rot="21283757">
            <a:off x="1968925" y="1497553"/>
            <a:ext cx="191945" cy="165470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1" name="等腰三角形 40"/>
          <p:cNvSpPr/>
          <p:nvPr/>
        </p:nvSpPr>
        <p:spPr>
          <a:xfrm rot="15968008">
            <a:off x="1663187" y="1888656"/>
            <a:ext cx="304349" cy="227352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0"/>
          <a:ext cx="361950" cy="5165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3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10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展示评价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4229102" y="2965998"/>
            <a:ext cx="903636" cy="252730"/>
            <a:chOff x="1694389" y="3210530"/>
            <a:chExt cx="1204848" cy="336973"/>
          </a:xfrm>
        </p:grpSpPr>
        <p:sp>
          <p:nvSpPr>
            <p:cNvPr id="4" name="矩形 3"/>
            <p:cNvSpPr/>
            <p:nvPr/>
          </p:nvSpPr>
          <p:spPr>
            <a:xfrm flipH="1">
              <a:off x="1694389" y="3363838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5" name="TextBox 14"/>
            <p:cNvSpPr txBox="1"/>
            <p:nvPr/>
          </p:nvSpPr>
          <p:spPr>
            <a:xfrm>
              <a:off x="1766397" y="3210530"/>
              <a:ext cx="1132840" cy="336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050" dirty="0" smtClean="0">
                  <a:solidFill>
                    <a:prstClr val="black">
                      <a:lumMod val="65000"/>
                      <a:lumOff val="35000"/>
                      <a:alpha val="91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小组内自评</a:t>
              </a:r>
              <a:endParaRPr lang="zh-CN" altLang="en-US" sz="1050" dirty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486402" y="2971713"/>
            <a:ext cx="903636" cy="252730"/>
            <a:chOff x="1694389" y="3210530"/>
            <a:chExt cx="1204848" cy="336973"/>
          </a:xfrm>
        </p:grpSpPr>
        <p:sp>
          <p:nvSpPr>
            <p:cNvPr id="7" name="矩形 6"/>
            <p:cNvSpPr/>
            <p:nvPr/>
          </p:nvSpPr>
          <p:spPr>
            <a:xfrm flipH="1">
              <a:off x="1694389" y="3363838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8" name="TextBox 14"/>
            <p:cNvSpPr txBox="1"/>
            <p:nvPr/>
          </p:nvSpPr>
          <p:spPr>
            <a:xfrm>
              <a:off x="1766397" y="3210530"/>
              <a:ext cx="1132840" cy="336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50" dirty="0" smtClean="0">
                  <a:solidFill>
                    <a:prstClr val="black">
                      <a:lumMod val="65000"/>
                      <a:lumOff val="35000"/>
                      <a:alpha val="91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小组间互评</a:t>
              </a:r>
              <a:endParaRPr lang="zh-CN" altLang="en-US" sz="1050" dirty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286252" y="3314613"/>
            <a:ext cx="1036986" cy="252730"/>
            <a:chOff x="1694389" y="3210530"/>
            <a:chExt cx="1382648" cy="336973"/>
          </a:xfrm>
        </p:grpSpPr>
        <p:sp>
          <p:nvSpPr>
            <p:cNvPr id="12" name="矩形 11"/>
            <p:cNvSpPr/>
            <p:nvPr/>
          </p:nvSpPr>
          <p:spPr>
            <a:xfrm flipH="1">
              <a:off x="1694389" y="3363838"/>
              <a:ext cx="72008" cy="720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13" name="TextBox 14"/>
            <p:cNvSpPr txBox="1"/>
            <p:nvPr/>
          </p:nvSpPr>
          <p:spPr>
            <a:xfrm>
              <a:off x="1766397" y="3210530"/>
              <a:ext cx="1310640" cy="336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50" dirty="0" smtClean="0">
                  <a:solidFill>
                    <a:prstClr val="black">
                      <a:lumMod val="65000"/>
                      <a:lumOff val="35000"/>
                      <a:alpha val="91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教师综合评价</a:t>
              </a:r>
              <a:endParaRPr lang="zh-CN" altLang="en-US" sz="1050" dirty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bldLvl="0" animBg="1"/>
      <p:bldP spid="24" grpId="0"/>
      <p:bldP spid="25" grpId="0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42950" y="1028700"/>
            <a:ext cx="6699250" cy="6438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/>
              <a:t>每组对自己组任务完成情况评价，并把打分情况交给老师。</a:t>
            </a:r>
            <a:endParaRPr lang="zh-CN" sz="180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/>
              <a:t>每组代表要自述</a:t>
            </a:r>
            <a:r>
              <a:rPr lang="en-US" altLang="zh-CN" sz="1800"/>
              <a:t>2</a:t>
            </a:r>
            <a:r>
              <a:rPr lang="zh-CN" altLang="en-US" sz="1800"/>
              <a:t>分钟的评价内容，包含优点、缺点、缺失点等。</a:t>
            </a:r>
            <a:endParaRPr lang="zh-CN" altLang="en-US" sz="1800"/>
          </a:p>
        </p:txBody>
      </p:sp>
      <p:sp>
        <p:nvSpPr>
          <p:cNvPr id="4" name="文本框 3"/>
          <p:cNvSpPr txBox="1"/>
          <p:nvPr/>
        </p:nvSpPr>
        <p:spPr>
          <a:xfrm>
            <a:off x="914400" y="571500"/>
            <a:ext cx="24041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 b="1" dirty="0">
                <a:sym typeface="+mn-ea"/>
              </a:rPr>
              <a:t>一、小组内自评</a:t>
            </a:r>
            <a:endParaRPr lang="zh-CN" sz="2400" b="1" dirty="0">
              <a:sym typeface="+mn-ea"/>
            </a:endParaRPr>
          </a:p>
        </p:txBody>
      </p:sp>
      <p:pic>
        <p:nvPicPr>
          <p:cNvPr id="5" name="图片 4" descr="评价与分析1"/>
          <p:cNvPicPr>
            <a:picLocks noChangeAspect="1"/>
          </p:cNvPicPr>
          <p:nvPr/>
        </p:nvPicPr>
        <p:blipFill>
          <a:blip r:embed="rId1"/>
          <a:srcRect b="11165"/>
          <a:stretch>
            <a:fillRect/>
          </a:stretch>
        </p:blipFill>
        <p:spPr>
          <a:xfrm>
            <a:off x="5829300" y="1828800"/>
            <a:ext cx="2724150" cy="3232309"/>
          </a:xfrm>
          <a:prstGeom prst="rect">
            <a:avLst/>
          </a:prstGeom>
        </p:spPr>
      </p:pic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6985" y="0"/>
          <a:ext cx="361950" cy="5165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3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10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展示评价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42950" y="1028700"/>
            <a:ext cx="6699250" cy="6438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/>
              <a:t>每组对其他组任务完成情况评价，并把打分情况交给老师。</a:t>
            </a:r>
            <a:endParaRPr lang="zh-CN" sz="180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/>
              <a:t>每组代表要自述</a:t>
            </a:r>
            <a:r>
              <a:rPr lang="en-US" altLang="zh-CN" sz="1800"/>
              <a:t>2</a:t>
            </a:r>
            <a:r>
              <a:rPr lang="zh-CN" altLang="en-US" sz="1800"/>
              <a:t>分钟的其他组的评价内容，包含优点、缺点等。</a:t>
            </a:r>
            <a:endParaRPr lang="zh-CN" altLang="en-US" sz="1800"/>
          </a:p>
        </p:txBody>
      </p:sp>
      <p:sp>
        <p:nvSpPr>
          <p:cNvPr id="4" name="文本框 3"/>
          <p:cNvSpPr txBox="1"/>
          <p:nvPr/>
        </p:nvSpPr>
        <p:spPr>
          <a:xfrm>
            <a:off x="914400" y="571500"/>
            <a:ext cx="24041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 b="1" dirty="0">
                <a:sym typeface="+mn-ea"/>
              </a:rPr>
              <a:t>二、小组间互评</a:t>
            </a:r>
            <a:endParaRPr lang="zh-CN" sz="2400" b="1" dirty="0">
              <a:sym typeface="+mn-ea"/>
            </a:endParaRPr>
          </a:p>
        </p:txBody>
      </p:sp>
      <p:pic>
        <p:nvPicPr>
          <p:cNvPr id="5" name="图片 4" descr="评价与分析1"/>
          <p:cNvPicPr>
            <a:picLocks noChangeAspect="1"/>
          </p:cNvPicPr>
          <p:nvPr/>
        </p:nvPicPr>
        <p:blipFill>
          <a:blip r:embed="rId1"/>
          <a:srcRect b="11165"/>
          <a:stretch>
            <a:fillRect/>
          </a:stretch>
        </p:blipFill>
        <p:spPr>
          <a:xfrm>
            <a:off x="5829300" y="1828800"/>
            <a:ext cx="2724150" cy="3232309"/>
          </a:xfrm>
          <a:prstGeom prst="rect">
            <a:avLst/>
          </a:prstGeom>
        </p:spPr>
      </p:pic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6985" y="0"/>
          <a:ext cx="361950" cy="5165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3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10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展示评价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42950" y="1028700"/>
            <a:ext cx="2011680" cy="12515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 b="1"/>
              <a:t>职业素养</a:t>
            </a:r>
            <a:endParaRPr lang="zh-CN" sz="1800" b="1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 b="1"/>
              <a:t>专业能力</a:t>
            </a:r>
            <a:endParaRPr lang="zh-CN" sz="1800" b="1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 b="1"/>
              <a:t>工作成果</a:t>
            </a:r>
            <a:endParaRPr lang="zh-CN" sz="180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CN" sz="1800"/>
              <a:t>三个方面进行评价</a:t>
            </a:r>
            <a:endParaRPr lang="zh-CN" sz="1800"/>
          </a:p>
        </p:txBody>
      </p:sp>
      <p:sp>
        <p:nvSpPr>
          <p:cNvPr id="4" name="文本框 3"/>
          <p:cNvSpPr txBox="1"/>
          <p:nvPr/>
        </p:nvSpPr>
        <p:spPr>
          <a:xfrm>
            <a:off x="914400" y="571500"/>
            <a:ext cx="24041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 b="1" dirty="0">
                <a:sym typeface="+mn-ea"/>
              </a:rPr>
              <a:t>三、教师评价</a:t>
            </a:r>
            <a:endParaRPr lang="zh-CN" sz="2400" b="1" dirty="0">
              <a:sym typeface="+mn-ea"/>
            </a:endParaRPr>
          </a:p>
        </p:txBody>
      </p:sp>
      <p:pic>
        <p:nvPicPr>
          <p:cNvPr id="5" name="图片 4" descr="评价与分析1"/>
          <p:cNvPicPr>
            <a:picLocks noChangeAspect="1"/>
          </p:cNvPicPr>
          <p:nvPr/>
        </p:nvPicPr>
        <p:blipFill>
          <a:blip r:embed="rId1"/>
          <a:srcRect b="11165"/>
          <a:stretch>
            <a:fillRect/>
          </a:stretch>
        </p:blipFill>
        <p:spPr>
          <a:xfrm>
            <a:off x="3771900" y="457200"/>
            <a:ext cx="3723323" cy="4408170"/>
          </a:xfrm>
          <a:prstGeom prst="rect">
            <a:avLst/>
          </a:prstGeom>
        </p:spPr>
      </p:pic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6985" y="0"/>
          <a:ext cx="361950" cy="5165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3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10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展示评价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等腰三角形 22"/>
          <p:cNvSpPr/>
          <p:nvPr/>
        </p:nvSpPr>
        <p:spPr>
          <a:xfrm>
            <a:off x="2030065" y="1671490"/>
            <a:ext cx="2376264" cy="2025056"/>
          </a:xfrm>
          <a:prstGeom prst="triangle">
            <a:avLst/>
          </a:prstGeom>
          <a:solidFill>
            <a:schemeClr val="tx1">
              <a:lumMod val="65000"/>
              <a:lumOff val="3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2419741" y="1856894"/>
            <a:ext cx="1818005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0">
                <a:solidFill>
                  <a:schemeClr val="accent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dirty="0">
                <a:solidFill>
                  <a:srgbClr val="21A3D0"/>
                </a:solidFill>
              </a:rPr>
              <a:t>05</a:t>
            </a:r>
            <a:endParaRPr lang="zh-CN" altLang="en-US" dirty="0">
              <a:solidFill>
                <a:srgbClr val="21A3D0"/>
              </a:solidFill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4423099" y="1857050"/>
            <a:ext cx="2697480" cy="852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4950" b="1" dirty="0" smtClean="0">
                <a:solidFill>
                  <a:prstClr val="black">
                    <a:lumMod val="65000"/>
                    <a:lumOff val="35000"/>
                    <a:alpha val="91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归纳总结</a:t>
            </a:r>
            <a:endParaRPr lang="zh-CN" altLang="zh-CN" sz="4950" b="1" dirty="0" smtClean="0">
              <a:solidFill>
                <a:prstClr val="black">
                  <a:lumMod val="65000"/>
                  <a:lumOff val="35000"/>
                  <a:alpha val="91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豪体简体" panose="03000509000000000000" pitchFamily="65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4152688" y="2826390"/>
            <a:ext cx="308360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等腰三角形 38"/>
          <p:cNvSpPr/>
          <p:nvPr/>
        </p:nvSpPr>
        <p:spPr>
          <a:xfrm rot="18035669">
            <a:off x="2382961" y="1282355"/>
            <a:ext cx="360040" cy="310379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0" name="等腰三角形 39"/>
          <p:cNvSpPr/>
          <p:nvPr/>
        </p:nvSpPr>
        <p:spPr>
          <a:xfrm rot="21283757">
            <a:off x="1968925" y="1497553"/>
            <a:ext cx="191945" cy="165470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41" name="等腰三角形 40"/>
          <p:cNvSpPr/>
          <p:nvPr/>
        </p:nvSpPr>
        <p:spPr>
          <a:xfrm rot="15968008">
            <a:off x="1663187" y="1888656"/>
            <a:ext cx="304349" cy="227352"/>
          </a:xfrm>
          <a:prstGeom prst="triangle">
            <a:avLst/>
          </a:pr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167C0D-1B84-42C0-BF4A-0FC9196ACFAA}" type="slidenum">
              <a:rPr lang="zh-CN" altLang="en-US" sz="1200" smtClean="0"/>
            </a:fld>
            <a:endParaRPr lang="zh-CN" altLang="en-US" sz="1200"/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0"/>
          <a:ext cx="33845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5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展示评价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归纳总结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/>
        </p:nvSpPr>
        <p:spPr>
          <a:xfrm>
            <a:off x="4237990" y="3027680"/>
            <a:ext cx="433387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1800" b="0">
                <a:solidFill>
                  <a:srgbClr val="000000"/>
                </a:solidFill>
                <a:ea typeface="宋体" panose="02010600030101010101" pitchFamily="2" charset="-122"/>
              </a:rPr>
              <a:t>1.收音机共发射极放大电路的安装调试2.分析负反馈放大电路3.负反馈放大电路的仿真与调试</a:t>
            </a:r>
            <a:endParaRPr lang="zh-CN" altLang="en-US" sz="1800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bldLvl="0" animBg="1"/>
      <p:bldP spid="24" grpId="0"/>
      <p:bldP spid="25" grpId="0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1138" name="Rectangle 2"/>
          <p:cNvSpPr>
            <a:spLocks noGrp="1"/>
          </p:cNvSpPr>
          <p:nvPr>
            <p:ph type="title"/>
          </p:nvPr>
        </p:nvSpPr>
        <p:spPr>
          <a:xfrm>
            <a:off x="628650" y="302895"/>
            <a:ext cx="2649220" cy="384175"/>
          </a:xfrm>
        </p:spPr>
        <p:txBody>
          <a:bodyPr vert="horz" wrap="square" lIns="68580" tIns="34290" rIns="68580" bIns="34290" anchor="ctr" anchorCtr="0">
            <a:noAutofit/>
          </a:bodyPr>
          <a:p>
            <a:pPr eaLnBrk="1" hangingPunct="1"/>
            <a:r>
              <a:rPr lang="zh-CN" altLang="en-US" sz="2400" b="1" dirty="0">
                <a:solidFill>
                  <a:schemeClr val="tx1"/>
                </a:solidFill>
              </a:rPr>
              <a:t>归纳总结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0"/>
          <a:ext cx="369570" cy="5165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570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33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10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归纳总结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435" y="1082040"/>
            <a:ext cx="4469130" cy="3609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6985" y="-635"/>
          <a:ext cx="332105" cy="5165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105"/>
              </a:tblGrid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533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任务二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406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任务三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展示评价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4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归纳总结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拓展应用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1243330" y="386715"/>
            <a:ext cx="5208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/>
              <a:t>搜集资料正反馈放大电路</a:t>
            </a:r>
            <a:endParaRPr lang="zh-CN" sz="2800"/>
          </a:p>
        </p:txBody>
      </p:sp>
      <p:sp>
        <p:nvSpPr>
          <p:cNvPr id="5" name="文本框 4"/>
          <p:cNvSpPr txBox="1"/>
          <p:nvPr/>
        </p:nvSpPr>
        <p:spPr>
          <a:xfrm>
            <a:off x="1459230" y="1428115"/>
            <a:ext cx="533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1.</a:t>
            </a:r>
            <a:r>
              <a:rPr lang="zh-CN" altLang="en-US" sz="3200"/>
              <a:t>正反馈的应用；</a:t>
            </a:r>
            <a:endParaRPr lang="zh-CN" altLang="en-US" sz="3200"/>
          </a:p>
          <a:p>
            <a:r>
              <a:rPr lang="en-US" altLang="zh-CN" sz="3200"/>
              <a:t>2.</a:t>
            </a:r>
            <a:r>
              <a:rPr lang="zh-CN" altLang="en-US" sz="3200"/>
              <a:t>正反馈的特点；</a:t>
            </a:r>
            <a:endParaRPr lang="zh-CN" altLang="en-US" sz="3200"/>
          </a:p>
          <a:p>
            <a:r>
              <a:rPr lang="en-US" altLang="zh-CN" sz="3200"/>
              <a:t>3.</a:t>
            </a:r>
            <a:r>
              <a:rPr lang="zh-CN" altLang="en-US" sz="3200"/>
              <a:t>典型的正反馈电路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37      (向天歌演示原创作品：www.TopPPT.cn)"/>
          <p:cNvSpPr/>
          <p:nvPr/>
        </p:nvSpPr>
        <p:spPr>
          <a:xfrm rot="19177476">
            <a:off x="6119362" y="234489"/>
            <a:ext cx="4262813" cy="4010365"/>
          </a:xfrm>
          <a:custGeom>
            <a:avLst/>
            <a:gdLst>
              <a:gd name="connsiteX0" fmla="*/ 699354 w 5683751"/>
              <a:gd name="connsiteY0" fmla="*/ 2660654 h 5347153"/>
              <a:gd name="connsiteX1" fmla="*/ 699354 w 5683751"/>
              <a:gd name="connsiteY1" fmla="*/ 4647799 h 5347153"/>
              <a:gd name="connsiteX2" fmla="*/ 2720656 w 5683751"/>
              <a:gd name="connsiteY2" fmla="*/ 4654875 h 5347153"/>
              <a:gd name="connsiteX3" fmla="*/ 2131993 w 5683751"/>
              <a:gd name="connsiteY3" fmla="*/ 5347153 h 5347153"/>
              <a:gd name="connsiteX4" fmla="*/ 0 w 5683751"/>
              <a:gd name="connsiteY4" fmla="*/ 5347153 h 5347153"/>
              <a:gd name="connsiteX5" fmla="*/ 0 w 5683751"/>
              <a:gd name="connsiteY5" fmla="*/ 2660489 h 5347153"/>
              <a:gd name="connsiteX6" fmla="*/ 2808800 w 5683751"/>
              <a:gd name="connsiteY6" fmla="*/ 0 h 5347153"/>
              <a:gd name="connsiteX7" fmla="*/ 2832652 w 5683751"/>
              <a:gd name="connsiteY7" fmla="*/ 699354 h 5347153"/>
              <a:gd name="connsiteX8" fmla="*/ 699354 w 5683751"/>
              <a:gd name="connsiteY8" fmla="*/ 699354 h 5347153"/>
              <a:gd name="connsiteX9" fmla="*/ 699354 w 5683751"/>
              <a:gd name="connsiteY9" fmla="*/ 2481295 h 5347153"/>
              <a:gd name="connsiteX10" fmla="*/ 0 w 5683751"/>
              <a:gd name="connsiteY10" fmla="*/ 2481130 h 5347153"/>
              <a:gd name="connsiteX11" fmla="*/ 0 w 5683751"/>
              <a:gd name="connsiteY11" fmla="*/ 0 h 5347153"/>
              <a:gd name="connsiteX12" fmla="*/ 4307551 w 5683751"/>
              <a:gd name="connsiteY12" fmla="*/ 0 h 5347153"/>
              <a:gd name="connsiteX13" fmla="*/ 5683751 w 5683751"/>
              <a:gd name="connsiteY13" fmla="*/ 1170220 h 5347153"/>
              <a:gd name="connsiteX14" fmla="*/ 5080222 w 5683751"/>
              <a:gd name="connsiteY14" fmla="*/ 1879981 h 5347153"/>
              <a:gd name="connsiteX15" fmla="*/ 5080546 w 5683751"/>
              <a:gd name="connsiteY15" fmla="*/ 1701265 h 5347153"/>
              <a:gd name="connsiteX16" fmla="*/ 5081521 w 5683751"/>
              <a:gd name="connsiteY16" fmla="*/ 699354 h 5347153"/>
              <a:gd name="connsiteX17" fmla="*/ 3041115 w 5683751"/>
              <a:gd name="connsiteY17" fmla="*/ 699354 h 5347153"/>
              <a:gd name="connsiteX18" fmla="*/ 3017264 w 5683751"/>
              <a:gd name="connsiteY18" fmla="*/ 0 h 534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3751" h="5347153">
                <a:moveTo>
                  <a:pt x="699354" y="2660654"/>
                </a:moveTo>
                <a:lnTo>
                  <a:pt x="699354" y="4647799"/>
                </a:lnTo>
                <a:lnTo>
                  <a:pt x="2720656" y="4654875"/>
                </a:lnTo>
                <a:lnTo>
                  <a:pt x="2131993" y="5347153"/>
                </a:lnTo>
                <a:lnTo>
                  <a:pt x="0" y="5347153"/>
                </a:lnTo>
                <a:lnTo>
                  <a:pt x="0" y="2660489"/>
                </a:lnTo>
                <a:close/>
                <a:moveTo>
                  <a:pt x="2808800" y="0"/>
                </a:moveTo>
                <a:lnTo>
                  <a:pt x="2832652" y="699354"/>
                </a:lnTo>
                <a:lnTo>
                  <a:pt x="699354" y="699354"/>
                </a:lnTo>
                <a:lnTo>
                  <a:pt x="699354" y="2481295"/>
                </a:lnTo>
                <a:lnTo>
                  <a:pt x="0" y="2481130"/>
                </a:lnTo>
                <a:lnTo>
                  <a:pt x="0" y="0"/>
                </a:lnTo>
                <a:close/>
                <a:moveTo>
                  <a:pt x="4307551" y="0"/>
                </a:moveTo>
                <a:lnTo>
                  <a:pt x="5683751" y="1170220"/>
                </a:lnTo>
                <a:lnTo>
                  <a:pt x="5080222" y="1879981"/>
                </a:lnTo>
                <a:lnTo>
                  <a:pt x="5080546" y="1701265"/>
                </a:lnTo>
                <a:cubicBezTo>
                  <a:pt x="5081157" y="1364859"/>
                  <a:pt x="5081625" y="1029670"/>
                  <a:pt x="5081521" y="699354"/>
                </a:cubicBezTo>
                <a:lnTo>
                  <a:pt x="3041115" y="699354"/>
                </a:lnTo>
                <a:lnTo>
                  <a:pt x="3017264" y="0"/>
                </a:lnTo>
                <a:close/>
              </a:path>
            </a:pathLst>
          </a:custGeom>
          <a:solidFill>
            <a:srgbClr val="21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15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25" name="Freeform 38      (向天歌演示原创作品：www.TopPPT.cn)"/>
          <p:cNvSpPr/>
          <p:nvPr/>
        </p:nvSpPr>
        <p:spPr>
          <a:xfrm rot="19177476">
            <a:off x="7844664" y="988348"/>
            <a:ext cx="2598672" cy="3056087"/>
          </a:xfrm>
          <a:custGeom>
            <a:avLst/>
            <a:gdLst>
              <a:gd name="connsiteX0" fmla="*/ 699354 w 3464896"/>
              <a:gd name="connsiteY0" fmla="*/ 2076448 h 4074783"/>
              <a:gd name="connsiteX1" fmla="*/ 699354 w 3464896"/>
              <a:gd name="connsiteY1" fmla="*/ 3252330 h 4074783"/>
              <a:gd name="connsiteX2" fmla="*/ 0 w 3464896"/>
              <a:gd name="connsiteY2" fmla="*/ 4074783 h 4074783"/>
              <a:gd name="connsiteX3" fmla="*/ 0 w 3464896"/>
              <a:gd name="connsiteY3" fmla="*/ 2076283 h 4074783"/>
              <a:gd name="connsiteX4" fmla="*/ 1684570 w 3464896"/>
              <a:gd name="connsiteY4" fmla="*/ 0 h 4074783"/>
              <a:gd name="connsiteX5" fmla="*/ 1708421 w 3464896"/>
              <a:gd name="connsiteY5" fmla="*/ 699355 h 4074783"/>
              <a:gd name="connsiteX6" fmla="*/ 699354 w 3464896"/>
              <a:gd name="connsiteY6" fmla="*/ 699354 h 4074783"/>
              <a:gd name="connsiteX7" fmla="*/ 699354 w 3464896"/>
              <a:gd name="connsiteY7" fmla="*/ 1859921 h 4074783"/>
              <a:gd name="connsiteX8" fmla="*/ 0 w 3464896"/>
              <a:gd name="connsiteY8" fmla="*/ 1859755 h 4074783"/>
              <a:gd name="connsiteX9" fmla="*/ 0 w 3464896"/>
              <a:gd name="connsiteY9" fmla="*/ 0 h 4074783"/>
              <a:gd name="connsiteX10" fmla="*/ 3464896 w 3464896"/>
              <a:gd name="connsiteY10" fmla="*/ 1 h 4074783"/>
              <a:gd name="connsiteX11" fmla="*/ 2870217 w 3464896"/>
              <a:gd name="connsiteY11" fmla="*/ 699354 h 4074783"/>
              <a:gd name="connsiteX12" fmla="*/ 1916884 w 3464896"/>
              <a:gd name="connsiteY12" fmla="*/ 699354 h 4074783"/>
              <a:gd name="connsiteX13" fmla="*/ 1893033 w 3464896"/>
              <a:gd name="connsiteY13" fmla="*/ 1 h 407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64896" h="4074783">
                <a:moveTo>
                  <a:pt x="699354" y="2076448"/>
                </a:moveTo>
                <a:lnTo>
                  <a:pt x="699354" y="3252330"/>
                </a:lnTo>
                <a:lnTo>
                  <a:pt x="0" y="4074783"/>
                </a:lnTo>
                <a:lnTo>
                  <a:pt x="0" y="2076283"/>
                </a:lnTo>
                <a:close/>
                <a:moveTo>
                  <a:pt x="1684570" y="0"/>
                </a:moveTo>
                <a:lnTo>
                  <a:pt x="1708421" y="699355"/>
                </a:lnTo>
                <a:lnTo>
                  <a:pt x="699354" y="699354"/>
                </a:lnTo>
                <a:lnTo>
                  <a:pt x="699354" y="1859921"/>
                </a:lnTo>
                <a:lnTo>
                  <a:pt x="0" y="1859755"/>
                </a:lnTo>
                <a:lnTo>
                  <a:pt x="0" y="0"/>
                </a:lnTo>
                <a:close/>
                <a:moveTo>
                  <a:pt x="3464896" y="1"/>
                </a:moveTo>
                <a:lnTo>
                  <a:pt x="2870217" y="699354"/>
                </a:lnTo>
                <a:lnTo>
                  <a:pt x="1916884" y="699354"/>
                </a:lnTo>
                <a:lnTo>
                  <a:pt x="1893033" y="1"/>
                </a:lnTo>
                <a:close/>
              </a:path>
            </a:pathLst>
          </a:custGeom>
          <a:solidFill>
            <a:srgbClr val="2B2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15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TextBox 18      (向天歌演示原创作品：www.TopPPT.cn)"/>
          <p:cNvSpPr txBox="1"/>
          <p:nvPr/>
        </p:nvSpPr>
        <p:spPr>
          <a:xfrm>
            <a:off x="1071905" y="2463935"/>
            <a:ext cx="156617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600" b="1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谢谢</a:t>
            </a:r>
            <a:endParaRPr lang="zh-CN" altLang="zh-CN" sz="3600" b="1" dirty="0">
              <a:solidFill>
                <a:srgbClr val="2B2E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文鼎霹靂體" panose="02010609010101010101" pitchFamily="49" charset="-120"/>
            </a:endParaRPr>
          </a:p>
        </p:txBody>
      </p:sp>
      <p:sp>
        <p:nvSpPr>
          <p:cNvPr id="27" name="TextBox 21      (向天歌演示原创作品：www.TopPPT.cn)"/>
          <p:cNvSpPr txBox="1"/>
          <p:nvPr/>
        </p:nvSpPr>
        <p:spPr>
          <a:xfrm>
            <a:off x="3117062" y="2463739"/>
            <a:ext cx="156617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聆听</a:t>
            </a:r>
            <a:endParaRPr lang="zh-CN" altLang="en-US" sz="3600" b="1" dirty="0">
              <a:solidFill>
                <a:srgbClr val="2B2E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文鼎霹靂體" panose="02010609010101010101" pitchFamily="49" charset="-120"/>
            </a:endParaRPr>
          </a:p>
        </p:txBody>
      </p:sp>
      <p:grpSp>
        <p:nvGrpSpPr>
          <p:cNvPr id="28" name="Group 3      (向天歌演示原创作品：www.TopPPT.cn)"/>
          <p:cNvGrpSpPr/>
          <p:nvPr/>
        </p:nvGrpSpPr>
        <p:grpSpPr>
          <a:xfrm>
            <a:off x="1216875" y="3272786"/>
            <a:ext cx="1311230" cy="90900"/>
            <a:chOff x="1622500" y="4356850"/>
            <a:chExt cx="1748306" cy="121200"/>
          </a:xfrm>
        </p:grpSpPr>
        <p:cxnSp>
          <p:nvCxnSpPr>
            <p:cNvPr id="29" name="Straight Connector 23      (向天歌演示原创作品：www.TopPPT.cn)"/>
            <p:cNvCxnSpPr/>
            <p:nvPr/>
          </p:nvCxnSpPr>
          <p:spPr>
            <a:xfrm flipH="1">
              <a:off x="1622500" y="4420894"/>
              <a:ext cx="1656184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21A3D0"/>
                  </a:gs>
                  <a:gs pos="89000">
                    <a:schemeClr val="bg1"/>
                  </a:gs>
                  <a:gs pos="83000">
                    <a:srgbClr val="E8E8E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7      (向天歌演示原创作品：www.TopPPT.cn)"/>
            <p:cNvSpPr/>
            <p:nvPr/>
          </p:nvSpPr>
          <p:spPr>
            <a:xfrm>
              <a:off x="3249606" y="4356850"/>
              <a:ext cx="121200" cy="121200"/>
            </a:xfrm>
            <a:prstGeom prst="ellipse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Group 4      (向天歌演示原创作品：www.TopPPT.cn)"/>
          <p:cNvGrpSpPr/>
          <p:nvPr/>
        </p:nvGrpSpPr>
        <p:grpSpPr>
          <a:xfrm>
            <a:off x="3037993" y="3272786"/>
            <a:ext cx="1402130" cy="90900"/>
            <a:chOff x="4050658" y="4356850"/>
            <a:chExt cx="1869506" cy="121200"/>
          </a:xfrm>
        </p:grpSpPr>
        <p:cxnSp>
          <p:nvCxnSpPr>
            <p:cNvPr id="32" name="Straight Connector 24      (向天歌演示原创作品：www.TopPPT.cn)"/>
            <p:cNvCxnSpPr/>
            <p:nvPr/>
          </p:nvCxnSpPr>
          <p:spPr>
            <a:xfrm flipV="1">
              <a:off x="4171858" y="4414006"/>
              <a:ext cx="1748306" cy="3444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21A3D0"/>
                  </a:gs>
                  <a:gs pos="89000">
                    <a:schemeClr val="bg1"/>
                  </a:gs>
                  <a:gs pos="83000">
                    <a:srgbClr val="E8E8E6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29      (向天歌演示原创作品：www.TopPPT.cn)"/>
            <p:cNvSpPr/>
            <p:nvPr/>
          </p:nvSpPr>
          <p:spPr>
            <a:xfrm>
              <a:off x="4050658" y="4356850"/>
              <a:ext cx="121200" cy="121200"/>
            </a:xfrm>
            <a:prstGeom prst="ellipse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Group 9      (向天歌演示原创作品：www.TopPPT.cn)"/>
          <p:cNvGrpSpPr/>
          <p:nvPr/>
        </p:nvGrpSpPr>
        <p:grpSpPr>
          <a:xfrm>
            <a:off x="2002888" y="3628407"/>
            <a:ext cx="313574" cy="301759"/>
            <a:chOff x="2670518" y="4898862"/>
            <a:chExt cx="418098" cy="402345"/>
          </a:xfrm>
        </p:grpSpPr>
        <p:sp>
          <p:nvSpPr>
            <p:cNvPr id="38" name="Rectangle 32      (向天歌演示原创作品：www.TopPPT.cn)"/>
            <p:cNvSpPr/>
            <p:nvPr/>
          </p:nvSpPr>
          <p:spPr>
            <a:xfrm flipV="1">
              <a:off x="2670518" y="4898862"/>
              <a:ext cx="418098" cy="402345"/>
            </a:xfrm>
            <a:prstGeom prst="rect">
              <a:avLst/>
            </a:prstGeom>
            <a:solidFill>
              <a:srgbClr val="2B2E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2801992" y="4974946"/>
              <a:ext cx="155149" cy="250176"/>
              <a:chOff x="6967538" y="6365875"/>
              <a:chExt cx="127000" cy="204787"/>
            </a:xfrm>
            <a:solidFill>
              <a:schemeClr val="bg1"/>
            </a:solidFill>
          </p:grpSpPr>
          <p:sp>
            <p:nvSpPr>
              <p:cNvPr id="40" name="Freeform 626      (向天歌演示原创作品：www.TopPPT.cn)"/>
              <p:cNvSpPr/>
              <p:nvPr/>
            </p:nvSpPr>
            <p:spPr bwMode="auto">
              <a:xfrm>
                <a:off x="6967538" y="6423025"/>
                <a:ext cx="127000" cy="147637"/>
              </a:xfrm>
              <a:custGeom>
                <a:avLst/>
                <a:gdLst>
                  <a:gd name="T0" fmla="*/ 180 w 180"/>
                  <a:gd name="T1" fmla="*/ 68 h 209"/>
                  <a:gd name="T2" fmla="*/ 180 w 180"/>
                  <a:gd name="T3" fmla="*/ 15 h 209"/>
                  <a:gd name="T4" fmla="*/ 156 w 180"/>
                  <a:gd name="T5" fmla="*/ 15 h 209"/>
                  <a:gd name="T6" fmla="*/ 156 w 180"/>
                  <a:gd name="T7" fmla="*/ 68 h 209"/>
                  <a:gd name="T8" fmla="*/ 92 w 180"/>
                  <a:gd name="T9" fmla="*/ 132 h 209"/>
                  <a:gd name="T10" fmla="*/ 91 w 180"/>
                  <a:gd name="T11" fmla="*/ 132 h 209"/>
                  <a:gd name="T12" fmla="*/ 90 w 180"/>
                  <a:gd name="T13" fmla="*/ 132 h 209"/>
                  <a:gd name="T14" fmla="*/ 90 w 180"/>
                  <a:gd name="T15" fmla="*/ 132 h 209"/>
                  <a:gd name="T16" fmla="*/ 89 w 180"/>
                  <a:gd name="T17" fmla="*/ 132 h 209"/>
                  <a:gd name="T18" fmla="*/ 24 w 180"/>
                  <a:gd name="T19" fmla="*/ 68 h 209"/>
                  <a:gd name="T20" fmla="*/ 24 w 180"/>
                  <a:gd name="T21" fmla="*/ 15 h 209"/>
                  <a:gd name="T22" fmla="*/ 0 w 180"/>
                  <a:gd name="T23" fmla="*/ 15 h 209"/>
                  <a:gd name="T24" fmla="*/ 0 w 180"/>
                  <a:gd name="T25" fmla="*/ 68 h 209"/>
                  <a:gd name="T26" fmla="*/ 76 w 180"/>
                  <a:gd name="T27" fmla="*/ 156 h 209"/>
                  <a:gd name="T28" fmla="*/ 76 w 180"/>
                  <a:gd name="T29" fmla="*/ 194 h 209"/>
                  <a:gd name="T30" fmla="*/ 22 w 180"/>
                  <a:gd name="T31" fmla="*/ 209 h 209"/>
                  <a:gd name="T32" fmla="*/ 159 w 180"/>
                  <a:gd name="T33" fmla="*/ 209 h 209"/>
                  <a:gd name="T34" fmla="*/ 104 w 180"/>
                  <a:gd name="T35" fmla="*/ 193 h 209"/>
                  <a:gd name="T36" fmla="*/ 104 w 180"/>
                  <a:gd name="T37" fmla="*/ 156 h 209"/>
                  <a:gd name="T38" fmla="*/ 180 w 180"/>
                  <a:gd name="T39" fmla="*/ 68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" h="209">
                    <a:moveTo>
                      <a:pt x="180" y="68"/>
                    </a:moveTo>
                    <a:cubicBezTo>
                      <a:pt x="180" y="68"/>
                      <a:pt x="180" y="38"/>
                      <a:pt x="180" y="15"/>
                    </a:cubicBezTo>
                    <a:cubicBezTo>
                      <a:pt x="180" y="0"/>
                      <a:pt x="156" y="0"/>
                      <a:pt x="156" y="15"/>
                    </a:cubicBezTo>
                    <a:cubicBezTo>
                      <a:pt x="156" y="38"/>
                      <a:pt x="156" y="68"/>
                      <a:pt x="156" y="68"/>
                    </a:cubicBezTo>
                    <a:cubicBezTo>
                      <a:pt x="156" y="104"/>
                      <a:pt x="128" y="132"/>
                      <a:pt x="92" y="132"/>
                    </a:cubicBezTo>
                    <a:cubicBezTo>
                      <a:pt x="92" y="132"/>
                      <a:pt x="91" y="132"/>
                      <a:pt x="91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89" y="132"/>
                      <a:pt x="89" y="132"/>
                    </a:cubicBezTo>
                    <a:cubicBezTo>
                      <a:pt x="53" y="132"/>
                      <a:pt x="24" y="104"/>
                      <a:pt x="24" y="68"/>
                    </a:cubicBezTo>
                    <a:cubicBezTo>
                      <a:pt x="24" y="68"/>
                      <a:pt x="24" y="38"/>
                      <a:pt x="24" y="15"/>
                    </a:cubicBezTo>
                    <a:cubicBezTo>
                      <a:pt x="24" y="0"/>
                      <a:pt x="0" y="0"/>
                      <a:pt x="0" y="15"/>
                    </a:cubicBezTo>
                    <a:cubicBezTo>
                      <a:pt x="0" y="22"/>
                      <a:pt x="0" y="68"/>
                      <a:pt x="0" y="68"/>
                    </a:cubicBezTo>
                    <a:cubicBezTo>
                      <a:pt x="0" y="113"/>
                      <a:pt x="33" y="149"/>
                      <a:pt x="76" y="156"/>
                    </a:cubicBezTo>
                    <a:cubicBezTo>
                      <a:pt x="76" y="194"/>
                      <a:pt x="76" y="194"/>
                      <a:pt x="76" y="194"/>
                    </a:cubicBezTo>
                    <a:cubicBezTo>
                      <a:pt x="22" y="209"/>
                      <a:pt x="22" y="209"/>
                      <a:pt x="22" y="209"/>
                    </a:cubicBezTo>
                    <a:cubicBezTo>
                      <a:pt x="159" y="209"/>
                      <a:pt x="159" y="209"/>
                      <a:pt x="159" y="209"/>
                    </a:cubicBezTo>
                    <a:cubicBezTo>
                      <a:pt x="104" y="193"/>
                      <a:pt x="104" y="193"/>
                      <a:pt x="104" y="193"/>
                    </a:cubicBezTo>
                    <a:cubicBezTo>
                      <a:pt x="104" y="156"/>
                      <a:pt x="104" y="156"/>
                      <a:pt x="104" y="156"/>
                    </a:cubicBezTo>
                    <a:cubicBezTo>
                      <a:pt x="147" y="150"/>
                      <a:pt x="180" y="113"/>
                      <a:pt x="180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  <p:sp>
            <p:nvSpPr>
              <p:cNvPr id="41" name="Freeform 627      (向天歌演示原创作品：www.TopPPT.cn)"/>
              <p:cNvSpPr/>
              <p:nvPr/>
            </p:nvSpPr>
            <p:spPr bwMode="auto">
              <a:xfrm>
                <a:off x="7000875" y="6365875"/>
                <a:ext cx="61912" cy="134937"/>
              </a:xfrm>
              <a:custGeom>
                <a:avLst/>
                <a:gdLst>
                  <a:gd name="T0" fmla="*/ 43 w 87"/>
                  <a:gd name="T1" fmla="*/ 190 h 190"/>
                  <a:gd name="T2" fmla="*/ 43 w 87"/>
                  <a:gd name="T3" fmla="*/ 190 h 190"/>
                  <a:gd name="T4" fmla="*/ 44 w 87"/>
                  <a:gd name="T5" fmla="*/ 190 h 190"/>
                  <a:gd name="T6" fmla="*/ 87 w 87"/>
                  <a:gd name="T7" fmla="*/ 147 h 190"/>
                  <a:gd name="T8" fmla="*/ 87 w 87"/>
                  <a:gd name="T9" fmla="*/ 43 h 190"/>
                  <a:gd name="T10" fmla="*/ 44 w 87"/>
                  <a:gd name="T11" fmla="*/ 0 h 190"/>
                  <a:gd name="T12" fmla="*/ 43 w 87"/>
                  <a:gd name="T13" fmla="*/ 0 h 190"/>
                  <a:gd name="T14" fmla="*/ 43 w 87"/>
                  <a:gd name="T15" fmla="*/ 0 h 190"/>
                  <a:gd name="T16" fmla="*/ 0 w 87"/>
                  <a:gd name="T17" fmla="*/ 43 h 190"/>
                  <a:gd name="T18" fmla="*/ 0 w 87"/>
                  <a:gd name="T19" fmla="*/ 147 h 190"/>
                  <a:gd name="T20" fmla="*/ 43 w 87"/>
                  <a:gd name="T21" fmla="*/ 19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" h="190">
                    <a:moveTo>
                      <a:pt x="43" y="190"/>
                    </a:moveTo>
                    <a:cubicBezTo>
                      <a:pt x="43" y="190"/>
                      <a:pt x="43" y="190"/>
                      <a:pt x="43" y="190"/>
                    </a:cubicBezTo>
                    <a:cubicBezTo>
                      <a:pt x="44" y="190"/>
                      <a:pt x="44" y="190"/>
                      <a:pt x="44" y="190"/>
                    </a:cubicBezTo>
                    <a:cubicBezTo>
                      <a:pt x="68" y="190"/>
                      <a:pt x="87" y="171"/>
                      <a:pt x="87" y="147"/>
                    </a:cubicBezTo>
                    <a:cubicBezTo>
                      <a:pt x="87" y="43"/>
                      <a:pt x="87" y="43"/>
                      <a:pt x="87" y="43"/>
                    </a:cubicBezTo>
                    <a:cubicBezTo>
                      <a:pt x="87" y="19"/>
                      <a:pt x="68" y="0"/>
                      <a:pt x="44" y="0"/>
                    </a:cubicBezTo>
                    <a:cubicBezTo>
                      <a:pt x="44" y="0"/>
                      <a:pt x="44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19" y="0"/>
                      <a:pt x="0" y="19"/>
                      <a:pt x="0" y="43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71"/>
                      <a:pt x="19" y="190"/>
                      <a:pt x="43" y="1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/>
              </a:p>
            </p:txBody>
          </p:sp>
        </p:grpSp>
      </p:grpSp>
      <p:grpSp>
        <p:nvGrpSpPr>
          <p:cNvPr id="42" name="Group 11      (向天歌演示原创作品：www.TopPPT.cn)"/>
          <p:cNvGrpSpPr/>
          <p:nvPr/>
        </p:nvGrpSpPr>
        <p:grpSpPr>
          <a:xfrm>
            <a:off x="2360288" y="3628407"/>
            <a:ext cx="1215114" cy="301759"/>
            <a:chOff x="3147050" y="4898862"/>
            <a:chExt cx="1620152" cy="402345"/>
          </a:xfrm>
        </p:grpSpPr>
        <p:sp>
          <p:nvSpPr>
            <p:cNvPr id="43" name="Rectangle 33      (向天歌演示原创作品：www.TopPPT.cn)"/>
            <p:cNvSpPr/>
            <p:nvPr/>
          </p:nvSpPr>
          <p:spPr>
            <a:xfrm flipV="1">
              <a:off x="3147050" y="4898862"/>
              <a:ext cx="1620152" cy="402345"/>
            </a:xfrm>
            <a:prstGeom prst="rect">
              <a:avLst/>
            </a:prstGeom>
            <a:solidFill>
              <a:srgbClr val="2B2E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  <p:sp>
          <p:nvSpPr>
            <p:cNvPr id="44" name="TextBox 35      (向天歌演示原创作品：www.TopPPT.cn)"/>
            <p:cNvSpPr txBox="1"/>
            <p:nvPr/>
          </p:nvSpPr>
          <p:spPr>
            <a:xfrm>
              <a:off x="3527358" y="4928981"/>
              <a:ext cx="1033984" cy="36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文鼎霹靂體" panose="02010609010101010101" pitchFamily="49" charset="-120"/>
                </a:rPr>
                <a:t>李海燕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endParaRPr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2051050" y="1564005"/>
            <a:ext cx="1078230" cy="1076960"/>
            <a:chOff x="3230" y="2463"/>
            <a:chExt cx="1698" cy="1696"/>
          </a:xfrm>
        </p:grpSpPr>
        <p:sp>
          <p:nvSpPr>
            <p:cNvPr id="4" name="Rectangle 19      (向天歌演示原创作品：www.TopPPT.cn)"/>
            <p:cNvSpPr/>
            <p:nvPr/>
          </p:nvSpPr>
          <p:spPr>
            <a:xfrm rot="2289162">
              <a:off x="3230" y="2463"/>
              <a:ext cx="1698" cy="1696"/>
            </a:xfrm>
            <a:prstGeom prst="rect">
              <a:avLst/>
            </a:prstGeom>
            <a:solidFill>
              <a:srgbClr val="21A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15" dirty="0">
                <a:ea typeface="微软雅黑" panose="020B0503020204020204" pitchFamily="34" charset="-122"/>
              </a:endParaRPr>
            </a:p>
          </p:txBody>
        </p:sp>
        <p:sp>
          <p:nvSpPr>
            <p:cNvPr id="5" name="Freeform 162"/>
            <p:cNvSpPr/>
            <p:nvPr/>
          </p:nvSpPr>
          <p:spPr bwMode="auto">
            <a:xfrm>
              <a:off x="3443" y="2627"/>
              <a:ext cx="1239" cy="1318"/>
            </a:xfrm>
            <a:custGeom>
              <a:avLst/>
              <a:gdLst>
                <a:gd name="T0" fmla="*/ 256 w 256"/>
                <a:gd name="T1" fmla="*/ 216 h 256"/>
                <a:gd name="T2" fmla="*/ 216 w 256"/>
                <a:gd name="T3" fmla="*/ 256 h 256"/>
                <a:gd name="T4" fmla="*/ 40 w 256"/>
                <a:gd name="T5" fmla="*/ 256 h 256"/>
                <a:gd name="T6" fmla="*/ 0 w 256"/>
                <a:gd name="T7" fmla="*/ 216 h 256"/>
                <a:gd name="T8" fmla="*/ 0 w 256"/>
                <a:gd name="T9" fmla="*/ 40 h 256"/>
                <a:gd name="T10" fmla="*/ 40 w 256"/>
                <a:gd name="T11" fmla="*/ 0 h 256"/>
                <a:gd name="T12" fmla="*/ 216 w 256"/>
                <a:gd name="T13" fmla="*/ 0 h 256"/>
                <a:gd name="T14" fmla="*/ 256 w 256"/>
                <a:gd name="T15" fmla="*/ 40 h 256"/>
                <a:gd name="T16" fmla="*/ 256 w 256"/>
                <a:gd name="T17" fmla="*/ 21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256">
                  <a:moveTo>
                    <a:pt x="256" y="216"/>
                  </a:moveTo>
                  <a:cubicBezTo>
                    <a:pt x="256" y="238"/>
                    <a:pt x="238" y="256"/>
                    <a:pt x="216" y="256"/>
                  </a:cubicBezTo>
                  <a:cubicBezTo>
                    <a:pt x="40" y="256"/>
                    <a:pt x="40" y="256"/>
                    <a:pt x="40" y="256"/>
                  </a:cubicBezTo>
                  <a:cubicBezTo>
                    <a:pt x="18" y="256"/>
                    <a:pt x="0" y="238"/>
                    <a:pt x="0" y="21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38" y="0"/>
                    <a:pt x="256" y="18"/>
                    <a:pt x="256" y="40"/>
                  </a:cubicBezTo>
                  <a:lnTo>
                    <a:pt x="256" y="216"/>
                  </a:lnTo>
                  <a:close/>
                </a:path>
              </a:pathLst>
            </a:custGeom>
            <a:solidFill>
              <a:srgbClr val="7DC0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168"/>
            <p:cNvSpPr/>
            <p:nvPr/>
          </p:nvSpPr>
          <p:spPr bwMode="auto">
            <a:xfrm>
              <a:off x="3693" y="2919"/>
              <a:ext cx="740" cy="785"/>
            </a:xfrm>
            <a:custGeom>
              <a:avLst/>
              <a:gdLst>
                <a:gd name="T0" fmla="*/ 0 w 152"/>
                <a:gd name="T1" fmla="*/ 35 h 152"/>
                <a:gd name="T2" fmla="*/ 35 w 152"/>
                <a:gd name="T3" fmla="*/ 70 h 152"/>
                <a:gd name="T4" fmla="*/ 47 w 152"/>
                <a:gd name="T5" fmla="*/ 68 h 152"/>
                <a:gd name="T6" fmla="*/ 127 w 152"/>
                <a:gd name="T7" fmla="*/ 147 h 152"/>
                <a:gd name="T8" fmla="*/ 127 w 152"/>
                <a:gd name="T9" fmla="*/ 147 h 152"/>
                <a:gd name="T10" fmla="*/ 137 w 152"/>
                <a:gd name="T11" fmla="*/ 152 h 152"/>
                <a:gd name="T12" fmla="*/ 152 w 152"/>
                <a:gd name="T13" fmla="*/ 137 h 152"/>
                <a:gd name="T14" fmla="*/ 148 w 152"/>
                <a:gd name="T15" fmla="*/ 127 h 152"/>
                <a:gd name="T16" fmla="*/ 68 w 152"/>
                <a:gd name="T17" fmla="*/ 47 h 152"/>
                <a:gd name="T18" fmla="*/ 70 w 152"/>
                <a:gd name="T19" fmla="*/ 35 h 152"/>
                <a:gd name="T20" fmla="*/ 35 w 152"/>
                <a:gd name="T21" fmla="*/ 0 h 152"/>
                <a:gd name="T22" fmla="*/ 26 w 152"/>
                <a:gd name="T23" fmla="*/ 1 h 152"/>
                <a:gd name="T24" fmla="*/ 46 w 152"/>
                <a:gd name="T25" fmla="*/ 22 h 152"/>
                <a:gd name="T26" fmla="*/ 46 w 152"/>
                <a:gd name="T27" fmla="*/ 22 h 152"/>
                <a:gd name="T28" fmla="*/ 40 w 152"/>
                <a:gd name="T29" fmla="*/ 40 h 152"/>
                <a:gd name="T30" fmla="*/ 22 w 152"/>
                <a:gd name="T31" fmla="*/ 47 h 152"/>
                <a:gd name="T32" fmla="*/ 1 w 152"/>
                <a:gd name="T33" fmla="*/ 26 h 152"/>
                <a:gd name="T34" fmla="*/ 0 w 152"/>
                <a:gd name="T35" fmla="*/ 3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2" h="152">
                  <a:moveTo>
                    <a:pt x="0" y="35"/>
                  </a:moveTo>
                  <a:cubicBezTo>
                    <a:pt x="0" y="54"/>
                    <a:pt x="16" y="70"/>
                    <a:pt x="35" y="70"/>
                  </a:cubicBezTo>
                  <a:cubicBezTo>
                    <a:pt x="39" y="70"/>
                    <a:pt x="43" y="69"/>
                    <a:pt x="47" y="68"/>
                  </a:cubicBezTo>
                  <a:cubicBezTo>
                    <a:pt x="127" y="147"/>
                    <a:pt x="127" y="147"/>
                    <a:pt x="127" y="147"/>
                  </a:cubicBezTo>
                  <a:cubicBezTo>
                    <a:pt x="127" y="147"/>
                    <a:pt x="127" y="147"/>
                    <a:pt x="127" y="147"/>
                  </a:cubicBezTo>
                  <a:cubicBezTo>
                    <a:pt x="129" y="150"/>
                    <a:pt x="133" y="152"/>
                    <a:pt x="137" y="152"/>
                  </a:cubicBezTo>
                  <a:cubicBezTo>
                    <a:pt x="145" y="152"/>
                    <a:pt x="152" y="145"/>
                    <a:pt x="152" y="137"/>
                  </a:cubicBezTo>
                  <a:cubicBezTo>
                    <a:pt x="152" y="133"/>
                    <a:pt x="150" y="129"/>
                    <a:pt x="148" y="127"/>
                  </a:cubicBezTo>
                  <a:cubicBezTo>
                    <a:pt x="68" y="47"/>
                    <a:pt x="68" y="47"/>
                    <a:pt x="68" y="47"/>
                  </a:cubicBezTo>
                  <a:cubicBezTo>
                    <a:pt x="69" y="43"/>
                    <a:pt x="70" y="39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ubicBezTo>
                    <a:pt x="32" y="0"/>
                    <a:pt x="29" y="0"/>
                    <a:pt x="26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50" y="25"/>
                    <a:pt x="47" y="34"/>
                    <a:pt x="40" y="40"/>
                  </a:cubicBezTo>
                  <a:cubicBezTo>
                    <a:pt x="33" y="47"/>
                    <a:pt x="25" y="50"/>
                    <a:pt x="22" y="47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9"/>
                    <a:pt x="0" y="32"/>
                    <a:pt x="0" y="35"/>
                  </a:cubicBezTo>
                  <a:close/>
                </a:path>
              </a:pathLst>
            </a:custGeom>
            <a:solidFill>
              <a:srgbClr val="F5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TextBox 18      (向天歌演示原创作品：www.TopPPT.cn)"/>
          <p:cNvSpPr txBox="1"/>
          <p:nvPr/>
        </p:nvSpPr>
        <p:spPr>
          <a:xfrm>
            <a:off x="1223010" y="814705"/>
            <a:ext cx="36106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文鼎霹靂體" panose="02010609010101010101" pitchFamily="49" charset="-120"/>
              </a:rPr>
              <a:t>学而时习之，不亦说乎</a:t>
            </a:r>
            <a:endParaRPr lang="zh-CN" altLang="zh-CN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文鼎霹靂體" panose="02010609010101010101" pitchFamily="49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8" presetClass="entr" presetSubtype="0" accel="50000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99"/>
                            </p:stCondLst>
                            <p:childTnLst>
                              <p:par>
                                <p:cTn id="3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99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1316355" y="1657350"/>
            <a:ext cx="1346835" cy="66198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800"/>
              <a:t>教 师</a:t>
            </a:r>
            <a:endParaRPr lang="zh-CN" altLang="en-US" sz="1800"/>
          </a:p>
        </p:txBody>
      </p:sp>
      <p:sp>
        <p:nvSpPr>
          <p:cNvPr id="10" name="椭圆 9"/>
          <p:cNvSpPr/>
          <p:nvPr/>
        </p:nvSpPr>
        <p:spPr>
          <a:xfrm>
            <a:off x="1315879" y="3087529"/>
            <a:ext cx="1347788" cy="70008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800"/>
              <a:t>学 生</a:t>
            </a:r>
            <a:endParaRPr lang="zh-CN" altLang="en-US" sz="1800"/>
          </a:p>
        </p:txBody>
      </p:sp>
      <p:sp>
        <p:nvSpPr>
          <p:cNvPr id="11" name="矩形 10"/>
          <p:cNvSpPr/>
          <p:nvPr/>
        </p:nvSpPr>
        <p:spPr>
          <a:xfrm>
            <a:off x="3841909" y="1466850"/>
            <a:ext cx="2967038" cy="10425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altLang="zh-CN" sz="1015"/>
              <a:t>1</a:t>
            </a:r>
            <a:r>
              <a:rPr lang="zh-CN" altLang="en-US" sz="1015"/>
              <a:t>、布置预习内容，做好上课准备；</a:t>
            </a:r>
            <a:endParaRPr lang="zh-CN" altLang="en-US" sz="1015"/>
          </a:p>
          <a:p>
            <a:pPr algn="l"/>
            <a:endParaRPr lang="zh-CN" altLang="en-US" sz="1015"/>
          </a:p>
          <a:p>
            <a:pPr algn="l"/>
            <a:r>
              <a:rPr lang="en-US" altLang="zh-CN" sz="1015"/>
              <a:t>2</a:t>
            </a:r>
            <a:r>
              <a:rPr lang="zh-CN" altLang="en-US" sz="1015"/>
              <a:t>、准备常用三极管、连线用具、万用表等；</a:t>
            </a:r>
            <a:endParaRPr lang="en-US" altLang="zh-CN" sz="1015"/>
          </a:p>
        </p:txBody>
      </p:sp>
      <p:sp>
        <p:nvSpPr>
          <p:cNvPr id="12" name="矩形 11"/>
          <p:cNvSpPr/>
          <p:nvPr/>
        </p:nvSpPr>
        <p:spPr>
          <a:xfrm>
            <a:off x="3841909" y="2916079"/>
            <a:ext cx="2967038" cy="10425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altLang="zh-CN" sz="1015"/>
              <a:t>1</a:t>
            </a:r>
            <a:r>
              <a:rPr lang="zh-CN" altLang="en-US" sz="1015"/>
              <a:t>、根据小组工作计划分组；</a:t>
            </a:r>
            <a:endParaRPr lang="zh-CN" altLang="en-US" sz="1015"/>
          </a:p>
          <a:p>
            <a:pPr algn="l"/>
            <a:endParaRPr lang="zh-CN" altLang="en-US" sz="1015"/>
          </a:p>
          <a:p>
            <a:pPr algn="l"/>
            <a:r>
              <a:rPr lang="en-US" altLang="zh-CN" sz="1015"/>
              <a:t>2</a:t>
            </a:r>
            <a:r>
              <a:rPr lang="zh-CN" altLang="en-US" sz="1015"/>
              <a:t>、准备数字式</a:t>
            </a:r>
            <a:r>
              <a:rPr lang="en-US" altLang="zh-CN" sz="1015"/>
              <a:t>/</a:t>
            </a:r>
            <a:r>
              <a:rPr lang="zh-CN" altLang="en-US" sz="1015"/>
              <a:t>指针式万用表；</a:t>
            </a:r>
            <a:endParaRPr lang="zh-CN" altLang="en-US" sz="1015"/>
          </a:p>
        </p:txBody>
      </p:sp>
      <p:graphicFrame>
        <p:nvGraphicFramePr>
          <p:cNvPr id="9" name="表格 8"/>
          <p:cNvGraphicFramePr/>
          <p:nvPr>
            <p:custDataLst>
              <p:tags r:id="rId1"/>
            </p:custDataLst>
          </p:nvPr>
        </p:nvGraphicFramePr>
        <p:xfrm>
          <a:off x="0" y="0"/>
          <a:ext cx="7975600" cy="348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5120"/>
                <a:gridCol w="1595120"/>
                <a:gridCol w="1595120"/>
                <a:gridCol w="1595120"/>
                <a:gridCol w="1595120"/>
              </a:tblGrid>
              <a:tr h="3486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zh-CN" sz="1500">
                          <a:solidFill>
                            <a:schemeClr val="tx1"/>
                          </a:solidFill>
                        </a:rPr>
                        <a:t>本单元位置</a:t>
                      </a:r>
                      <a:endParaRPr lang="zh-CN" altLang="zh-CN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单元教学目标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教学过程安排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rgbClr val="FF0000"/>
                          </a:solidFill>
                        </a:rPr>
                        <a:t>课前准备</a:t>
                      </a:r>
                      <a:endParaRPr lang="zh-CN" altLang="en-US" sz="150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教学实施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38645" y="2268220"/>
            <a:ext cx="2021840" cy="25044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167C0D-1B84-42C0-BF4A-0FC9196ACFAA}" type="slidenum">
              <a:rPr lang="zh-CN" altLang="en-US" smtClean="0"/>
            </a:fld>
            <a:endParaRPr lang="zh-CN" altLang="en-US"/>
          </a:p>
        </p:txBody>
      </p:sp>
      <p:sp>
        <p:nvSpPr>
          <p:cNvPr id="8" name="矩形 7" descr="7b0a2020202022776f7264617274223a20227b5c2269645c223a32303332383634332c5c227469645c223a31333437397d220a7d0a"/>
          <p:cNvSpPr/>
          <p:nvPr/>
        </p:nvSpPr>
        <p:spPr>
          <a:xfrm>
            <a:off x="4864418" y="2105660"/>
            <a:ext cx="3039110" cy="18148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isometricOffAxis2Top">
                <a:rot lat="20400000" lon="1200000" rev="21180000"/>
              </a:camera>
              <a:lightRig rig="contrasting" dir="t">
                <a:rot lat="0" lon="0" rev="0"/>
              </a:lightRig>
            </a:scene3d>
            <a:sp3d extrusionH="260350" contourW="12700" prstMaterial="matte">
              <a:extrusionClr>
                <a:srgbClr val="1B543F"/>
              </a:extrusionClr>
              <a:contourClr>
                <a:srgbClr val="C2EBDC"/>
              </a:contourClr>
            </a:sp3d>
          </a:bodyPr>
          <a:p>
            <a:pPr algn="ctr"/>
            <a:r>
              <a:rPr lang="zh-CN" altLang="en-US" sz="11200" b="1">
                <a:ln w="0" cap="rnd">
                  <a:solidFill>
                    <a:schemeClr val="bg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76200" dir="3000000" algn="tl" rotWithShape="0">
                    <a:srgbClr val="2B8564">
                      <a:alpha val="24000"/>
                    </a:srgbClr>
                  </a:outerShdw>
                </a:effectLst>
                <a:latin typeface="汉仪铸字招牌黑简" charset="0"/>
                <a:ea typeface="汉仪铸字招牌黑简" charset="0"/>
              </a:rPr>
              <a:t>上课</a:t>
            </a:r>
            <a:endParaRPr lang="zh-CN" altLang="en-US" sz="11200" b="1">
              <a:ln w="0" cap="rnd">
                <a:solidFill>
                  <a:schemeClr val="bg1"/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76200" dir="3000000" algn="tl" rotWithShape="0">
                  <a:srgbClr val="2B8564">
                    <a:alpha val="24000"/>
                  </a:srgbClr>
                </a:outerShdw>
              </a:effectLst>
              <a:latin typeface="汉仪铸字招牌黑简" charset="0"/>
              <a:ea typeface="汉仪铸字招牌黑简" charset="0"/>
            </a:endParaRPr>
          </a:p>
        </p:txBody>
      </p:sp>
      <p:pic>
        <p:nvPicPr>
          <p:cNvPr id="9" name="图片 8" descr="上课铃声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195" y="843915"/>
            <a:ext cx="3912870" cy="3912870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0" y="0"/>
          <a:ext cx="8023225" cy="347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645"/>
                <a:gridCol w="1604645"/>
                <a:gridCol w="1604645"/>
                <a:gridCol w="1604645"/>
                <a:gridCol w="1604645"/>
              </a:tblGrid>
              <a:tr h="3479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zh-CN" sz="1500">
                          <a:solidFill>
                            <a:schemeClr val="tx1"/>
                          </a:solidFill>
                        </a:rPr>
                        <a:t>本单元位置</a:t>
                      </a:r>
                      <a:endParaRPr lang="zh-CN" altLang="zh-CN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单元教学目标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教学过程安排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</a:rPr>
                        <a:t>课前准备</a:t>
                      </a:r>
                      <a:endParaRPr lang="zh-CN" altLang="en-US" sz="1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500">
                          <a:solidFill>
                            <a:srgbClr val="FF0000"/>
                          </a:solidFill>
                        </a:rPr>
                        <a:t>教学实施</a:t>
                      </a:r>
                      <a:endParaRPr lang="zh-CN" altLang="en-US" sz="150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342900" y="4763"/>
          <a:ext cx="655320" cy="62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320"/>
              </a:tblGrid>
              <a:tr h="3149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760" b="0">
                          <a:solidFill>
                            <a:schemeClr val="tx1"/>
                          </a:solidFill>
                        </a:rPr>
                        <a:t>预习情况</a:t>
                      </a:r>
                      <a:endParaRPr lang="zh-CN" altLang="en-US" sz="760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760">
                          <a:solidFill>
                            <a:schemeClr val="tx1"/>
                          </a:solidFill>
                        </a:rPr>
                        <a:t>真实场景</a:t>
                      </a:r>
                      <a:endParaRPr lang="zh-CN" altLang="en-US" sz="76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1085850" y="1428750"/>
            <a:ext cx="5536883" cy="1060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2100" dirty="0" smtClean="0"/>
              <a:t>1. 收集反馈放大电路的基本知识；</a:t>
            </a:r>
            <a:endParaRPr sz="2100" dirty="0" smtClean="0"/>
          </a:p>
          <a:p>
            <a:r>
              <a:rPr sz="2100" dirty="0" smtClean="0"/>
              <a:t>2. 根据收集的要求，谈谈你对本次课的期待？</a:t>
            </a:r>
            <a:endParaRPr sz="2100" dirty="0" smtClean="0"/>
          </a:p>
          <a:p>
            <a:r>
              <a:rPr sz="2100" dirty="0" smtClean="0"/>
              <a:t>3. 思考掌握收音机的关键技能点；</a:t>
            </a:r>
            <a:endParaRPr sz="2100" dirty="0" smtClean="0"/>
          </a:p>
        </p:txBody>
      </p:sp>
      <p:pic>
        <p:nvPicPr>
          <p:cNvPr id="17" name="图片 16" descr="问号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771991" y="1215073"/>
            <a:ext cx="3333750" cy="3924300"/>
          </a:xfrm>
          <a:prstGeom prst="rect">
            <a:avLst/>
          </a:prstGeom>
        </p:spPr>
      </p:pic>
      <p:sp>
        <p:nvSpPr>
          <p:cNvPr id="14" name="Rectangle 180"/>
          <p:cNvSpPr>
            <a:spLocks noChangeArrowheads="1"/>
          </p:cNvSpPr>
          <p:nvPr/>
        </p:nvSpPr>
        <p:spPr bwMode="auto">
          <a:xfrm>
            <a:off x="2599055" y="3193415"/>
            <a:ext cx="294386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4000" dirty="0" smtClean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你会怎么做？</a:t>
            </a:r>
            <a:endParaRPr lang="zh-CN" altLang="en-US" sz="4000" dirty="0" smtClean="0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4"/>
            </p:custDataLst>
          </p:nvPr>
        </p:nvGraphicFramePr>
        <p:xfrm>
          <a:off x="6985" y="5080"/>
          <a:ext cx="336550" cy="513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50"/>
              </a:tblGrid>
              <a:tr h="7480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>
                          <a:sym typeface="+mn-ea"/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7672864" y="48577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15"/>
              <a:t>时间</a:t>
            </a:r>
            <a:r>
              <a:rPr lang="en-US" altLang="zh-CN" sz="1015"/>
              <a:t>5</a:t>
            </a:r>
            <a:r>
              <a:rPr lang="zh-CN" altLang="en-US" sz="1015"/>
              <a:t>分钟</a:t>
            </a:r>
            <a:endParaRPr lang="zh-CN" altLang="en-US" sz="1015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342900" y="26194"/>
          <a:ext cx="711835" cy="62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835"/>
              </a:tblGrid>
              <a:tr h="3149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760" b="0">
                          <a:solidFill>
                            <a:schemeClr val="tx1"/>
                          </a:solidFill>
                        </a:rPr>
                        <a:t>预习情况</a:t>
                      </a:r>
                      <a:endParaRPr lang="zh-CN" altLang="en-US" sz="760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760">
                          <a:solidFill>
                            <a:schemeClr val="tx1"/>
                          </a:solidFill>
                        </a:rPr>
                        <a:t>真实场景</a:t>
                      </a:r>
                      <a:endParaRPr lang="zh-CN" altLang="en-US" sz="76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1259840" y="733425"/>
            <a:ext cx="7036594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小区内3号楼1单元的王大娘是</a:t>
            </a:r>
            <a:r>
              <a:rPr 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戏剧</a:t>
            </a:r>
            <a:r>
              <a:rPr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爱好者，经常携带</a:t>
            </a:r>
            <a:r>
              <a:rPr 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收音机</a:t>
            </a:r>
            <a:r>
              <a:rPr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设备在广场休闲区</a:t>
            </a:r>
            <a:r>
              <a:rPr 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听戏</a:t>
            </a:r>
            <a:r>
              <a:rPr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，最近反映刚买的</a:t>
            </a:r>
            <a:r>
              <a:rPr 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收音机</a:t>
            </a:r>
            <a:r>
              <a:rPr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出现问题，委托我们进行维修一下。同学们该如何进行维修工作呢。</a:t>
            </a:r>
            <a:endParaRPr sz="2100" dirty="0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72864" y="48577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15"/>
              <a:t>时间</a:t>
            </a:r>
            <a:r>
              <a:rPr lang="en-US" altLang="zh-CN" sz="1015"/>
              <a:t>2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7144" y="4763"/>
          <a:ext cx="311785" cy="5140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785"/>
              </a:tblGrid>
              <a:tr h="87058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4391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432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4201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7058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6995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表格 9"/>
          <p:cNvGraphicFramePr/>
          <p:nvPr>
            <p:custDataLst>
              <p:tags r:id="rId3"/>
            </p:custDataLst>
          </p:nvPr>
        </p:nvGraphicFramePr>
        <p:xfrm>
          <a:off x="6985" y="5080"/>
          <a:ext cx="336550" cy="513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50"/>
              </a:tblGrid>
              <a:tr h="7480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>
                          <a:sym typeface="+mn-ea"/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1075" y="2524125"/>
            <a:ext cx="4505325" cy="2581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342900" y="26194"/>
          <a:ext cx="711835" cy="62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835"/>
              </a:tblGrid>
              <a:tr h="3149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760" b="0">
                          <a:solidFill>
                            <a:schemeClr val="tx1"/>
                          </a:solidFill>
                        </a:rPr>
                        <a:t>预习情况</a:t>
                      </a:r>
                      <a:endParaRPr lang="zh-CN" altLang="en-US" sz="760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760">
                          <a:solidFill>
                            <a:schemeClr val="tx1"/>
                          </a:solidFill>
                        </a:rPr>
                        <a:t>真实场景</a:t>
                      </a:r>
                      <a:endParaRPr lang="zh-CN" altLang="en-US" sz="76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1257300" y="800100"/>
            <a:ext cx="5853430" cy="445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内部电路图</a:t>
            </a:r>
            <a:r>
              <a:rPr sz="2100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：</a:t>
            </a:r>
            <a:r>
              <a:rPr lang="zh-CN" sz="2100" b="1" dirty="0" smtClean="0">
                <a:solidFill>
                  <a:srgbClr val="FF0000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认识电路板上的电子元件</a:t>
            </a:r>
            <a:endParaRPr sz="2100" b="1" dirty="0" smtClean="0">
              <a:solidFill>
                <a:srgbClr val="FF0000"/>
              </a:solidFill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endParaRPr sz="2100" b="1" dirty="0" smtClean="0">
              <a:solidFill>
                <a:srgbClr val="FF0000"/>
              </a:solidFill>
              <a:latin typeface="仿宋_GB2312" panose="02010609030101010101" pitchFamily="49" charset="-122"/>
              <a:ea typeface="仿宋_GB2312" panose="0201060903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72864" y="4857750"/>
            <a:ext cx="1471136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15"/>
              <a:t>时间</a:t>
            </a:r>
            <a:r>
              <a:rPr lang="en-US" altLang="zh-CN" sz="1015"/>
              <a:t>2</a:t>
            </a:r>
            <a:r>
              <a:rPr lang="zh-CN" altLang="en-US" sz="1015"/>
              <a:t>分钟</a:t>
            </a:r>
            <a:endParaRPr lang="zh-CN" altLang="en-US" sz="1015"/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7144" y="4763"/>
          <a:ext cx="311785" cy="5140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785"/>
              </a:tblGrid>
              <a:tr h="8705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439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432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420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705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699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表格 9"/>
          <p:cNvGraphicFramePr/>
          <p:nvPr>
            <p:custDataLst>
              <p:tags r:id="rId3"/>
            </p:custDataLst>
          </p:nvPr>
        </p:nvGraphicFramePr>
        <p:xfrm>
          <a:off x="6985" y="5080"/>
          <a:ext cx="336550" cy="513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50"/>
              </a:tblGrid>
              <a:tr h="7480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rgbClr val="FF0000"/>
                          </a:solidFill>
                        </a:rPr>
                        <a:t>情境导入</a:t>
                      </a:r>
                      <a:endParaRPr lang="zh-CN" altLang="en-US" sz="1015" b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>
                          <a:solidFill>
                            <a:schemeClr val="tx1"/>
                          </a:solidFill>
                        </a:rPr>
                        <a:t>任务一</a:t>
                      </a:r>
                      <a:endParaRPr lang="zh-CN" altLang="en-US" sz="1015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任务二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15">
                          <a:sym typeface="+mn-ea"/>
                        </a:rPr>
                        <a:t>任务三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2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展示评价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归纳总结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15" b="0"/>
                        <a:t>拓展应用</a:t>
                      </a:r>
                      <a:endParaRPr lang="zh-CN" altLang="en-US" sz="1015" b="0"/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7" name="图片 16" descr="问号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980555" y="1959610"/>
            <a:ext cx="2162810" cy="27584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2370" y="1245870"/>
            <a:ext cx="5667375" cy="3247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p="http://schemas.openxmlformats.org/presentationml/2006/main">
  <p:tag name="TABLE_ENDDRAG_ORIGIN_RECT" val="649*27"/>
  <p:tag name="TABLE_ENDDRAG_RECT" val="37*23*649*27"/>
</p:tagLst>
</file>

<file path=ppt/tags/tag10.xml><?xml version="1.0" encoding="utf-8"?>
<p:tagLst xmlns:p="http://schemas.openxmlformats.org/presentationml/2006/main">
  <p:tag name="KSO_WM_UNIT_PLACING_PICTURE_USER_VIEWPORT" val="{&quot;height&quot;:8240,&quot;width&quot;:7000}"/>
</p:tagLst>
</file>

<file path=ppt/tags/tag11.xml><?xml version="1.0" encoding="utf-8"?>
<p:tagLst xmlns:p="http://schemas.openxmlformats.org/presentationml/2006/main">
  <p:tag name="TABLE_ENDDRAG_ORIGIN_RECT" val="55*57"/>
  <p:tag name="TABLE_ENDDRAG_RECT" val="53*40*55*57"/>
</p:tagLst>
</file>

<file path=ppt/tags/tag12.xml><?xml version="1.0" encoding="utf-8"?>
<p:tagLst xmlns:p="http://schemas.openxmlformats.org/presentationml/2006/main">
  <p:tag name="TABLE_ENDDRAG_ORIGIN_RECT" val="32*544"/>
  <p:tag name="TABLE_ENDDRAG_RECT" val="0*2*32*544"/>
</p:tagLst>
</file>

<file path=ppt/tags/tag13.xml><?xml version="1.0" encoding="utf-8"?>
<p:tagLst xmlns:p="http://schemas.openxmlformats.org/presentationml/2006/main">
  <p:tag name="TABLE_ENDDRAG_ORIGIN_RECT" val="55*57"/>
  <p:tag name="TABLE_ENDDRAG_RECT" val="53*40*55*57"/>
</p:tagLst>
</file>

<file path=ppt/tags/tag14.xml><?xml version="1.0" encoding="utf-8"?>
<p:tagLst xmlns:p="http://schemas.openxmlformats.org/presentationml/2006/main">
  <p:tag name="TABLE_ENDDRAG_ORIGIN_RECT" val="55*57"/>
  <p:tag name="TABLE_ENDDRAG_RECT" val="53*40*55*57"/>
</p:tagLst>
</file>

<file path=ppt/tags/tag15.xml><?xml version="1.0" encoding="utf-8"?>
<p:tagLst xmlns:p="http://schemas.openxmlformats.org/presentationml/2006/main">
  <p:tag name="TABLE_ENDDRAG_ORIGIN_RECT" val="32*544"/>
  <p:tag name="TABLE_ENDDRAG_RECT" val="0*2*32*544"/>
</p:tagLst>
</file>

<file path=ppt/tags/tag16.xml><?xml version="1.0" encoding="utf-8"?>
<p:tagLst xmlns:p="http://schemas.openxmlformats.org/presentationml/2006/main">
  <p:tag name="TABLE_ENDDRAG_ORIGIN_RECT" val="55*57"/>
  <p:tag name="TABLE_ENDDRAG_RECT" val="53*40*55*57"/>
</p:tagLst>
</file>

<file path=ppt/tags/tag17.xml><?xml version="1.0" encoding="utf-8"?>
<p:tagLst xmlns:p="http://schemas.openxmlformats.org/presentationml/2006/main">
  <p:tag name="TABLE_ENDDRAG_ORIGIN_RECT" val="55*57"/>
  <p:tag name="TABLE_ENDDRAG_RECT" val="53*40*55*57"/>
</p:tagLst>
</file>

<file path=ppt/tags/tag18.xml><?xml version="1.0" encoding="utf-8"?>
<p:tagLst xmlns:p="http://schemas.openxmlformats.org/presentationml/2006/main">
  <p:tag name="KSO_WM_UNIT_PLACING_PICTURE_USER_VIEWPORT" val="{&quot;height&quot;:8240,&quot;width&quot;:7000}"/>
</p:tagLst>
</file>

<file path=ppt/tags/tag19.xml><?xml version="1.0" encoding="utf-8"?>
<p:tagLst xmlns:p="http://schemas.openxmlformats.org/presentationml/2006/main">
  <p:tag name="TABLE_ENDDRAG_ORIGIN_RECT" val="55*57"/>
  <p:tag name="TABLE_ENDDRAG_RECT" val="53*40*55*57"/>
</p:tagLst>
</file>

<file path=ppt/tags/tag2.xml><?xml version="1.0" encoding="utf-8"?>
<p:tagLst xmlns:p="http://schemas.openxmlformats.org/presentationml/2006/main">
  <p:tag name="KSO_WM_SLIDE_ID" val="custom20203888_15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5"/>
  <p:tag name="KSO_WM_SLIDE_SIZE" val="959*540"/>
  <p:tag name="KSO_WM_SLIDE_POSITION" val="0*0"/>
  <p:tag name="KSO_WM_TAG_VERSION" val="1.0"/>
  <p:tag name="KSO_WM_BEAUTIFY_FLAG" val="#wm#"/>
  <p:tag name="KSO_WM_TEMPLATE_CATEGORY" val="custom"/>
  <p:tag name="KSO_WM_TEMPLATE_INDEX" val="20203888"/>
  <p:tag name="KSO_WM_SLIDE_LAYOUT" val="a_f"/>
  <p:tag name="KSO_WM_SLIDE_LAYOUT_CNT" val="1_1"/>
</p:tagLst>
</file>

<file path=ppt/tags/tag20.xml><?xml version="1.0" encoding="utf-8"?>
<p:tagLst xmlns:p="http://schemas.openxmlformats.org/presentationml/2006/main">
  <p:tag name="TABLE_ENDDRAG_ORIGIN_RECT" val="55*57"/>
  <p:tag name="TABLE_ENDDRAG_RECT" val="53*40*55*57"/>
</p:tagLst>
</file>

<file path=ppt/tags/tag21.xml><?xml version="1.0" encoding="utf-8"?>
<p:tagLst xmlns:p="http://schemas.openxmlformats.org/presentationml/2006/main">
  <p:tag name="TABLE_ENDDRAG_ORIGIN_RECT" val="55*57"/>
  <p:tag name="TABLE_ENDDRAG_RECT" val="53*40*55*57"/>
</p:tagLst>
</file>

<file path=ppt/tags/tag22.xml><?xml version="1.0" encoding="utf-8"?>
<p:tagLst xmlns:p="http://schemas.openxmlformats.org/presentationml/2006/main">
  <p:tag name="TABLE_ENDDRAG_ORIGIN_RECT" val="55*57"/>
  <p:tag name="TABLE_ENDDRAG_RECT" val="53*40*55*57"/>
</p:tagLst>
</file>

<file path=ppt/tags/tag23.xml><?xml version="1.0" encoding="utf-8"?>
<p:tagLst xmlns:p="http://schemas.openxmlformats.org/presentationml/2006/main">
  <p:tag name="TABLE_ENDDRAG_ORIGIN_RECT" val="55*57"/>
  <p:tag name="TABLE_ENDDRAG_RECT" val="53*40*55*57"/>
</p:tagLst>
</file>

<file path=ppt/tags/tag24.xml><?xml version="1.0" encoding="utf-8"?>
<p:tagLst xmlns:p="http://schemas.openxmlformats.org/presentationml/2006/main">
  <p:tag name="TABLE_ENDDRAG_ORIGIN_RECT" val="55*57"/>
  <p:tag name="TABLE_ENDDRAG_RECT" val="53*40*55*57"/>
</p:tagLst>
</file>

<file path=ppt/tags/tag25.xml><?xml version="1.0" encoding="utf-8"?>
<p:tagLst xmlns:p="http://schemas.openxmlformats.org/presentationml/2006/main">
  <p:tag name="TABLE_ENDDRAG_ORIGIN_RECT" val="55*57"/>
  <p:tag name="TABLE_ENDDRAG_RECT" val="53*40*55*57"/>
</p:tagLst>
</file>

<file path=ppt/tags/tag26.xml><?xml version="1.0" encoding="utf-8"?>
<p:tagLst xmlns:p="http://schemas.openxmlformats.org/presentationml/2006/main">
  <p:tag name="TABLE_ENDDRAG_ORIGIN_RECT" val="55*57"/>
  <p:tag name="TABLE_ENDDRAG_RECT" val="53*40*55*57"/>
</p:tagLst>
</file>

<file path=ppt/tags/tag27.xml><?xml version="1.0" encoding="utf-8"?>
<p:tagLst xmlns:p="http://schemas.openxmlformats.org/presentationml/2006/main">
  <p:tag name="TABLE_ENDDRAG_ORIGIN_RECT" val="55*57"/>
  <p:tag name="TABLE_ENDDRAG_RECT" val="53*40*55*57"/>
</p:tagLst>
</file>

<file path=ppt/tags/tag28.xml><?xml version="1.0" encoding="utf-8"?>
<p:tagLst xmlns:p="http://schemas.openxmlformats.org/presentationml/2006/main">
  <p:tag name="TABLE_ENDDRAG_ORIGIN_RECT" val="55*57"/>
  <p:tag name="TABLE_ENDDRAG_RECT" val="53*40*55*57"/>
</p:tagLst>
</file>

<file path=ppt/tags/tag29.xml><?xml version="1.0" encoding="utf-8"?>
<p:tagLst xmlns:p="http://schemas.openxmlformats.org/presentationml/2006/main">
  <p:tag name="KSO_WM_UNIT_TABLE_BEAUTIFY" val="smartTable{7d11214f-0b1d-4baa-b8f0-9ba4943af51e}"/>
</p:tagLst>
</file>

<file path=ppt/tags/tag3.xml><?xml version="1.0" encoding="utf-8"?>
<p:tagLst xmlns:p="http://schemas.openxmlformats.org/presentationml/2006/main">
  <p:tag name="TABLE_ENDDRAG_ORIGIN_RECT" val="632*26"/>
  <p:tag name="TABLE_ENDDRAG_RECT" val="0*0*632*26"/>
</p:tagLst>
</file>

<file path=ppt/tags/tag30.xml><?xml version="1.0" encoding="utf-8"?>
<p:tagLst xmlns:p="http://schemas.openxmlformats.org/presentationml/2006/main">
  <p:tag name="TABLE_ENDDRAG_ORIGIN_RECT" val="55*57"/>
  <p:tag name="TABLE_ENDDRAG_RECT" val="53*40*55*57"/>
</p:tagLst>
</file>

<file path=ppt/tags/tag31.xml><?xml version="1.0" encoding="utf-8"?>
<p:tagLst xmlns:p="http://schemas.openxmlformats.org/presentationml/2006/main">
  <p:tag name="TABLE_ENDDRAG_ORIGIN_RECT" val="26*406"/>
  <p:tag name="TABLE_ENDDRAG_RECT" val="0*0*26*406"/>
</p:tagLst>
</file>

<file path=ppt/tags/tag32.xml><?xml version="1.0" encoding="utf-8"?>
<p:tagLst xmlns:p="http://schemas.openxmlformats.org/presentationml/2006/main">
  <p:tag name="TABLE_ENDDRAG_ORIGIN_RECT" val="26*406"/>
  <p:tag name="TABLE_ENDDRAG_RECT" val="0*0*26*406"/>
</p:tagLst>
</file>

<file path=ppt/tags/tag33.xml><?xml version="1.0" encoding="utf-8"?>
<p:tagLst xmlns:p="http://schemas.openxmlformats.org/presentationml/2006/main">
  <p:tag name="TABLE_ENDDRAG_ORIGIN_RECT" val="26*406"/>
  <p:tag name="TABLE_ENDDRAG_RECT" val="0*0*26*406"/>
</p:tagLst>
</file>

<file path=ppt/tags/tag34.xml><?xml version="1.0" encoding="utf-8"?>
<p:tagLst xmlns:p="http://schemas.openxmlformats.org/presentationml/2006/main">
  <p:tag name="KSO_WM_MEDIACOVER_FLAG" val="1"/>
  <p:tag name="KSO_WM_UNIT_MEDIACOVER_BTN_STATE" val="1"/>
</p:tagLst>
</file>

<file path=ppt/tags/tag35.xml><?xml version="1.0" encoding="utf-8"?>
<p:tagLst xmlns:p="http://schemas.openxmlformats.org/presentationml/2006/main">
  <p:tag name="TABLE_ENDDRAG_ORIGIN_RECT" val="26*406"/>
  <p:tag name="TABLE_ENDDRAG_RECT" val="0*0*26*406"/>
</p:tagLst>
</file>

<file path=ppt/tags/tag36.xml><?xml version="1.0" encoding="utf-8"?>
<p:tagLst xmlns:p="http://schemas.openxmlformats.org/presentationml/2006/main">
  <p:tag name="TABLE_ENDDRAG_ORIGIN_RECT" val="26*406"/>
  <p:tag name="TABLE_ENDDRAG_RECT" val="0*0*26*406"/>
</p:tagLst>
</file>

<file path=ppt/tags/tag37.xml><?xml version="1.0" encoding="utf-8"?>
<p:tagLst xmlns:p="http://schemas.openxmlformats.org/presentationml/2006/main">
  <p:tag name="TABLE_ENDDRAG_ORIGIN_RECT" val="26*406"/>
  <p:tag name="TABLE_ENDDRAG_RECT" val="0*0*26*406"/>
</p:tagLst>
</file>

<file path=ppt/tags/tag38.xml><?xml version="1.0" encoding="utf-8"?>
<p:tagLst xmlns:p="http://schemas.openxmlformats.org/presentationml/2006/main">
  <p:tag name="TABLE_ENDDRAG_ORIGIN_RECT" val="26*406"/>
  <p:tag name="TABLE_ENDDRAG_RECT" val="0*0*26*406"/>
</p:tagLst>
</file>

<file path=ppt/tags/tag39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KSO_WM_SLIDE_ID" val="custom20203888_15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5"/>
  <p:tag name="KSO_WM_SLIDE_SIZE" val="959*540"/>
  <p:tag name="KSO_WM_SLIDE_POSITION" val="0*0"/>
  <p:tag name="KSO_WM_TAG_VERSION" val="1.0"/>
  <p:tag name="KSO_WM_BEAUTIFY_FLAG" val="#wm#"/>
  <p:tag name="KSO_WM_TEMPLATE_CATEGORY" val="custom"/>
  <p:tag name="KSO_WM_TEMPLATE_INDEX" val="20203888"/>
  <p:tag name="KSO_WM_SLIDE_LAYOUT" val="a_f"/>
  <p:tag name="KSO_WM_SLIDE_LAYOUT_CNT" val="1_1"/>
</p:tagLst>
</file>

<file path=ppt/tags/tag40.xml><?xml version="1.0" encoding="utf-8"?>
<p:tagLst xmlns:p="http://schemas.openxmlformats.org/presentationml/2006/main">
  <p:tag name="TABLE_ENDDRAG_ORIGIN_RECT" val="26*406"/>
  <p:tag name="TABLE_ENDDRAG_RECT" val="0*0*26*406"/>
</p:tagLst>
</file>

<file path=ppt/tags/tag41.xml><?xml version="1.0" encoding="utf-8"?>
<p:tagLst xmlns:p="http://schemas.openxmlformats.org/presentationml/2006/main">
  <p:tag name="TABLE_ENDDRAG_ORIGIN_RECT" val="26*406"/>
  <p:tag name="TABLE_ENDDRAG_RECT" val="0*0*26*406"/>
</p:tagLst>
</file>

<file path=ppt/tags/tag42.xml><?xml version="1.0" encoding="utf-8"?>
<p:tagLst xmlns:p="http://schemas.openxmlformats.org/presentationml/2006/main">
  <p:tag name="TABLE_ENDDRAG_ORIGIN_RECT" val="26*406"/>
  <p:tag name="TABLE_ENDDRAG_RECT" val="0*0*26*406"/>
</p:tagLst>
</file>

<file path=ppt/tags/tag43.xml><?xml version="1.0" encoding="utf-8"?>
<p:tagLst xmlns:p="http://schemas.openxmlformats.org/presentationml/2006/main">
  <p:tag name="TABLE_ENDDRAG_ORIGIN_RECT" val="26*406"/>
  <p:tag name="TABLE_ENDDRAG_RECT" val="0*0*26*406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TABLE_ENDDRAG_ORIGIN_RECT" val="26*406"/>
  <p:tag name="TABLE_ENDDRAG_RECT" val="0*0*26*406"/>
</p:tagLst>
</file>

<file path=ppt/tags/tag46.xml><?xml version="1.0" encoding="utf-8"?>
<p:tagLst xmlns:p="http://schemas.openxmlformats.org/presentationml/2006/main">
  <p:tag name="TABLE_ENDDRAG_ORIGIN_RECT" val="26*406"/>
  <p:tag name="TABLE_ENDDRAG_RECT" val="0*0*26*406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UNIT_TABLE_BEAUTIFY" val="smartTable{90dd3a82-c9c5-4547-87f0-626d61a6d4b3}"/>
  <p:tag name="TABLE_ENDDRAG_ORIGIN_RECT" val="548*346"/>
  <p:tag name="TABLE_ENDDRAG_RECT" val="82*57*548*346"/>
</p:tagLst>
</file>

<file path=ppt/tags/tag49.xml><?xml version="1.0" encoding="utf-8"?>
<p:tagLst xmlns:p="http://schemas.openxmlformats.org/presentationml/2006/main">
  <p:tag name="TABLE_ENDDRAG_ORIGIN_RECT" val="26*406"/>
  <p:tag name="TABLE_ENDDRAG_RECT" val="0*0*26*406"/>
</p:tagLst>
</file>

<file path=ppt/tags/tag5.xml><?xml version="1.0" encoding="utf-8"?>
<p:tagLst xmlns:p="http://schemas.openxmlformats.org/presentationml/2006/main">
  <p:tag name="TABLE_ENDDRAG_ORIGIN_RECT" val="627*27"/>
  <p:tag name="TABLE_ENDDRAG_RECT" val="0*0*627*27"/>
</p:tagLst>
</file>

<file path=ppt/tags/tag50.xml><?xml version="1.0" encoding="utf-8"?>
<p:tagLst xmlns:p="http://schemas.openxmlformats.org/presentationml/2006/main">
  <p:tag name="TABLE_ENDDRAG_ORIGIN_RECT" val="26*405"/>
  <p:tag name="TABLE_ENDDRAG_RECT" val="0*0*26*406"/>
</p:tagLst>
</file>

<file path=ppt/tags/tag51.xml><?xml version="1.0" encoding="utf-8"?>
<p:tagLst xmlns:p="http://schemas.openxmlformats.org/presentationml/2006/main">
  <p:tag name="TABLE_ENDDRAG_ORIGIN_RECT" val="26*405"/>
  <p:tag name="TABLE_ENDDRAG_RECT" val="0*0*26*406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TABLE_ENDDRAG_ORIGIN_RECT" val="26*405"/>
  <p:tag name="TABLE_ENDDRAG_RECT" val="0*0*26*406"/>
</p:tagLst>
</file>

<file path=ppt/tags/tag54.xml><?xml version="1.0" encoding="utf-8"?>
<p:tagLst xmlns:p="http://schemas.openxmlformats.org/presentationml/2006/main">
  <p:tag name="TABLE_ENDDRAG_ORIGIN_RECT" val="26*405"/>
  <p:tag name="TABLE_ENDDRAG_RECT" val="0*0*26*406"/>
</p:tagLst>
</file>

<file path=ppt/tags/tag55.xml><?xml version="1.0" encoding="utf-8"?>
<p:tagLst xmlns:p="http://schemas.openxmlformats.org/presentationml/2006/main">
  <p:tag name="TABLE_ENDDRAG_ORIGIN_RECT" val="26*405"/>
  <p:tag name="TABLE_ENDDRAG_RECT" val="0*0*26*406"/>
</p:tagLst>
</file>

<file path=ppt/tags/tag56.xml><?xml version="1.0" encoding="utf-8"?>
<p:tagLst xmlns:p="http://schemas.openxmlformats.org/presentationml/2006/main">
  <p:tag name="TABLE_ENDDRAG_ORIGIN_RECT" val="60*396"/>
  <p:tag name="TABLE_ENDDRAG_RECT" val="901*111*60*396"/>
</p:tagLst>
</file>

<file path=ppt/tags/tag57.xml><?xml version="1.0" encoding="utf-8"?>
<p:tagLst xmlns:p="http://schemas.openxmlformats.org/presentationml/2006/main">
  <p:tag name="TABLE_ENDDRAG_ORIGIN_RECT" val="55*57"/>
  <p:tag name="TABLE_ENDDRAG_RECT" val="53*40*55*57"/>
</p:tagLst>
</file>

<file path=ppt/tags/tag58.xml><?xml version="1.0" encoding="utf-8"?>
<p:tagLst xmlns:p="http://schemas.openxmlformats.org/presentationml/2006/main">
  <p:tag name="TABLE_ENDDRAG_ORIGIN_RECT" val="55*57"/>
  <p:tag name="TABLE_ENDDRAG_RECT" val="53*40*55*57"/>
</p:tagLst>
</file>

<file path=ppt/tags/tag59.xml><?xml version="1.0" encoding="utf-8"?>
<p:tagLst xmlns:p="http://schemas.openxmlformats.org/presentationml/2006/main">
  <p:tag name="KSO_WM_UNIT_TABLE_BEAUTIFY" val="smartTable{7d11214f-0b1d-4baa-b8f0-9ba4943af51e}"/>
</p:tagLst>
</file>

<file path=ppt/tags/tag6.xml><?xml version="1.0" encoding="utf-8"?>
<p:tagLst xmlns:p="http://schemas.openxmlformats.org/presentationml/2006/main">
  <p:tag name="KSO_WM_UNIT_PLACING_PICTURE_USER_VIEWPORT" val="{&quot;height&quot;:5961,&quot;width&quot;:3878}"/>
</p:tagLst>
</file>

<file path=ppt/tags/tag60.xml><?xml version="1.0" encoding="utf-8"?>
<p:tagLst xmlns:p="http://schemas.openxmlformats.org/presentationml/2006/main">
  <p:tag name="TABLE_ENDDRAG_ORIGIN_RECT" val="26*405"/>
  <p:tag name="TABLE_ENDDRAG_RECT" val="0*0*26*406"/>
</p:tagLst>
</file>

<file path=ppt/tags/tag61.xml><?xml version="1.0" encoding="utf-8"?>
<p:tagLst xmlns:p="http://schemas.openxmlformats.org/presentationml/2006/main">
  <p:tag name="TABLE_ENDDRAG_ORIGIN_RECT" val="28*406"/>
  <p:tag name="TABLE_ENDDRAG_RECT" val="0*0*28*406"/>
</p:tagLst>
</file>

<file path=ppt/tags/tag62.xml><?xml version="1.0" encoding="utf-8"?>
<p:tagLst xmlns:p="http://schemas.openxmlformats.org/presentationml/2006/main">
  <p:tag name="TABLE_ENDDRAG_ORIGIN_RECT" val="28*406"/>
  <p:tag name="TABLE_ENDDRAG_RECT" val="0*0*28*406"/>
</p:tagLst>
</file>

<file path=ppt/tags/tag63.xml><?xml version="1.0" encoding="utf-8"?>
<p:tagLst xmlns:p="http://schemas.openxmlformats.org/presentationml/2006/main">
  <p:tag name="TABLE_ENDDRAG_ORIGIN_RECT" val="28*406"/>
  <p:tag name="TABLE_ENDDRAG_RECT" val="0*0*28*406"/>
</p:tagLst>
</file>

<file path=ppt/tags/tag64.xml><?xml version="1.0" encoding="utf-8"?>
<p:tagLst xmlns:p="http://schemas.openxmlformats.org/presentationml/2006/main">
  <p:tag name="TABLE_ENDDRAG_ORIGIN_RECT" val="28*406"/>
  <p:tag name="TABLE_ENDDRAG_RECT" val="0*0*28*406"/>
</p:tagLst>
</file>

<file path=ppt/tags/tag65.xml><?xml version="1.0" encoding="utf-8"?>
<p:tagLst xmlns:p="http://schemas.openxmlformats.org/presentationml/2006/main">
  <p:tag name="TABLE_ENDDRAG_ORIGIN_RECT" val="26*405"/>
  <p:tag name="TABLE_ENDDRAG_RECT" val="0*0*26*406"/>
</p:tagLst>
</file>

<file path=ppt/tags/tag66.xml><?xml version="1.0" encoding="utf-8"?>
<p:tagLst xmlns:p="http://schemas.openxmlformats.org/presentationml/2006/main">
  <p:tag name="TABLE_ENDDRAG_ORIGIN_RECT" val="29*406"/>
  <p:tag name="TABLE_ENDDRAG_RECT" val="0*0*29*406"/>
</p:tagLst>
</file>

<file path=ppt/tags/tag67.xml><?xml version="1.0" encoding="utf-8"?>
<p:tagLst xmlns:p="http://schemas.openxmlformats.org/presentationml/2006/main">
  <p:tag name="TABLE_ENDDRAG_ORIGIN_RECT" val="26*406"/>
  <p:tag name="TABLE_ENDDRAG_RECT" val="0*0*26*406"/>
</p:tagLst>
</file>

<file path=ppt/tags/tag68.xml><?xml version="1.0" encoding="utf-8"?>
<p:tagLst xmlns:p="http://schemas.openxmlformats.org/presentationml/2006/main">
  <p:tag name="COMMONDATA" val="eyJoZGlkIjoiMzQ3ZTNmYzM1NzVmOTAzNGQ4ZmUxZmJkMTA1YmU0M2UifQ=="/>
  <p:tag name="KSO_WPP_MARK_KEY" val="19d96986-6f83-4b10-a6b0-6a8d25e9831d"/>
</p:tagLst>
</file>

<file path=ppt/tags/tag7.xml><?xml version="1.0" encoding="utf-8"?>
<p:tagLst xmlns:p="http://schemas.openxmlformats.org/presentationml/2006/main">
  <p:tag name="KSO_WM_SLIDE_ID" val="custom20203888_15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5"/>
  <p:tag name="KSO_WM_SLIDE_SIZE" val="959*540"/>
  <p:tag name="KSO_WM_SLIDE_POSITION" val="0*0"/>
  <p:tag name="KSO_WM_TAG_VERSION" val="1.0"/>
  <p:tag name="KSO_WM_BEAUTIFY_FLAG" val="#wm#"/>
  <p:tag name="KSO_WM_TEMPLATE_CATEGORY" val="custom"/>
  <p:tag name="KSO_WM_TEMPLATE_INDEX" val="20203888"/>
  <p:tag name="KSO_WM_SLIDE_LAYOUT" val="a_f"/>
  <p:tag name="KSO_WM_SLIDE_LAYOUT_CNT" val="1_1"/>
</p:tagLst>
</file>

<file path=ppt/tags/tag8.xml><?xml version="1.0" encoding="utf-8"?>
<p:tagLst xmlns:p="http://schemas.openxmlformats.org/presentationml/2006/main">
  <p:tag name="TABLE_ENDDRAG_ORIGIN_RECT" val="631*27"/>
  <p:tag name="TABLE_ENDDRAG_RECT" val="0*0*631*27"/>
</p:tagLst>
</file>

<file path=ppt/tags/tag9.xml><?xml version="1.0" encoding="utf-8"?>
<p:tagLst xmlns:p="http://schemas.openxmlformats.org/presentationml/2006/main">
  <p:tag name="TABLE_ENDDRAG_ORIGIN_RECT" val="26*404"/>
  <p:tag name="TABLE_ENDDRAG_RECT" val="0*0*26*404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8580</Words>
  <Application>WPS 演示</Application>
  <PresentationFormat>全屏显示(16:9)</PresentationFormat>
  <Paragraphs>5103</Paragraphs>
  <Slides>49</Slides>
  <Notes>0</Notes>
  <HiddenSlides>0</HiddenSlides>
  <MMClips>1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49</vt:i4>
      </vt:variant>
    </vt:vector>
  </HeadingPairs>
  <TitlesOfParts>
    <vt:vector size="72" baseType="lpstr">
      <vt:lpstr>Arial</vt:lpstr>
      <vt:lpstr>宋体</vt:lpstr>
      <vt:lpstr>Wingdings</vt:lpstr>
      <vt:lpstr>Times New Roman</vt:lpstr>
      <vt:lpstr>微软雅黑</vt:lpstr>
      <vt:lpstr>文鼎霹靂體</vt:lpstr>
      <vt:lpstr>PMingLiU-ExtB</vt:lpstr>
      <vt:lpstr>黑体</vt:lpstr>
      <vt:lpstr>汉仪铸字招牌黑简</vt:lpstr>
      <vt:lpstr>楷体</vt:lpstr>
      <vt:lpstr>仿宋_GB2312</vt:lpstr>
      <vt:lpstr>Calibri</vt:lpstr>
      <vt:lpstr>Arial Unicode MS</vt:lpstr>
      <vt:lpstr>Calibri Light</vt:lpstr>
      <vt:lpstr>Impact</vt:lpstr>
      <vt:lpstr>方正豪体简体</vt:lpstr>
      <vt:lpstr>华文隶书</vt:lpstr>
      <vt:lpstr>楷体_GB2312</vt:lpstr>
      <vt:lpstr>Office 主题</vt:lpstr>
      <vt:lpstr>Equation.KSEE3</vt:lpstr>
      <vt:lpstr>Equation.KSEE3</vt:lpstr>
      <vt:lpstr>Equation.KSEE3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（1）反馈的基本概念 </vt:lpstr>
      <vt:lpstr>PowerPoint 演示文稿</vt:lpstr>
      <vt:lpstr>（2）负反馈的类型及判断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归纳总结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kk</dc:creator>
  <cp:lastModifiedBy>海燕～李</cp:lastModifiedBy>
  <cp:revision>213</cp:revision>
  <dcterms:created xsi:type="dcterms:W3CDTF">2016-12-07T11:35:00Z</dcterms:created>
  <dcterms:modified xsi:type="dcterms:W3CDTF">2023-04-12T22:45:12Z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2052-11.8.2.11813</vt:lpwstr>
  </property>
  <property fmtid="{D5CDD505-2E9C-101B-9397-08002B2CF9AE}" pid="3" name="ICV">
    <vt:lpwstr>186758625AC24FF3A96A96FC447869E0</vt:lpwstr>
  </property>
</Properties>
</file>