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256" r:id="rId2"/>
    <p:sldId id="354" r:id="rId3"/>
    <p:sldId id="267" r:id="rId4"/>
    <p:sldId id="353" r:id="rId5"/>
    <p:sldId id="258" r:id="rId6"/>
    <p:sldId id="257" r:id="rId7"/>
    <p:sldId id="304" r:id="rId8"/>
    <p:sldId id="263" r:id="rId9"/>
    <p:sldId id="271" r:id="rId10"/>
    <p:sldId id="355" r:id="rId11"/>
    <p:sldId id="348" r:id="rId12"/>
    <p:sldId id="349" r:id="rId13"/>
    <p:sldId id="350" r:id="rId14"/>
    <p:sldId id="356" r:id="rId15"/>
    <p:sldId id="357" r:id="rId16"/>
    <p:sldId id="358" r:id="rId17"/>
    <p:sldId id="320" r:id="rId18"/>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A78"/>
    <a:srgbClr val="1D9B77"/>
    <a:srgbClr val="36AFCE"/>
    <a:srgbClr val="558ED5"/>
    <a:srgbClr val="F2A01A"/>
    <a:srgbClr val="8BC145"/>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p:scale>
          <a:sx n="90" d="100"/>
          <a:sy n="90" d="100"/>
        </p:scale>
        <p:origin x="461" y="77"/>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2059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575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326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620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814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150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802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490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52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04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4712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2779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897324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0" y="0"/>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0" y="2141538"/>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65761" y="1570782"/>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22131" y="2097897"/>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05460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项目四  </a:t>
            </a:r>
            <a:r>
              <a:rPr lang="en-US" altLang="zh-CN" sz="2800" dirty="0">
                <a:solidFill>
                  <a:schemeClr val="accent2"/>
                </a:solidFill>
                <a:latin typeface="微软雅黑" panose="020B0503020204020204" pitchFamily="34" charset="-122"/>
                <a:ea typeface="微软雅黑" panose="020B0503020204020204" pitchFamily="34" charset="-122"/>
                <a:cs typeface="宋体" pitchFamily="2" charset="-122"/>
              </a:rPr>
              <a:t>VI</a:t>
            </a:r>
            <a:r>
              <a:rPr lang="zh-CN" altLang="en-US" sz="2800" dirty="0">
                <a:solidFill>
                  <a:schemeClr val="accent2"/>
                </a:solidFill>
                <a:latin typeface="微软雅黑" panose="020B0503020204020204" pitchFamily="34" charset="-122"/>
                <a:ea typeface="微软雅黑" panose="020B0503020204020204" pitchFamily="34" charset="-122"/>
                <a:cs typeface="宋体" pitchFamily="2" charset="-122"/>
              </a:rPr>
              <a:t>设计</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endParaRPr>
          </a:p>
        </p:txBody>
      </p:sp>
      <p:sp>
        <p:nvSpPr>
          <p:cNvPr id="19" name="Line 21"/>
          <p:cNvSpPr>
            <a:spLocks noChangeShapeType="1"/>
          </p:cNvSpPr>
          <p:nvPr/>
        </p:nvSpPr>
        <p:spPr bwMode="auto">
          <a:xfrm>
            <a:off x="4270998" y="2675012"/>
            <a:ext cx="3399012"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270998" y="2758833"/>
            <a:ext cx="3539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dirty="0">
                <a:latin typeface="微软雅黑" panose="020B0503020204020204" pitchFamily="34" charset="-122"/>
                <a:ea typeface="微软雅黑" panose="020B0503020204020204" pitchFamily="34" charset="-122"/>
              </a:rPr>
              <a:t>任务一 设计文化类企业</a:t>
            </a:r>
            <a:r>
              <a:rPr lang="en-US" altLang="zh-CN" sz="900" dirty="0">
                <a:latin typeface="微软雅黑" panose="020B0503020204020204" pitchFamily="34" charset="-122"/>
                <a:ea typeface="微软雅黑" panose="020B0503020204020204" pitchFamily="34" charset="-122"/>
              </a:rPr>
              <a:t>VI     </a:t>
            </a: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b="1" dirty="0">
                <a:solidFill>
                  <a:srgbClr val="92D050"/>
                </a:solidFill>
                <a:latin typeface="微软雅黑" panose="020B0503020204020204" pitchFamily="34" charset="-122"/>
                <a:ea typeface="微软雅黑" panose="020B0503020204020204" pitchFamily="34" charset="-122"/>
              </a:rPr>
              <a:t>任务二 设计商业类企业</a:t>
            </a:r>
            <a:r>
              <a:rPr lang="en-US" altLang="zh-CN" sz="900" b="1" dirty="0">
                <a:solidFill>
                  <a:srgbClr val="92D050"/>
                </a:solidFill>
                <a:latin typeface="微软雅黑" panose="020B0503020204020204" pitchFamily="34" charset="-122"/>
                <a:ea typeface="微软雅黑" panose="020B0503020204020204" pitchFamily="34" charset="-122"/>
              </a:rPr>
              <a:t>VI</a:t>
            </a:r>
            <a:endParaRPr lang="zh-CN" altLang="en-US" sz="900" b="1" dirty="0">
              <a:solidFill>
                <a:srgbClr val="92D050"/>
              </a:solidFill>
              <a:latin typeface="微软雅黑" pitchFamily="34" charset="-122"/>
              <a:ea typeface="微软雅黑" pitchFamily="34" charset="-122"/>
              <a:cs typeface="Arial" pitchFamily="34" charset="0"/>
            </a:endParaRPr>
          </a:p>
        </p:txBody>
      </p:sp>
      <p:sp>
        <p:nvSpPr>
          <p:cNvPr id="11" name="菱形 10"/>
          <p:cNvSpPr/>
          <p:nvPr/>
        </p:nvSpPr>
        <p:spPr>
          <a:xfrm>
            <a:off x="1035648" y="3173471"/>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18255" y="4235078"/>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90094" y="4235078"/>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4271409" y="1627371"/>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平面设计创意与制作</a:t>
            </a:r>
            <a:endParaRPr lang="en-US" altLang="zh-CN" sz="2000" b="1" dirty="0">
              <a:solidFill>
                <a:schemeClr val="accent1"/>
              </a:solidFill>
              <a:latin typeface="Impact" pitchFamily="34" charset="0"/>
              <a:ea typeface="微软雅黑" pitchFamily="34" charset="-122"/>
              <a:cs typeface="宋体"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14:presetBounceEnd="60000">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14:bounceEnd="6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1316443"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5045228" y="993940"/>
            <a:ext cx="2879958" cy="111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3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）标志设计。</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spcBef>
                <a:spcPts val="300"/>
              </a:spcBef>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“我门”</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设计标志基本以汉字设计为主，色彩为红和黑。该品牌是一个娱乐性门户网站，如图</a:t>
            </a:r>
            <a:r>
              <a:rPr lang="en-US" altLang="zh-CN" sz="1200" dirty="0">
                <a:latin typeface="微软雅黑" panose="020B0503020204020204" pitchFamily="34" charset="-122"/>
                <a:ea typeface="微软雅黑" panose="020B0503020204020204" pitchFamily="34" charset="-122"/>
              </a:rPr>
              <a:t>3-4-88</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78555" y="3405690"/>
            <a:ext cx="137952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“我门”</a:t>
            </a:r>
            <a:r>
              <a:rPr lang="en-US" altLang="zh-CN" sz="1400" b="1" dirty="0">
                <a:solidFill>
                  <a:schemeClr val="bg1"/>
                </a:solidFill>
                <a:latin typeface="微软雅黑" panose="020B0503020204020204" pitchFamily="34" charset="-122"/>
                <a:ea typeface="微软雅黑" panose="020B0503020204020204" pitchFamily="34" charset="-122"/>
              </a:rPr>
              <a:t>VI </a:t>
            </a:r>
            <a:r>
              <a:rPr lang="zh-CN" altLang="en-US" sz="1400" b="1" dirty="0">
                <a:solidFill>
                  <a:schemeClr val="bg1"/>
                </a:solidFill>
                <a:latin typeface="微软雅黑" panose="020B0503020204020204" pitchFamily="34" charset="-122"/>
                <a:ea typeface="微软雅黑" panose="020B0503020204020204" pitchFamily="34" charset="-122"/>
              </a:rPr>
              <a:t>设计</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5086146" y="2437322"/>
            <a:ext cx="2856472" cy="2084974"/>
            <a:chOff x="3812193" y="2107771"/>
            <a:chExt cx="2856472" cy="2084974"/>
          </a:xfrm>
        </p:grpSpPr>
        <p:sp>
          <p:nvSpPr>
            <p:cNvPr id="4" name="矩形 3"/>
            <p:cNvSpPr/>
            <p:nvPr/>
          </p:nvSpPr>
          <p:spPr>
            <a:xfrm>
              <a:off x="4383962" y="3946524"/>
              <a:ext cx="1712934"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3-4-88 </a:t>
              </a:r>
              <a:r>
                <a:rPr lang="zh-CN" altLang="en-US" sz="1000" dirty="0">
                  <a:latin typeface="微软雅黑" panose="020B0503020204020204" pitchFamily="34" charset="-122"/>
                  <a:ea typeface="微软雅黑" panose="020B0503020204020204" pitchFamily="34" charset="-122"/>
                </a:rPr>
                <a:t>“我门”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p>
          </p:txBody>
        </p:sp>
        <p:pic>
          <p:nvPicPr>
            <p:cNvPr id="19" name="图片 18"/>
            <p:cNvPicPr>
              <a:picLocks noChangeAspect="1"/>
            </p:cNvPicPr>
            <p:nvPr/>
          </p:nvPicPr>
          <p:blipFill>
            <a:blip r:embed="rId3"/>
            <a:stretch>
              <a:fillRect/>
            </a:stretch>
          </p:blipFill>
          <p:spPr>
            <a:xfrm>
              <a:off x="3812193" y="2107771"/>
              <a:ext cx="2856472" cy="1759185"/>
            </a:xfrm>
            <a:prstGeom prst="rect">
              <a:avLst/>
            </a:prstGeom>
          </p:spPr>
        </p:pic>
      </p:grpSp>
    </p:spTree>
    <p:extLst>
      <p:ext uri="{BB962C8B-B14F-4D97-AF65-F5344CB8AC3E}">
        <p14:creationId xmlns:p14="http://schemas.microsoft.com/office/powerpoint/2010/main" val="233482897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par>
                                    <p:cTn id="76" presetID="2" presetClass="entr" presetSubtype="2" fill="hold" nodeType="withEffect" p14:presetBounceEnd="60000">
                                      <p:stCondLst>
                                        <p:cond delay="3100"/>
                                      </p:stCondLst>
                                      <p:childTnLst>
                                        <p:set>
                                          <p:cBhvr>
                                            <p:cTn id="77" dur="1" fill="hold">
                                              <p:stCondLst>
                                                <p:cond delay="0"/>
                                              </p:stCondLst>
                                            </p:cTn>
                                            <p:tgtEl>
                                              <p:spTgt spid="5"/>
                                            </p:tgtEl>
                                            <p:attrNameLst>
                                              <p:attrName>style.visibility</p:attrName>
                                            </p:attrNameLst>
                                          </p:cBhvr>
                                          <p:to>
                                            <p:strVal val="visible"/>
                                          </p:to>
                                        </p:set>
                                        <p:anim calcmode="lin" valueType="num" p14:bounceEnd="60000">
                                          <p:cBhvr additive="base">
                                            <p:cTn id="78"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par>
                                    <p:cTn id="76" presetID="2" presetClass="entr" presetSubtype="2" fill="hold" nodeType="withEffect">
                                      <p:stCondLst>
                                        <p:cond delay="310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1+#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898412" y="842939"/>
            <a:ext cx="2813684"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）“我门”</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设计的延展设计。</a:t>
            </a:r>
            <a:endParaRPr lang="en-US" altLang="zh-CN" sz="1200" b="1" dirty="0">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970412" y="1274956"/>
            <a:ext cx="7128000"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① 名片、信封等的延展设计。</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名片、信封中除姓名、职务外的信息文字外，均需在规范内，具体操作视其行数多少采取改变行距的方式执行，如图</a:t>
            </a:r>
            <a:r>
              <a:rPr lang="en-US" altLang="zh-CN" sz="1200" dirty="0">
                <a:latin typeface="微软雅黑" panose="020B0503020204020204" pitchFamily="34" charset="-122"/>
                <a:ea typeface="微软雅黑" panose="020B0503020204020204" pitchFamily="34" charset="-122"/>
              </a:rPr>
              <a:t>3-4-89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3-4-90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 name="图片 1"/>
          <p:cNvPicPr>
            <a:picLocks noChangeAspect="1"/>
          </p:cNvPicPr>
          <p:nvPr/>
        </p:nvPicPr>
        <p:blipFill>
          <a:blip r:embed="rId2"/>
          <a:stretch>
            <a:fillRect/>
          </a:stretch>
        </p:blipFill>
        <p:spPr>
          <a:xfrm>
            <a:off x="1834413" y="2314822"/>
            <a:ext cx="2485611" cy="1872000"/>
          </a:xfrm>
          <a:prstGeom prst="rect">
            <a:avLst/>
          </a:prstGeom>
        </p:spPr>
      </p:pic>
      <p:pic>
        <p:nvPicPr>
          <p:cNvPr id="3" name="图片 2"/>
          <p:cNvPicPr>
            <a:picLocks noChangeAspect="1"/>
          </p:cNvPicPr>
          <p:nvPr/>
        </p:nvPicPr>
        <p:blipFill>
          <a:blip r:embed="rId3"/>
          <a:stretch>
            <a:fillRect/>
          </a:stretch>
        </p:blipFill>
        <p:spPr>
          <a:xfrm>
            <a:off x="4642412" y="2281701"/>
            <a:ext cx="2452393" cy="1820516"/>
          </a:xfrm>
          <a:prstGeom prst="rect">
            <a:avLst/>
          </a:prstGeom>
        </p:spPr>
      </p:pic>
      <p:sp>
        <p:nvSpPr>
          <p:cNvPr id="4" name="矩形 3"/>
          <p:cNvSpPr/>
          <p:nvPr/>
        </p:nvSpPr>
        <p:spPr>
          <a:xfrm>
            <a:off x="1954889" y="4267081"/>
            <a:ext cx="2244657"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3-4-89 </a:t>
            </a:r>
            <a:r>
              <a:rPr lang="zh-CN" altLang="en-US" sz="1000" dirty="0">
                <a:latin typeface="微软雅黑" panose="020B0503020204020204" pitchFamily="34" charset="-122"/>
                <a:ea typeface="微软雅黑" panose="020B0503020204020204" pitchFamily="34" charset="-122"/>
              </a:rPr>
              <a:t>“我门”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名片延展设计</a:t>
            </a:r>
          </a:p>
        </p:txBody>
      </p:sp>
      <p:sp>
        <p:nvSpPr>
          <p:cNvPr id="7" name="矩形 6"/>
          <p:cNvSpPr/>
          <p:nvPr/>
        </p:nvSpPr>
        <p:spPr>
          <a:xfrm>
            <a:off x="4725206" y="4267081"/>
            <a:ext cx="2362344"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3-4-90 </a:t>
            </a:r>
            <a:r>
              <a:rPr lang="zh-CN" altLang="en-US" sz="1000" dirty="0">
                <a:latin typeface="微软雅黑" panose="020B0503020204020204" pitchFamily="34" charset="-122"/>
                <a:ea typeface="微软雅黑" panose="020B0503020204020204" pitchFamily="34" charset="-122"/>
              </a:rPr>
              <a:t>“我门”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信封延展设计</a:t>
            </a:r>
          </a:p>
        </p:txBody>
      </p:sp>
    </p:spTree>
    <p:extLst>
      <p:ext uri="{BB962C8B-B14F-4D97-AF65-F5344CB8AC3E}">
        <p14:creationId xmlns:p14="http://schemas.microsoft.com/office/powerpoint/2010/main" val="177166943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6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6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010921" y="1352979"/>
            <a:ext cx="2828746"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② 信纸</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打印纸的延展设计。</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企业</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设计信纸的制作也要严格按照设计规范进行，不得对规格、字体、色彩及排版组合做任何改动。材质：</a:t>
            </a:r>
            <a:r>
              <a:rPr lang="en-US" altLang="zh-CN" sz="1200" dirty="0">
                <a:latin typeface="微软雅黑" panose="020B0503020204020204" pitchFamily="34" charset="-122"/>
                <a:ea typeface="微软雅黑" panose="020B0503020204020204" pitchFamily="34" charset="-122"/>
              </a:rPr>
              <a:t>80g </a:t>
            </a:r>
            <a:r>
              <a:rPr lang="zh-CN" altLang="en-US" sz="1200" dirty="0">
                <a:latin typeface="微软雅黑" panose="020B0503020204020204" pitchFamily="34" charset="-122"/>
                <a:ea typeface="微软雅黑" panose="020B0503020204020204" pitchFamily="34" charset="-122"/>
              </a:rPr>
              <a:t>双胶纸，四色印刷工艺；规格：</a:t>
            </a:r>
            <a:r>
              <a:rPr lang="en-US" altLang="zh-CN" sz="1200" dirty="0">
                <a:latin typeface="微软雅黑" panose="020B0503020204020204" pitchFamily="34" charset="-122"/>
                <a:ea typeface="微软雅黑" panose="020B0503020204020204" pitchFamily="34" charset="-122"/>
              </a:rPr>
              <a:t>230×117mm</a:t>
            </a:r>
            <a:r>
              <a:rPr lang="zh-CN" altLang="en-US" sz="1200" dirty="0">
                <a:latin typeface="微软雅黑" panose="020B0503020204020204" pitchFamily="34" charset="-122"/>
                <a:ea typeface="微软雅黑" panose="020B0503020204020204" pitchFamily="34" charset="-122"/>
              </a:rPr>
              <a:t>；色彩：按规定标准色、辅助色应用。“我门”</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设计的信纸延展设计如图</a:t>
            </a:r>
            <a:r>
              <a:rPr lang="en-US" altLang="zh-CN" sz="1200" dirty="0">
                <a:latin typeface="微软雅黑" panose="020B0503020204020204" pitchFamily="34" charset="-122"/>
                <a:ea typeface="微软雅黑" panose="020B0503020204020204" pitchFamily="34" charset="-122"/>
              </a:rPr>
              <a:t>3-4-91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4" name="矩形 3"/>
          <p:cNvSpPr/>
          <p:nvPr/>
        </p:nvSpPr>
        <p:spPr>
          <a:xfrm>
            <a:off x="4858412" y="3924873"/>
            <a:ext cx="2592000"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3-4-91 </a:t>
            </a:r>
            <a:r>
              <a:rPr lang="zh-CN" altLang="en-US" sz="1000" dirty="0">
                <a:latin typeface="微软雅黑" panose="020B0503020204020204" pitchFamily="34" charset="-122"/>
                <a:ea typeface="微软雅黑" panose="020B0503020204020204" pitchFamily="34" charset="-122"/>
              </a:rPr>
              <a:t>“我门”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设计的信纸延展设计</a:t>
            </a:r>
          </a:p>
        </p:txBody>
      </p:sp>
      <p:pic>
        <p:nvPicPr>
          <p:cNvPr id="8" name="图片 7"/>
          <p:cNvPicPr>
            <a:picLocks noChangeAspect="1"/>
          </p:cNvPicPr>
          <p:nvPr/>
        </p:nvPicPr>
        <p:blipFill>
          <a:blip r:embed="rId2"/>
          <a:stretch>
            <a:fillRect/>
          </a:stretch>
        </p:blipFill>
        <p:spPr>
          <a:xfrm>
            <a:off x="4354412" y="1093929"/>
            <a:ext cx="3600000" cy="2701453"/>
          </a:xfrm>
          <a:prstGeom prst="rect">
            <a:avLst/>
          </a:prstGeom>
          <a:ln>
            <a:solidFill>
              <a:schemeClr val="bg1">
                <a:lumMod val="85000"/>
              </a:schemeClr>
            </a:solidFill>
          </a:ln>
        </p:spPr>
      </p:pic>
    </p:spTree>
    <p:extLst>
      <p:ext uri="{BB962C8B-B14F-4D97-AF65-F5344CB8AC3E}">
        <p14:creationId xmlns:p14="http://schemas.microsoft.com/office/powerpoint/2010/main" val="382329520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042412" y="1617778"/>
            <a:ext cx="2983491"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③ 资料袋（档案袋、卷宗）的延展设计。</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资料袋、档案袋、卷宗的制作务必严格按照设计规范进行设计，不得对规格、字体、色彩做任何改动。材质：</a:t>
            </a:r>
            <a:r>
              <a:rPr lang="en-US" altLang="zh-CN" sz="1200" dirty="0">
                <a:latin typeface="微软雅黑" panose="020B0503020204020204" pitchFamily="34" charset="-122"/>
                <a:ea typeface="微软雅黑" panose="020B0503020204020204" pitchFamily="34" charset="-122"/>
              </a:rPr>
              <a:t>157g </a:t>
            </a:r>
            <a:r>
              <a:rPr lang="zh-CN" altLang="en-US" sz="1200" dirty="0">
                <a:latin typeface="微软雅黑" panose="020B0503020204020204" pitchFamily="34" charset="-122"/>
                <a:ea typeface="微软雅黑" panose="020B0503020204020204" pitchFamily="34" charset="-122"/>
              </a:rPr>
              <a:t>铜版纸，四色印刷工艺；规格：</a:t>
            </a:r>
            <a:r>
              <a:rPr lang="en-US" altLang="zh-CN" sz="1200" dirty="0">
                <a:latin typeface="微软雅黑" panose="020B0503020204020204" pitchFamily="34" charset="-122"/>
                <a:ea typeface="微软雅黑" panose="020B0503020204020204" pitchFamily="34" charset="-122"/>
              </a:rPr>
              <a:t>270×350mm</a:t>
            </a:r>
            <a:r>
              <a:rPr lang="zh-CN" altLang="en-US" sz="1200" dirty="0">
                <a:latin typeface="微软雅黑" panose="020B0503020204020204" pitchFamily="34" charset="-122"/>
                <a:ea typeface="微软雅黑" panose="020B0503020204020204" pitchFamily="34" charset="-122"/>
              </a:rPr>
              <a:t>；色彩：按规定标准色、辅助色应用“我门”</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设计的资料袋如图</a:t>
            </a:r>
            <a:r>
              <a:rPr lang="en-US" altLang="zh-CN" sz="1200" dirty="0">
                <a:latin typeface="微软雅黑" panose="020B0503020204020204" pitchFamily="34" charset="-122"/>
                <a:ea typeface="微软雅黑" panose="020B0503020204020204" pitchFamily="34" charset="-122"/>
              </a:rPr>
              <a:t>3-4-92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4" name="矩形 3"/>
          <p:cNvSpPr/>
          <p:nvPr/>
        </p:nvSpPr>
        <p:spPr>
          <a:xfrm>
            <a:off x="4828091" y="4048977"/>
            <a:ext cx="2880000"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3-4-92 </a:t>
            </a:r>
            <a:r>
              <a:rPr lang="zh-CN" altLang="en-US" sz="1000" dirty="0">
                <a:latin typeface="微软雅黑" panose="020B0503020204020204" pitchFamily="34" charset="-122"/>
                <a:ea typeface="微软雅黑" panose="020B0503020204020204" pitchFamily="34" charset="-122"/>
              </a:rPr>
              <a:t>“我门”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设计的资料袋的延展设计</a:t>
            </a:r>
          </a:p>
        </p:txBody>
      </p:sp>
      <p:pic>
        <p:nvPicPr>
          <p:cNvPr id="2" name="图片 1"/>
          <p:cNvPicPr>
            <a:picLocks noChangeAspect="1"/>
          </p:cNvPicPr>
          <p:nvPr/>
        </p:nvPicPr>
        <p:blipFill>
          <a:blip r:embed="rId2"/>
          <a:stretch>
            <a:fillRect/>
          </a:stretch>
        </p:blipFill>
        <p:spPr>
          <a:xfrm>
            <a:off x="4540091" y="1262282"/>
            <a:ext cx="3456000" cy="2546354"/>
          </a:xfrm>
          <a:prstGeom prst="rect">
            <a:avLst/>
          </a:prstGeom>
          <a:ln>
            <a:solidFill>
              <a:schemeClr val="bg1">
                <a:lumMod val="85000"/>
              </a:schemeClr>
            </a:solidFill>
          </a:ln>
        </p:spPr>
      </p:pic>
    </p:spTree>
    <p:extLst>
      <p:ext uri="{BB962C8B-B14F-4D97-AF65-F5344CB8AC3E}">
        <p14:creationId xmlns:p14="http://schemas.microsoft.com/office/powerpoint/2010/main" val="285322791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1316443"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5423175" y="2029633"/>
            <a:ext cx="2736000" cy="136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spcBef>
                <a:spcPts val="300"/>
              </a:spcBef>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尺寸：</a:t>
            </a:r>
            <a:r>
              <a:rPr lang="en-US" altLang="zh-CN" sz="1400" dirty="0">
                <a:latin typeface="微软雅黑" panose="020B0503020204020204" pitchFamily="34" charset="-122"/>
                <a:ea typeface="微软雅黑" panose="020B0503020204020204" pitchFamily="34" charset="-122"/>
              </a:rPr>
              <a:t>210×297mm</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spcBef>
                <a:spcPts val="300"/>
              </a:spcBef>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颜色模式：</a:t>
            </a:r>
            <a:r>
              <a:rPr lang="en-US" altLang="zh-CN" sz="1400" dirty="0">
                <a:latin typeface="微软雅黑" panose="020B0503020204020204" pitchFamily="34" charset="-122"/>
                <a:ea typeface="微软雅黑" panose="020B0503020204020204" pitchFamily="34" charset="-122"/>
              </a:rPr>
              <a:t>CMYK</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spcBef>
                <a:spcPts val="300"/>
              </a:spcBef>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实用软件：适量软件。</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spcBef>
                <a:spcPts val="300"/>
              </a:spcBef>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文件格式：源文件</a:t>
            </a:r>
            <a:r>
              <a:rPr lang="en-US" altLang="zh-CN" sz="1400" dirty="0">
                <a:latin typeface="微软雅黑" panose="020B0503020204020204" pitchFamily="34" charset="-122"/>
                <a:ea typeface="微软雅黑" panose="020B0503020204020204" pitchFamily="34" charset="-122"/>
              </a:rPr>
              <a:t>+jpeg</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78555" y="3265283"/>
            <a:ext cx="1379526" cy="6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50" b="1" dirty="0">
                <a:solidFill>
                  <a:schemeClr val="bg1"/>
                </a:solidFill>
                <a:latin typeface="微软雅黑" panose="020B0503020204020204" pitchFamily="34" charset="-122"/>
                <a:ea typeface="微软雅黑" panose="020B0503020204020204" pitchFamily="34" charset="-122"/>
              </a:rPr>
              <a:t>设计“北京市信美佳印文化发展有限责任公司”   </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050" b="1" dirty="0">
                <a:solidFill>
                  <a:schemeClr val="bg1"/>
                </a:solidFill>
                <a:latin typeface="微软雅黑" panose="020B0503020204020204" pitchFamily="34" charset="-122"/>
                <a:ea typeface="微软雅黑" panose="020B0503020204020204" pitchFamily="34" charset="-122"/>
              </a:rPr>
              <a:t>     </a:t>
            </a:r>
            <a:r>
              <a:rPr lang="zh-CN" altLang="en-US" sz="1050" b="1" dirty="0">
                <a:solidFill>
                  <a:schemeClr val="bg1"/>
                </a:solidFill>
                <a:latin typeface="微软雅黑" panose="020B0503020204020204" pitchFamily="34" charset="-122"/>
                <a:ea typeface="微软雅黑" panose="020B0503020204020204" pitchFamily="34" charset="-122"/>
              </a:rPr>
              <a:t>标志的延展设计</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423589793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1316443"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5371334" y="1903337"/>
            <a:ext cx="2507744"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尺寸：</a:t>
            </a:r>
            <a:r>
              <a:rPr lang="en-US" altLang="zh-CN" sz="1400" dirty="0">
                <a:latin typeface="微软雅黑" panose="020B0503020204020204" pitchFamily="34" charset="-122"/>
                <a:ea typeface="微软雅黑" panose="020B0503020204020204" pitchFamily="34" charset="-122"/>
              </a:rPr>
              <a:t>210×297mm</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颜色模式：</a:t>
            </a:r>
            <a:r>
              <a:rPr lang="en-US" altLang="zh-CN" sz="1400" dirty="0">
                <a:latin typeface="微软雅黑" panose="020B0503020204020204" pitchFamily="34" charset="-122"/>
                <a:ea typeface="微软雅黑" panose="020B0503020204020204" pitchFamily="34" charset="-122"/>
              </a:rPr>
              <a:t>CMYK</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实用软件：适量软件。</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文件格式：源文件</a:t>
            </a:r>
            <a:r>
              <a:rPr lang="en-US" altLang="zh-CN" sz="1400" dirty="0">
                <a:latin typeface="微软雅黑" panose="020B0503020204020204" pitchFamily="34" charset="-122"/>
                <a:ea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rPr>
              <a:t>jpge</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latin typeface="微软雅黑" panose="020B0503020204020204" pitchFamily="34" charset="-122"/>
                <a:ea typeface="微软雅黑" panose="020B0503020204020204" pitchFamily="34" charset="-122"/>
              </a:rPr>
              <a:t>页数：不少于</a:t>
            </a:r>
            <a:r>
              <a:rPr lang="en-US" altLang="zh-CN" sz="1400" dirty="0">
                <a:latin typeface="微软雅黑" panose="020B0503020204020204" pitchFamily="34" charset="-122"/>
                <a:ea typeface="微软雅黑" panose="020B0503020204020204" pitchFamily="34" charset="-122"/>
              </a:rPr>
              <a:t>20 </a:t>
            </a:r>
            <a:r>
              <a:rPr lang="zh-CN" altLang="en-US" sz="1400" dirty="0">
                <a:latin typeface="微软雅黑" panose="020B0503020204020204" pitchFamily="34" charset="-122"/>
                <a:ea typeface="微软雅黑" panose="020B0503020204020204" pitchFamily="34" charset="-122"/>
              </a:rPr>
              <a:t>页。</a:t>
            </a:r>
            <a:endParaRPr lang="en-US" altLang="zh-CN" sz="14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78555" y="3265283"/>
            <a:ext cx="1379526" cy="6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50" b="1" dirty="0">
                <a:solidFill>
                  <a:schemeClr val="bg1"/>
                </a:solidFill>
                <a:latin typeface="微软雅黑" panose="020B0503020204020204" pitchFamily="34" charset="-122"/>
                <a:ea typeface="微软雅黑" panose="020B0503020204020204" pitchFamily="34" charset="-122"/>
              </a:rPr>
              <a:t>设计“北京市信美佳印文化发展有限责任公</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050" b="1" dirty="0">
                <a:solidFill>
                  <a:schemeClr val="bg1"/>
                </a:solidFill>
                <a:latin typeface="微软雅黑" panose="020B0503020204020204" pitchFamily="34" charset="-122"/>
                <a:ea typeface="微软雅黑" panose="020B0503020204020204" pitchFamily="34" charset="-122"/>
              </a:rPr>
              <a:t>     </a:t>
            </a:r>
            <a:r>
              <a:rPr lang="zh-CN" altLang="en-US" sz="1050" b="1" dirty="0">
                <a:solidFill>
                  <a:schemeClr val="bg1"/>
                </a:solidFill>
                <a:latin typeface="微软雅黑" panose="020B0503020204020204" pitchFamily="34" charset="-122"/>
                <a:ea typeface="微软雅黑" panose="020B0503020204020204" pitchFamily="34" charset="-122"/>
              </a:rPr>
              <a:t>司”</a:t>
            </a:r>
            <a:r>
              <a:rPr lang="en-US" altLang="zh-CN" sz="1050" b="1" dirty="0">
                <a:solidFill>
                  <a:schemeClr val="bg1"/>
                </a:solidFill>
                <a:latin typeface="微软雅黑" panose="020B0503020204020204" pitchFamily="34" charset="-122"/>
                <a:ea typeface="微软雅黑" panose="020B0503020204020204" pitchFamily="34" charset="-122"/>
              </a:rPr>
              <a:t>VI </a:t>
            </a:r>
            <a:r>
              <a:rPr lang="zh-CN" altLang="en-US" sz="1050" b="1" dirty="0">
                <a:solidFill>
                  <a:schemeClr val="bg1"/>
                </a:solidFill>
                <a:latin typeface="微软雅黑" panose="020B0503020204020204" pitchFamily="34" charset="-122"/>
                <a:ea typeface="微软雅黑" panose="020B0503020204020204" pitchFamily="34" charset="-122"/>
              </a:rPr>
              <a:t>手册设计</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8712437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0"/>
                                            </p:tgtEl>
                                            <p:attrNameLst>
                                              <p:attrName>style.visibility</p:attrName>
                                            </p:attrNameLst>
                                          </p:cBhvr>
                                          <p:to>
                                            <p:strVal val="visible"/>
                                          </p:to>
                                        </p:set>
                                        <p:animEffect transition="in" filter="wheel(1)">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endCxn id="28" idx="0"/>
          </p:cNvCxnSpPr>
          <p:nvPr/>
        </p:nvCxnSpPr>
        <p:spPr>
          <a:xfrm>
            <a:off x="3443821" y="-1"/>
            <a:ext cx="0" cy="162314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2"/>
          </p:cNvCxnSpPr>
          <p:nvPr/>
        </p:nvCxnSpPr>
        <p:spPr>
          <a:xfrm>
            <a:off x="3443821" y="2287811"/>
            <a:ext cx="0" cy="28541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71291" y="1711126"/>
            <a:ext cx="2147778" cy="1363831"/>
            <a:chOff x="-4521200" y="2468562"/>
            <a:chExt cx="3692525" cy="2344739"/>
          </a:xfrm>
        </p:grpSpPr>
        <p:sp>
          <p:nvSpPr>
            <p:cNvPr id="16" name="Freeform 5"/>
            <p:cNvSpPr/>
            <p:nvPr/>
          </p:nvSpPr>
          <p:spPr bwMode="auto">
            <a:xfrm>
              <a:off x="-1825625" y="3086100"/>
              <a:ext cx="996950" cy="1727200"/>
            </a:xfrm>
            <a:custGeom>
              <a:avLst/>
              <a:gdLst>
                <a:gd name="T0" fmla="*/ 805 w 904"/>
                <a:gd name="T1" fmla="*/ 0 h 1567"/>
                <a:gd name="T2" fmla="*/ 707 w 904"/>
                <a:gd name="T3" fmla="*/ 99 h 1567"/>
                <a:gd name="T4" fmla="*/ 707 w 904"/>
                <a:gd name="T5" fmla="*/ 764 h 1567"/>
                <a:gd name="T6" fmla="*/ 99 w 904"/>
                <a:gd name="T7" fmla="*/ 764 h 1567"/>
                <a:gd name="T8" fmla="*/ 0 w 904"/>
                <a:gd name="T9" fmla="*/ 863 h 1567"/>
                <a:gd name="T10" fmla="*/ 99 w 904"/>
                <a:gd name="T11" fmla="*/ 961 h 1567"/>
                <a:gd name="T12" fmla="*/ 426 w 904"/>
                <a:gd name="T13" fmla="*/ 961 h 1567"/>
                <a:gd name="T14" fmla="*/ 426 w 904"/>
                <a:gd name="T15" fmla="*/ 1478 h 1567"/>
                <a:gd name="T16" fmla="*/ 195 w 904"/>
                <a:gd name="T17" fmla="*/ 1478 h 1567"/>
                <a:gd name="T18" fmla="*/ 195 w 904"/>
                <a:gd name="T19" fmla="*/ 1478 h 1567"/>
                <a:gd name="T20" fmla="*/ 195 w 904"/>
                <a:gd name="T21" fmla="*/ 1478 h 1567"/>
                <a:gd name="T22" fmla="*/ 152 w 904"/>
                <a:gd name="T23" fmla="*/ 1522 h 1567"/>
                <a:gd name="T24" fmla="*/ 195 w 904"/>
                <a:gd name="T25" fmla="*/ 1567 h 1567"/>
                <a:gd name="T26" fmla="*/ 195 w 904"/>
                <a:gd name="T27" fmla="*/ 1567 h 1567"/>
                <a:gd name="T28" fmla="*/ 195 w 904"/>
                <a:gd name="T29" fmla="*/ 1567 h 1567"/>
                <a:gd name="T30" fmla="*/ 677 w 904"/>
                <a:gd name="T31" fmla="*/ 1567 h 1567"/>
                <a:gd name="T32" fmla="*/ 677 w 904"/>
                <a:gd name="T33" fmla="*/ 1567 h 1567"/>
                <a:gd name="T34" fmla="*/ 723 w 904"/>
                <a:gd name="T35" fmla="*/ 1522 h 1567"/>
                <a:gd name="T36" fmla="*/ 677 w 904"/>
                <a:gd name="T37" fmla="*/ 1478 h 1567"/>
                <a:gd name="T38" fmla="*/ 677 w 904"/>
                <a:gd name="T39" fmla="*/ 1478 h 1567"/>
                <a:gd name="T40" fmla="*/ 482 w 904"/>
                <a:gd name="T41" fmla="*/ 1478 h 1567"/>
                <a:gd name="T42" fmla="*/ 482 w 904"/>
                <a:gd name="T43" fmla="*/ 961 h 1567"/>
                <a:gd name="T44" fmla="*/ 809 w 904"/>
                <a:gd name="T45" fmla="*/ 961 h 1567"/>
                <a:gd name="T46" fmla="*/ 809 w 904"/>
                <a:gd name="T47" fmla="*/ 961 h 1567"/>
                <a:gd name="T48" fmla="*/ 904 w 904"/>
                <a:gd name="T49" fmla="*/ 863 h 1567"/>
                <a:gd name="T50" fmla="*/ 904 w 904"/>
                <a:gd name="T51" fmla="*/ 99 h 1567"/>
                <a:gd name="T52" fmla="*/ 805 w 904"/>
                <a:gd name="T53"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1567">
                  <a:moveTo>
                    <a:pt x="805" y="0"/>
                  </a:moveTo>
                  <a:cubicBezTo>
                    <a:pt x="750" y="0"/>
                    <a:pt x="707" y="44"/>
                    <a:pt x="707" y="99"/>
                  </a:cubicBezTo>
                  <a:cubicBezTo>
                    <a:pt x="707" y="764"/>
                    <a:pt x="707" y="764"/>
                    <a:pt x="707" y="764"/>
                  </a:cubicBezTo>
                  <a:cubicBezTo>
                    <a:pt x="99" y="764"/>
                    <a:pt x="99" y="764"/>
                    <a:pt x="99" y="764"/>
                  </a:cubicBezTo>
                  <a:cubicBezTo>
                    <a:pt x="43" y="764"/>
                    <a:pt x="0" y="807"/>
                    <a:pt x="0" y="863"/>
                  </a:cubicBezTo>
                  <a:cubicBezTo>
                    <a:pt x="0" y="916"/>
                    <a:pt x="43" y="961"/>
                    <a:pt x="99" y="961"/>
                  </a:cubicBezTo>
                  <a:cubicBezTo>
                    <a:pt x="426" y="961"/>
                    <a:pt x="426" y="961"/>
                    <a:pt x="426" y="961"/>
                  </a:cubicBezTo>
                  <a:cubicBezTo>
                    <a:pt x="426" y="1478"/>
                    <a:pt x="426" y="1478"/>
                    <a:pt x="426" y="1478"/>
                  </a:cubicBezTo>
                  <a:cubicBezTo>
                    <a:pt x="195" y="1478"/>
                    <a:pt x="195" y="1478"/>
                    <a:pt x="195" y="1478"/>
                  </a:cubicBezTo>
                  <a:cubicBezTo>
                    <a:pt x="195" y="1478"/>
                    <a:pt x="195" y="1478"/>
                    <a:pt x="195" y="1478"/>
                  </a:cubicBezTo>
                  <a:cubicBezTo>
                    <a:pt x="195" y="1478"/>
                    <a:pt x="195" y="1478"/>
                    <a:pt x="195" y="1478"/>
                  </a:cubicBezTo>
                  <a:cubicBezTo>
                    <a:pt x="172" y="1478"/>
                    <a:pt x="152" y="1498"/>
                    <a:pt x="152" y="1522"/>
                  </a:cubicBezTo>
                  <a:cubicBezTo>
                    <a:pt x="152" y="1547"/>
                    <a:pt x="172" y="1567"/>
                    <a:pt x="195" y="1567"/>
                  </a:cubicBezTo>
                  <a:cubicBezTo>
                    <a:pt x="195" y="1567"/>
                    <a:pt x="195" y="1567"/>
                    <a:pt x="195" y="1567"/>
                  </a:cubicBezTo>
                  <a:cubicBezTo>
                    <a:pt x="195" y="1567"/>
                    <a:pt x="195" y="1567"/>
                    <a:pt x="195" y="1567"/>
                  </a:cubicBezTo>
                  <a:cubicBezTo>
                    <a:pt x="677" y="1567"/>
                    <a:pt x="677" y="1567"/>
                    <a:pt x="677" y="1567"/>
                  </a:cubicBezTo>
                  <a:cubicBezTo>
                    <a:pt x="677" y="1567"/>
                    <a:pt x="677" y="1567"/>
                    <a:pt x="677" y="1567"/>
                  </a:cubicBezTo>
                  <a:cubicBezTo>
                    <a:pt x="703" y="1567"/>
                    <a:pt x="723" y="1547"/>
                    <a:pt x="723" y="1522"/>
                  </a:cubicBezTo>
                  <a:cubicBezTo>
                    <a:pt x="723" y="1498"/>
                    <a:pt x="703" y="1478"/>
                    <a:pt x="677" y="1478"/>
                  </a:cubicBezTo>
                  <a:cubicBezTo>
                    <a:pt x="677" y="1478"/>
                    <a:pt x="677" y="1478"/>
                    <a:pt x="677" y="1478"/>
                  </a:cubicBezTo>
                  <a:cubicBezTo>
                    <a:pt x="482" y="1478"/>
                    <a:pt x="482" y="1478"/>
                    <a:pt x="482" y="1478"/>
                  </a:cubicBezTo>
                  <a:cubicBezTo>
                    <a:pt x="482" y="961"/>
                    <a:pt x="482" y="961"/>
                    <a:pt x="482" y="961"/>
                  </a:cubicBezTo>
                  <a:cubicBezTo>
                    <a:pt x="809" y="961"/>
                    <a:pt x="809" y="961"/>
                    <a:pt x="809" y="961"/>
                  </a:cubicBezTo>
                  <a:cubicBezTo>
                    <a:pt x="809" y="961"/>
                    <a:pt x="809" y="961"/>
                    <a:pt x="809" y="961"/>
                  </a:cubicBezTo>
                  <a:cubicBezTo>
                    <a:pt x="863" y="957"/>
                    <a:pt x="904" y="916"/>
                    <a:pt x="904" y="863"/>
                  </a:cubicBezTo>
                  <a:cubicBezTo>
                    <a:pt x="904" y="99"/>
                    <a:pt x="904" y="99"/>
                    <a:pt x="904" y="99"/>
                  </a:cubicBezTo>
                  <a:cubicBezTo>
                    <a:pt x="904" y="44"/>
                    <a:pt x="859" y="0"/>
                    <a:pt x="80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
            <p:cNvSpPr>
              <a:spLocks noChangeArrowheads="1"/>
            </p:cNvSpPr>
            <p:nvPr/>
          </p:nvSpPr>
          <p:spPr bwMode="auto">
            <a:xfrm>
              <a:off x="-1495425" y="2468562"/>
              <a:ext cx="385762" cy="387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2065338" y="2927350"/>
              <a:ext cx="966787" cy="1731963"/>
            </a:xfrm>
            <a:custGeom>
              <a:avLst/>
              <a:gdLst>
                <a:gd name="T0" fmla="*/ 699 w 879"/>
                <a:gd name="T1" fmla="*/ 0 h 1571"/>
                <a:gd name="T2" fmla="*/ 577 w 879"/>
                <a:gd name="T3" fmla="*/ 47 h 1571"/>
                <a:gd name="T4" fmla="*/ 577 w 879"/>
                <a:gd name="T5" fmla="*/ 47 h 1571"/>
                <a:gd name="T6" fmla="*/ 577 w 879"/>
                <a:gd name="T7" fmla="*/ 47 h 1571"/>
                <a:gd name="T8" fmla="*/ 561 w 879"/>
                <a:gd name="T9" fmla="*/ 63 h 1571"/>
                <a:gd name="T10" fmla="*/ 338 w 879"/>
                <a:gd name="T11" fmla="*/ 292 h 1571"/>
                <a:gd name="T12" fmla="*/ 60 w 879"/>
                <a:gd name="T13" fmla="*/ 292 h 1571"/>
                <a:gd name="T14" fmla="*/ 0 w 879"/>
                <a:gd name="T15" fmla="*/ 351 h 1571"/>
                <a:gd name="T16" fmla="*/ 60 w 879"/>
                <a:gd name="T17" fmla="*/ 410 h 1571"/>
                <a:gd name="T18" fmla="*/ 375 w 879"/>
                <a:gd name="T19" fmla="*/ 410 h 1571"/>
                <a:gd name="T20" fmla="*/ 518 w 879"/>
                <a:gd name="T21" fmla="*/ 266 h 1571"/>
                <a:gd name="T22" fmla="*/ 518 w 879"/>
                <a:gd name="T23" fmla="*/ 687 h 1571"/>
                <a:gd name="T24" fmla="*/ 60 w 879"/>
                <a:gd name="T25" fmla="*/ 687 h 1571"/>
                <a:gd name="T26" fmla="*/ 60 w 879"/>
                <a:gd name="T27" fmla="*/ 687 h 1571"/>
                <a:gd name="T28" fmla="*/ 2 w 879"/>
                <a:gd name="T29" fmla="*/ 744 h 1571"/>
                <a:gd name="T30" fmla="*/ 2 w 879"/>
                <a:gd name="T31" fmla="*/ 746 h 1571"/>
                <a:gd name="T32" fmla="*/ 2 w 879"/>
                <a:gd name="T33" fmla="*/ 746 h 1571"/>
                <a:gd name="T34" fmla="*/ 2 w 879"/>
                <a:gd name="T35" fmla="*/ 1474 h 1571"/>
                <a:gd name="T36" fmla="*/ 99 w 879"/>
                <a:gd name="T37" fmla="*/ 1571 h 1571"/>
                <a:gd name="T38" fmla="*/ 196 w 879"/>
                <a:gd name="T39" fmla="*/ 1474 h 1571"/>
                <a:gd name="T40" fmla="*/ 196 w 879"/>
                <a:gd name="T41" fmla="*/ 900 h 1571"/>
                <a:gd name="T42" fmla="*/ 699 w 879"/>
                <a:gd name="T43" fmla="*/ 900 h 1571"/>
                <a:gd name="T44" fmla="*/ 879 w 879"/>
                <a:gd name="T45" fmla="*/ 718 h 1571"/>
                <a:gd name="T46" fmla="*/ 879 w 879"/>
                <a:gd name="T47" fmla="*/ 181 h 1571"/>
                <a:gd name="T48" fmla="*/ 699 w 879"/>
                <a:gd name="T4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571">
                  <a:moveTo>
                    <a:pt x="699" y="0"/>
                  </a:moveTo>
                  <a:cubicBezTo>
                    <a:pt x="652" y="0"/>
                    <a:pt x="610" y="17"/>
                    <a:pt x="577" y="47"/>
                  </a:cubicBezTo>
                  <a:cubicBezTo>
                    <a:pt x="577" y="47"/>
                    <a:pt x="577" y="47"/>
                    <a:pt x="577" y="47"/>
                  </a:cubicBezTo>
                  <a:cubicBezTo>
                    <a:pt x="577" y="47"/>
                    <a:pt x="577" y="47"/>
                    <a:pt x="577" y="47"/>
                  </a:cubicBezTo>
                  <a:cubicBezTo>
                    <a:pt x="571" y="51"/>
                    <a:pt x="567" y="57"/>
                    <a:pt x="561" y="63"/>
                  </a:cubicBezTo>
                  <a:cubicBezTo>
                    <a:pt x="338" y="292"/>
                    <a:pt x="338" y="292"/>
                    <a:pt x="338" y="292"/>
                  </a:cubicBezTo>
                  <a:cubicBezTo>
                    <a:pt x="60" y="292"/>
                    <a:pt x="60" y="292"/>
                    <a:pt x="60" y="292"/>
                  </a:cubicBezTo>
                  <a:cubicBezTo>
                    <a:pt x="26" y="292"/>
                    <a:pt x="0" y="317"/>
                    <a:pt x="0" y="351"/>
                  </a:cubicBezTo>
                  <a:cubicBezTo>
                    <a:pt x="0" y="385"/>
                    <a:pt x="26" y="410"/>
                    <a:pt x="60" y="410"/>
                  </a:cubicBezTo>
                  <a:cubicBezTo>
                    <a:pt x="375" y="410"/>
                    <a:pt x="375" y="410"/>
                    <a:pt x="375" y="410"/>
                  </a:cubicBezTo>
                  <a:cubicBezTo>
                    <a:pt x="518" y="266"/>
                    <a:pt x="518" y="266"/>
                    <a:pt x="518" y="266"/>
                  </a:cubicBezTo>
                  <a:cubicBezTo>
                    <a:pt x="518" y="687"/>
                    <a:pt x="518" y="687"/>
                    <a:pt x="518" y="687"/>
                  </a:cubicBezTo>
                  <a:cubicBezTo>
                    <a:pt x="60" y="687"/>
                    <a:pt x="60" y="687"/>
                    <a:pt x="60" y="687"/>
                  </a:cubicBezTo>
                  <a:cubicBezTo>
                    <a:pt x="60" y="687"/>
                    <a:pt x="60" y="687"/>
                    <a:pt x="60" y="687"/>
                  </a:cubicBezTo>
                  <a:cubicBezTo>
                    <a:pt x="28" y="687"/>
                    <a:pt x="2" y="712"/>
                    <a:pt x="2" y="744"/>
                  </a:cubicBezTo>
                  <a:cubicBezTo>
                    <a:pt x="2" y="746"/>
                    <a:pt x="2" y="746"/>
                    <a:pt x="2" y="746"/>
                  </a:cubicBezTo>
                  <a:cubicBezTo>
                    <a:pt x="2" y="746"/>
                    <a:pt x="2" y="746"/>
                    <a:pt x="2" y="746"/>
                  </a:cubicBezTo>
                  <a:cubicBezTo>
                    <a:pt x="2" y="1474"/>
                    <a:pt x="2" y="1474"/>
                    <a:pt x="2" y="1474"/>
                  </a:cubicBezTo>
                  <a:cubicBezTo>
                    <a:pt x="2" y="1528"/>
                    <a:pt x="46" y="1571"/>
                    <a:pt x="99" y="1571"/>
                  </a:cubicBezTo>
                  <a:cubicBezTo>
                    <a:pt x="152" y="1571"/>
                    <a:pt x="196" y="1528"/>
                    <a:pt x="196" y="1474"/>
                  </a:cubicBezTo>
                  <a:cubicBezTo>
                    <a:pt x="196" y="900"/>
                    <a:pt x="196" y="900"/>
                    <a:pt x="196" y="900"/>
                  </a:cubicBezTo>
                  <a:cubicBezTo>
                    <a:pt x="699" y="900"/>
                    <a:pt x="699" y="900"/>
                    <a:pt x="699" y="900"/>
                  </a:cubicBezTo>
                  <a:cubicBezTo>
                    <a:pt x="798" y="900"/>
                    <a:pt x="879" y="819"/>
                    <a:pt x="879" y="718"/>
                  </a:cubicBezTo>
                  <a:cubicBezTo>
                    <a:pt x="879" y="181"/>
                    <a:pt x="879" y="181"/>
                    <a:pt x="879" y="181"/>
                  </a:cubicBezTo>
                  <a:cubicBezTo>
                    <a:pt x="879" y="80"/>
                    <a:pt x="798" y="0"/>
                    <a:pt x="69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4521200" y="3086100"/>
              <a:ext cx="996950" cy="1727200"/>
            </a:xfrm>
            <a:custGeom>
              <a:avLst/>
              <a:gdLst>
                <a:gd name="T0" fmla="*/ 99 w 905"/>
                <a:gd name="T1" fmla="*/ 0 h 1567"/>
                <a:gd name="T2" fmla="*/ 198 w 905"/>
                <a:gd name="T3" fmla="*/ 99 h 1567"/>
                <a:gd name="T4" fmla="*/ 198 w 905"/>
                <a:gd name="T5" fmla="*/ 764 h 1567"/>
                <a:gd name="T6" fmla="*/ 806 w 905"/>
                <a:gd name="T7" fmla="*/ 764 h 1567"/>
                <a:gd name="T8" fmla="*/ 905 w 905"/>
                <a:gd name="T9" fmla="*/ 863 h 1567"/>
                <a:gd name="T10" fmla="*/ 806 w 905"/>
                <a:gd name="T11" fmla="*/ 961 h 1567"/>
                <a:gd name="T12" fmla="*/ 476 w 905"/>
                <a:gd name="T13" fmla="*/ 961 h 1567"/>
                <a:gd name="T14" fmla="*/ 476 w 905"/>
                <a:gd name="T15" fmla="*/ 1478 h 1567"/>
                <a:gd name="T16" fmla="*/ 707 w 905"/>
                <a:gd name="T17" fmla="*/ 1478 h 1567"/>
                <a:gd name="T18" fmla="*/ 707 w 905"/>
                <a:gd name="T19" fmla="*/ 1478 h 1567"/>
                <a:gd name="T20" fmla="*/ 707 w 905"/>
                <a:gd name="T21" fmla="*/ 1478 h 1567"/>
                <a:gd name="T22" fmla="*/ 753 w 905"/>
                <a:gd name="T23" fmla="*/ 1522 h 1567"/>
                <a:gd name="T24" fmla="*/ 707 w 905"/>
                <a:gd name="T25" fmla="*/ 1567 h 1567"/>
                <a:gd name="T26" fmla="*/ 707 w 905"/>
                <a:gd name="T27" fmla="*/ 1567 h 1567"/>
                <a:gd name="T28" fmla="*/ 707 w 905"/>
                <a:gd name="T29" fmla="*/ 1567 h 1567"/>
                <a:gd name="T30" fmla="*/ 226 w 905"/>
                <a:gd name="T31" fmla="*/ 1567 h 1567"/>
                <a:gd name="T32" fmla="*/ 226 w 905"/>
                <a:gd name="T33" fmla="*/ 1567 h 1567"/>
                <a:gd name="T34" fmla="*/ 182 w 905"/>
                <a:gd name="T35" fmla="*/ 1522 h 1567"/>
                <a:gd name="T36" fmla="*/ 226 w 905"/>
                <a:gd name="T37" fmla="*/ 1478 h 1567"/>
                <a:gd name="T38" fmla="*/ 226 w 905"/>
                <a:gd name="T39" fmla="*/ 1478 h 1567"/>
                <a:gd name="T40" fmla="*/ 423 w 905"/>
                <a:gd name="T41" fmla="*/ 1478 h 1567"/>
                <a:gd name="T42" fmla="*/ 423 w 905"/>
                <a:gd name="T43" fmla="*/ 961 h 1567"/>
                <a:gd name="T44" fmla="*/ 93 w 905"/>
                <a:gd name="T45" fmla="*/ 961 h 1567"/>
                <a:gd name="T46" fmla="*/ 93 w 905"/>
                <a:gd name="T47" fmla="*/ 961 h 1567"/>
                <a:gd name="T48" fmla="*/ 0 w 905"/>
                <a:gd name="T49" fmla="*/ 863 h 1567"/>
                <a:gd name="T50" fmla="*/ 0 w 905"/>
                <a:gd name="T51" fmla="*/ 99 h 1567"/>
                <a:gd name="T52" fmla="*/ 99 w 905"/>
                <a:gd name="T53"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5" h="1567">
                  <a:moveTo>
                    <a:pt x="99" y="0"/>
                  </a:moveTo>
                  <a:cubicBezTo>
                    <a:pt x="152" y="0"/>
                    <a:pt x="198" y="44"/>
                    <a:pt x="198" y="99"/>
                  </a:cubicBezTo>
                  <a:cubicBezTo>
                    <a:pt x="198" y="764"/>
                    <a:pt x="198" y="764"/>
                    <a:pt x="198" y="764"/>
                  </a:cubicBezTo>
                  <a:cubicBezTo>
                    <a:pt x="806" y="764"/>
                    <a:pt x="806" y="764"/>
                    <a:pt x="806" y="764"/>
                  </a:cubicBezTo>
                  <a:cubicBezTo>
                    <a:pt x="859" y="764"/>
                    <a:pt x="905" y="807"/>
                    <a:pt x="905" y="863"/>
                  </a:cubicBezTo>
                  <a:cubicBezTo>
                    <a:pt x="905" y="916"/>
                    <a:pt x="859" y="961"/>
                    <a:pt x="806" y="961"/>
                  </a:cubicBezTo>
                  <a:cubicBezTo>
                    <a:pt x="476" y="961"/>
                    <a:pt x="476" y="961"/>
                    <a:pt x="476" y="961"/>
                  </a:cubicBezTo>
                  <a:cubicBezTo>
                    <a:pt x="476" y="1478"/>
                    <a:pt x="476" y="1478"/>
                    <a:pt x="476" y="1478"/>
                  </a:cubicBezTo>
                  <a:cubicBezTo>
                    <a:pt x="707" y="1478"/>
                    <a:pt x="707" y="1478"/>
                    <a:pt x="707" y="1478"/>
                  </a:cubicBezTo>
                  <a:cubicBezTo>
                    <a:pt x="707" y="1478"/>
                    <a:pt x="707" y="1478"/>
                    <a:pt x="707" y="1478"/>
                  </a:cubicBezTo>
                  <a:cubicBezTo>
                    <a:pt x="707" y="1478"/>
                    <a:pt x="707" y="1478"/>
                    <a:pt x="707" y="1478"/>
                  </a:cubicBezTo>
                  <a:cubicBezTo>
                    <a:pt x="733" y="1478"/>
                    <a:pt x="753" y="1498"/>
                    <a:pt x="753" y="1522"/>
                  </a:cubicBezTo>
                  <a:cubicBezTo>
                    <a:pt x="753" y="1547"/>
                    <a:pt x="733" y="1567"/>
                    <a:pt x="707" y="1567"/>
                  </a:cubicBezTo>
                  <a:cubicBezTo>
                    <a:pt x="707" y="1567"/>
                    <a:pt x="707" y="1567"/>
                    <a:pt x="707" y="1567"/>
                  </a:cubicBezTo>
                  <a:cubicBezTo>
                    <a:pt x="707" y="1567"/>
                    <a:pt x="707" y="1567"/>
                    <a:pt x="707" y="1567"/>
                  </a:cubicBezTo>
                  <a:cubicBezTo>
                    <a:pt x="226" y="1567"/>
                    <a:pt x="226" y="1567"/>
                    <a:pt x="226" y="1567"/>
                  </a:cubicBezTo>
                  <a:cubicBezTo>
                    <a:pt x="226" y="1567"/>
                    <a:pt x="226" y="1567"/>
                    <a:pt x="226" y="1567"/>
                  </a:cubicBezTo>
                  <a:cubicBezTo>
                    <a:pt x="202" y="1567"/>
                    <a:pt x="182" y="1547"/>
                    <a:pt x="182" y="1522"/>
                  </a:cubicBezTo>
                  <a:cubicBezTo>
                    <a:pt x="182" y="1498"/>
                    <a:pt x="202" y="1478"/>
                    <a:pt x="226" y="1478"/>
                  </a:cubicBezTo>
                  <a:cubicBezTo>
                    <a:pt x="226" y="1478"/>
                    <a:pt x="226" y="1478"/>
                    <a:pt x="226" y="1478"/>
                  </a:cubicBezTo>
                  <a:cubicBezTo>
                    <a:pt x="423" y="1478"/>
                    <a:pt x="423" y="1478"/>
                    <a:pt x="423" y="1478"/>
                  </a:cubicBezTo>
                  <a:cubicBezTo>
                    <a:pt x="423" y="961"/>
                    <a:pt x="423" y="961"/>
                    <a:pt x="423" y="961"/>
                  </a:cubicBezTo>
                  <a:cubicBezTo>
                    <a:pt x="93" y="961"/>
                    <a:pt x="93" y="961"/>
                    <a:pt x="93" y="961"/>
                  </a:cubicBezTo>
                  <a:cubicBezTo>
                    <a:pt x="93" y="961"/>
                    <a:pt x="93" y="961"/>
                    <a:pt x="93" y="961"/>
                  </a:cubicBezTo>
                  <a:cubicBezTo>
                    <a:pt x="42" y="957"/>
                    <a:pt x="0" y="916"/>
                    <a:pt x="0" y="863"/>
                  </a:cubicBezTo>
                  <a:cubicBezTo>
                    <a:pt x="0" y="99"/>
                    <a:pt x="0" y="99"/>
                    <a:pt x="0" y="99"/>
                  </a:cubicBezTo>
                  <a:cubicBezTo>
                    <a:pt x="0" y="44"/>
                    <a:pt x="44" y="0"/>
                    <a:pt x="9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
            <p:cNvSpPr>
              <a:spLocks noChangeArrowheads="1"/>
            </p:cNvSpPr>
            <p:nvPr/>
          </p:nvSpPr>
          <p:spPr bwMode="auto">
            <a:xfrm>
              <a:off x="-4241800" y="2468562"/>
              <a:ext cx="388937" cy="387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nvSpPr>
          <p:spPr bwMode="auto">
            <a:xfrm>
              <a:off x="-4252913" y="2927350"/>
              <a:ext cx="971550" cy="1731963"/>
            </a:xfrm>
            <a:custGeom>
              <a:avLst/>
              <a:gdLst>
                <a:gd name="T0" fmla="*/ 182 w 883"/>
                <a:gd name="T1" fmla="*/ 0 h 1571"/>
                <a:gd name="T2" fmla="*/ 302 w 883"/>
                <a:gd name="T3" fmla="*/ 47 h 1571"/>
                <a:gd name="T4" fmla="*/ 302 w 883"/>
                <a:gd name="T5" fmla="*/ 47 h 1571"/>
                <a:gd name="T6" fmla="*/ 302 w 883"/>
                <a:gd name="T7" fmla="*/ 47 h 1571"/>
                <a:gd name="T8" fmla="*/ 318 w 883"/>
                <a:gd name="T9" fmla="*/ 63 h 1571"/>
                <a:gd name="T10" fmla="*/ 542 w 883"/>
                <a:gd name="T11" fmla="*/ 292 h 1571"/>
                <a:gd name="T12" fmla="*/ 823 w 883"/>
                <a:gd name="T13" fmla="*/ 292 h 1571"/>
                <a:gd name="T14" fmla="*/ 883 w 883"/>
                <a:gd name="T15" fmla="*/ 351 h 1571"/>
                <a:gd name="T16" fmla="*/ 823 w 883"/>
                <a:gd name="T17" fmla="*/ 410 h 1571"/>
                <a:gd name="T18" fmla="*/ 506 w 883"/>
                <a:gd name="T19" fmla="*/ 410 h 1571"/>
                <a:gd name="T20" fmla="*/ 362 w 883"/>
                <a:gd name="T21" fmla="*/ 266 h 1571"/>
                <a:gd name="T22" fmla="*/ 362 w 883"/>
                <a:gd name="T23" fmla="*/ 687 h 1571"/>
                <a:gd name="T24" fmla="*/ 823 w 883"/>
                <a:gd name="T25" fmla="*/ 687 h 1571"/>
                <a:gd name="T26" fmla="*/ 823 w 883"/>
                <a:gd name="T27" fmla="*/ 687 h 1571"/>
                <a:gd name="T28" fmla="*/ 881 w 883"/>
                <a:gd name="T29" fmla="*/ 744 h 1571"/>
                <a:gd name="T30" fmla="*/ 881 w 883"/>
                <a:gd name="T31" fmla="*/ 746 h 1571"/>
                <a:gd name="T32" fmla="*/ 881 w 883"/>
                <a:gd name="T33" fmla="*/ 746 h 1571"/>
                <a:gd name="T34" fmla="*/ 881 w 883"/>
                <a:gd name="T35" fmla="*/ 1474 h 1571"/>
                <a:gd name="T36" fmla="*/ 782 w 883"/>
                <a:gd name="T37" fmla="*/ 1571 h 1571"/>
                <a:gd name="T38" fmla="*/ 685 w 883"/>
                <a:gd name="T39" fmla="*/ 1474 h 1571"/>
                <a:gd name="T40" fmla="*/ 685 w 883"/>
                <a:gd name="T41" fmla="*/ 900 h 1571"/>
                <a:gd name="T42" fmla="*/ 182 w 883"/>
                <a:gd name="T43" fmla="*/ 900 h 1571"/>
                <a:gd name="T44" fmla="*/ 0 w 883"/>
                <a:gd name="T45" fmla="*/ 718 h 1571"/>
                <a:gd name="T46" fmla="*/ 0 w 883"/>
                <a:gd name="T47" fmla="*/ 181 h 1571"/>
                <a:gd name="T48" fmla="*/ 182 w 883"/>
                <a:gd name="T4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1571">
                  <a:moveTo>
                    <a:pt x="182" y="0"/>
                  </a:moveTo>
                  <a:cubicBezTo>
                    <a:pt x="227" y="0"/>
                    <a:pt x="271" y="17"/>
                    <a:pt x="302" y="47"/>
                  </a:cubicBezTo>
                  <a:cubicBezTo>
                    <a:pt x="302" y="47"/>
                    <a:pt x="302" y="47"/>
                    <a:pt x="302" y="47"/>
                  </a:cubicBezTo>
                  <a:cubicBezTo>
                    <a:pt x="302" y="47"/>
                    <a:pt x="302" y="47"/>
                    <a:pt x="302" y="47"/>
                  </a:cubicBezTo>
                  <a:cubicBezTo>
                    <a:pt x="308" y="51"/>
                    <a:pt x="314" y="57"/>
                    <a:pt x="318" y="63"/>
                  </a:cubicBezTo>
                  <a:cubicBezTo>
                    <a:pt x="542" y="292"/>
                    <a:pt x="542" y="292"/>
                    <a:pt x="542" y="292"/>
                  </a:cubicBezTo>
                  <a:cubicBezTo>
                    <a:pt x="823" y="292"/>
                    <a:pt x="823" y="292"/>
                    <a:pt x="823" y="292"/>
                  </a:cubicBezTo>
                  <a:cubicBezTo>
                    <a:pt x="855" y="292"/>
                    <a:pt x="883" y="317"/>
                    <a:pt x="883" y="351"/>
                  </a:cubicBezTo>
                  <a:cubicBezTo>
                    <a:pt x="883" y="385"/>
                    <a:pt x="855" y="410"/>
                    <a:pt x="823" y="410"/>
                  </a:cubicBezTo>
                  <a:cubicBezTo>
                    <a:pt x="506" y="410"/>
                    <a:pt x="506" y="410"/>
                    <a:pt x="506" y="410"/>
                  </a:cubicBezTo>
                  <a:cubicBezTo>
                    <a:pt x="362" y="266"/>
                    <a:pt x="362" y="266"/>
                    <a:pt x="362" y="266"/>
                  </a:cubicBezTo>
                  <a:cubicBezTo>
                    <a:pt x="362" y="687"/>
                    <a:pt x="362" y="687"/>
                    <a:pt x="362" y="687"/>
                  </a:cubicBezTo>
                  <a:cubicBezTo>
                    <a:pt x="823" y="687"/>
                    <a:pt x="823" y="687"/>
                    <a:pt x="823" y="687"/>
                  </a:cubicBezTo>
                  <a:cubicBezTo>
                    <a:pt x="823" y="687"/>
                    <a:pt x="823" y="687"/>
                    <a:pt x="823" y="687"/>
                  </a:cubicBezTo>
                  <a:cubicBezTo>
                    <a:pt x="855" y="687"/>
                    <a:pt x="881" y="712"/>
                    <a:pt x="881" y="744"/>
                  </a:cubicBezTo>
                  <a:cubicBezTo>
                    <a:pt x="881" y="746"/>
                    <a:pt x="881" y="746"/>
                    <a:pt x="881" y="746"/>
                  </a:cubicBezTo>
                  <a:cubicBezTo>
                    <a:pt x="881" y="746"/>
                    <a:pt x="881" y="746"/>
                    <a:pt x="881" y="746"/>
                  </a:cubicBezTo>
                  <a:cubicBezTo>
                    <a:pt x="881" y="1474"/>
                    <a:pt x="881" y="1474"/>
                    <a:pt x="881" y="1474"/>
                  </a:cubicBezTo>
                  <a:cubicBezTo>
                    <a:pt x="881" y="1528"/>
                    <a:pt x="837" y="1571"/>
                    <a:pt x="782" y="1571"/>
                  </a:cubicBezTo>
                  <a:cubicBezTo>
                    <a:pt x="728" y="1571"/>
                    <a:pt x="685" y="1528"/>
                    <a:pt x="685" y="1474"/>
                  </a:cubicBezTo>
                  <a:cubicBezTo>
                    <a:pt x="685" y="900"/>
                    <a:pt x="685" y="900"/>
                    <a:pt x="685" y="900"/>
                  </a:cubicBezTo>
                  <a:cubicBezTo>
                    <a:pt x="182" y="900"/>
                    <a:pt x="182" y="900"/>
                    <a:pt x="182" y="900"/>
                  </a:cubicBezTo>
                  <a:cubicBezTo>
                    <a:pt x="81" y="900"/>
                    <a:pt x="0" y="819"/>
                    <a:pt x="0" y="718"/>
                  </a:cubicBezTo>
                  <a:cubicBezTo>
                    <a:pt x="0" y="181"/>
                    <a:pt x="0" y="181"/>
                    <a:pt x="0" y="181"/>
                  </a:cubicBezTo>
                  <a:cubicBezTo>
                    <a:pt x="0" y="80"/>
                    <a:pt x="81" y="0"/>
                    <a:pt x="18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nvSpPr>
          <p:spPr bwMode="auto">
            <a:xfrm>
              <a:off x="-3686175" y="3430588"/>
              <a:ext cx="2022475" cy="1382713"/>
            </a:xfrm>
            <a:custGeom>
              <a:avLst/>
              <a:gdLst>
                <a:gd name="T0" fmla="*/ 1770 w 1837"/>
                <a:gd name="T1" fmla="*/ 0 h 1254"/>
                <a:gd name="T2" fmla="*/ 1443 w 1837"/>
                <a:gd name="T3" fmla="*/ 0 h 1254"/>
                <a:gd name="T4" fmla="*/ 1331 w 1837"/>
                <a:gd name="T5" fmla="*/ 0 h 1254"/>
                <a:gd name="T6" fmla="*/ 1147 w 1837"/>
                <a:gd name="T7" fmla="*/ 0 h 1254"/>
                <a:gd name="T8" fmla="*/ 956 w 1837"/>
                <a:gd name="T9" fmla="*/ 0 h 1254"/>
                <a:gd name="T10" fmla="*/ 879 w 1837"/>
                <a:gd name="T11" fmla="*/ 0 h 1254"/>
                <a:gd name="T12" fmla="*/ 687 w 1837"/>
                <a:gd name="T13" fmla="*/ 0 h 1254"/>
                <a:gd name="T14" fmla="*/ 503 w 1837"/>
                <a:gd name="T15" fmla="*/ 0 h 1254"/>
                <a:gd name="T16" fmla="*/ 451 w 1837"/>
                <a:gd name="T17" fmla="*/ 0 h 1254"/>
                <a:gd name="T18" fmla="*/ 67 w 1837"/>
                <a:gd name="T19" fmla="*/ 0 h 1254"/>
                <a:gd name="T20" fmla="*/ 0 w 1837"/>
                <a:gd name="T21" fmla="*/ 67 h 1254"/>
                <a:gd name="T22" fmla="*/ 67 w 1837"/>
                <a:gd name="T23" fmla="*/ 134 h 1254"/>
                <a:gd name="T24" fmla="*/ 503 w 1837"/>
                <a:gd name="T25" fmla="*/ 134 h 1254"/>
                <a:gd name="T26" fmla="*/ 503 w 1837"/>
                <a:gd name="T27" fmla="*/ 1151 h 1254"/>
                <a:gd name="T28" fmla="*/ 409 w 1837"/>
                <a:gd name="T29" fmla="*/ 1151 h 1254"/>
                <a:gd name="T30" fmla="*/ 357 w 1837"/>
                <a:gd name="T31" fmla="*/ 1203 h 1254"/>
                <a:gd name="T32" fmla="*/ 409 w 1837"/>
                <a:gd name="T33" fmla="*/ 1254 h 1254"/>
                <a:gd name="T34" fmla="*/ 503 w 1837"/>
                <a:gd name="T35" fmla="*/ 1254 h 1254"/>
                <a:gd name="T36" fmla="*/ 1315 w 1837"/>
                <a:gd name="T37" fmla="*/ 1254 h 1254"/>
                <a:gd name="T38" fmla="*/ 1331 w 1837"/>
                <a:gd name="T39" fmla="*/ 1254 h 1254"/>
                <a:gd name="T40" fmla="*/ 1426 w 1837"/>
                <a:gd name="T41" fmla="*/ 1254 h 1254"/>
                <a:gd name="T42" fmla="*/ 1477 w 1837"/>
                <a:gd name="T43" fmla="*/ 1203 h 1254"/>
                <a:gd name="T44" fmla="*/ 1426 w 1837"/>
                <a:gd name="T45" fmla="*/ 1151 h 1254"/>
                <a:gd name="T46" fmla="*/ 1331 w 1837"/>
                <a:gd name="T47" fmla="*/ 1151 h 1254"/>
                <a:gd name="T48" fmla="*/ 1331 w 1837"/>
                <a:gd name="T49" fmla="*/ 134 h 1254"/>
                <a:gd name="T50" fmla="*/ 1770 w 1837"/>
                <a:gd name="T51" fmla="*/ 134 h 1254"/>
                <a:gd name="T52" fmla="*/ 1837 w 1837"/>
                <a:gd name="T53" fmla="*/ 67 h 1254"/>
                <a:gd name="T54" fmla="*/ 1770 w 1837"/>
                <a:gd name="T55"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 h="1254">
                  <a:moveTo>
                    <a:pt x="1770" y="0"/>
                  </a:moveTo>
                  <a:cubicBezTo>
                    <a:pt x="1609" y="0"/>
                    <a:pt x="1508" y="0"/>
                    <a:pt x="1443" y="0"/>
                  </a:cubicBezTo>
                  <a:cubicBezTo>
                    <a:pt x="1331" y="0"/>
                    <a:pt x="1331" y="0"/>
                    <a:pt x="1331" y="0"/>
                  </a:cubicBezTo>
                  <a:cubicBezTo>
                    <a:pt x="1147" y="0"/>
                    <a:pt x="1147" y="0"/>
                    <a:pt x="1147" y="0"/>
                  </a:cubicBezTo>
                  <a:cubicBezTo>
                    <a:pt x="956" y="0"/>
                    <a:pt x="956" y="0"/>
                    <a:pt x="956" y="0"/>
                  </a:cubicBezTo>
                  <a:cubicBezTo>
                    <a:pt x="879" y="0"/>
                    <a:pt x="879" y="0"/>
                    <a:pt x="879" y="0"/>
                  </a:cubicBezTo>
                  <a:cubicBezTo>
                    <a:pt x="687" y="0"/>
                    <a:pt x="687" y="0"/>
                    <a:pt x="687" y="0"/>
                  </a:cubicBezTo>
                  <a:cubicBezTo>
                    <a:pt x="503" y="0"/>
                    <a:pt x="503" y="0"/>
                    <a:pt x="503" y="0"/>
                  </a:cubicBezTo>
                  <a:cubicBezTo>
                    <a:pt x="485" y="0"/>
                    <a:pt x="468" y="0"/>
                    <a:pt x="451" y="0"/>
                  </a:cubicBezTo>
                  <a:cubicBezTo>
                    <a:pt x="67" y="0"/>
                    <a:pt x="67" y="0"/>
                    <a:pt x="67" y="0"/>
                  </a:cubicBezTo>
                  <a:cubicBezTo>
                    <a:pt x="29" y="0"/>
                    <a:pt x="0" y="29"/>
                    <a:pt x="0" y="67"/>
                  </a:cubicBezTo>
                  <a:cubicBezTo>
                    <a:pt x="0" y="105"/>
                    <a:pt x="29" y="134"/>
                    <a:pt x="67" y="134"/>
                  </a:cubicBezTo>
                  <a:cubicBezTo>
                    <a:pt x="503" y="134"/>
                    <a:pt x="503" y="134"/>
                    <a:pt x="503" y="134"/>
                  </a:cubicBezTo>
                  <a:cubicBezTo>
                    <a:pt x="503" y="1151"/>
                    <a:pt x="503" y="1151"/>
                    <a:pt x="503" y="1151"/>
                  </a:cubicBezTo>
                  <a:cubicBezTo>
                    <a:pt x="409" y="1151"/>
                    <a:pt x="409" y="1151"/>
                    <a:pt x="409" y="1151"/>
                  </a:cubicBezTo>
                  <a:cubicBezTo>
                    <a:pt x="381" y="1151"/>
                    <a:pt x="357" y="1175"/>
                    <a:pt x="357" y="1203"/>
                  </a:cubicBezTo>
                  <a:cubicBezTo>
                    <a:pt x="357" y="1230"/>
                    <a:pt x="381" y="1254"/>
                    <a:pt x="409" y="1254"/>
                  </a:cubicBezTo>
                  <a:cubicBezTo>
                    <a:pt x="503" y="1254"/>
                    <a:pt x="503" y="1254"/>
                    <a:pt x="503" y="1254"/>
                  </a:cubicBezTo>
                  <a:cubicBezTo>
                    <a:pt x="1315" y="1254"/>
                    <a:pt x="1315" y="1254"/>
                    <a:pt x="1315" y="1254"/>
                  </a:cubicBezTo>
                  <a:cubicBezTo>
                    <a:pt x="1331" y="1254"/>
                    <a:pt x="1331" y="1254"/>
                    <a:pt x="1331" y="1254"/>
                  </a:cubicBezTo>
                  <a:cubicBezTo>
                    <a:pt x="1426" y="1254"/>
                    <a:pt x="1426" y="1254"/>
                    <a:pt x="1426" y="1254"/>
                  </a:cubicBezTo>
                  <a:cubicBezTo>
                    <a:pt x="1456" y="1254"/>
                    <a:pt x="1477" y="1230"/>
                    <a:pt x="1477" y="1203"/>
                  </a:cubicBezTo>
                  <a:cubicBezTo>
                    <a:pt x="1477" y="1175"/>
                    <a:pt x="1456" y="1151"/>
                    <a:pt x="1426" y="1151"/>
                  </a:cubicBezTo>
                  <a:cubicBezTo>
                    <a:pt x="1331" y="1151"/>
                    <a:pt x="1331" y="1151"/>
                    <a:pt x="1331" y="1151"/>
                  </a:cubicBezTo>
                  <a:cubicBezTo>
                    <a:pt x="1331" y="134"/>
                    <a:pt x="1331" y="134"/>
                    <a:pt x="1331" y="134"/>
                  </a:cubicBezTo>
                  <a:cubicBezTo>
                    <a:pt x="1770" y="134"/>
                    <a:pt x="1770" y="134"/>
                    <a:pt x="1770" y="134"/>
                  </a:cubicBezTo>
                  <a:cubicBezTo>
                    <a:pt x="1807" y="134"/>
                    <a:pt x="1837" y="105"/>
                    <a:pt x="1837" y="67"/>
                  </a:cubicBezTo>
                  <a:cubicBezTo>
                    <a:pt x="1837" y="29"/>
                    <a:pt x="1807" y="0"/>
                    <a:pt x="177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a:off x="-3222625" y="2779713"/>
              <a:ext cx="757237" cy="604838"/>
            </a:xfrm>
            <a:custGeom>
              <a:avLst/>
              <a:gdLst>
                <a:gd name="T0" fmla="*/ 653 w 687"/>
                <a:gd name="T1" fmla="*/ 6 h 549"/>
                <a:gd name="T2" fmla="*/ 602 w 687"/>
                <a:gd name="T3" fmla="*/ 33 h 549"/>
                <a:gd name="T4" fmla="*/ 602 w 687"/>
                <a:gd name="T5" fmla="*/ 33 h 549"/>
                <a:gd name="T6" fmla="*/ 602 w 687"/>
                <a:gd name="T7" fmla="*/ 35 h 549"/>
                <a:gd name="T8" fmla="*/ 602 w 687"/>
                <a:gd name="T9" fmla="*/ 36 h 549"/>
                <a:gd name="T10" fmla="*/ 601 w 687"/>
                <a:gd name="T11" fmla="*/ 37 h 549"/>
                <a:gd name="T12" fmla="*/ 489 w 687"/>
                <a:gd name="T13" fmla="*/ 468 h 549"/>
                <a:gd name="T14" fmla="*/ 40 w 687"/>
                <a:gd name="T15" fmla="*/ 468 h 549"/>
                <a:gd name="T16" fmla="*/ 40 w 687"/>
                <a:gd name="T17" fmla="*/ 468 h 549"/>
                <a:gd name="T18" fmla="*/ 0 w 687"/>
                <a:gd name="T19" fmla="*/ 509 h 549"/>
                <a:gd name="T20" fmla="*/ 40 w 687"/>
                <a:gd name="T21" fmla="*/ 549 h 549"/>
                <a:gd name="T22" fmla="*/ 40 w 687"/>
                <a:gd name="T23" fmla="*/ 549 h 549"/>
                <a:gd name="T24" fmla="*/ 521 w 687"/>
                <a:gd name="T25" fmla="*/ 549 h 549"/>
                <a:gd name="T26" fmla="*/ 561 w 687"/>
                <a:gd name="T27" fmla="*/ 519 h 549"/>
                <a:gd name="T28" fmla="*/ 561 w 687"/>
                <a:gd name="T29" fmla="*/ 519 h 549"/>
                <a:gd name="T30" fmla="*/ 682 w 687"/>
                <a:gd name="T31" fmla="*/ 54 h 549"/>
                <a:gd name="T32" fmla="*/ 682 w 687"/>
                <a:gd name="T33" fmla="*/ 54 h 549"/>
                <a:gd name="T34" fmla="*/ 653 w 687"/>
                <a:gd name="T35" fmla="*/ 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549">
                  <a:moveTo>
                    <a:pt x="653" y="6"/>
                  </a:moveTo>
                  <a:cubicBezTo>
                    <a:pt x="631" y="0"/>
                    <a:pt x="609" y="13"/>
                    <a:pt x="602" y="33"/>
                  </a:cubicBezTo>
                  <a:cubicBezTo>
                    <a:pt x="602" y="33"/>
                    <a:pt x="602" y="33"/>
                    <a:pt x="602" y="33"/>
                  </a:cubicBezTo>
                  <a:cubicBezTo>
                    <a:pt x="602" y="35"/>
                    <a:pt x="602" y="35"/>
                    <a:pt x="602" y="35"/>
                  </a:cubicBezTo>
                  <a:cubicBezTo>
                    <a:pt x="602" y="36"/>
                    <a:pt x="602" y="36"/>
                    <a:pt x="602" y="36"/>
                  </a:cubicBezTo>
                  <a:cubicBezTo>
                    <a:pt x="602" y="36"/>
                    <a:pt x="602" y="36"/>
                    <a:pt x="601" y="37"/>
                  </a:cubicBezTo>
                  <a:cubicBezTo>
                    <a:pt x="489" y="468"/>
                    <a:pt x="489" y="468"/>
                    <a:pt x="489" y="468"/>
                  </a:cubicBezTo>
                  <a:cubicBezTo>
                    <a:pt x="40" y="468"/>
                    <a:pt x="40" y="468"/>
                    <a:pt x="40" y="468"/>
                  </a:cubicBezTo>
                  <a:cubicBezTo>
                    <a:pt x="40" y="468"/>
                    <a:pt x="40" y="468"/>
                    <a:pt x="40" y="468"/>
                  </a:cubicBezTo>
                  <a:cubicBezTo>
                    <a:pt x="18" y="468"/>
                    <a:pt x="0" y="486"/>
                    <a:pt x="0" y="509"/>
                  </a:cubicBezTo>
                  <a:cubicBezTo>
                    <a:pt x="0" y="532"/>
                    <a:pt x="18" y="549"/>
                    <a:pt x="40" y="549"/>
                  </a:cubicBezTo>
                  <a:cubicBezTo>
                    <a:pt x="40" y="549"/>
                    <a:pt x="40" y="549"/>
                    <a:pt x="40" y="549"/>
                  </a:cubicBezTo>
                  <a:cubicBezTo>
                    <a:pt x="521" y="549"/>
                    <a:pt x="521" y="549"/>
                    <a:pt x="521" y="549"/>
                  </a:cubicBezTo>
                  <a:cubicBezTo>
                    <a:pt x="540" y="549"/>
                    <a:pt x="556" y="537"/>
                    <a:pt x="561" y="519"/>
                  </a:cubicBezTo>
                  <a:cubicBezTo>
                    <a:pt x="561" y="519"/>
                    <a:pt x="561" y="519"/>
                    <a:pt x="561" y="519"/>
                  </a:cubicBezTo>
                  <a:cubicBezTo>
                    <a:pt x="682" y="54"/>
                    <a:pt x="682" y="54"/>
                    <a:pt x="682" y="54"/>
                  </a:cubicBezTo>
                  <a:cubicBezTo>
                    <a:pt x="682" y="54"/>
                    <a:pt x="682" y="54"/>
                    <a:pt x="682" y="54"/>
                  </a:cubicBezTo>
                  <a:cubicBezTo>
                    <a:pt x="687" y="33"/>
                    <a:pt x="674" y="12"/>
                    <a:pt x="65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4"/>
            <p:cNvSpPr>
              <a:spLocks noEditPoints="1"/>
            </p:cNvSpPr>
            <p:nvPr/>
          </p:nvSpPr>
          <p:spPr bwMode="auto">
            <a:xfrm>
              <a:off x="-3088572" y="2785116"/>
              <a:ext cx="342923" cy="322580"/>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菱形 27"/>
          <p:cNvSpPr/>
          <p:nvPr/>
        </p:nvSpPr>
        <p:spPr>
          <a:xfrm>
            <a:off x="3111492" y="1623145"/>
            <a:ext cx="664665" cy="664662"/>
          </a:xfrm>
          <a:prstGeom prst="diamond">
            <a:avLst/>
          </a:prstGeom>
          <a:solidFill>
            <a:schemeClr val="accent1"/>
          </a:solidFill>
          <a:ln>
            <a:noFill/>
          </a:ln>
        </p:spPr>
        <p:txBody>
          <a:bodyPr vert="horz" wrap="square" lIns="0" tIns="0" rIns="0" bIns="0" numCol="1" anchor="ctr" anchorCtr="0" compatLnSpc="1"/>
          <a:lstStyle/>
          <a:p>
            <a:pPr algn="ctr"/>
            <a:endParaRPr lang="zh-CN" altLang="en-US" dirty="0">
              <a:solidFill>
                <a:schemeClr val="bg1"/>
              </a:solidFill>
            </a:endParaRPr>
          </a:p>
        </p:txBody>
      </p:sp>
      <p:sp>
        <p:nvSpPr>
          <p:cNvPr id="29" name="Freeform 7"/>
          <p:cNvSpPr/>
          <p:nvPr/>
        </p:nvSpPr>
        <p:spPr bwMode="auto">
          <a:xfrm>
            <a:off x="3163727" y="2135992"/>
            <a:ext cx="106887" cy="213392"/>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 name="Freeform 7"/>
          <p:cNvSpPr/>
          <p:nvPr/>
        </p:nvSpPr>
        <p:spPr bwMode="auto">
          <a:xfrm>
            <a:off x="3643710" y="1781946"/>
            <a:ext cx="86920" cy="17353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1" name="Freeform 7"/>
          <p:cNvSpPr/>
          <p:nvPr/>
        </p:nvSpPr>
        <p:spPr bwMode="auto">
          <a:xfrm>
            <a:off x="3063759" y="1570667"/>
            <a:ext cx="167709" cy="334816"/>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7"/>
          <p:cNvSpPr/>
          <p:nvPr/>
        </p:nvSpPr>
        <p:spPr bwMode="auto">
          <a:xfrm>
            <a:off x="3730635" y="2069774"/>
            <a:ext cx="173225" cy="34582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3" name="Freeform 7"/>
          <p:cNvSpPr/>
          <p:nvPr/>
        </p:nvSpPr>
        <p:spPr bwMode="auto">
          <a:xfrm flipH="1">
            <a:off x="2902875" y="1570666"/>
            <a:ext cx="160883" cy="334818"/>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6"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27"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4" name="Rectangle 18"/>
          <p:cNvSpPr>
            <a:spLocks noChangeArrowheads="1"/>
          </p:cNvSpPr>
          <p:nvPr/>
        </p:nvSpPr>
        <p:spPr bwMode="auto">
          <a:xfrm>
            <a:off x="497961"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验收</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300" y="770956"/>
            <a:ext cx="4050646" cy="3791053"/>
          </a:xfrm>
          <a:prstGeom prst="rect">
            <a:avLst/>
          </a:prstGeom>
        </p:spPr>
      </p:pic>
    </p:spTree>
    <p:extLst>
      <p:ext uri="{BB962C8B-B14F-4D97-AF65-F5344CB8AC3E}">
        <p14:creationId xmlns:p14="http://schemas.microsoft.com/office/powerpoint/2010/main" val="147095538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27"/>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6"/>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300"/>
                                            <p:tgtEl>
                                              <p:spTgt spid="34"/>
                                            </p:tgtEl>
                                          </p:cBhvr>
                                        </p:animEffect>
                                        <p:anim calcmode="lin" valueType="num">
                                          <p:cBhvr>
                                            <p:cTn id="20" dur="300" fill="hold"/>
                                            <p:tgtEl>
                                              <p:spTgt spid="34"/>
                                            </p:tgtEl>
                                            <p:attrNameLst>
                                              <p:attrName>ppt_x</p:attrName>
                                            </p:attrNameLst>
                                          </p:cBhvr>
                                          <p:tavLst>
                                            <p:tav tm="0">
                                              <p:val>
                                                <p:strVal val="#ppt_x"/>
                                              </p:val>
                                            </p:tav>
                                            <p:tav tm="100000">
                                              <p:val>
                                                <p:strVal val="#ppt_x"/>
                                              </p:val>
                                            </p:tav>
                                          </p:tavLst>
                                        </p:anim>
                                        <p:anim calcmode="lin" valueType="num">
                                          <p:cBhvr>
                                            <p:cTn id="21" dur="300" fill="hold"/>
                                            <p:tgtEl>
                                              <p:spTgt spid="34"/>
                                            </p:tgtEl>
                                            <p:attrNameLst>
                                              <p:attrName>ppt_y</p:attrName>
                                            </p:attrNameLst>
                                          </p:cBhvr>
                                          <p:tavLst>
                                            <p:tav tm="0">
                                              <p:val>
                                                <p:strVal val="#ppt_y-.1"/>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par>
                                    <p:cTn id="28" presetID="35" presetClass="emph" presetSubtype="0" fill="hold" grpId="1" nodeType="withEffect">
                                      <p:stCondLst>
                                        <p:cond delay="500"/>
                                      </p:stCondLst>
                                      <p:childTnLst>
                                        <p:anim calcmode="discrete" valueType="str">
                                          <p:cBhvr>
                                            <p:cTn id="29" dur="100" fill="hold"/>
                                            <p:tgtEl>
                                              <p:spTgt spid="28"/>
                                            </p:tgtEl>
                                            <p:attrNameLst>
                                              <p:attrName>style.visibility</p:attrName>
                                            </p:attrNameLst>
                                          </p:cBhvr>
                                          <p:tavLst>
                                            <p:tav tm="0">
                                              <p:val>
                                                <p:strVal val="hidden"/>
                                              </p:val>
                                            </p:tav>
                                            <p:tav tm="50000">
                                              <p:val>
                                                <p:strVal val="visible"/>
                                              </p:val>
                                            </p:tav>
                                          </p:tavLst>
                                        </p:anim>
                                      </p:childTnLst>
                                    </p:cTn>
                                  </p:par>
                                  <p:par>
                                    <p:cTn id="30" presetID="22" presetClass="entr" presetSubtype="1"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 presetClass="entr" presetSubtype="1" fill="hold" grpId="0" nodeType="withEffect">
                                      <p:stCondLst>
                                        <p:cond delay="3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par>
                                    <p:cTn id="37" presetID="35" presetClass="emph" presetSubtype="0" repeatCount="3000" fill="hold" grpId="1" nodeType="withEffect">
                                      <p:stCondLst>
                                        <p:cond delay="700"/>
                                      </p:stCondLst>
                                      <p:childTnLst>
                                        <p:anim calcmode="discrete" valueType="str">
                                          <p:cBhvr>
                                            <p:cTn id="38" dur="100" fill="hold"/>
                                            <p:tgtEl>
                                              <p:spTgt spid="29"/>
                                            </p:tgtEl>
                                            <p:attrNameLst>
                                              <p:attrName>style.visibility</p:attrName>
                                            </p:attrNameLst>
                                          </p:cBhvr>
                                          <p:tavLst>
                                            <p:tav tm="0">
                                              <p:val>
                                                <p:strVal val="hidden"/>
                                              </p:val>
                                            </p:tav>
                                            <p:tav tm="50000">
                                              <p:val>
                                                <p:strVal val="visible"/>
                                              </p:val>
                                            </p:tav>
                                          </p:tavLst>
                                        </p:anim>
                                      </p:childTnLst>
                                    </p:cTn>
                                  </p:par>
                                  <p:par>
                                    <p:cTn id="39" presetID="2" presetClass="entr" presetSubtype="1" fill="hold" grpId="0" nodeType="withEffect">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0-#ppt_h/2"/>
                                              </p:val>
                                            </p:tav>
                                            <p:tav tm="100000">
                                              <p:val>
                                                <p:strVal val="#ppt_y"/>
                                              </p:val>
                                            </p:tav>
                                          </p:tavLst>
                                        </p:anim>
                                      </p:childTnLst>
                                    </p:cTn>
                                  </p:par>
                                  <p:par>
                                    <p:cTn id="43" presetID="35" presetClass="emph" presetSubtype="0" repeatCount="3000" fill="hold" grpId="1" nodeType="withEffect">
                                      <p:stCondLst>
                                        <p:cond delay="800"/>
                                      </p:stCondLst>
                                      <p:childTnLst>
                                        <p:anim calcmode="discrete" valueType="str">
                                          <p:cBhvr>
                                            <p:cTn id="44" dur="100" fill="hold"/>
                                            <p:tgtEl>
                                              <p:spTgt spid="30"/>
                                            </p:tgtEl>
                                            <p:attrNameLst>
                                              <p:attrName>style.visibility</p:attrName>
                                            </p:attrNameLst>
                                          </p:cBhvr>
                                          <p:tavLst>
                                            <p:tav tm="0">
                                              <p:val>
                                                <p:strVal val="hidden"/>
                                              </p:val>
                                            </p:tav>
                                            <p:tav tm="50000">
                                              <p:val>
                                                <p:strVal val="visible"/>
                                              </p:val>
                                            </p:tav>
                                          </p:tavLst>
                                        </p:anim>
                                      </p:childTnLst>
                                    </p:cTn>
                                  </p:par>
                                  <p:par>
                                    <p:cTn id="45" presetID="2" presetClass="entr" presetSubtype="1" fill="hold" grpId="0"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35" presetClass="emph" presetSubtype="0" repeatCount="3000" fill="hold" grpId="1" nodeType="withEffect">
                                      <p:stCondLst>
                                        <p:cond delay="900"/>
                                      </p:stCondLst>
                                      <p:childTnLst>
                                        <p:anim calcmode="discrete" valueType="str">
                                          <p:cBhvr>
                                            <p:cTn id="50" dur="100" fill="hold"/>
                                            <p:tgtEl>
                                              <p:spTgt spid="32"/>
                                            </p:tgtEl>
                                            <p:attrNameLst>
                                              <p:attrName>style.visibility</p:attrName>
                                            </p:attrNameLst>
                                          </p:cBhvr>
                                          <p:tavLst>
                                            <p:tav tm="0">
                                              <p:val>
                                                <p:strVal val="hidden"/>
                                              </p:val>
                                            </p:tav>
                                            <p:tav tm="50000">
                                              <p:val>
                                                <p:strVal val="visible"/>
                                              </p:val>
                                            </p:tav>
                                          </p:tavLst>
                                        </p:anim>
                                      </p:childTnLst>
                                    </p:cTn>
                                  </p:par>
                                  <p:par>
                                    <p:cTn id="51" presetID="2" presetClass="entr" presetSubtype="1" fill="hold" grpId="0" nodeType="withEffect">
                                      <p:stCondLst>
                                        <p:cond delay="6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par>
                                    <p:cTn id="55" presetID="35" presetClass="emph" presetSubtype="0" repeatCount="3000" fill="hold" grpId="1" nodeType="withEffect">
                                      <p:stCondLst>
                                        <p:cond delay="1000"/>
                                      </p:stCondLst>
                                      <p:childTnLst>
                                        <p:anim calcmode="discrete" valueType="str">
                                          <p:cBhvr>
                                            <p:cTn id="56" dur="100" fill="hold"/>
                                            <p:tgtEl>
                                              <p:spTgt spid="31"/>
                                            </p:tgtEl>
                                            <p:attrNameLst>
                                              <p:attrName>style.visibility</p:attrName>
                                            </p:attrNameLst>
                                          </p:cBhvr>
                                          <p:tavLst>
                                            <p:tav tm="0">
                                              <p:val>
                                                <p:strVal val="hidden"/>
                                              </p:val>
                                            </p:tav>
                                            <p:tav tm="50000">
                                              <p:val>
                                                <p:strVal val="visible"/>
                                              </p:val>
                                            </p:tav>
                                          </p:tavLst>
                                        </p:anim>
                                      </p:childTnLst>
                                    </p:cTn>
                                  </p:par>
                                  <p:par>
                                    <p:cTn id="57" presetID="2" presetClass="entr" presetSubtype="1" fill="hold" grpId="0" nodeType="withEffect">
                                      <p:stCondLst>
                                        <p:cond delay="7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0-#ppt_h/2"/>
                                              </p:val>
                                            </p:tav>
                                            <p:tav tm="100000">
                                              <p:val>
                                                <p:strVal val="#ppt_y"/>
                                              </p:val>
                                            </p:tav>
                                          </p:tavLst>
                                        </p:anim>
                                      </p:childTnLst>
                                    </p:cTn>
                                  </p:par>
                                  <p:par>
                                    <p:cTn id="61" presetID="35" presetClass="emph" presetSubtype="0" repeatCount="3000" fill="hold" grpId="1" nodeType="withEffect">
                                      <p:stCondLst>
                                        <p:cond delay="1100"/>
                                      </p:stCondLst>
                                      <p:childTnLst>
                                        <p:anim calcmode="discrete" valueType="str">
                                          <p:cBhvr>
                                            <p:cTn id="62" dur="100" fill="hold"/>
                                            <p:tgtEl>
                                              <p:spTgt spid="33"/>
                                            </p:tgtEl>
                                            <p:attrNameLst>
                                              <p:attrName>style.visibility</p:attrName>
                                            </p:attrNameLst>
                                          </p:cBhvr>
                                          <p:tavLst>
                                            <p:tav tm="0">
                                              <p:val>
                                                <p:strVal val="hidden"/>
                                              </p:val>
                                            </p:tav>
                                            <p:tav tm="50000">
                                              <p:val>
                                                <p:strVal val="visible"/>
                                              </p:val>
                                            </p:tav>
                                          </p:tavLst>
                                        </p:anim>
                                      </p:childTnLst>
                                    </p:cTn>
                                  </p:par>
                                  <p:par>
                                    <p:cTn id="63" presetID="2" presetClass="entr" presetSubtype="8" fill="hold" nodeType="withEffect" p14:presetBounceEnd="60000">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14:bounceEnd="60000">
                                          <p:cBhvr additive="base">
                                            <p:cTn id="65"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14:presetBounceEnd="60000">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14:bounceEnd="60000">
                                          <p:cBhvr additive="base">
                                            <p:cTn id="69"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6" grpId="0" animBg="1"/>
          <p:bldP spid="26" grpId="1" animBg="1"/>
          <p:bldP spid="27" grpId="0" animBg="1"/>
          <p:bldP spid="27" grpId="1" animBg="1"/>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27"/>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6"/>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300"/>
                                            <p:tgtEl>
                                              <p:spTgt spid="34"/>
                                            </p:tgtEl>
                                          </p:cBhvr>
                                        </p:animEffect>
                                        <p:anim calcmode="lin" valueType="num">
                                          <p:cBhvr>
                                            <p:cTn id="20" dur="300" fill="hold"/>
                                            <p:tgtEl>
                                              <p:spTgt spid="34"/>
                                            </p:tgtEl>
                                            <p:attrNameLst>
                                              <p:attrName>ppt_x</p:attrName>
                                            </p:attrNameLst>
                                          </p:cBhvr>
                                          <p:tavLst>
                                            <p:tav tm="0">
                                              <p:val>
                                                <p:strVal val="#ppt_x"/>
                                              </p:val>
                                            </p:tav>
                                            <p:tav tm="100000">
                                              <p:val>
                                                <p:strVal val="#ppt_x"/>
                                              </p:val>
                                            </p:tav>
                                          </p:tavLst>
                                        </p:anim>
                                        <p:anim calcmode="lin" valueType="num">
                                          <p:cBhvr>
                                            <p:cTn id="21" dur="300" fill="hold"/>
                                            <p:tgtEl>
                                              <p:spTgt spid="34"/>
                                            </p:tgtEl>
                                            <p:attrNameLst>
                                              <p:attrName>ppt_y</p:attrName>
                                            </p:attrNameLst>
                                          </p:cBhvr>
                                          <p:tavLst>
                                            <p:tav tm="0">
                                              <p:val>
                                                <p:strVal val="#ppt_y-.1"/>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par>
                                    <p:cTn id="28" presetID="35" presetClass="emph" presetSubtype="0" fill="hold" grpId="1" nodeType="withEffect">
                                      <p:stCondLst>
                                        <p:cond delay="500"/>
                                      </p:stCondLst>
                                      <p:childTnLst>
                                        <p:anim calcmode="discrete" valueType="str">
                                          <p:cBhvr>
                                            <p:cTn id="29" dur="100" fill="hold"/>
                                            <p:tgtEl>
                                              <p:spTgt spid="28"/>
                                            </p:tgtEl>
                                            <p:attrNameLst>
                                              <p:attrName>style.visibility</p:attrName>
                                            </p:attrNameLst>
                                          </p:cBhvr>
                                          <p:tavLst>
                                            <p:tav tm="0">
                                              <p:val>
                                                <p:strVal val="hidden"/>
                                              </p:val>
                                            </p:tav>
                                            <p:tav tm="50000">
                                              <p:val>
                                                <p:strVal val="visible"/>
                                              </p:val>
                                            </p:tav>
                                          </p:tavLst>
                                        </p:anim>
                                      </p:childTnLst>
                                    </p:cTn>
                                  </p:par>
                                  <p:par>
                                    <p:cTn id="30" presetID="22" presetClass="entr" presetSubtype="1"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 presetClass="entr" presetSubtype="1" fill="hold" grpId="0" nodeType="withEffect">
                                      <p:stCondLst>
                                        <p:cond delay="3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par>
                                    <p:cTn id="37" presetID="35" presetClass="emph" presetSubtype="0" repeatCount="3000" fill="hold" grpId="1" nodeType="withEffect">
                                      <p:stCondLst>
                                        <p:cond delay="700"/>
                                      </p:stCondLst>
                                      <p:childTnLst>
                                        <p:anim calcmode="discrete" valueType="str">
                                          <p:cBhvr>
                                            <p:cTn id="38" dur="100" fill="hold"/>
                                            <p:tgtEl>
                                              <p:spTgt spid="29"/>
                                            </p:tgtEl>
                                            <p:attrNameLst>
                                              <p:attrName>style.visibility</p:attrName>
                                            </p:attrNameLst>
                                          </p:cBhvr>
                                          <p:tavLst>
                                            <p:tav tm="0">
                                              <p:val>
                                                <p:strVal val="hidden"/>
                                              </p:val>
                                            </p:tav>
                                            <p:tav tm="50000">
                                              <p:val>
                                                <p:strVal val="visible"/>
                                              </p:val>
                                            </p:tav>
                                          </p:tavLst>
                                        </p:anim>
                                      </p:childTnLst>
                                    </p:cTn>
                                  </p:par>
                                  <p:par>
                                    <p:cTn id="39" presetID="2" presetClass="entr" presetSubtype="1" fill="hold" grpId="0" nodeType="withEffect">
                                      <p:stCondLst>
                                        <p:cond delay="4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0-#ppt_h/2"/>
                                              </p:val>
                                            </p:tav>
                                            <p:tav tm="100000">
                                              <p:val>
                                                <p:strVal val="#ppt_y"/>
                                              </p:val>
                                            </p:tav>
                                          </p:tavLst>
                                        </p:anim>
                                      </p:childTnLst>
                                    </p:cTn>
                                  </p:par>
                                  <p:par>
                                    <p:cTn id="43" presetID="35" presetClass="emph" presetSubtype="0" repeatCount="3000" fill="hold" grpId="1" nodeType="withEffect">
                                      <p:stCondLst>
                                        <p:cond delay="800"/>
                                      </p:stCondLst>
                                      <p:childTnLst>
                                        <p:anim calcmode="discrete" valueType="str">
                                          <p:cBhvr>
                                            <p:cTn id="44" dur="100" fill="hold"/>
                                            <p:tgtEl>
                                              <p:spTgt spid="30"/>
                                            </p:tgtEl>
                                            <p:attrNameLst>
                                              <p:attrName>style.visibility</p:attrName>
                                            </p:attrNameLst>
                                          </p:cBhvr>
                                          <p:tavLst>
                                            <p:tav tm="0">
                                              <p:val>
                                                <p:strVal val="hidden"/>
                                              </p:val>
                                            </p:tav>
                                            <p:tav tm="50000">
                                              <p:val>
                                                <p:strVal val="visible"/>
                                              </p:val>
                                            </p:tav>
                                          </p:tavLst>
                                        </p:anim>
                                      </p:childTnLst>
                                    </p:cTn>
                                  </p:par>
                                  <p:par>
                                    <p:cTn id="45" presetID="2" presetClass="entr" presetSubtype="1" fill="hold" grpId="0"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35" presetClass="emph" presetSubtype="0" repeatCount="3000" fill="hold" grpId="1" nodeType="withEffect">
                                      <p:stCondLst>
                                        <p:cond delay="900"/>
                                      </p:stCondLst>
                                      <p:childTnLst>
                                        <p:anim calcmode="discrete" valueType="str">
                                          <p:cBhvr>
                                            <p:cTn id="50" dur="100" fill="hold"/>
                                            <p:tgtEl>
                                              <p:spTgt spid="32"/>
                                            </p:tgtEl>
                                            <p:attrNameLst>
                                              <p:attrName>style.visibility</p:attrName>
                                            </p:attrNameLst>
                                          </p:cBhvr>
                                          <p:tavLst>
                                            <p:tav tm="0">
                                              <p:val>
                                                <p:strVal val="hidden"/>
                                              </p:val>
                                            </p:tav>
                                            <p:tav tm="50000">
                                              <p:val>
                                                <p:strVal val="visible"/>
                                              </p:val>
                                            </p:tav>
                                          </p:tavLst>
                                        </p:anim>
                                      </p:childTnLst>
                                    </p:cTn>
                                  </p:par>
                                  <p:par>
                                    <p:cTn id="51" presetID="2" presetClass="entr" presetSubtype="1" fill="hold" grpId="0" nodeType="withEffect">
                                      <p:stCondLst>
                                        <p:cond delay="6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par>
                                    <p:cTn id="55" presetID="35" presetClass="emph" presetSubtype="0" repeatCount="3000" fill="hold" grpId="1" nodeType="withEffect">
                                      <p:stCondLst>
                                        <p:cond delay="1000"/>
                                      </p:stCondLst>
                                      <p:childTnLst>
                                        <p:anim calcmode="discrete" valueType="str">
                                          <p:cBhvr>
                                            <p:cTn id="56" dur="100" fill="hold"/>
                                            <p:tgtEl>
                                              <p:spTgt spid="31"/>
                                            </p:tgtEl>
                                            <p:attrNameLst>
                                              <p:attrName>style.visibility</p:attrName>
                                            </p:attrNameLst>
                                          </p:cBhvr>
                                          <p:tavLst>
                                            <p:tav tm="0">
                                              <p:val>
                                                <p:strVal val="hidden"/>
                                              </p:val>
                                            </p:tav>
                                            <p:tav tm="50000">
                                              <p:val>
                                                <p:strVal val="visible"/>
                                              </p:val>
                                            </p:tav>
                                          </p:tavLst>
                                        </p:anim>
                                      </p:childTnLst>
                                    </p:cTn>
                                  </p:par>
                                  <p:par>
                                    <p:cTn id="57" presetID="2" presetClass="entr" presetSubtype="1" fill="hold" grpId="0" nodeType="withEffect">
                                      <p:stCondLst>
                                        <p:cond delay="7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0-#ppt_h/2"/>
                                              </p:val>
                                            </p:tav>
                                            <p:tav tm="100000">
                                              <p:val>
                                                <p:strVal val="#ppt_y"/>
                                              </p:val>
                                            </p:tav>
                                          </p:tavLst>
                                        </p:anim>
                                      </p:childTnLst>
                                    </p:cTn>
                                  </p:par>
                                  <p:par>
                                    <p:cTn id="61" presetID="35" presetClass="emph" presetSubtype="0" repeatCount="3000" fill="hold" grpId="1" nodeType="withEffect">
                                      <p:stCondLst>
                                        <p:cond delay="1100"/>
                                      </p:stCondLst>
                                      <p:childTnLst>
                                        <p:anim calcmode="discrete" valueType="str">
                                          <p:cBhvr>
                                            <p:cTn id="62" dur="100" fill="hold"/>
                                            <p:tgtEl>
                                              <p:spTgt spid="33"/>
                                            </p:tgtEl>
                                            <p:attrNameLst>
                                              <p:attrName>style.visibility</p:attrName>
                                            </p:attrNameLst>
                                          </p:cBhvr>
                                          <p:tavLst>
                                            <p:tav tm="0">
                                              <p:val>
                                                <p:strVal val="hidden"/>
                                              </p:val>
                                            </p:tav>
                                            <p:tav tm="50000">
                                              <p:val>
                                                <p:strVal val="visible"/>
                                              </p:val>
                                            </p:tav>
                                          </p:tavLst>
                                        </p:anim>
                                      </p:childTnLst>
                                    </p:cTn>
                                  </p:par>
                                  <p:par>
                                    <p:cTn id="63" presetID="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1+#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6" grpId="0" animBg="1"/>
          <p:bldP spid="26" grpId="1" animBg="1"/>
          <p:bldP spid="27" grpId="0" animBg="1"/>
          <p:bldP spid="27" grpId="1" animBg="1"/>
          <p:bldP spid="3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0" y="0"/>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0" y="2141538"/>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65761" y="1570782"/>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22131" y="2097897"/>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101010"/>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35648" y="3173471"/>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18255" y="4235078"/>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90094" y="4235078"/>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853340" y="2854316"/>
            <a:ext cx="2879696" cy="15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设计，又称为视觉识别设计，是指在企业经营理念的指导下，利用平面设计等手法将企业的内在气质和市场定位视觉化、形象化。</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dirty="0">
                <a:latin typeface="微软雅黑" panose="020B0503020204020204" pitchFamily="34" charset="-122"/>
                <a:ea typeface="微软雅黑" panose="020B0503020204020204" pitchFamily="34" charset="-122"/>
              </a:rPr>
              <a:t>       本项目的主要任务是掌握</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设计的方法和技能，按照实际工作流程完成</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设计工作。使学生具备自我阐述能力和沟通技巧，培养团队合作意识和创新精神。</a:t>
            </a:r>
            <a:endParaRPr lang="zh-CN" altLang="en-US" sz="1000" dirty="0">
              <a:solidFill>
                <a:srgbClr val="53585E"/>
              </a:solidFill>
              <a:latin typeface="微软雅黑" panose="020B0503020204020204" pitchFamily="34" charset="-122"/>
              <a:ea typeface="微软雅黑" panose="020B0503020204020204" pitchFamily="34" charset="-122"/>
              <a:cs typeface="Arial" pitchFamily="34" charset="0"/>
            </a:endParaRPr>
          </a:p>
        </p:txBody>
      </p:sp>
      <p:sp>
        <p:nvSpPr>
          <p:cNvPr id="10" name="Rectangle 20"/>
          <p:cNvSpPr>
            <a:spLocks noChangeArrowheads="1"/>
          </p:cNvSpPr>
          <p:nvPr/>
        </p:nvSpPr>
        <p:spPr bwMode="auto">
          <a:xfrm>
            <a:off x="4568160" y="2889967"/>
            <a:ext cx="3746252"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任务一</a:t>
            </a:r>
            <a:r>
              <a:rPr lang="zh-CN" altLang="en-US" sz="1000" dirty="0">
                <a:latin typeface="微软雅黑" panose="020B0503020204020204" pitchFamily="34" charset="-122"/>
                <a:ea typeface="微软雅黑" panose="020B0503020204020204" pitchFamily="34" charset="-122"/>
              </a:rPr>
              <a:t>：文化类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的设计。其中包括两大方面的内容：文化类基础部分设计和文化类应用部分设计，基础部分设计主要包括标准字体的设计和标准色的设计。应用部分设计包括办公用品、环境设计、办公服装、专用车辆等。</a:t>
            </a:r>
            <a:endParaRPr lang="en-US" altLang="zh-CN" sz="1000" dirty="0">
              <a:latin typeface="微软雅黑" panose="020B0503020204020204" pitchFamily="34" charset="-122"/>
              <a:ea typeface="微软雅黑" panose="020B0503020204020204" pitchFamily="34" charset="-122"/>
            </a:endParaRP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任务二</a:t>
            </a:r>
            <a:r>
              <a:rPr lang="zh-CN" altLang="en-US" sz="1000" dirty="0">
                <a:latin typeface="微软雅黑" panose="020B0503020204020204" pitchFamily="34" charset="-122"/>
                <a:ea typeface="微软雅黑" panose="020B0503020204020204" pitchFamily="34" charset="-122"/>
              </a:rPr>
              <a:t>：企业类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的设计。这部分内容主要让学生进一步认识企业类标志设计在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设计的作用和地位，重点掌握标志设计和标志设计的延展及标志设计在延展设计中的应用。</a:t>
            </a:r>
          </a:p>
        </p:txBody>
      </p:sp>
      <p:sp>
        <p:nvSpPr>
          <p:cNvPr id="13" name="Freeform 7"/>
          <p:cNvSpPr>
            <a:spLocks noEditPoints="1"/>
          </p:cNvSpPr>
          <p:nvPr/>
        </p:nvSpPr>
        <p:spPr bwMode="auto">
          <a:xfrm>
            <a:off x="807663" y="2512127"/>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733037" y="4380780"/>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pic>
        <p:nvPicPr>
          <p:cNvPr id="7" name="图片 6">
            <a:extLst>
              <a:ext uri="{FF2B5EF4-FFF2-40B4-BE49-F238E27FC236}">
                <a16:creationId xmlns:a16="http://schemas.microsoft.com/office/drawing/2014/main" id="{1D597778-11B9-7D6E-A37B-3BF00B298E30}"/>
              </a:ext>
            </a:extLst>
          </p:cNvPr>
          <p:cNvPicPr>
            <a:picLocks noChangeAspect="1"/>
          </p:cNvPicPr>
          <p:nvPr/>
        </p:nvPicPr>
        <p:blipFill>
          <a:blip r:embed="rId2"/>
          <a:stretch>
            <a:fillRect/>
          </a:stretch>
        </p:blipFill>
        <p:spPr>
          <a:xfrm>
            <a:off x="0" y="-4533"/>
            <a:ext cx="9138696" cy="2475191"/>
          </a:xfrm>
          <a:prstGeom prst="rect">
            <a:avLst/>
          </a:prstGeom>
        </p:spPr>
      </p:pic>
    </p:spTree>
    <p:extLst>
      <p:ext uri="{BB962C8B-B14F-4D97-AF65-F5344CB8AC3E}">
        <p14:creationId xmlns:p14="http://schemas.microsoft.com/office/powerpoint/2010/main" val="4112862855"/>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2447" y="0"/>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250412" y="194956"/>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51243" y="407525"/>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71635" y="2314572"/>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43" y="1065941"/>
            <a:ext cx="6373042" cy="33050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par>
                                <p:cTn id="25" presetID="53" presetClass="entr" presetSubtype="16" fill="hold" nodeType="withEffect">
                                  <p:stCondLst>
                                    <p:cond delay="175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5192"/>
          <a:stretch/>
        </p:blipFill>
        <p:spPr>
          <a:xfrm>
            <a:off x="1130557" y="0"/>
            <a:ext cx="6868063" cy="5154212"/>
          </a:xfrm>
          <a:prstGeom prst="rect">
            <a:avLst/>
          </a:prstGeom>
        </p:spPr>
      </p:pic>
      <p:sp>
        <p:nvSpPr>
          <p:cNvPr id="2" name="矩形 1"/>
          <p:cNvSpPr/>
          <p:nvPr/>
        </p:nvSpPr>
        <p:spPr>
          <a:xfrm>
            <a:off x="1142205" y="0"/>
            <a:ext cx="6856413" cy="5141914"/>
          </a:xfrm>
          <a:prstGeom prst="rect">
            <a:avLst/>
          </a:prstGeom>
          <a:solidFill>
            <a:srgbClr val="8BC1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8"/>
          <p:cNvSpPr>
            <a:spLocks noChangeArrowheads="1"/>
          </p:cNvSpPr>
          <p:nvPr/>
        </p:nvSpPr>
        <p:spPr bwMode="auto">
          <a:xfrm>
            <a:off x="2190420" y="3722957"/>
            <a:ext cx="28886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任务一 设计文化类企业</a:t>
            </a:r>
            <a:r>
              <a:rPr lang="en-US" altLang="zh-CN" sz="2000" dirty="0">
                <a:solidFill>
                  <a:schemeClr val="bg1"/>
                </a:solidFill>
                <a:latin typeface="微软雅黑" panose="020B0503020204020204" pitchFamily="34" charset="-122"/>
                <a:ea typeface="微软雅黑" panose="020B0503020204020204" pitchFamily="34" charset="-122"/>
              </a:rPr>
              <a:t>VI</a:t>
            </a:r>
            <a:endParaRPr lang="zh-CN" altLang="en-US" sz="2000" dirty="0">
              <a:solidFill>
                <a:schemeClr val="bg1"/>
              </a:solidFill>
              <a:latin typeface="微软雅黑" pitchFamily="34" charset="-122"/>
              <a:ea typeface="微软雅黑" pitchFamily="34" charset="-122"/>
              <a:cs typeface="Arial" pitchFamily="34" charset="0"/>
            </a:endParaRPr>
          </a:p>
        </p:txBody>
      </p:sp>
      <p:sp>
        <p:nvSpPr>
          <p:cNvPr id="12" name="Freeform 9"/>
          <p:cNvSpPr/>
          <p:nvPr/>
        </p:nvSpPr>
        <p:spPr bwMode="auto">
          <a:xfrm>
            <a:off x="5146413" y="3794957"/>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91689" y="3731420"/>
            <a:ext cx="396306" cy="319798"/>
            <a:chOff x="-3743325" y="2247900"/>
            <a:chExt cx="822326" cy="663576"/>
          </a:xfrm>
          <a:solidFill>
            <a:schemeClr val="bg1"/>
          </a:solidFill>
        </p:grpSpPr>
        <p:sp>
          <p:nvSpPr>
            <p:cNvPr id="18"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784311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 name="图片 1"/>
          <p:cNvPicPr>
            <a:picLocks noChangeAspect="1"/>
          </p:cNvPicPr>
          <p:nvPr/>
        </p:nvPicPr>
        <p:blipFill>
          <a:blip r:embed="rId2"/>
          <a:stretch>
            <a:fillRect/>
          </a:stretch>
        </p:blipFill>
        <p:spPr>
          <a:xfrm>
            <a:off x="4930412" y="1719151"/>
            <a:ext cx="3119093" cy="1770851"/>
          </a:xfrm>
          <a:prstGeom prst="rect">
            <a:avLst/>
          </a:prstGeom>
        </p:spPr>
      </p:pic>
      <p:sp>
        <p:nvSpPr>
          <p:cNvPr id="7" name="Rectangle 20"/>
          <p:cNvSpPr>
            <a:spLocks noChangeArrowheads="1"/>
          </p:cNvSpPr>
          <p:nvPr/>
        </p:nvSpPr>
        <p:spPr bwMode="auto">
          <a:xfrm>
            <a:off x="1319358" y="1562956"/>
            <a:ext cx="2880000" cy="22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通过了解和分析商业类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设计的特点和运作模式，来理解商业类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设计特征和表现方法；并运用</a:t>
            </a:r>
            <a:r>
              <a:rPr lang="en-US" altLang="zh-CN" sz="1400" dirty="0">
                <a:latin typeface="微软雅黑" panose="020B0503020204020204" pitchFamily="34" charset="-122"/>
                <a:ea typeface="微软雅黑" panose="020B0503020204020204" pitchFamily="34" charset="-122"/>
              </a:rPr>
              <a:t>VI</a:t>
            </a:r>
            <a:r>
              <a:rPr lang="zh-CN" altLang="en-US" sz="1400" dirty="0">
                <a:latin typeface="微软雅黑" panose="020B0503020204020204" pitchFamily="34" charset="-122"/>
                <a:ea typeface="微软雅黑" panose="020B0503020204020204" pitchFamily="34" charset="-122"/>
              </a:rPr>
              <a:t>设计的相关软件进行商业类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设计的训练，其内容包括：标志设计概念、标志的符号形式、标志设计技法方面的内容。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2" presetClass="entr" presetSubtype="2" fill="hold" nodeType="withEffect">
                                  <p:stCondLst>
                                    <p:cond delay="10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2" y="194695"/>
            <a:ext cx="3970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2  </a:t>
            </a: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设计</a:t>
            </a:r>
            <a:r>
              <a:rPr lang="zh-CN" altLang="en-US" sz="2000" b="1" dirty="0">
                <a:solidFill>
                  <a:srgbClr val="92D050"/>
                </a:solidFill>
                <a:latin typeface="微软雅黑" panose="020B0503020204020204" pitchFamily="34" charset="-122"/>
                <a:ea typeface="微软雅黑" panose="020B0503020204020204" pitchFamily="34" charset="-122"/>
              </a:rPr>
              <a:t>商业类企业</a:t>
            </a:r>
            <a:r>
              <a:rPr lang="en-US" altLang="zh-CN" sz="2000" b="1" dirty="0">
                <a:solidFill>
                  <a:srgbClr val="92D050"/>
                </a:solidFill>
                <a:latin typeface="微软雅黑" panose="020B0503020204020204" pitchFamily="34" charset="-122"/>
                <a:ea typeface="微软雅黑" panose="020B0503020204020204" pitchFamily="34" charset="-122"/>
              </a:rPr>
              <a:t>VI </a:t>
            </a:r>
            <a:r>
              <a:rPr lang="zh-CN" altLang="en-US" sz="2000" b="1" dirty="0">
                <a:solidFill>
                  <a:srgbClr val="92D050"/>
                </a:solidFill>
                <a:latin typeface="微软雅黑" panose="020B0503020204020204" pitchFamily="34" charset="-122"/>
                <a:ea typeface="微软雅黑" panose="020B0503020204020204" pitchFamily="34" charset="-122"/>
              </a:rPr>
              <a:t>应用部分</a:t>
            </a:r>
            <a:endParaRPr lang="en-US" altLang="zh-CN" sz="2000" b="1" dirty="0">
              <a:solidFill>
                <a:srgbClr val="92D050"/>
              </a:solidFill>
              <a:latin typeface="微软雅黑" panose="020B0503020204020204" pitchFamily="34" charset="-122"/>
              <a:ea typeface="微软雅黑" panose="020B0503020204020204" pitchFamily="34" charset="-122"/>
              <a:cs typeface="宋体" pitchFamily="2"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656185" y="2459991"/>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968159" y="2419050"/>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476335" y="32912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718182" y="3211168"/>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6295584" y="4093270"/>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730413" y="3975384"/>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402157"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71648"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1319268" y="1598365"/>
            <a:ext cx="3251143"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熟练掌握</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设计中各个平面设计软件的特点与表现技法；学习如何掌握商业类标志设计的制作方法和运用的意义；通过平面设计软件的综合运用，实现对商业类标志设计与传达。</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5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15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8"/>
            <a:ext cx="2376263" cy="2867931"/>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1487885" y="1636429"/>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教室、多媒体机房、实物投影仪等。</a:t>
            </a:r>
          </a:p>
        </p:txBody>
      </p:sp>
      <p:sp>
        <p:nvSpPr>
          <p:cNvPr id="23" name="菱形 22"/>
          <p:cNvSpPr/>
          <p:nvPr/>
        </p:nvSpPr>
        <p:spPr>
          <a:xfrm>
            <a:off x="4210373" y="3582340"/>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846" y="1778956"/>
            <a:ext cx="2376263" cy="2814874"/>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5964"/>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铅笔、橡皮、速写本、数码相机等。</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337" y="1979114"/>
            <a:ext cx="2217981" cy="1663486"/>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905" y="2066956"/>
            <a:ext cx="2248667" cy="14976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0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53" presetClass="entr" presetSubtype="16" fill="hold" grpId="0" nodeType="withEffect">
                                  <p:stCondLst>
                                    <p:cond delay="3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22" presetClass="entr" presetSubtype="8" fill="hold" nodeType="withEffect">
                                  <p:stCondLst>
                                    <p:cond delay="3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 presetClass="entr" presetSubtype="2"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40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1+#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400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15" grpId="0"/>
      <p:bldP spid="23" grpId="0" animBg="1"/>
      <p:bldP spid="25"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1316443"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825839" y="876870"/>
            <a:ext cx="3083009"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spcBef>
                <a:spcPts val="300"/>
              </a:spcBef>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DoReMi</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青少年巴扬乐团”</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设计延展，如图</a:t>
            </a:r>
            <a:r>
              <a:rPr lang="en-US" altLang="zh-CN" sz="1200" dirty="0">
                <a:latin typeface="微软雅黑" panose="020B0503020204020204" pitchFamily="34" charset="-122"/>
                <a:ea typeface="微软雅黑" panose="020B0503020204020204" pitchFamily="34" charset="-122"/>
              </a:rPr>
              <a:t>3-4-87 </a:t>
            </a:r>
            <a:r>
              <a:rPr lang="zh-CN" altLang="en-US" sz="1200" dirty="0">
                <a:latin typeface="微软雅黑" panose="020B0503020204020204" pitchFamily="34" charset="-122"/>
                <a:ea typeface="微软雅黑" panose="020B0503020204020204" pitchFamily="34" charset="-122"/>
              </a:rPr>
              <a:t>所示。</a:t>
            </a:r>
            <a:endParaRPr lang="en-US" altLang="zh-CN" sz="1200" b="1"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78555" y="3284512"/>
            <a:ext cx="1379526" cy="5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商业类标志的</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延展设计</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3"/>
          <a:stretch>
            <a:fillRect/>
          </a:stretch>
        </p:blipFill>
        <p:spPr>
          <a:xfrm>
            <a:off x="5526455" y="1592982"/>
            <a:ext cx="1512590" cy="1465345"/>
          </a:xfrm>
          <a:prstGeom prst="rect">
            <a:avLst/>
          </a:prstGeom>
        </p:spPr>
      </p:pic>
      <p:pic>
        <p:nvPicPr>
          <p:cNvPr id="3" name="图片 2"/>
          <p:cNvPicPr>
            <a:picLocks noChangeAspect="1"/>
          </p:cNvPicPr>
          <p:nvPr/>
        </p:nvPicPr>
        <p:blipFill>
          <a:blip r:embed="rId4"/>
          <a:stretch>
            <a:fillRect/>
          </a:stretch>
        </p:blipFill>
        <p:spPr>
          <a:xfrm>
            <a:off x="4656652" y="3149998"/>
            <a:ext cx="3252197" cy="1115045"/>
          </a:xfrm>
          <a:prstGeom prst="rect">
            <a:avLst/>
          </a:prstGeom>
        </p:spPr>
      </p:pic>
      <p:sp>
        <p:nvSpPr>
          <p:cNvPr id="4" name="矩形 3"/>
          <p:cNvSpPr/>
          <p:nvPr/>
        </p:nvSpPr>
        <p:spPr>
          <a:xfrm>
            <a:off x="4657479" y="4380365"/>
            <a:ext cx="3425825" cy="246221"/>
          </a:xfrm>
          <a:prstGeom prst="rect">
            <a:avLst/>
          </a:prstGeom>
        </p:spPr>
        <p:txBody>
          <a:bodyPr>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3-4-87 </a:t>
            </a:r>
            <a:r>
              <a:rPr lang="zh-CN" altLang="en-US" sz="1000" dirty="0">
                <a:latin typeface="微软雅黑" panose="020B0503020204020204" pitchFamily="34" charset="-122"/>
                <a:ea typeface="微软雅黑" panose="020B0503020204020204" pitchFamily="34" charset="-122"/>
              </a:rPr>
              <a:t>“</a:t>
            </a:r>
            <a:r>
              <a:rPr lang="en-US" altLang="zh-CN" sz="1000" dirty="0" err="1">
                <a:latin typeface="微软雅黑" panose="020B0503020204020204" pitchFamily="34" charset="-122"/>
                <a:ea typeface="微软雅黑" panose="020B0503020204020204" pitchFamily="34" charset="-122"/>
              </a:rPr>
              <a:t>DoReMi</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青少年巴扬乐团</a:t>
            </a:r>
            <a:r>
              <a:rPr lang="en-US" altLang="zh-CN" sz="1000" dirty="0">
                <a:latin typeface="微软雅黑" panose="020B0503020204020204" pitchFamily="34" charset="-122"/>
                <a:ea typeface="微软雅黑" panose="020B0503020204020204" pitchFamily="34" charset="-122"/>
              </a:rPr>
              <a:t>VI</a:t>
            </a:r>
            <a:r>
              <a:rPr lang="zh-CN" altLang="en-US" sz="1000" dirty="0">
                <a:latin typeface="微软雅黑" panose="020B0503020204020204" pitchFamily="34" charset="-122"/>
                <a:ea typeface="微软雅黑" panose="020B0503020204020204" pitchFamily="34" charset="-122"/>
              </a:rPr>
              <a:t>”设计延展</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42" presetClass="entr" presetSubtype="0" fill="hold" nodeType="withEffect">
                                      <p:stCondLst>
                                        <p:cond delay="310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anim calcmode="lin" valueType="num">
                                          <p:cBhvr>
                                            <p:cTn id="76" dur="500" fill="hold"/>
                                            <p:tgtEl>
                                              <p:spTgt spid="2"/>
                                            </p:tgtEl>
                                            <p:attrNameLst>
                                              <p:attrName>ppt_x</p:attrName>
                                            </p:attrNameLst>
                                          </p:cBhvr>
                                          <p:tavLst>
                                            <p:tav tm="0">
                                              <p:val>
                                                <p:strVal val="#ppt_x"/>
                                              </p:val>
                                            </p:tav>
                                            <p:tav tm="100000">
                                              <p:val>
                                                <p:strVal val="#ppt_x"/>
                                              </p:val>
                                            </p:tav>
                                          </p:tavLst>
                                        </p:anim>
                                        <p:anim calcmode="lin" valueType="num">
                                          <p:cBhvr>
                                            <p:cTn id="77" dur="500" fill="hold"/>
                                            <p:tgtEl>
                                              <p:spTgt spid="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1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anim calcmode="lin" valueType="num">
                                          <p:cBhvr>
                                            <p:cTn id="81" dur="500" fill="hold"/>
                                            <p:tgtEl>
                                              <p:spTgt spid="3"/>
                                            </p:tgtEl>
                                            <p:attrNameLst>
                                              <p:attrName>ppt_x</p:attrName>
                                            </p:attrNameLst>
                                          </p:cBhvr>
                                          <p:tavLst>
                                            <p:tav tm="0">
                                              <p:val>
                                                <p:strVal val="#ppt_x"/>
                                              </p:val>
                                            </p:tav>
                                            <p:tav tm="100000">
                                              <p:val>
                                                <p:strVal val="#ppt_x"/>
                                              </p:val>
                                            </p:tav>
                                          </p:tavLst>
                                        </p:anim>
                                        <p:anim calcmode="lin" valueType="num">
                                          <p:cBhvr>
                                            <p:cTn id="82" dur="500" fill="hold"/>
                                            <p:tgtEl>
                                              <p:spTgt spid="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10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anim calcmode="lin" valueType="num">
                                          <p:cBhvr>
                                            <p:cTn id="86" dur="500" fill="hold"/>
                                            <p:tgtEl>
                                              <p:spTgt spid="4"/>
                                            </p:tgtEl>
                                            <p:attrNameLst>
                                              <p:attrName>ppt_x</p:attrName>
                                            </p:attrNameLst>
                                          </p:cBhvr>
                                          <p:tavLst>
                                            <p:tav tm="0">
                                              <p:val>
                                                <p:strVal val="#ppt_x"/>
                                              </p:val>
                                            </p:tav>
                                            <p:tav tm="100000">
                                              <p:val>
                                                <p:strVal val="#ppt_x"/>
                                              </p:val>
                                            </p:tav>
                                          </p:tavLst>
                                        </p:anim>
                                        <p:anim calcmode="lin" valueType="num">
                                          <p:cBhvr>
                                            <p:cTn id="87" dur="500" fill="hold"/>
                                            <p:tgtEl>
                                              <p:spTgt spid="4"/>
                                            </p:tgtEl>
                                            <p:attrNameLst>
                                              <p:attrName>ppt_y</p:attrName>
                                            </p:attrNameLst>
                                          </p:cBhvr>
                                          <p:tavLst>
                                            <p:tav tm="0">
                                              <p:val>
                                                <p:strVal val="#ppt_y+.1"/>
                                              </p:val>
                                            </p:tav>
                                            <p:tav tm="100000">
                                              <p:val>
                                                <p:strVal val="#ppt_y"/>
                                              </p:val>
                                            </p:tav>
                                          </p:tavLst>
                                        </p:anim>
                                      </p:childTnLst>
                                    </p:cTn>
                                  </p:par>
                                  <p:par>
                                    <p:cTn id="88" presetID="21" presetClass="entr" presetSubtype="1" fill="hold" nodeType="withEffect">
                                      <p:stCondLst>
                                        <p:cond delay="1200"/>
                                      </p:stCondLst>
                                      <p:childTnLst>
                                        <p:set>
                                          <p:cBhvr>
                                            <p:cTn id="89" dur="1" fill="hold">
                                              <p:stCondLst>
                                                <p:cond delay="0"/>
                                              </p:stCondLst>
                                            </p:cTn>
                                            <p:tgtEl>
                                              <p:spTgt spid="20"/>
                                            </p:tgtEl>
                                            <p:attrNameLst>
                                              <p:attrName>style.visibility</p:attrName>
                                            </p:attrNameLst>
                                          </p:cBhvr>
                                          <p:to>
                                            <p:strVal val="visible"/>
                                          </p:to>
                                        </p:set>
                                        <p:animEffect transition="in" filter="wheel(1)">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42" presetClass="entr" presetSubtype="0" fill="hold" nodeType="withEffect">
                                      <p:stCondLst>
                                        <p:cond delay="310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anim calcmode="lin" valueType="num">
                                          <p:cBhvr>
                                            <p:cTn id="76" dur="500" fill="hold"/>
                                            <p:tgtEl>
                                              <p:spTgt spid="2"/>
                                            </p:tgtEl>
                                            <p:attrNameLst>
                                              <p:attrName>ppt_x</p:attrName>
                                            </p:attrNameLst>
                                          </p:cBhvr>
                                          <p:tavLst>
                                            <p:tav tm="0">
                                              <p:val>
                                                <p:strVal val="#ppt_x"/>
                                              </p:val>
                                            </p:tav>
                                            <p:tav tm="100000">
                                              <p:val>
                                                <p:strVal val="#ppt_x"/>
                                              </p:val>
                                            </p:tav>
                                          </p:tavLst>
                                        </p:anim>
                                        <p:anim calcmode="lin" valueType="num">
                                          <p:cBhvr>
                                            <p:cTn id="77" dur="500" fill="hold"/>
                                            <p:tgtEl>
                                              <p:spTgt spid="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1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anim calcmode="lin" valueType="num">
                                          <p:cBhvr>
                                            <p:cTn id="81" dur="500" fill="hold"/>
                                            <p:tgtEl>
                                              <p:spTgt spid="3"/>
                                            </p:tgtEl>
                                            <p:attrNameLst>
                                              <p:attrName>ppt_x</p:attrName>
                                            </p:attrNameLst>
                                          </p:cBhvr>
                                          <p:tavLst>
                                            <p:tav tm="0">
                                              <p:val>
                                                <p:strVal val="#ppt_x"/>
                                              </p:val>
                                            </p:tav>
                                            <p:tav tm="100000">
                                              <p:val>
                                                <p:strVal val="#ppt_x"/>
                                              </p:val>
                                            </p:tav>
                                          </p:tavLst>
                                        </p:anim>
                                        <p:anim calcmode="lin" valueType="num">
                                          <p:cBhvr>
                                            <p:cTn id="82" dur="500" fill="hold"/>
                                            <p:tgtEl>
                                              <p:spTgt spid="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10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anim calcmode="lin" valueType="num">
                                          <p:cBhvr>
                                            <p:cTn id="86" dur="500" fill="hold"/>
                                            <p:tgtEl>
                                              <p:spTgt spid="4"/>
                                            </p:tgtEl>
                                            <p:attrNameLst>
                                              <p:attrName>ppt_x</p:attrName>
                                            </p:attrNameLst>
                                          </p:cBhvr>
                                          <p:tavLst>
                                            <p:tav tm="0">
                                              <p:val>
                                                <p:strVal val="#ppt_x"/>
                                              </p:val>
                                            </p:tav>
                                            <p:tav tm="100000">
                                              <p:val>
                                                <p:strVal val="#ppt_x"/>
                                              </p:val>
                                            </p:tav>
                                          </p:tavLst>
                                        </p:anim>
                                        <p:anim calcmode="lin" valueType="num">
                                          <p:cBhvr>
                                            <p:cTn id="87" dur="500" fill="hold"/>
                                            <p:tgtEl>
                                              <p:spTgt spid="4"/>
                                            </p:tgtEl>
                                            <p:attrNameLst>
                                              <p:attrName>ppt_y</p:attrName>
                                            </p:attrNameLst>
                                          </p:cBhvr>
                                          <p:tavLst>
                                            <p:tav tm="0">
                                              <p:val>
                                                <p:strVal val="#ppt_y+.1"/>
                                              </p:val>
                                            </p:tav>
                                            <p:tav tm="100000">
                                              <p:val>
                                                <p:strVal val="#ppt_y"/>
                                              </p:val>
                                            </p:tav>
                                          </p:tavLst>
                                        </p:anim>
                                      </p:childTnLst>
                                    </p:cTn>
                                  </p:par>
                                  <p:par>
                                    <p:cTn id="88" presetID="21" presetClass="entr" presetSubtype="1" fill="hold" nodeType="withEffect">
                                      <p:stCondLst>
                                        <p:cond delay="1200"/>
                                      </p:stCondLst>
                                      <p:childTnLst>
                                        <p:set>
                                          <p:cBhvr>
                                            <p:cTn id="89" dur="1" fill="hold">
                                              <p:stCondLst>
                                                <p:cond delay="0"/>
                                              </p:stCondLst>
                                            </p:cTn>
                                            <p:tgtEl>
                                              <p:spTgt spid="20"/>
                                            </p:tgtEl>
                                            <p:attrNameLst>
                                              <p:attrName>style.visibility</p:attrName>
                                            </p:attrNameLst>
                                          </p:cBhvr>
                                          <p:to>
                                            <p:strVal val="visible"/>
                                          </p:to>
                                        </p:set>
                                        <p:animEffect transition="in" filter="wheel(1)">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1" grpId="0" animBg="1"/>
          <p:bldP spid="116" grpId="0" animBg="1"/>
          <p:bldP spid="123" grpId="0" animBg="1"/>
          <p:bldP spid="114" grpId="0" animBg="1"/>
          <p:bldP spid="118" grpId="0"/>
          <p:bldP spid="124" grpId="0" animBg="1"/>
          <p:bldP spid="124" grpId="1" animBg="1"/>
          <p:bldP spid="125" grpId="0" animBg="1"/>
          <p:bldP spid="125" grpId="1" animBg="1"/>
          <p:bldP spid="4" grpId="0"/>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1628</TotalTime>
  <Words>789</Words>
  <Application>Microsoft Office PowerPoint</Application>
  <PresentationFormat>自定义</PresentationFormat>
  <Paragraphs>64</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205</cp:revision>
  <dcterms:created xsi:type="dcterms:W3CDTF">2016-02-29T06:04:00Z</dcterms:created>
  <dcterms:modified xsi:type="dcterms:W3CDTF">2023-03-11T10:30:18Z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