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55"/>
  </p:notesMasterIdLst>
  <p:sldIdLst>
    <p:sldId id="256" r:id="rId2"/>
    <p:sldId id="266" r:id="rId3"/>
    <p:sldId id="267" r:id="rId4"/>
    <p:sldId id="259" r:id="rId5"/>
    <p:sldId id="258" r:id="rId6"/>
    <p:sldId id="257" r:id="rId7"/>
    <p:sldId id="304" r:id="rId8"/>
    <p:sldId id="263" r:id="rId9"/>
    <p:sldId id="271" r:id="rId10"/>
    <p:sldId id="265" r:id="rId11"/>
    <p:sldId id="284" r:id="rId12"/>
    <p:sldId id="320" r:id="rId13"/>
    <p:sldId id="321" r:id="rId14"/>
    <p:sldId id="322" r:id="rId15"/>
    <p:sldId id="323" r:id="rId16"/>
    <p:sldId id="324" r:id="rId17"/>
    <p:sldId id="325" r:id="rId18"/>
    <p:sldId id="326" r:id="rId19"/>
    <p:sldId id="327" r:id="rId20"/>
    <p:sldId id="328" r:id="rId21"/>
    <p:sldId id="329" r:id="rId22"/>
    <p:sldId id="330" r:id="rId23"/>
    <p:sldId id="331" r:id="rId24"/>
    <p:sldId id="332" r:id="rId25"/>
    <p:sldId id="333" r:id="rId26"/>
    <p:sldId id="334" r:id="rId27"/>
    <p:sldId id="335" r:id="rId28"/>
    <p:sldId id="305" r:id="rId29"/>
    <p:sldId id="336" r:id="rId30"/>
    <p:sldId id="337" r:id="rId31"/>
    <p:sldId id="338" r:id="rId32"/>
    <p:sldId id="339" r:id="rId33"/>
    <p:sldId id="340" r:id="rId34"/>
    <p:sldId id="341" r:id="rId35"/>
    <p:sldId id="342" r:id="rId36"/>
    <p:sldId id="343" r:id="rId37"/>
    <p:sldId id="308" r:id="rId38"/>
    <p:sldId id="309" r:id="rId39"/>
    <p:sldId id="310" r:id="rId40"/>
    <p:sldId id="311" r:id="rId41"/>
    <p:sldId id="312" r:id="rId42"/>
    <p:sldId id="313" r:id="rId43"/>
    <p:sldId id="344" r:id="rId44"/>
    <p:sldId id="345" r:id="rId45"/>
    <p:sldId id="346" r:id="rId46"/>
    <p:sldId id="347" r:id="rId47"/>
    <p:sldId id="315" r:id="rId48"/>
    <p:sldId id="348" r:id="rId49"/>
    <p:sldId id="349" r:id="rId50"/>
    <p:sldId id="350" r:id="rId51"/>
    <p:sldId id="351" r:id="rId52"/>
    <p:sldId id="316" r:id="rId53"/>
    <p:sldId id="352" r:id="rId54"/>
  </p:sldIdLst>
  <p:sldSz cx="9140825" cy="51419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84" userDrawn="1">
          <p15:clr>
            <a:srgbClr val="A4A3A4"/>
          </p15:clr>
        </p15:guide>
        <p15:guide id="2" pos="293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9A78"/>
    <a:srgbClr val="8BC145"/>
    <a:srgbClr val="558ED5"/>
    <a:srgbClr val="53585E"/>
    <a:srgbClr val="EEEFF3"/>
    <a:srgbClr val="F6D3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83" autoAdjust="0"/>
    <p:restoredTop sz="94660"/>
  </p:normalViewPr>
  <p:slideViewPr>
    <p:cSldViewPr showGuides="1">
      <p:cViewPr>
        <p:scale>
          <a:sx n="70" d="100"/>
          <a:sy n="70" d="100"/>
        </p:scale>
        <p:origin x="1709" y="610"/>
      </p:cViewPr>
      <p:guideLst>
        <p:guide orient="horz" pos="1684"/>
        <p:guide pos="2930"/>
      </p:guideLst>
    </p:cSldViewPr>
  </p:slideViewPr>
  <p:notesTextViewPr>
    <p:cViewPr>
      <p:scale>
        <a:sx n="1" d="1"/>
        <a:sy n="1" d="1"/>
      </p:scale>
      <p:origin x="0" y="0"/>
    </p:cViewPr>
  </p:notesTextViewPr>
  <p:sorterViewPr>
    <p:cViewPr>
      <p:scale>
        <a:sx n="100" d="100"/>
        <a:sy n="100" d="100"/>
      </p:scale>
      <p:origin x="0" y="2100"/>
    </p:cViewPr>
  </p:sorter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1C1AFF-D539-45A2-81CA-66B921DD8D52}" type="datetimeFigureOut">
              <a:rPr lang="zh-CN" altLang="en-US" smtClean="0"/>
              <a:t>2023/3/11</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C74456-EB52-4577-819A-4B7EA6F602C1}" type="slidenum">
              <a:rPr lang="zh-CN" altLang="en-US" smtClean="0"/>
              <a:t>‹#›</a:t>
            </a:fld>
            <a:endParaRPr lang="zh-CN" altLang="en-US"/>
          </a:p>
        </p:txBody>
      </p:sp>
    </p:spTree>
    <p:extLst>
      <p:ext uri="{BB962C8B-B14F-4D97-AF65-F5344CB8AC3E}">
        <p14:creationId xmlns:p14="http://schemas.microsoft.com/office/powerpoint/2010/main" val="3222527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2603" y="841513"/>
            <a:ext cx="6855619" cy="1790147"/>
          </a:xfrm>
        </p:spPr>
        <p:txBody>
          <a:bodyPr anchor="b"/>
          <a:lstStyle>
            <a:lvl1pPr algn="ctr">
              <a:defRPr sz="4498"/>
            </a:lvl1pPr>
          </a:lstStyle>
          <a:p>
            <a:r>
              <a:rPr lang="zh-CN" altLang="en-US"/>
              <a:t>单击此处编辑母版标题样式</a:t>
            </a:r>
            <a:endParaRPr lang="en-US" dirty="0"/>
          </a:p>
        </p:txBody>
      </p:sp>
      <p:sp>
        <p:nvSpPr>
          <p:cNvPr id="3" name="Subtitle 2"/>
          <p:cNvSpPr>
            <a:spLocks noGrp="1"/>
          </p:cNvSpPr>
          <p:nvPr>
            <p:ph type="subTitle" idx="1"/>
          </p:nvPr>
        </p:nvSpPr>
        <p:spPr>
          <a:xfrm>
            <a:off x="1142603" y="2700695"/>
            <a:ext cx="6855619" cy="1241438"/>
          </a:xfrm>
        </p:spPr>
        <p:txBody>
          <a:bodyPr/>
          <a:lstStyle>
            <a:lvl1pPr marL="0" indent="0" algn="ctr">
              <a:buNone/>
              <a:defRPr sz="1799"/>
            </a:lvl1pPr>
            <a:lvl2pPr marL="342763" indent="0" algn="ctr">
              <a:buNone/>
              <a:defRPr sz="1499"/>
            </a:lvl2pPr>
            <a:lvl3pPr marL="685526" indent="0" algn="ctr">
              <a:buNone/>
              <a:defRPr sz="1349"/>
            </a:lvl3pPr>
            <a:lvl4pPr marL="1028289" indent="0" algn="ctr">
              <a:buNone/>
              <a:defRPr sz="1200"/>
            </a:lvl4pPr>
            <a:lvl5pPr marL="1371051" indent="0" algn="ctr">
              <a:buNone/>
              <a:defRPr sz="1200"/>
            </a:lvl5pPr>
            <a:lvl6pPr marL="1713814" indent="0" algn="ctr">
              <a:buNone/>
              <a:defRPr sz="1200"/>
            </a:lvl6pPr>
            <a:lvl7pPr marL="2056577" indent="0" algn="ctr">
              <a:buNone/>
              <a:defRPr sz="1200"/>
            </a:lvl7pPr>
            <a:lvl8pPr marL="2399340" indent="0" algn="ctr">
              <a:buNone/>
              <a:defRPr sz="1200"/>
            </a:lvl8pPr>
            <a:lvl9pPr marL="2742103"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66957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74166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1403" y="273759"/>
            <a:ext cx="1970990" cy="4357534"/>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432" y="273759"/>
            <a:ext cx="5798711" cy="4357534"/>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72170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03356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11607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05852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38690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36698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6801886" y="4860930"/>
            <a:ext cx="187393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fontAlgn="base">
              <a:spcBef>
                <a:spcPct val="0"/>
              </a:spcBef>
              <a:spcAft>
                <a:spcPct val="0"/>
              </a:spcAft>
              <a:buFont typeface="Arial" pitchFamily="34" charset="0"/>
              <a:buNone/>
            </a:pPr>
            <a:r>
              <a:rPr lang="en-US" altLang="zh-CN" sz="800" dirty="0">
                <a:solidFill>
                  <a:srgbClr val="53585E"/>
                </a:solidFill>
                <a:latin typeface="Arial" pitchFamily="34" charset="0"/>
                <a:cs typeface="Arial" pitchFamily="34" charset="0"/>
              </a:rPr>
              <a:t>www.yourwebsite.com</a:t>
            </a:r>
            <a:endParaRPr lang="zh-CN" altLang="en-US" sz="800" dirty="0">
              <a:solidFill>
                <a:srgbClr val="53585E"/>
              </a:solidFill>
              <a:latin typeface="Arial" pitchFamily="34" charset="0"/>
              <a:cs typeface="Arial" pitchFamily="34" charset="0"/>
            </a:endParaRPr>
          </a:p>
        </p:txBody>
      </p:sp>
      <p:sp>
        <p:nvSpPr>
          <p:cNvPr id="8" name="菱形 7"/>
          <p:cNvSpPr/>
          <p:nvPr userDrawn="1"/>
        </p:nvSpPr>
        <p:spPr>
          <a:xfrm>
            <a:off x="8706205" y="4800601"/>
            <a:ext cx="238163" cy="238244"/>
          </a:xfrm>
          <a:prstGeom prst="diamond">
            <a:avLst/>
          </a:prstGeom>
          <a:noFill/>
          <a:ln w="63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800" dirty="0">
              <a:solidFill>
                <a:schemeClr val="tx1"/>
              </a:solidFill>
            </a:endParaRPr>
          </a:p>
        </p:txBody>
      </p:sp>
      <p:sp>
        <p:nvSpPr>
          <p:cNvPr id="10" name="Rectangle 20"/>
          <p:cNvSpPr>
            <a:spLocks noChangeArrowheads="1"/>
          </p:cNvSpPr>
          <p:nvPr userDrawn="1"/>
        </p:nvSpPr>
        <p:spPr bwMode="auto">
          <a:xfrm>
            <a:off x="251432" y="4860930"/>
            <a:ext cx="175464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en-US" altLang="zh-CN" sz="800" dirty="0">
                <a:solidFill>
                  <a:srgbClr val="53585E"/>
                </a:solidFill>
                <a:latin typeface="Arial" pitchFamily="34" charset="0"/>
                <a:cs typeface="Arial" pitchFamily="34" charset="0"/>
              </a:rPr>
              <a:t>yourmail@business.com</a:t>
            </a:r>
            <a:endParaRPr lang="zh-CN" altLang="en-US" sz="800" dirty="0">
              <a:solidFill>
                <a:srgbClr val="53585E"/>
              </a:solidFill>
              <a:latin typeface="Arial" pitchFamily="34" charset="0"/>
              <a:cs typeface="Arial" pitchFamily="34" charset="0"/>
            </a:endParaRPr>
          </a:p>
        </p:txBody>
      </p:sp>
      <p:sp>
        <p:nvSpPr>
          <p:cNvPr id="11" name="灯片编号占位符 5"/>
          <p:cNvSpPr txBox="1"/>
          <p:nvPr userDrawn="1"/>
        </p:nvSpPr>
        <p:spPr>
          <a:xfrm>
            <a:off x="8646854" y="4854858"/>
            <a:ext cx="359916" cy="144016"/>
          </a:xfrm>
          <a:prstGeom prst="rect">
            <a:avLst/>
          </a:prstGeom>
        </p:spPr>
        <p:txBody>
          <a:bodyPr tIns="0" bIns="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fld id="{36567833-4B14-40FE-AE92-49CC326BF8AB}" type="slidenum">
              <a:rPr lang="zh-CN" altLang="en-US" sz="800">
                <a:solidFill>
                  <a:srgbClr val="53585E"/>
                </a:solidFill>
                <a:latin typeface="+mn-lt"/>
                <a:cs typeface="Arial" pitchFamily="34" charset="0"/>
              </a:rPr>
              <a:t>‹#›</a:t>
            </a:fld>
            <a:endParaRPr lang="zh-CN" altLang="en-US" sz="800" dirty="0">
              <a:solidFill>
                <a:srgbClr val="53585E"/>
              </a:solidFill>
              <a:latin typeface="+mn-lt"/>
              <a:cs typeface="Arial" pitchFamily="34" charset="0"/>
            </a:endParaRPr>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59102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671" y="1281908"/>
            <a:ext cx="7883962" cy="2138893"/>
          </a:xfrm>
        </p:spPr>
        <p:txBody>
          <a:bodyPr anchor="b"/>
          <a:lstStyle>
            <a:lvl1pPr>
              <a:defRPr sz="4498"/>
            </a:lvl1pPr>
          </a:lstStyle>
          <a:p>
            <a:r>
              <a:rPr lang="zh-CN" altLang="en-US"/>
              <a:t>单击此处编辑母版标题样式</a:t>
            </a:r>
            <a:endParaRPr lang="en-US" dirty="0"/>
          </a:p>
        </p:txBody>
      </p:sp>
      <p:sp>
        <p:nvSpPr>
          <p:cNvPr id="3" name="Text Placeholder 2"/>
          <p:cNvSpPr>
            <a:spLocks noGrp="1"/>
          </p:cNvSpPr>
          <p:nvPr>
            <p:ph type="body" idx="1"/>
          </p:nvPr>
        </p:nvSpPr>
        <p:spPr>
          <a:xfrm>
            <a:off x="623671" y="3441036"/>
            <a:ext cx="7883962" cy="1124793"/>
          </a:xfrm>
        </p:spPr>
        <p:txBody>
          <a:bodyPr/>
          <a:lstStyle>
            <a:lvl1pPr marL="0" indent="0">
              <a:buNone/>
              <a:defRPr sz="1799">
                <a:solidFill>
                  <a:schemeClr val="tx1">
                    <a:tint val="75000"/>
                  </a:schemeClr>
                </a:solidFill>
              </a:defRPr>
            </a:lvl1pPr>
            <a:lvl2pPr marL="342763" indent="0">
              <a:buNone/>
              <a:defRPr sz="1499">
                <a:solidFill>
                  <a:schemeClr val="tx1">
                    <a:tint val="75000"/>
                  </a:schemeClr>
                </a:solidFill>
              </a:defRPr>
            </a:lvl2pPr>
            <a:lvl3pPr marL="685526" indent="0">
              <a:buNone/>
              <a:defRPr sz="1349">
                <a:solidFill>
                  <a:schemeClr val="tx1">
                    <a:tint val="75000"/>
                  </a:schemeClr>
                </a:solidFill>
              </a:defRPr>
            </a:lvl3pPr>
            <a:lvl4pPr marL="1028289" indent="0">
              <a:buNone/>
              <a:defRPr sz="1200">
                <a:solidFill>
                  <a:schemeClr val="tx1">
                    <a:tint val="75000"/>
                  </a:schemeClr>
                </a:solidFill>
              </a:defRPr>
            </a:lvl4pPr>
            <a:lvl5pPr marL="1371051" indent="0">
              <a:buNone/>
              <a:defRPr sz="1200">
                <a:solidFill>
                  <a:schemeClr val="tx1">
                    <a:tint val="75000"/>
                  </a:schemeClr>
                </a:solidFill>
              </a:defRPr>
            </a:lvl5pPr>
            <a:lvl6pPr marL="1713814" indent="0">
              <a:buNone/>
              <a:defRPr sz="1200">
                <a:solidFill>
                  <a:schemeClr val="tx1">
                    <a:tint val="75000"/>
                  </a:schemeClr>
                </a:solidFill>
              </a:defRPr>
            </a:lvl6pPr>
            <a:lvl7pPr marL="2056577" indent="0">
              <a:buNone/>
              <a:defRPr sz="1200">
                <a:solidFill>
                  <a:schemeClr val="tx1">
                    <a:tint val="75000"/>
                  </a:schemeClr>
                </a:solidFill>
              </a:defRPr>
            </a:lvl7pPr>
            <a:lvl8pPr marL="2399340" indent="0">
              <a:buNone/>
              <a:defRPr sz="1200">
                <a:solidFill>
                  <a:schemeClr val="tx1">
                    <a:tint val="75000"/>
                  </a:schemeClr>
                </a:solidFill>
              </a:defRPr>
            </a:lvl8pPr>
            <a:lvl9pPr marL="2742103"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5578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432" y="1368796"/>
            <a:ext cx="3884851" cy="326249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7542" y="1368796"/>
            <a:ext cx="3884851" cy="326249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39465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622" y="273759"/>
            <a:ext cx="7883962" cy="993866"/>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623" y="1260483"/>
            <a:ext cx="3866997" cy="617743"/>
          </a:xfrm>
        </p:spPr>
        <p:txBody>
          <a:bodyPr anchor="b"/>
          <a:lstStyle>
            <a:lvl1pPr marL="0" indent="0">
              <a:buNone/>
              <a:defRPr sz="1799" b="1"/>
            </a:lvl1pPr>
            <a:lvl2pPr marL="342763" indent="0">
              <a:buNone/>
              <a:defRPr sz="1499" b="1"/>
            </a:lvl2pPr>
            <a:lvl3pPr marL="685526" indent="0">
              <a:buNone/>
              <a:defRPr sz="1349" b="1"/>
            </a:lvl3pPr>
            <a:lvl4pPr marL="1028289" indent="0">
              <a:buNone/>
              <a:defRPr sz="1200" b="1"/>
            </a:lvl4pPr>
            <a:lvl5pPr marL="1371051" indent="0">
              <a:buNone/>
              <a:defRPr sz="1200" b="1"/>
            </a:lvl5pPr>
            <a:lvl6pPr marL="1713814" indent="0">
              <a:buNone/>
              <a:defRPr sz="1200" b="1"/>
            </a:lvl6pPr>
            <a:lvl7pPr marL="2056577" indent="0">
              <a:buNone/>
              <a:defRPr sz="1200" b="1"/>
            </a:lvl7pPr>
            <a:lvl8pPr marL="2399340" indent="0">
              <a:buNone/>
              <a:defRPr sz="1200" b="1"/>
            </a:lvl8pPr>
            <a:lvl9pPr marL="2742103"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623" y="1878227"/>
            <a:ext cx="3866997" cy="2762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7543" y="1260483"/>
            <a:ext cx="3886041" cy="617743"/>
          </a:xfrm>
        </p:spPr>
        <p:txBody>
          <a:bodyPr anchor="b"/>
          <a:lstStyle>
            <a:lvl1pPr marL="0" indent="0">
              <a:buNone/>
              <a:defRPr sz="1799" b="1"/>
            </a:lvl1pPr>
            <a:lvl2pPr marL="342763" indent="0">
              <a:buNone/>
              <a:defRPr sz="1499" b="1"/>
            </a:lvl2pPr>
            <a:lvl3pPr marL="685526" indent="0">
              <a:buNone/>
              <a:defRPr sz="1349" b="1"/>
            </a:lvl3pPr>
            <a:lvl4pPr marL="1028289" indent="0">
              <a:buNone/>
              <a:defRPr sz="1200" b="1"/>
            </a:lvl4pPr>
            <a:lvl5pPr marL="1371051" indent="0">
              <a:buNone/>
              <a:defRPr sz="1200" b="1"/>
            </a:lvl5pPr>
            <a:lvl6pPr marL="1713814" indent="0">
              <a:buNone/>
              <a:defRPr sz="1200" b="1"/>
            </a:lvl6pPr>
            <a:lvl7pPr marL="2056577" indent="0">
              <a:buNone/>
              <a:defRPr sz="1200" b="1"/>
            </a:lvl7pPr>
            <a:lvl8pPr marL="2399340" indent="0">
              <a:buNone/>
              <a:defRPr sz="1200" b="1"/>
            </a:lvl8pPr>
            <a:lvl9pPr marL="2742103"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7543" y="1878227"/>
            <a:ext cx="3886041" cy="2762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28929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10610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13090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623" y="342794"/>
            <a:ext cx="2948154" cy="1199780"/>
          </a:xfrm>
        </p:spPr>
        <p:txBody>
          <a:bodyPr anchor="b"/>
          <a:lstStyle>
            <a:lvl1pPr>
              <a:defRPr sz="2399"/>
            </a:lvl1pPr>
          </a:lstStyle>
          <a:p>
            <a:r>
              <a:rPr lang="zh-CN" altLang="en-US"/>
              <a:t>单击此处编辑母版标题样式</a:t>
            </a:r>
            <a:endParaRPr lang="en-US" dirty="0"/>
          </a:p>
        </p:txBody>
      </p:sp>
      <p:sp>
        <p:nvSpPr>
          <p:cNvPr id="3" name="Content Placeholder 2"/>
          <p:cNvSpPr>
            <a:spLocks noGrp="1"/>
          </p:cNvSpPr>
          <p:nvPr>
            <p:ph idx="1"/>
          </p:nvPr>
        </p:nvSpPr>
        <p:spPr>
          <a:xfrm>
            <a:off x="3886041" y="740341"/>
            <a:ext cx="4627543" cy="3654091"/>
          </a:xfrm>
        </p:spPr>
        <p:txBody>
          <a:bodyPr/>
          <a:lstStyle>
            <a:lvl1pPr>
              <a:defRPr sz="2399"/>
            </a:lvl1pPr>
            <a:lvl2pPr>
              <a:defRPr sz="2099"/>
            </a:lvl2pPr>
            <a:lvl3pPr>
              <a:defRPr sz="1799"/>
            </a:lvl3pPr>
            <a:lvl4pPr>
              <a:defRPr sz="1499"/>
            </a:lvl4pPr>
            <a:lvl5pPr>
              <a:defRPr sz="1499"/>
            </a:lvl5pPr>
            <a:lvl6pPr>
              <a:defRPr sz="1499"/>
            </a:lvl6pPr>
            <a:lvl7pPr>
              <a:defRPr sz="1499"/>
            </a:lvl7pPr>
            <a:lvl8pPr>
              <a:defRPr sz="1499"/>
            </a:lvl8pPr>
            <a:lvl9pPr>
              <a:defRPr sz="1499"/>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623" y="1542574"/>
            <a:ext cx="2948154" cy="2857809"/>
          </a:xfrm>
        </p:spPr>
        <p:txBody>
          <a:bodyPr/>
          <a:lstStyle>
            <a:lvl1pPr marL="0" indent="0">
              <a:buNone/>
              <a:defRPr sz="1200"/>
            </a:lvl1pPr>
            <a:lvl2pPr marL="342763" indent="0">
              <a:buNone/>
              <a:defRPr sz="1050"/>
            </a:lvl2pPr>
            <a:lvl3pPr marL="685526" indent="0">
              <a:buNone/>
              <a:defRPr sz="900"/>
            </a:lvl3pPr>
            <a:lvl4pPr marL="1028289" indent="0">
              <a:buNone/>
              <a:defRPr sz="750"/>
            </a:lvl4pPr>
            <a:lvl5pPr marL="1371051" indent="0">
              <a:buNone/>
              <a:defRPr sz="750"/>
            </a:lvl5pPr>
            <a:lvl6pPr marL="1713814" indent="0">
              <a:buNone/>
              <a:defRPr sz="750"/>
            </a:lvl6pPr>
            <a:lvl7pPr marL="2056577" indent="0">
              <a:buNone/>
              <a:defRPr sz="750"/>
            </a:lvl7pPr>
            <a:lvl8pPr marL="2399340" indent="0">
              <a:buNone/>
              <a:defRPr sz="750"/>
            </a:lvl8pPr>
            <a:lvl9pPr marL="2742103"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56184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623" y="342794"/>
            <a:ext cx="2948154" cy="1199780"/>
          </a:xfrm>
        </p:spPr>
        <p:txBody>
          <a:bodyPr anchor="b"/>
          <a:lstStyle>
            <a:lvl1pPr>
              <a:defRPr sz="23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6041" y="740341"/>
            <a:ext cx="4627543" cy="3654091"/>
          </a:xfrm>
        </p:spPr>
        <p:txBody>
          <a:bodyPr anchor="t"/>
          <a:lstStyle>
            <a:lvl1pPr marL="0" indent="0">
              <a:buNone/>
              <a:defRPr sz="2399"/>
            </a:lvl1pPr>
            <a:lvl2pPr marL="342763" indent="0">
              <a:buNone/>
              <a:defRPr sz="2099"/>
            </a:lvl2pPr>
            <a:lvl3pPr marL="685526" indent="0">
              <a:buNone/>
              <a:defRPr sz="1799"/>
            </a:lvl3pPr>
            <a:lvl4pPr marL="1028289" indent="0">
              <a:buNone/>
              <a:defRPr sz="1499"/>
            </a:lvl4pPr>
            <a:lvl5pPr marL="1371051" indent="0">
              <a:buNone/>
              <a:defRPr sz="1499"/>
            </a:lvl5pPr>
            <a:lvl6pPr marL="1713814" indent="0">
              <a:buNone/>
              <a:defRPr sz="1499"/>
            </a:lvl6pPr>
            <a:lvl7pPr marL="2056577" indent="0">
              <a:buNone/>
              <a:defRPr sz="1499"/>
            </a:lvl7pPr>
            <a:lvl8pPr marL="2399340" indent="0">
              <a:buNone/>
              <a:defRPr sz="1499"/>
            </a:lvl8pPr>
            <a:lvl9pPr marL="2742103" indent="0">
              <a:buNone/>
              <a:defRPr sz="1499"/>
            </a:lvl9pPr>
          </a:lstStyle>
          <a:p>
            <a:r>
              <a:rPr lang="zh-CN" altLang="en-US"/>
              <a:t>单击图标添加图片</a:t>
            </a:r>
            <a:endParaRPr lang="en-US" dirty="0"/>
          </a:p>
        </p:txBody>
      </p:sp>
      <p:sp>
        <p:nvSpPr>
          <p:cNvPr id="4" name="Text Placeholder 3"/>
          <p:cNvSpPr>
            <a:spLocks noGrp="1"/>
          </p:cNvSpPr>
          <p:nvPr>
            <p:ph type="body" sz="half" idx="2"/>
          </p:nvPr>
        </p:nvSpPr>
        <p:spPr>
          <a:xfrm>
            <a:off x="629623" y="1542574"/>
            <a:ext cx="2948154" cy="2857809"/>
          </a:xfrm>
        </p:spPr>
        <p:txBody>
          <a:bodyPr/>
          <a:lstStyle>
            <a:lvl1pPr marL="0" indent="0">
              <a:buNone/>
              <a:defRPr sz="1200"/>
            </a:lvl1pPr>
            <a:lvl2pPr marL="342763" indent="0">
              <a:buNone/>
              <a:defRPr sz="1050"/>
            </a:lvl2pPr>
            <a:lvl3pPr marL="685526" indent="0">
              <a:buNone/>
              <a:defRPr sz="900"/>
            </a:lvl3pPr>
            <a:lvl4pPr marL="1028289" indent="0">
              <a:buNone/>
              <a:defRPr sz="750"/>
            </a:lvl4pPr>
            <a:lvl5pPr marL="1371051" indent="0">
              <a:buNone/>
              <a:defRPr sz="750"/>
            </a:lvl5pPr>
            <a:lvl6pPr marL="1713814" indent="0">
              <a:buNone/>
              <a:defRPr sz="750"/>
            </a:lvl6pPr>
            <a:lvl7pPr marL="2056577" indent="0">
              <a:buNone/>
              <a:defRPr sz="750"/>
            </a:lvl7pPr>
            <a:lvl8pPr marL="2399340" indent="0">
              <a:buNone/>
              <a:defRPr sz="750"/>
            </a:lvl8pPr>
            <a:lvl9pPr marL="2742103"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8539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432" y="273759"/>
            <a:ext cx="7883962" cy="993866"/>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432" y="1368796"/>
            <a:ext cx="7883962" cy="326249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432" y="4765792"/>
            <a:ext cx="2056686" cy="273759"/>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smtClean="0"/>
              <a:t>3/11/2023</a:t>
            </a:fld>
            <a:endParaRPr lang="en-US" dirty="0"/>
          </a:p>
        </p:txBody>
      </p:sp>
      <p:sp>
        <p:nvSpPr>
          <p:cNvPr id="5" name="Footer Placeholder 4"/>
          <p:cNvSpPr>
            <a:spLocks noGrp="1"/>
          </p:cNvSpPr>
          <p:nvPr>
            <p:ph type="ftr" sz="quarter" idx="3"/>
          </p:nvPr>
        </p:nvSpPr>
        <p:spPr>
          <a:xfrm>
            <a:off x="3027899" y="4765792"/>
            <a:ext cx="3085028" cy="273759"/>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5707" y="4765792"/>
            <a:ext cx="2056686" cy="273759"/>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03591982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685" r:id="rId13"/>
    <p:sldLayoutId id="2147483686" r:id="rId14"/>
    <p:sldLayoutId id="2147483687" r:id="rId15"/>
    <p:sldLayoutId id="2147483688" r:id="rId16"/>
    <p:sldLayoutId id="2147483650" r:id="rId17"/>
  </p:sldLayoutIdLst>
  <p:txStyles>
    <p:titleStyle>
      <a:lvl1pPr algn="l" defTabSz="685526"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81" indent="-171381" algn="l" defTabSz="685526"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144" indent="-171381" algn="l" defTabSz="685526" rtl="0" eaLnBrk="1" latinLnBrk="0" hangingPunct="1">
        <a:lnSpc>
          <a:spcPct val="90000"/>
        </a:lnSpc>
        <a:spcBef>
          <a:spcPts val="375"/>
        </a:spcBef>
        <a:buFont typeface="Arial" panose="020B0604020202020204" pitchFamily="34" charset="0"/>
        <a:buChar char="•"/>
        <a:defRPr sz="1799" kern="1200">
          <a:solidFill>
            <a:schemeClr val="tx1"/>
          </a:solidFill>
          <a:latin typeface="+mn-lt"/>
          <a:ea typeface="+mn-ea"/>
          <a:cs typeface="+mn-cs"/>
        </a:defRPr>
      </a:lvl2pPr>
      <a:lvl3pPr marL="856907" indent="-171381" algn="l" defTabSz="685526" rtl="0" eaLnBrk="1" latinLnBrk="0" hangingPunct="1">
        <a:lnSpc>
          <a:spcPct val="90000"/>
        </a:lnSpc>
        <a:spcBef>
          <a:spcPts val="375"/>
        </a:spcBef>
        <a:buFont typeface="Arial" panose="020B0604020202020204" pitchFamily="34" charset="0"/>
        <a:buChar char="•"/>
        <a:defRPr sz="1499" kern="1200">
          <a:solidFill>
            <a:schemeClr val="tx1"/>
          </a:solidFill>
          <a:latin typeface="+mn-lt"/>
          <a:ea typeface="+mn-ea"/>
          <a:cs typeface="+mn-cs"/>
        </a:defRPr>
      </a:lvl3pPr>
      <a:lvl4pPr marL="1199670"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4pPr>
      <a:lvl5pPr marL="1542433"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5pPr>
      <a:lvl6pPr marL="1885196"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7958"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721"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484"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526" rtl="0" eaLnBrk="1" latinLnBrk="0" hangingPunct="1">
        <a:defRPr sz="1349" kern="1200">
          <a:solidFill>
            <a:schemeClr val="tx1"/>
          </a:solidFill>
          <a:latin typeface="+mn-lt"/>
          <a:ea typeface="+mn-ea"/>
          <a:cs typeface="+mn-cs"/>
        </a:defRPr>
      </a:lvl1pPr>
      <a:lvl2pPr marL="342763" algn="l" defTabSz="685526" rtl="0" eaLnBrk="1" latinLnBrk="0" hangingPunct="1">
        <a:defRPr sz="1349" kern="1200">
          <a:solidFill>
            <a:schemeClr val="tx1"/>
          </a:solidFill>
          <a:latin typeface="+mn-lt"/>
          <a:ea typeface="+mn-ea"/>
          <a:cs typeface="+mn-cs"/>
        </a:defRPr>
      </a:lvl2pPr>
      <a:lvl3pPr marL="685526" algn="l" defTabSz="685526" rtl="0" eaLnBrk="1" latinLnBrk="0" hangingPunct="1">
        <a:defRPr sz="1349" kern="1200">
          <a:solidFill>
            <a:schemeClr val="tx1"/>
          </a:solidFill>
          <a:latin typeface="+mn-lt"/>
          <a:ea typeface="+mn-ea"/>
          <a:cs typeface="+mn-cs"/>
        </a:defRPr>
      </a:lvl3pPr>
      <a:lvl4pPr marL="1028289" algn="l" defTabSz="685526" rtl="0" eaLnBrk="1" latinLnBrk="0" hangingPunct="1">
        <a:defRPr sz="1349" kern="1200">
          <a:solidFill>
            <a:schemeClr val="tx1"/>
          </a:solidFill>
          <a:latin typeface="+mn-lt"/>
          <a:ea typeface="+mn-ea"/>
          <a:cs typeface="+mn-cs"/>
        </a:defRPr>
      </a:lvl4pPr>
      <a:lvl5pPr marL="1371051" algn="l" defTabSz="685526" rtl="0" eaLnBrk="1" latinLnBrk="0" hangingPunct="1">
        <a:defRPr sz="1349" kern="1200">
          <a:solidFill>
            <a:schemeClr val="tx1"/>
          </a:solidFill>
          <a:latin typeface="+mn-lt"/>
          <a:ea typeface="+mn-ea"/>
          <a:cs typeface="+mn-cs"/>
        </a:defRPr>
      </a:lvl5pPr>
      <a:lvl6pPr marL="1713814" algn="l" defTabSz="685526" rtl="0" eaLnBrk="1" latinLnBrk="0" hangingPunct="1">
        <a:defRPr sz="1349" kern="1200">
          <a:solidFill>
            <a:schemeClr val="tx1"/>
          </a:solidFill>
          <a:latin typeface="+mn-lt"/>
          <a:ea typeface="+mn-ea"/>
          <a:cs typeface="+mn-cs"/>
        </a:defRPr>
      </a:lvl6pPr>
      <a:lvl7pPr marL="2056577" algn="l" defTabSz="685526" rtl="0" eaLnBrk="1" latinLnBrk="0" hangingPunct="1">
        <a:defRPr sz="1349" kern="1200">
          <a:solidFill>
            <a:schemeClr val="tx1"/>
          </a:solidFill>
          <a:latin typeface="+mn-lt"/>
          <a:ea typeface="+mn-ea"/>
          <a:cs typeface="+mn-cs"/>
        </a:defRPr>
      </a:lvl7pPr>
      <a:lvl8pPr marL="2399340" algn="l" defTabSz="685526" rtl="0" eaLnBrk="1" latinLnBrk="0" hangingPunct="1">
        <a:defRPr sz="1349" kern="1200">
          <a:solidFill>
            <a:schemeClr val="tx1"/>
          </a:solidFill>
          <a:latin typeface="+mn-lt"/>
          <a:ea typeface="+mn-ea"/>
          <a:cs typeface="+mn-cs"/>
        </a:defRPr>
      </a:lvl8pPr>
      <a:lvl9pPr marL="2742103" algn="l" defTabSz="685526" rtl="0" eaLnBrk="1" latinLnBrk="0" hangingPunct="1">
        <a:defRPr sz="13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12.xml"/><Relationship Id="rId4" Type="http://schemas.openxmlformats.org/officeDocument/2006/relationships/image" Target="../media/image60.emf"/></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p:cNvSpPr>
            <a:spLocks noChangeArrowheads="1"/>
          </p:cNvSpPr>
          <p:nvPr/>
        </p:nvSpPr>
        <p:spPr bwMode="auto">
          <a:xfrm>
            <a:off x="4270998" y="2054603"/>
            <a:ext cx="33990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zh-CN" altLang="en-US" sz="2800" dirty="0">
                <a:solidFill>
                  <a:schemeClr val="tx1">
                    <a:lumMod val="75000"/>
                    <a:lumOff val="25000"/>
                  </a:schemeClr>
                </a:solidFill>
                <a:latin typeface="Impact" pitchFamily="34" charset="0"/>
                <a:ea typeface="微软雅黑" pitchFamily="34" charset="-122"/>
                <a:cs typeface="宋体" pitchFamily="2" charset="-122"/>
              </a:rPr>
              <a:t>项目一 平面广告设计</a:t>
            </a:r>
            <a:endParaRPr lang="en-US" altLang="zh-CN" sz="2800" dirty="0">
              <a:solidFill>
                <a:schemeClr val="tx1">
                  <a:lumMod val="75000"/>
                  <a:lumOff val="25000"/>
                </a:schemeClr>
              </a:solidFill>
              <a:latin typeface="Impact" pitchFamily="34" charset="0"/>
              <a:ea typeface="微软雅黑" pitchFamily="34" charset="-122"/>
              <a:cs typeface="宋体" pitchFamily="2" charset="-122"/>
            </a:endParaRPr>
          </a:p>
        </p:txBody>
      </p:sp>
      <p:sp>
        <p:nvSpPr>
          <p:cNvPr id="19" name="Line 21"/>
          <p:cNvSpPr>
            <a:spLocks noChangeShapeType="1"/>
          </p:cNvSpPr>
          <p:nvPr/>
        </p:nvSpPr>
        <p:spPr bwMode="auto">
          <a:xfrm>
            <a:off x="4270998" y="2675012"/>
            <a:ext cx="3399012" cy="0"/>
          </a:xfrm>
          <a:prstGeom prst="line">
            <a:avLst/>
          </a:prstGeom>
          <a:noFill/>
          <a:ln w="6350">
            <a:solidFill>
              <a:schemeClr val="tx1">
                <a:lumMod val="75000"/>
                <a:lumOff val="2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ln>
                <a:solidFill>
                  <a:schemeClr val="tx1">
                    <a:lumMod val="75000"/>
                    <a:lumOff val="25000"/>
                  </a:schemeClr>
                </a:solidFill>
              </a:ln>
              <a:solidFill>
                <a:srgbClr val="000000"/>
              </a:solidFill>
              <a:latin typeface="Arial" pitchFamily="34" charset="0"/>
            </a:endParaRPr>
          </a:p>
        </p:txBody>
      </p:sp>
      <p:sp>
        <p:nvSpPr>
          <p:cNvPr id="10" name="Rectangle 20"/>
          <p:cNvSpPr>
            <a:spLocks noChangeArrowheads="1"/>
          </p:cNvSpPr>
          <p:nvPr/>
        </p:nvSpPr>
        <p:spPr bwMode="auto">
          <a:xfrm>
            <a:off x="4557024" y="2795285"/>
            <a:ext cx="339901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900" dirty="0">
                <a:solidFill>
                  <a:schemeClr val="accent1"/>
                </a:solidFill>
                <a:latin typeface="微软雅黑" pitchFamily="34" charset="-122"/>
                <a:ea typeface="微软雅黑" pitchFamily="34" charset="-122"/>
                <a:cs typeface="Arial" pitchFamily="34" charset="0"/>
              </a:rPr>
              <a:t>●</a:t>
            </a:r>
            <a:r>
              <a:rPr lang="zh-CN" altLang="en-US" sz="900" b="1" dirty="0">
                <a:solidFill>
                  <a:srgbClr val="8BC145"/>
                </a:solidFill>
                <a:latin typeface="微软雅黑" pitchFamily="34" charset="-122"/>
                <a:ea typeface="微软雅黑" pitchFamily="34" charset="-122"/>
                <a:cs typeface="Arial" pitchFamily="34" charset="0"/>
              </a:rPr>
              <a:t>任务一 设计招贴广告       </a:t>
            </a:r>
            <a:r>
              <a:rPr lang="zh-CN" altLang="en-US" sz="900" dirty="0">
                <a:solidFill>
                  <a:schemeClr val="accent1"/>
                </a:solidFill>
                <a:latin typeface="微软雅黑" pitchFamily="34" charset="-122"/>
                <a:ea typeface="微软雅黑" pitchFamily="34" charset="-122"/>
                <a:cs typeface="Arial" pitchFamily="34" charset="0"/>
              </a:rPr>
              <a:t>●</a:t>
            </a:r>
            <a:r>
              <a:rPr lang="zh-CN" altLang="en-US" sz="900" dirty="0">
                <a:solidFill>
                  <a:srgbClr val="53585E"/>
                </a:solidFill>
                <a:latin typeface="微软雅黑" pitchFamily="34" charset="-122"/>
                <a:ea typeface="微软雅黑" pitchFamily="34" charset="-122"/>
                <a:cs typeface="Arial" pitchFamily="34" charset="0"/>
              </a:rPr>
              <a:t>任务二 设计</a:t>
            </a:r>
            <a:r>
              <a:rPr lang="en-US" altLang="zh-CN" sz="900" dirty="0">
                <a:solidFill>
                  <a:srgbClr val="53585E"/>
                </a:solidFill>
                <a:latin typeface="微软雅黑" pitchFamily="34" charset="-122"/>
                <a:ea typeface="微软雅黑" pitchFamily="34" charset="-122"/>
                <a:cs typeface="Arial" pitchFamily="34" charset="0"/>
              </a:rPr>
              <a:t>DM</a:t>
            </a:r>
            <a:r>
              <a:rPr lang="zh-CN" altLang="en-US" sz="900" dirty="0">
                <a:solidFill>
                  <a:srgbClr val="53585E"/>
                </a:solidFill>
                <a:latin typeface="微软雅黑" pitchFamily="34" charset="-122"/>
                <a:ea typeface="微软雅黑" pitchFamily="34" charset="-122"/>
                <a:cs typeface="Arial" pitchFamily="34" charset="0"/>
              </a:rPr>
              <a:t>广告</a:t>
            </a:r>
          </a:p>
        </p:txBody>
      </p:sp>
      <p:grpSp>
        <p:nvGrpSpPr>
          <p:cNvPr id="2" name="组合 1">
            <a:extLst>
              <a:ext uri="{FF2B5EF4-FFF2-40B4-BE49-F238E27FC236}">
                <a16:creationId xmlns:a16="http://schemas.microsoft.com/office/drawing/2014/main" id="{C5AE633C-19D7-0825-5BDB-66F8A558C729}"/>
              </a:ext>
            </a:extLst>
          </p:cNvPr>
          <p:cNvGrpSpPr/>
          <p:nvPr/>
        </p:nvGrpSpPr>
        <p:grpSpPr>
          <a:xfrm>
            <a:off x="-4649" y="-7938"/>
            <a:ext cx="4143061" cy="6269790"/>
            <a:chOff x="-4649" y="-7938"/>
            <a:chExt cx="4143061" cy="6269790"/>
          </a:xfrm>
        </p:grpSpPr>
        <p:sp>
          <p:nvSpPr>
            <p:cNvPr id="6" name="Freeform 6"/>
            <p:cNvSpPr/>
            <p:nvPr/>
          </p:nvSpPr>
          <p:spPr bwMode="auto">
            <a:xfrm>
              <a:off x="13606" y="-7938"/>
              <a:ext cx="2556000" cy="5159376"/>
            </a:xfrm>
            <a:custGeom>
              <a:avLst/>
              <a:gdLst>
                <a:gd name="T0" fmla="*/ 0 w 1624"/>
                <a:gd name="T1" fmla="*/ 0 h 3250"/>
                <a:gd name="T2" fmla="*/ 1624 w 1624"/>
                <a:gd name="T3" fmla="*/ 1625 h 3250"/>
                <a:gd name="T4" fmla="*/ 0 w 1624"/>
                <a:gd name="T5" fmla="*/ 3250 h 3250"/>
                <a:gd name="T6" fmla="*/ 0 w 1624"/>
                <a:gd name="T7" fmla="*/ 0 h 3250"/>
              </a:gdLst>
              <a:ahLst/>
              <a:cxnLst>
                <a:cxn ang="0">
                  <a:pos x="T0" y="T1"/>
                </a:cxn>
                <a:cxn ang="0">
                  <a:pos x="T2" y="T3"/>
                </a:cxn>
                <a:cxn ang="0">
                  <a:pos x="T4" y="T5"/>
                </a:cxn>
                <a:cxn ang="0">
                  <a:pos x="T6" y="T7"/>
                </a:cxn>
              </a:cxnLst>
              <a:rect l="0" t="0" r="r" b="b"/>
              <a:pathLst>
                <a:path w="1624" h="3250">
                  <a:moveTo>
                    <a:pt x="0" y="0"/>
                  </a:moveTo>
                  <a:lnTo>
                    <a:pt x="1624" y="1625"/>
                  </a:lnTo>
                  <a:lnTo>
                    <a:pt x="0" y="3250"/>
                  </a:lnTo>
                  <a:lnTo>
                    <a:pt x="0" y="0"/>
                  </a:lnTo>
                  <a:close/>
                </a:path>
              </a:pathLst>
            </a:custGeom>
            <a:blipFill>
              <a:blip r:embed="rId2" cstate="screen"/>
              <a:srcRect/>
              <a:stretch>
                <a:fillRect/>
              </a:stretch>
            </a:blipFill>
            <a:ln w="12700" cap="flat">
              <a:noFill/>
              <a:prstDash val="solid"/>
              <a:miter lim="800000"/>
            </a:ln>
          </p:spPr>
          <p:txBody>
            <a:bodyPr vert="horz" wrap="square" lIns="91440" tIns="45720" rIns="91440" bIns="45720" numCol="1" anchor="t" anchorCtr="0" compatLnSpc="1"/>
            <a:lstStyle/>
            <a:p>
              <a:endParaRPr lang="zh-CN" altLang="en-US"/>
            </a:p>
          </p:txBody>
        </p:sp>
        <p:sp>
          <p:nvSpPr>
            <p:cNvPr id="7" name="Freeform 7"/>
            <p:cNvSpPr/>
            <p:nvPr/>
          </p:nvSpPr>
          <p:spPr bwMode="auto">
            <a:xfrm>
              <a:off x="13606" y="2133600"/>
              <a:ext cx="438938" cy="876300"/>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8" name="Freeform 8"/>
            <p:cNvSpPr/>
            <p:nvPr/>
          </p:nvSpPr>
          <p:spPr bwMode="auto">
            <a:xfrm>
              <a:off x="1979367" y="1562844"/>
              <a:ext cx="580472" cy="1158916"/>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 name="Freeform 9"/>
            <p:cNvSpPr/>
            <p:nvPr/>
          </p:nvSpPr>
          <p:spPr bwMode="auto">
            <a:xfrm>
              <a:off x="2235737" y="2089959"/>
              <a:ext cx="471804" cy="94530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1" name="菱形 10"/>
            <p:cNvSpPr/>
            <p:nvPr/>
          </p:nvSpPr>
          <p:spPr>
            <a:xfrm>
              <a:off x="1049254" y="3165533"/>
              <a:ext cx="2034712" cy="2034712"/>
            </a:xfrm>
            <a:prstGeom prst="diamond">
              <a:avLst/>
            </a:prstGeom>
            <a:blipFill>
              <a:blip r:embed="rId3" cstate="print"/>
              <a:srcRect/>
              <a:stretch>
                <a:fillRect r="3"/>
              </a:stretch>
            </a:blipFill>
            <a:ln w="6350" cap="flat">
              <a:noFill/>
              <a:prstDash val="solid"/>
              <a:miter lim="800000"/>
            </a:ln>
          </p:spPr>
          <p:txBody>
            <a:bodyPr vert="horz" wrap="square" lIns="91440" tIns="45720" rIns="91440" bIns="45720" numCol="1" anchor="t" anchorCtr="0" compatLnSpc="1"/>
            <a:lstStyle/>
            <a:p>
              <a:endParaRPr lang="zh-CN" altLang="en-US"/>
            </a:p>
          </p:txBody>
        </p:sp>
        <p:sp>
          <p:nvSpPr>
            <p:cNvPr id="12" name="菱形 11"/>
            <p:cNvSpPr/>
            <p:nvPr/>
          </p:nvSpPr>
          <p:spPr>
            <a:xfrm>
              <a:off x="-4649" y="4227140"/>
              <a:ext cx="2034712" cy="2034712"/>
            </a:xfrm>
            <a:prstGeom prst="diamond">
              <a:avLst/>
            </a:prstGeom>
            <a:solidFill>
              <a:schemeClr val="accent2"/>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5" name="菱形 14"/>
            <p:cNvSpPr/>
            <p:nvPr/>
          </p:nvSpPr>
          <p:spPr>
            <a:xfrm>
              <a:off x="2103700" y="4227140"/>
              <a:ext cx="2034712" cy="2034712"/>
            </a:xfrm>
            <a:prstGeom prst="diamond">
              <a:avLst/>
            </a:pr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grpSp>
      <p:sp>
        <p:nvSpPr>
          <p:cNvPr id="17" name="Rectangle 18"/>
          <p:cNvSpPr>
            <a:spLocks noChangeArrowheads="1"/>
          </p:cNvSpPr>
          <p:nvPr/>
        </p:nvSpPr>
        <p:spPr bwMode="auto">
          <a:xfrm>
            <a:off x="4426412" y="1562844"/>
            <a:ext cx="29110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学习单元三  平面设计制作</a:t>
            </a:r>
            <a:endParaRPr lang="en-US" altLang="zh-CN" sz="2000" b="1" dirty="0">
              <a:solidFill>
                <a:schemeClr val="accent1"/>
              </a:solidFill>
              <a:latin typeface="Impact" pitchFamily="34" charset="0"/>
              <a:ea typeface="微软雅黑" pitchFamily="34" charset="-122"/>
              <a:cs typeface="宋体" pitchFamily="2" charset="-122"/>
            </a:endParaRPr>
          </a:p>
        </p:txBody>
      </p:sp>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1400"/>
                                      </p:stCondLst>
                                      <p:iterate type="lt">
                                        <p:tmPct val="6667"/>
                                      </p:iterate>
                                      <p:childTnLst>
                                        <p:set>
                                          <p:cBhvr>
                                            <p:cTn id="6" dur="1" fill="hold">
                                              <p:stCondLst>
                                                <p:cond delay="0"/>
                                              </p:stCondLst>
                                            </p:cTn>
                                            <p:tgtEl>
                                              <p:spTgt spid="16"/>
                                            </p:tgtEl>
                                            <p:attrNameLst>
                                              <p:attrName>style.visibility</p:attrName>
                                            </p:attrNameLst>
                                          </p:cBhvr>
                                          <p:to>
                                            <p:strVal val="visible"/>
                                          </p:to>
                                        </p:set>
                                        <p:anim by="(-#ppt_w*2)" calcmode="lin" valueType="num">
                                          <p:cBhvr rctx="PPT">
                                            <p:cTn id="7" dur="375" autoRev="1" fill="hold">
                                              <p:stCondLst>
                                                <p:cond delay="0"/>
                                              </p:stCondLst>
                                            </p:cTn>
                                            <p:tgtEl>
                                              <p:spTgt spid="16"/>
                                            </p:tgtEl>
                                            <p:attrNameLst>
                                              <p:attrName>ppt_w</p:attrName>
                                            </p:attrNameLst>
                                          </p:cBhvr>
                                        </p:anim>
                                        <p:anim by="(#ppt_w*0.50)" calcmode="lin" valueType="num">
                                          <p:cBhvr>
                                            <p:cTn id="8" dur="375" decel="50000" autoRev="1" fill="hold">
                                              <p:stCondLst>
                                                <p:cond delay="0"/>
                                              </p:stCondLst>
                                            </p:cTn>
                                            <p:tgtEl>
                                              <p:spTgt spid="16"/>
                                            </p:tgtEl>
                                            <p:attrNameLst>
                                              <p:attrName>ppt_x</p:attrName>
                                            </p:attrNameLst>
                                          </p:cBhvr>
                                        </p:anim>
                                        <p:anim from="(-#ppt_h/2)" to="(#ppt_y)" calcmode="lin" valueType="num">
                                          <p:cBhvr>
                                            <p:cTn id="9" dur="750" fill="hold">
                                              <p:stCondLst>
                                                <p:cond delay="0"/>
                                              </p:stCondLst>
                                            </p:cTn>
                                            <p:tgtEl>
                                              <p:spTgt spid="16"/>
                                            </p:tgtEl>
                                            <p:attrNameLst>
                                              <p:attrName>ppt_y</p:attrName>
                                            </p:attrNameLst>
                                          </p:cBhvr>
                                        </p:anim>
                                        <p:animRot by="21600000">
                                          <p:cBhvr>
                                            <p:cTn id="10" dur="750" fill="hold">
                                              <p:stCondLst>
                                                <p:cond delay="0"/>
                                              </p:stCondLst>
                                            </p:cTn>
                                            <p:tgtEl>
                                              <p:spTgt spid="16"/>
                                            </p:tgtEl>
                                            <p:attrNameLst>
                                              <p:attrName>r</p:attrName>
                                            </p:attrNameLst>
                                          </p:cBhvr>
                                        </p:animRot>
                                      </p:childTnLst>
                                    </p:cTn>
                                  </p:par>
                                  <p:par>
                                    <p:cTn id="11" presetID="22" presetClass="entr" presetSubtype="8" fill="hold" grpId="0" nodeType="withEffect">
                                      <p:stCondLst>
                                        <p:cond delay="300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 presetClass="entr" presetSubtype="4" fill="hold" grpId="0" nodeType="withEffect" p14:presetBounceEnd="60000">
                                      <p:stCondLst>
                                        <p:cond delay="3500"/>
                                      </p:stCondLst>
                                      <p:childTnLst>
                                        <p:set>
                                          <p:cBhvr>
                                            <p:cTn id="15" dur="1" fill="hold">
                                              <p:stCondLst>
                                                <p:cond delay="0"/>
                                              </p:stCondLst>
                                            </p:cTn>
                                            <p:tgtEl>
                                              <p:spTgt spid="10"/>
                                            </p:tgtEl>
                                            <p:attrNameLst>
                                              <p:attrName>style.visibility</p:attrName>
                                            </p:attrNameLst>
                                          </p:cBhvr>
                                          <p:to>
                                            <p:strVal val="visible"/>
                                          </p:to>
                                        </p:set>
                                        <p:anim calcmode="lin" valueType="num" p14:bounceEnd="60000">
                                          <p:cBhvr additive="base">
                                            <p:cTn id="16" dur="5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56" presetClass="entr" presetSubtype="0" fill="hold" grpId="0" nodeType="withEffect">
                                      <p:stCondLst>
                                        <p:cond delay="1400"/>
                                      </p:stCondLst>
                                      <p:iterate type="lt">
                                        <p:tmPct val="6667"/>
                                      </p:iterate>
                                      <p:childTnLst>
                                        <p:set>
                                          <p:cBhvr>
                                            <p:cTn id="19" dur="1" fill="hold">
                                              <p:stCondLst>
                                                <p:cond delay="0"/>
                                              </p:stCondLst>
                                            </p:cTn>
                                            <p:tgtEl>
                                              <p:spTgt spid="17"/>
                                            </p:tgtEl>
                                            <p:attrNameLst>
                                              <p:attrName>style.visibility</p:attrName>
                                            </p:attrNameLst>
                                          </p:cBhvr>
                                          <p:to>
                                            <p:strVal val="visible"/>
                                          </p:to>
                                        </p:set>
                                        <p:anim by="(-#ppt_w*2)" calcmode="lin" valueType="num">
                                          <p:cBhvr rctx="PPT">
                                            <p:cTn id="20" dur="375" autoRev="1" fill="hold">
                                              <p:stCondLst>
                                                <p:cond delay="0"/>
                                              </p:stCondLst>
                                            </p:cTn>
                                            <p:tgtEl>
                                              <p:spTgt spid="17"/>
                                            </p:tgtEl>
                                            <p:attrNameLst>
                                              <p:attrName>ppt_w</p:attrName>
                                            </p:attrNameLst>
                                          </p:cBhvr>
                                        </p:anim>
                                        <p:anim by="(#ppt_w*0.50)" calcmode="lin" valueType="num">
                                          <p:cBhvr>
                                            <p:cTn id="21" dur="375" decel="50000" autoRev="1" fill="hold">
                                              <p:stCondLst>
                                                <p:cond delay="0"/>
                                              </p:stCondLst>
                                            </p:cTn>
                                            <p:tgtEl>
                                              <p:spTgt spid="17"/>
                                            </p:tgtEl>
                                            <p:attrNameLst>
                                              <p:attrName>ppt_x</p:attrName>
                                            </p:attrNameLst>
                                          </p:cBhvr>
                                        </p:anim>
                                        <p:anim from="(-#ppt_h/2)" to="(#ppt_y)" calcmode="lin" valueType="num">
                                          <p:cBhvr>
                                            <p:cTn id="22" dur="750" fill="hold">
                                              <p:stCondLst>
                                                <p:cond delay="0"/>
                                              </p:stCondLst>
                                            </p:cTn>
                                            <p:tgtEl>
                                              <p:spTgt spid="17"/>
                                            </p:tgtEl>
                                            <p:attrNameLst>
                                              <p:attrName>ppt_y</p:attrName>
                                            </p:attrNameLst>
                                          </p:cBhvr>
                                        </p:anim>
                                        <p:animRot by="21600000">
                                          <p:cBhvr>
                                            <p:cTn id="23" dur="750" fill="hold">
                                              <p:stCondLst>
                                                <p:cond delay="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P spid="10" grpId="0"/>
          <p:bldP spid="1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1400"/>
                                      </p:stCondLst>
                                      <p:iterate type="lt">
                                        <p:tmPct val="6667"/>
                                      </p:iterate>
                                      <p:childTnLst>
                                        <p:set>
                                          <p:cBhvr>
                                            <p:cTn id="6" dur="1" fill="hold">
                                              <p:stCondLst>
                                                <p:cond delay="0"/>
                                              </p:stCondLst>
                                            </p:cTn>
                                            <p:tgtEl>
                                              <p:spTgt spid="16"/>
                                            </p:tgtEl>
                                            <p:attrNameLst>
                                              <p:attrName>style.visibility</p:attrName>
                                            </p:attrNameLst>
                                          </p:cBhvr>
                                          <p:to>
                                            <p:strVal val="visible"/>
                                          </p:to>
                                        </p:set>
                                        <p:anim by="(-#ppt_w*2)" calcmode="lin" valueType="num">
                                          <p:cBhvr rctx="PPT">
                                            <p:cTn id="7" dur="375" autoRev="1" fill="hold">
                                              <p:stCondLst>
                                                <p:cond delay="0"/>
                                              </p:stCondLst>
                                            </p:cTn>
                                            <p:tgtEl>
                                              <p:spTgt spid="16"/>
                                            </p:tgtEl>
                                            <p:attrNameLst>
                                              <p:attrName>ppt_w</p:attrName>
                                            </p:attrNameLst>
                                          </p:cBhvr>
                                        </p:anim>
                                        <p:anim by="(#ppt_w*0.50)" calcmode="lin" valueType="num">
                                          <p:cBhvr>
                                            <p:cTn id="8" dur="375" decel="50000" autoRev="1" fill="hold">
                                              <p:stCondLst>
                                                <p:cond delay="0"/>
                                              </p:stCondLst>
                                            </p:cTn>
                                            <p:tgtEl>
                                              <p:spTgt spid="16"/>
                                            </p:tgtEl>
                                            <p:attrNameLst>
                                              <p:attrName>ppt_x</p:attrName>
                                            </p:attrNameLst>
                                          </p:cBhvr>
                                        </p:anim>
                                        <p:anim from="(-#ppt_h/2)" to="(#ppt_y)" calcmode="lin" valueType="num">
                                          <p:cBhvr>
                                            <p:cTn id="9" dur="750" fill="hold">
                                              <p:stCondLst>
                                                <p:cond delay="0"/>
                                              </p:stCondLst>
                                            </p:cTn>
                                            <p:tgtEl>
                                              <p:spTgt spid="16"/>
                                            </p:tgtEl>
                                            <p:attrNameLst>
                                              <p:attrName>ppt_y</p:attrName>
                                            </p:attrNameLst>
                                          </p:cBhvr>
                                        </p:anim>
                                        <p:animRot by="21600000">
                                          <p:cBhvr>
                                            <p:cTn id="10" dur="750" fill="hold">
                                              <p:stCondLst>
                                                <p:cond delay="0"/>
                                              </p:stCondLst>
                                            </p:cTn>
                                            <p:tgtEl>
                                              <p:spTgt spid="16"/>
                                            </p:tgtEl>
                                            <p:attrNameLst>
                                              <p:attrName>r</p:attrName>
                                            </p:attrNameLst>
                                          </p:cBhvr>
                                        </p:animRot>
                                      </p:childTnLst>
                                    </p:cTn>
                                  </p:par>
                                  <p:par>
                                    <p:cTn id="11" presetID="22" presetClass="entr" presetSubtype="8" fill="hold" grpId="0" nodeType="withEffect">
                                      <p:stCondLst>
                                        <p:cond delay="300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 presetClass="entr" presetSubtype="4" fill="hold" grpId="0" nodeType="withEffect">
                                      <p:stCondLst>
                                        <p:cond delay="350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56" presetClass="entr" presetSubtype="0" fill="hold" grpId="0" nodeType="withEffect">
                                      <p:stCondLst>
                                        <p:cond delay="1400"/>
                                      </p:stCondLst>
                                      <p:iterate type="lt">
                                        <p:tmPct val="6667"/>
                                      </p:iterate>
                                      <p:childTnLst>
                                        <p:set>
                                          <p:cBhvr>
                                            <p:cTn id="19" dur="1" fill="hold">
                                              <p:stCondLst>
                                                <p:cond delay="0"/>
                                              </p:stCondLst>
                                            </p:cTn>
                                            <p:tgtEl>
                                              <p:spTgt spid="17"/>
                                            </p:tgtEl>
                                            <p:attrNameLst>
                                              <p:attrName>style.visibility</p:attrName>
                                            </p:attrNameLst>
                                          </p:cBhvr>
                                          <p:to>
                                            <p:strVal val="visible"/>
                                          </p:to>
                                        </p:set>
                                        <p:anim by="(-#ppt_w*2)" calcmode="lin" valueType="num">
                                          <p:cBhvr rctx="PPT">
                                            <p:cTn id="20" dur="375" autoRev="1" fill="hold">
                                              <p:stCondLst>
                                                <p:cond delay="0"/>
                                              </p:stCondLst>
                                            </p:cTn>
                                            <p:tgtEl>
                                              <p:spTgt spid="17"/>
                                            </p:tgtEl>
                                            <p:attrNameLst>
                                              <p:attrName>ppt_w</p:attrName>
                                            </p:attrNameLst>
                                          </p:cBhvr>
                                        </p:anim>
                                        <p:anim by="(#ppt_w*0.50)" calcmode="lin" valueType="num">
                                          <p:cBhvr>
                                            <p:cTn id="21" dur="375" decel="50000" autoRev="1" fill="hold">
                                              <p:stCondLst>
                                                <p:cond delay="0"/>
                                              </p:stCondLst>
                                            </p:cTn>
                                            <p:tgtEl>
                                              <p:spTgt spid="17"/>
                                            </p:tgtEl>
                                            <p:attrNameLst>
                                              <p:attrName>ppt_x</p:attrName>
                                            </p:attrNameLst>
                                          </p:cBhvr>
                                        </p:anim>
                                        <p:anim from="(-#ppt_h/2)" to="(#ppt_y)" calcmode="lin" valueType="num">
                                          <p:cBhvr>
                                            <p:cTn id="22" dur="750" fill="hold">
                                              <p:stCondLst>
                                                <p:cond delay="0"/>
                                              </p:stCondLst>
                                            </p:cTn>
                                            <p:tgtEl>
                                              <p:spTgt spid="17"/>
                                            </p:tgtEl>
                                            <p:attrNameLst>
                                              <p:attrName>ppt_y</p:attrName>
                                            </p:attrNameLst>
                                          </p:cBhvr>
                                        </p:anim>
                                        <p:animRot by="21600000">
                                          <p:cBhvr>
                                            <p:cTn id="23" dur="750" fill="hold">
                                              <p:stCondLst>
                                                <p:cond delay="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P spid="10" grpId="0"/>
          <p:bldP spid="17"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4"/>
          <p:cNvSpPr>
            <a:spLocks noChangeArrowheads="1"/>
          </p:cNvSpPr>
          <p:nvPr/>
        </p:nvSpPr>
        <p:spPr bwMode="auto">
          <a:xfrm>
            <a:off x="4426412" y="1302633"/>
            <a:ext cx="3446182" cy="20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）招贴的特点。</a:t>
            </a:r>
            <a:endParaRPr lang="en-US" altLang="zh-CN" sz="1200" b="1" dirty="0">
              <a:latin typeface="微软雅黑" panose="020B0503020204020204" pitchFamily="34" charset="-122"/>
              <a:ea typeface="微软雅黑" panose="020B0503020204020204" pitchFamily="34" charset="-122"/>
            </a:endParaRPr>
          </a:p>
        </p:txBody>
      </p:sp>
      <p:sp>
        <p:nvSpPr>
          <p:cNvPr id="6" name="Rectangle 24"/>
          <p:cNvSpPr>
            <a:spLocks noChangeArrowheads="1"/>
          </p:cNvSpPr>
          <p:nvPr/>
        </p:nvSpPr>
        <p:spPr bwMode="auto">
          <a:xfrm>
            <a:off x="4426412" y="1706956"/>
            <a:ext cx="3888000" cy="113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① 传播信息。</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招贴最初的作用是将信息（如产品特点、产品所在卖场、产品价格等信息）发布并让人能一目了然地知道，因此发布信息是招贴的首要特点。</a:t>
            </a: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b="2977"/>
          <a:stretch/>
        </p:blipFill>
        <p:spPr>
          <a:xfrm>
            <a:off x="1268231" y="1102329"/>
            <a:ext cx="2586485" cy="3488211"/>
          </a:xfrm>
          <a:prstGeom prst="rect">
            <a:avLst/>
          </a:prstGeom>
        </p:spPr>
      </p:pic>
      <p:sp>
        <p:nvSpPr>
          <p:cNvPr id="9" name="Rectangle 24"/>
          <p:cNvSpPr>
            <a:spLocks noChangeArrowheads="1"/>
          </p:cNvSpPr>
          <p:nvPr/>
        </p:nvSpPr>
        <p:spPr bwMode="auto">
          <a:xfrm>
            <a:off x="4426412" y="2979182"/>
            <a:ext cx="3888000" cy="113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② 商业性。</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招贴是广告的一种，通常为某些相关知识或产品作宣传，其目的是让人们参与相关知识或购买产品，所以招贴具有明显的商业性。</a:t>
            </a:r>
            <a:endParaRPr lang="en-US" altLang="zh-CN" sz="1200" dirty="0">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500" fill="hold"/>
                                            <p:tgtEl>
                                              <p:spTgt spid="5"/>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60000">
                                      <p:stCondLst>
                                        <p:cond delay="600"/>
                                      </p:stCondLst>
                                      <p:childTnLst>
                                        <p:set>
                                          <p:cBhvr>
                                            <p:cTn id="10" dur="1" fill="hold">
                                              <p:stCondLst>
                                                <p:cond delay="0"/>
                                              </p:stCondLst>
                                            </p:cTn>
                                            <p:tgtEl>
                                              <p:spTgt spid="6"/>
                                            </p:tgtEl>
                                            <p:attrNameLst>
                                              <p:attrName>style.visibility</p:attrName>
                                            </p:attrNameLst>
                                          </p:cBhvr>
                                          <p:to>
                                            <p:strVal val="visible"/>
                                          </p:to>
                                        </p:set>
                                        <p:anim calcmode="lin" valueType="num" p14:bounceEnd="60000">
                                          <p:cBhvr additive="base">
                                            <p:cTn id="11"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60000">
                                      <p:stCondLst>
                                        <p:cond delay="600"/>
                                      </p:stCondLst>
                                      <p:childTnLst>
                                        <p:set>
                                          <p:cBhvr>
                                            <p:cTn id="14" dur="1" fill="hold">
                                              <p:stCondLst>
                                                <p:cond delay="0"/>
                                              </p:stCondLst>
                                            </p:cTn>
                                            <p:tgtEl>
                                              <p:spTgt spid="2"/>
                                            </p:tgtEl>
                                            <p:attrNameLst>
                                              <p:attrName>style.visibility</p:attrName>
                                            </p:attrNameLst>
                                          </p:cBhvr>
                                          <p:to>
                                            <p:strVal val="visible"/>
                                          </p:to>
                                        </p:set>
                                        <p:anim calcmode="lin" valueType="num" p14:bounceEnd="60000">
                                          <p:cBhvr additive="base">
                                            <p:cTn id="15" dur="5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14:presetBounceEnd="60000">
                                      <p:stCondLst>
                                        <p:cond delay="600"/>
                                      </p:stCondLst>
                                      <p:childTnLst>
                                        <p:set>
                                          <p:cBhvr>
                                            <p:cTn id="18" dur="1" fill="hold">
                                              <p:stCondLst>
                                                <p:cond delay="0"/>
                                              </p:stCondLst>
                                            </p:cTn>
                                            <p:tgtEl>
                                              <p:spTgt spid="9"/>
                                            </p:tgtEl>
                                            <p:attrNameLst>
                                              <p:attrName>style.visibility</p:attrName>
                                            </p:attrNameLst>
                                          </p:cBhvr>
                                          <p:to>
                                            <p:strVal val="visible"/>
                                          </p:to>
                                        </p:set>
                                        <p:anim calcmode="lin" valueType="num" p14:bounceEnd="60000">
                                          <p:cBhvr additive="base">
                                            <p:cTn id="19" dur="500" fill="hold"/>
                                            <p:tgtEl>
                                              <p:spTgt spid="9"/>
                                            </p:tgtEl>
                                            <p:attrNameLst>
                                              <p:attrName>ppt_x</p:attrName>
                                            </p:attrNameLst>
                                          </p:cBhvr>
                                          <p:tavLst>
                                            <p:tav tm="0">
                                              <p:val>
                                                <p:strVal val="1+#ppt_w/2"/>
                                              </p:val>
                                            </p:tav>
                                            <p:tav tm="100000">
                                              <p:val>
                                                <p:strVal val="#ppt_x"/>
                                              </p:val>
                                            </p:tav>
                                          </p:tavLst>
                                        </p:anim>
                                        <p:anim calcmode="lin" valueType="num" p14:bounceEnd="60000">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6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6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6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7" name="Rectangle 24"/>
          <p:cNvSpPr>
            <a:spLocks noChangeArrowheads="1"/>
          </p:cNvSpPr>
          <p:nvPr/>
        </p:nvSpPr>
        <p:spPr bwMode="auto">
          <a:xfrm>
            <a:off x="859564" y="1003012"/>
            <a:ext cx="3717660" cy="169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③ 艺术性。</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招贴设计的目的在于吸引更多的人关注，因此招贴设计需要具有一定的特色，现在的招贴设计一般都色彩明亮、形式优美、创意独特，很具有艺术性。由于招贴多数张贴在户外，存在时间短，极具艺术性，所以国外称其为“瞬间的街头艺术”。</a:t>
            </a:r>
            <a:endParaRPr lang="en-US" altLang="zh-CN" sz="1200" dirty="0">
              <a:latin typeface="微软雅黑" panose="020B0503020204020204" pitchFamily="34" charset="-122"/>
              <a:ea typeface="微软雅黑" panose="020B0503020204020204" pitchFamily="34" charset="-122"/>
            </a:endParaRPr>
          </a:p>
        </p:txBody>
      </p:sp>
      <p:sp>
        <p:nvSpPr>
          <p:cNvPr id="8" name="Rectangle 24"/>
          <p:cNvSpPr>
            <a:spLocks noChangeArrowheads="1"/>
          </p:cNvSpPr>
          <p:nvPr/>
        </p:nvSpPr>
        <p:spPr bwMode="auto">
          <a:xfrm>
            <a:off x="859564" y="2771924"/>
            <a:ext cx="3717660" cy="141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④ 画面大。</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招贴需要张贴在公共场所，受到周围环境和各种因素的干扰，为了给来去匆匆的人们留下印象，大画面更有利于其展示和传递信息。因此招贴尺寸一般都比较大，常见的有全开、对开、长三开及特大画面等。</a:t>
            </a:r>
            <a:endParaRPr lang="en-US" altLang="zh-CN" sz="12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6412" y="1465477"/>
            <a:ext cx="3027802" cy="2354957"/>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grpId="0" nodeType="withEffect" p14:presetBounceEnd="60000">
                                      <p:stCondLst>
                                        <p:cond delay="600"/>
                                      </p:stCondLst>
                                      <p:childTnLst>
                                        <p:set>
                                          <p:cBhvr>
                                            <p:cTn id="11" dur="1" fill="hold">
                                              <p:stCondLst>
                                                <p:cond delay="0"/>
                                              </p:stCondLst>
                                            </p:cTn>
                                            <p:tgtEl>
                                              <p:spTgt spid="27"/>
                                            </p:tgtEl>
                                            <p:attrNameLst>
                                              <p:attrName>style.visibility</p:attrName>
                                            </p:attrNameLst>
                                          </p:cBhvr>
                                          <p:to>
                                            <p:strVal val="visible"/>
                                          </p:to>
                                        </p:set>
                                        <p:anim calcmode="lin" valueType="num" p14:bounceEnd="60000">
                                          <p:cBhvr additive="base">
                                            <p:cTn id="12" dur="500" fill="hold"/>
                                            <p:tgtEl>
                                              <p:spTgt spid="27"/>
                                            </p:tgtEl>
                                            <p:attrNameLst>
                                              <p:attrName>ppt_x</p:attrName>
                                            </p:attrNameLst>
                                          </p:cBhvr>
                                          <p:tavLst>
                                            <p:tav tm="0">
                                              <p:val>
                                                <p:strVal val="1+#ppt_w/2"/>
                                              </p:val>
                                            </p:tav>
                                            <p:tav tm="100000">
                                              <p:val>
                                                <p:strVal val="#ppt_x"/>
                                              </p:val>
                                            </p:tav>
                                          </p:tavLst>
                                        </p:anim>
                                        <p:anim calcmode="lin" valueType="num" p14:bounceEnd="60000">
                                          <p:cBhvr additive="base">
                                            <p:cTn id="13" dur="500" fill="hold"/>
                                            <p:tgtEl>
                                              <p:spTgt spid="27"/>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14:presetBounceEnd="60000">
                                      <p:stCondLst>
                                        <p:cond delay="600"/>
                                      </p:stCondLst>
                                      <p:childTnLst>
                                        <p:set>
                                          <p:cBhvr>
                                            <p:cTn id="15" dur="1" fill="hold">
                                              <p:stCondLst>
                                                <p:cond delay="0"/>
                                              </p:stCondLst>
                                            </p:cTn>
                                            <p:tgtEl>
                                              <p:spTgt spid="8"/>
                                            </p:tgtEl>
                                            <p:attrNameLst>
                                              <p:attrName>style.visibility</p:attrName>
                                            </p:attrNameLst>
                                          </p:cBhvr>
                                          <p:to>
                                            <p:strVal val="visible"/>
                                          </p:to>
                                        </p:set>
                                        <p:anim calcmode="lin" valueType="num" p14:bounceEnd="60000">
                                          <p:cBhvr additive="base">
                                            <p:cTn id="16" dur="500" fill="hold"/>
                                            <p:tgtEl>
                                              <p:spTgt spid="8"/>
                                            </p:tgtEl>
                                            <p:attrNameLst>
                                              <p:attrName>ppt_x</p:attrName>
                                            </p:attrNameLst>
                                          </p:cBhvr>
                                          <p:tavLst>
                                            <p:tav tm="0">
                                              <p:val>
                                                <p:strVal val="1+#ppt_w/2"/>
                                              </p:val>
                                            </p:tav>
                                            <p:tav tm="100000">
                                              <p:val>
                                                <p:strVal val="#ppt_x"/>
                                              </p:val>
                                            </p:tav>
                                          </p:tavLst>
                                        </p:anim>
                                        <p:anim calcmode="lin" valueType="num" p14:bounceEnd="60000">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grpId="0" nodeType="withEffect">
                                      <p:stCondLst>
                                        <p:cond delay="60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60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4"/>
          <p:cNvSpPr>
            <a:spLocks noChangeArrowheads="1"/>
          </p:cNvSpPr>
          <p:nvPr/>
        </p:nvSpPr>
        <p:spPr bwMode="auto">
          <a:xfrm>
            <a:off x="1006413" y="770956"/>
            <a:ext cx="3263744" cy="20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3</a:t>
            </a:r>
            <a:r>
              <a:rPr lang="zh-CN" altLang="en-US" sz="1200" b="1" dirty="0">
                <a:latin typeface="微软雅黑" panose="020B0503020204020204" pitchFamily="34" charset="-122"/>
                <a:ea typeface="微软雅黑" panose="020B0503020204020204" pitchFamily="34" charset="-122"/>
              </a:rPr>
              <a:t>）招贴种类。</a:t>
            </a:r>
            <a:endParaRPr lang="en-US" altLang="zh-CN" sz="1200" b="1" dirty="0">
              <a:latin typeface="微软雅黑" panose="020B0503020204020204" pitchFamily="34" charset="-122"/>
              <a:ea typeface="微软雅黑" panose="020B0503020204020204" pitchFamily="34" charset="-122"/>
            </a:endParaRPr>
          </a:p>
        </p:txBody>
      </p:sp>
      <p:sp>
        <p:nvSpPr>
          <p:cNvPr id="6" name="Rectangle 24"/>
          <p:cNvSpPr>
            <a:spLocks noChangeArrowheads="1"/>
          </p:cNvSpPr>
          <p:nvPr/>
        </p:nvSpPr>
        <p:spPr bwMode="auto">
          <a:xfrm>
            <a:off x="1006412" y="1058956"/>
            <a:ext cx="7128000" cy="175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按其应用来分，招贴可以概括地分为商业招贴和公益招贴，又可以细致地分为商业招贴、文化招贴、电影招贴和公益招贴。</a:t>
            </a:r>
          </a:p>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① 商业招贴。</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商业招贴是指宣传商品、品牌或商业服务的带有明显的商业性的广告招贴。商业招贴的设计要实现销售目标，因此商业招贴设计除了考虑表现产品的品质、风格外，还必须考虑受众的喜好，如图</a:t>
            </a:r>
            <a:r>
              <a:rPr lang="en-US" altLang="zh-CN" sz="1200" dirty="0">
                <a:latin typeface="微软雅黑" panose="020B0503020204020204" pitchFamily="34" charset="-122"/>
                <a:ea typeface="微软雅黑" panose="020B0503020204020204" pitchFamily="34" charset="-122"/>
              </a:rPr>
              <a:t>3-1-1</a:t>
            </a:r>
            <a:r>
              <a:rPr lang="zh-CN" altLang="en-US" sz="1200" dirty="0">
                <a:latin typeface="微软雅黑" panose="020B0503020204020204" pitchFamily="34" charset="-122"/>
                <a:ea typeface="微软雅黑" panose="020B0503020204020204" pitchFamily="34" charset="-122"/>
              </a:rPr>
              <a:t>和图</a:t>
            </a:r>
            <a:r>
              <a:rPr lang="en-US" altLang="zh-CN" sz="1200" dirty="0">
                <a:latin typeface="微软雅黑" panose="020B0503020204020204" pitchFamily="34" charset="-122"/>
                <a:ea typeface="微软雅黑" panose="020B0503020204020204" pitchFamily="34" charset="-122"/>
              </a:rPr>
              <a:t>3-1-2 </a:t>
            </a:r>
            <a:r>
              <a:rPr lang="zh-CN" altLang="en-US" sz="1200" dirty="0">
                <a:latin typeface="微软雅黑" panose="020B0503020204020204" pitchFamily="34" charset="-122"/>
                <a:ea typeface="微软雅黑" panose="020B0503020204020204" pitchFamily="34" charset="-122"/>
              </a:rPr>
              <a:t>所示。</a:t>
            </a: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nvGrpSpPr>
          <p:cNvPr id="4" name="组合 3"/>
          <p:cNvGrpSpPr/>
          <p:nvPr/>
        </p:nvGrpSpPr>
        <p:grpSpPr>
          <a:xfrm>
            <a:off x="2691779" y="2572191"/>
            <a:ext cx="1662635" cy="2362308"/>
            <a:chOff x="1306263" y="2671441"/>
            <a:chExt cx="1662635" cy="2362308"/>
          </a:xfrm>
        </p:grpSpPr>
        <p:pic>
          <p:nvPicPr>
            <p:cNvPr id="3" name="图片 2"/>
            <p:cNvPicPr>
              <a:picLocks noChangeAspect="1"/>
            </p:cNvPicPr>
            <p:nvPr/>
          </p:nvPicPr>
          <p:blipFill>
            <a:blip r:embed="rId2"/>
            <a:stretch>
              <a:fillRect/>
            </a:stretch>
          </p:blipFill>
          <p:spPr>
            <a:xfrm>
              <a:off x="1412206" y="2671441"/>
              <a:ext cx="1450751" cy="2104624"/>
            </a:xfrm>
            <a:prstGeom prst="rect">
              <a:avLst/>
            </a:prstGeom>
          </p:spPr>
        </p:pic>
        <p:sp>
          <p:nvSpPr>
            <p:cNvPr id="10" name="矩形 9"/>
            <p:cNvSpPr/>
            <p:nvPr/>
          </p:nvSpPr>
          <p:spPr>
            <a:xfrm>
              <a:off x="1306263" y="4787528"/>
              <a:ext cx="1662635"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3-1-1 </a:t>
              </a:r>
              <a:r>
                <a:rPr lang="zh-CN" altLang="en-US" sz="1000" dirty="0">
                  <a:latin typeface="微软雅黑" panose="020B0503020204020204" pitchFamily="34" charset="-122"/>
                  <a:ea typeface="微软雅黑" panose="020B0503020204020204" pitchFamily="34" charset="-122"/>
                </a:rPr>
                <a:t>加拿大广告艺术</a:t>
              </a:r>
              <a:r>
                <a:rPr lang="en-US" altLang="zh-CN" sz="1000" dirty="0">
                  <a:latin typeface="微软雅黑" panose="020B0503020204020204" pitchFamily="34" charset="-122"/>
                  <a:ea typeface="微软雅黑" panose="020B0503020204020204" pitchFamily="34" charset="-122"/>
                </a:rPr>
                <a:t>1</a:t>
              </a:r>
              <a:endParaRPr lang="zh-CN" altLang="en-US" sz="1000" dirty="0">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4851779" y="2593075"/>
            <a:ext cx="1662635" cy="2341424"/>
            <a:chOff x="3060856" y="2690336"/>
            <a:chExt cx="1662635" cy="2341424"/>
          </a:xfrm>
        </p:grpSpPr>
        <p:pic>
          <p:nvPicPr>
            <p:cNvPr id="7" name="图片 6"/>
            <p:cNvPicPr>
              <a:picLocks noChangeAspect="1"/>
            </p:cNvPicPr>
            <p:nvPr/>
          </p:nvPicPr>
          <p:blipFill rotWithShape="1">
            <a:blip r:embed="rId3"/>
            <a:srcRect t="2708"/>
            <a:stretch/>
          </p:blipFill>
          <p:spPr>
            <a:xfrm>
              <a:off x="3103859" y="2690336"/>
              <a:ext cx="1576630" cy="2095203"/>
            </a:xfrm>
            <a:prstGeom prst="rect">
              <a:avLst/>
            </a:prstGeom>
          </p:spPr>
        </p:pic>
        <p:sp>
          <p:nvSpPr>
            <p:cNvPr id="15" name="矩形 14"/>
            <p:cNvSpPr/>
            <p:nvPr/>
          </p:nvSpPr>
          <p:spPr>
            <a:xfrm>
              <a:off x="3060856" y="4785539"/>
              <a:ext cx="1662635"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3-1-2 </a:t>
              </a:r>
              <a:r>
                <a:rPr lang="zh-CN" altLang="en-US" sz="1000" dirty="0">
                  <a:latin typeface="微软雅黑" panose="020B0503020204020204" pitchFamily="34" charset="-122"/>
                  <a:ea typeface="微软雅黑" panose="020B0503020204020204" pitchFamily="34" charset="-122"/>
                </a:rPr>
                <a:t>加拿大广告艺术</a:t>
              </a:r>
              <a:r>
                <a:rPr lang="en-US" altLang="zh-CN" sz="1000" dirty="0">
                  <a:latin typeface="微软雅黑" panose="020B0503020204020204" pitchFamily="34" charset="-122"/>
                  <a:ea typeface="微软雅黑" panose="020B0503020204020204" pitchFamily="34" charset="-122"/>
                </a:rPr>
                <a:t>2</a:t>
              </a:r>
              <a:endParaRPr lang="zh-CN" altLang="en-US" sz="1000"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09844668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500" fill="hold"/>
                                            <p:tgtEl>
                                              <p:spTgt spid="5"/>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60000">
                                      <p:stCondLst>
                                        <p:cond delay="600"/>
                                      </p:stCondLst>
                                      <p:childTnLst>
                                        <p:set>
                                          <p:cBhvr>
                                            <p:cTn id="10" dur="1" fill="hold">
                                              <p:stCondLst>
                                                <p:cond delay="0"/>
                                              </p:stCondLst>
                                            </p:cTn>
                                            <p:tgtEl>
                                              <p:spTgt spid="6"/>
                                            </p:tgtEl>
                                            <p:attrNameLst>
                                              <p:attrName>style.visibility</p:attrName>
                                            </p:attrNameLst>
                                          </p:cBhvr>
                                          <p:to>
                                            <p:strVal val="visible"/>
                                          </p:to>
                                        </p:set>
                                        <p:anim calcmode="lin" valueType="num" p14:bounceEnd="60000">
                                          <p:cBhvr additive="base">
                                            <p:cTn id="11"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60000">
                                      <p:stCondLst>
                                        <p:cond delay="600"/>
                                      </p:stCondLst>
                                      <p:childTnLst>
                                        <p:set>
                                          <p:cBhvr>
                                            <p:cTn id="14" dur="1" fill="hold">
                                              <p:stCondLst>
                                                <p:cond delay="0"/>
                                              </p:stCondLst>
                                            </p:cTn>
                                            <p:tgtEl>
                                              <p:spTgt spid="4"/>
                                            </p:tgtEl>
                                            <p:attrNameLst>
                                              <p:attrName>style.visibility</p:attrName>
                                            </p:attrNameLst>
                                          </p:cBhvr>
                                          <p:to>
                                            <p:strVal val="visible"/>
                                          </p:to>
                                        </p:set>
                                        <p:anim calcmode="lin" valueType="num" p14:bounceEnd="60000">
                                          <p:cBhvr additive="base">
                                            <p:cTn id="15"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60000">
                                      <p:stCondLst>
                                        <p:cond delay="600"/>
                                      </p:stCondLst>
                                      <p:childTnLst>
                                        <p:set>
                                          <p:cBhvr>
                                            <p:cTn id="18" dur="1" fill="hold">
                                              <p:stCondLst>
                                                <p:cond delay="0"/>
                                              </p:stCondLst>
                                            </p:cTn>
                                            <p:tgtEl>
                                              <p:spTgt spid="8"/>
                                            </p:tgtEl>
                                            <p:attrNameLst>
                                              <p:attrName>style.visibility</p:attrName>
                                            </p:attrNameLst>
                                          </p:cBhvr>
                                          <p:to>
                                            <p:strVal val="visible"/>
                                          </p:to>
                                        </p:set>
                                        <p:anim calcmode="lin" valueType="num" p14:bounceEnd="60000">
                                          <p:cBhvr additive="base">
                                            <p:cTn id="19" dur="500" fill="hold"/>
                                            <p:tgtEl>
                                              <p:spTgt spid="8"/>
                                            </p:tgtEl>
                                            <p:attrNameLst>
                                              <p:attrName>ppt_x</p:attrName>
                                            </p:attrNameLst>
                                          </p:cBhvr>
                                          <p:tavLst>
                                            <p:tav tm="0">
                                              <p:val>
                                                <p:strVal val="1+#ppt_w/2"/>
                                              </p:val>
                                            </p:tav>
                                            <p:tav tm="100000">
                                              <p:val>
                                                <p:strVal val="#ppt_x"/>
                                              </p:val>
                                            </p:tav>
                                          </p:tavLst>
                                        </p:anim>
                                        <p:anim calcmode="lin" valueType="num" p14:bounceEnd="60000">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6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6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6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1010920" y="914956"/>
            <a:ext cx="7231491" cy="113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② 文化招贴。</a:t>
            </a:r>
            <a:endParaRPr lang="en-US" altLang="zh-CN" sz="1200" dirty="0">
              <a:latin typeface="微软雅黑" panose="020B0503020204020204" pitchFamily="34" charset="-122"/>
              <a:ea typeface="微软雅黑" panose="020B0503020204020204" pitchFamily="34" charset="-122"/>
            </a:endParaRP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文化招贴是指各种社会文化娱乐相关知识及各类演出展览的宣传招贴，如图</a:t>
            </a:r>
            <a:r>
              <a:rPr lang="en-US" altLang="zh-CN" sz="1200" dirty="0">
                <a:latin typeface="微软雅黑" panose="020B0503020204020204" pitchFamily="34" charset="-122"/>
                <a:ea typeface="微软雅黑" panose="020B0503020204020204" pitchFamily="34" charset="-122"/>
              </a:rPr>
              <a:t>3-1-3 </a:t>
            </a:r>
            <a:r>
              <a:rPr lang="zh-CN" altLang="en-US" sz="1200" dirty="0">
                <a:latin typeface="微软雅黑" panose="020B0503020204020204" pitchFamily="34" charset="-122"/>
                <a:ea typeface="微软雅黑" panose="020B0503020204020204" pitchFamily="34" charset="-122"/>
              </a:rPr>
              <a:t>所示。设计师需要根据展览或相关知识的内容、展览的种类选择运用合适的方法表现，也有人将文化招贴归为商业招贴，因为很多文化招贴是用来为商业性演出做宣传的。</a:t>
            </a:r>
            <a:endParaRPr lang="en-US" altLang="zh-CN" sz="1200" dirty="0">
              <a:latin typeface="微软雅黑" panose="020B0503020204020204" pitchFamily="34" charset="-122"/>
              <a:ea typeface="微软雅黑" panose="020B0503020204020204" pitchFamily="34" charset="-122"/>
            </a:endParaRP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nvGrpSpPr>
          <p:cNvPr id="9" name="组合 8"/>
          <p:cNvGrpSpPr/>
          <p:nvPr/>
        </p:nvGrpSpPr>
        <p:grpSpPr>
          <a:xfrm>
            <a:off x="2338412" y="2210956"/>
            <a:ext cx="4405692" cy="2527688"/>
            <a:chOff x="1196206" y="2210956"/>
            <a:chExt cx="4405692" cy="2527688"/>
          </a:xfrm>
        </p:grpSpPr>
        <p:sp>
          <p:nvSpPr>
            <p:cNvPr id="10" name="矩形 9"/>
            <p:cNvSpPr/>
            <p:nvPr/>
          </p:nvSpPr>
          <p:spPr>
            <a:xfrm>
              <a:off x="2276206" y="4492423"/>
              <a:ext cx="2238113"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3-1-3 </a:t>
              </a:r>
              <a:r>
                <a:rPr lang="zh-CN" altLang="en-US" sz="1000" dirty="0">
                  <a:latin typeface="微软雅黑" panose="020B0503020204020204" pitchFamily="34" charset="-122"/>
                  <a:ea typeface="微软雅黑" panose="020B0503020204020204" pitchFamily="34" charset="-122"/>
                </a:rPr>
                <a:t>北京</a:t>
              </a:r>
              <a:r>
                <a:rPr lang="en-US" altLang="zh-CN" sz="1000" dirty="0">
                  <a:latin typeface="微软雅黑" panose="020B0503020204020204" pitchFamily="34" charset="-122"/>
                  <a:ea typeface="微软雅黑" panose="020B0503020204020204" pitchFamily="34" charset="-122"/>
                </a:rPr>
                <a:t>2008 </a:t>
              </a:r>
              <a:r>
                <a:rPr lang="zh-CN" altLang="en-US" sz="1000" dirty="0">
                  <a:latin typeface="微软雅黑" panose="020B0503020204020204" pitchFamily="34" charset="-122"/>
                  <a:ea typeface="微软雅黑" panose="020B0503020204020204" pitchFamily="34" charset="-122"/>
                </a:rPr>
                <a:t>奥运海报</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靳埭强</a:t>
              </a:r>
            </a:p>
          </p:txBody>
        </p:sp>
        <p:pic>
          <p:nvPicPr>
            <p:cNvPr id="2" name="图片 1"/>
            <p:cNvPicPr>
              <a:picLocks noChangeAspect="1"/>
            </p:cNvPicPr>
            <p:nvPr/>
          </p:nvPicPr>
          <p:blipFill>
            <a:blip r:embed="rId2"/>
            <a:stretch>
              <a:fillRect/>
            </a:stretch>
          </p:blipFill>
          <p:spPr>
            <a:xfrm>
              <a:off x="1196206" y="2210956"/>
              <a:ext cx="4405692" cy="2136093"/>
            </a:xfrm>
            <a:prstGeom prst="rect">
              <a:avLst/>
            </a:prstGeom>
          </p:spPr>
        </p:pic>
      </p:grpSp>
    </p:spTree>
    <p:extLst>
      <p:ext uri="{BB962C8B-B14F-4D97-AF65-F5344CB8AC3E}">
        <p14:creationId xmlns:p14="http://schemas.microsoft.com/office/powerpoint/2010/main" val="10871106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60000">
                                          <p:cBhvr additive="base">
                                            <p:cTn id="11" dur="500" fill="hold"/>
                                            <p:tgtEl>
                                              <p:spTgt spid="9"/>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1173756" y="1635548"/>
            <a:ext cx="3468656" cy="113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③ 电影招贴。</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电影招贴是招贴中一个比较常见的种类，可以划分到商业招贴中，以宣传电影内容，吸引观众注意，刺激电影票房收入，如图</a:t>
            </a:r>
            <a:r>
              <a:rPr lang="en-US" altLang="zh-CN" sz="1200" dirty="0">
                <a:latin typeface="微软雅黑" panose="020B0503020204020204" pitchFamily="34" charset="-122"/>
                <a:ea typeface="微软雅黑" panose="020B0503020204020204" pitchFamily="34" charset="-122"/>
              </a:rPr>
              <a:t>3-1-4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nvGrpSpPr>
          <p:cNvPr id="4" name="组合 3"/>
          <p:cNvGrpSpPr/>
          <p:nvPr/>
        </p:nvGrpSpPr>
        <p:grpSpPr>
          <a:xfrm>
            <a:off x="4930412" y="842957"/>
            <a:ext cx="2603590" cy="3846221"/>
            <a:chOff x="3932206" y="770956"/>
            <a:chExt cx="2603590" cy="3846221"/>
          </a:xfrm>
        </p:grpSpPr>
        <p:sp>
          <p:nvSpPr>
            <p:cNvPr id="10" name="矩形 9"/>
            <p:cNvSpPr/>
            <p:nvPr/>
          </p:nvSpPr>
          <p:spPr>
            <a:xfrm>
              <a:off x="4796206" y="4370956"/>
              <a:ext cx="1202573"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3-1-4 </a:t>
              </a:r>
              <a:r>
                <a:rPr lang="zh-CN" altLang="en-US" sz="1000" dirty="0">
                  <a:latin typeface="微软雅黑" panose="020B0503020204020204" pitchFamily="34" charset="-122"/>
                  <a:ea typeface="微软雅黑" panose="020B0503020204020204" pitchFamily="34" charset="-122"/>
                </a:rPr>
                <a:t>电影招贴</a:t>
              </a:r>
            </a:p>
          </p:txBody>
        </p:sp>
        <p:pic>
          <p:nvPicPr>
            <p:cNvPr id="3" name="图片 2"/>
            <p:cNvPicPr>
              <a:picLocks noChangeAspect="1"/>
            </p:cNvPicPr>
            <p:nvPr/>
          </p:nvPicPr>
          <p:blipFill>
            <a:blip r:embed="rId2"/>
            <a:stretch>
              <a:fillRect/>
            </a:stretch>
          </p:blipFill>
          <p:spPr>
            <a:xfrm>
              <a:off x="3932206" y="770956"/>
              <a:ext cx="2603590" cy="3534810"/>
            </a:xfrm>
            <a:prstGeom prst="rect">
              <a:avLst/>
            </a:prstGeom>
          </p:spPr>
        </p:pic>
      </p:grpSp>
    </p:spTree>
    <p:extLst>
      <p:ext uri="{BB962C8B-B14F-4D97-AF65-F5344CB8AC3E}">
        <p14:creationId xmlns:p14="http://schemas.microsoft.com/office/powerpoint/2010/main" val="369718411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826412" y="698956"/>
            <a:ext cx="7488000" cy="86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④ 公益招贴。</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公益招贴是招贴的一个比较大的种类，主要是进行一些社会正能量的宣传，对公众进行环保、爱心、健康等方面的教育。这类招贴主题包括各种社会公益、道德宣传或政治思想的宣传等，如图</a:t>
            </a:r>
            <a:r>
              <a:rPr lang="en-US" altLang="zh-CN" sz="1200" dirty="0">
                <a:latin typeface="微软雅黑" panose="020B0503020204020204" pitchFamily="34" charset="-122"/>
                <a:ea typeface="微软雅黑" panose="020B0503020204020204" pitchFamily="34" charset="-122"/>
              </a:rPr>
              <a:t>3-1-5 </a:t>
            </a:r>
            <a:r>
              <a:rPr lang="zh-CN" altLang="en-US" sz="1200" dirty="0">
                <a:latin typeface="微软雅黑" panose="020B0503020204020204" pitchFamily="34" charset="-122"/>
                <a:ea typeface="微软雅黑" panose="020B0503020204020204" pitchFamily="34" charset="-122"/>
              </a:rPr>
              <a:t>和图</a:t>
            </a:r>
            <a:r>
              <a:rPr lang="en-US" altLang="zh-CN" sz="1200" dirty="0">
                <a:latin typeface="微软雅黑" panose="020B0503020204020204" pitchFamily="34" charset="-122"/>
                <a:ea typeface="微软雅黑" panose="020B0503020204020204" pitchFamily="34" charset="-122"/>
              </a:rPr>
              <a:t>3-1-6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nvGrpSpPr>
          <p:cNvPr id="8" name="组合 7"/>
          <p:cNvGrpSpPr/>
          <p:nvPr/>
        </p:nvGrpSpPr>
        <p:grpSpPr>
          <a:xfrm>
            <a:off x="2266412" y="1706956"/>
            <a:ext cx="2160000" cy="3199248"/>
            <a:chOff x="1196206" y="1766534"/>
            <a:chExt cx="2160000" cy="3199248"/>
          </a:xfrm>
        </p:grpSpPr>
        <p:sp>
          <p:nvSpPr>
            <p:cNvPr id="10" name="矩形 9"/>
            <p:cNvSpPr/>
            <p:nvPr/>
          </p:nvSpPr>
          <p:spPr>
            <a:xfrm>
              <a:off x="1700206" y="4719561"/>
              <a:ext cx="127791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3-1-5 </a:t>
              </a:r>
              <a:r>
                <a:rPr lang="zh-CN" altLang="en-US" sz="1000" dirty="0">
                  <a:latin typeface="微软雅黑" panose="020B0503020204020204" pitchFamily="34" charset="-122"/>
                  <a:ea typeface="微软雅黑" panose="020B0503020204020204" pitchFamily="34" charset="-122"/>
                </a:rPr>
                <a:t>公益招贴</a:t>
              </a:r>
              <a:r>
                <a:rPr lang="en-US" altLang="zh-CN" sz="1000" dirty="0">
                  <a:latin typeface="微软雅黑" panose="020B0503020204020204" pitchFamily="34" charset="-122"/>
                  <a:ea typeface="微软雅黑" panose="020B0503020204020204" pitchFamily="34" charset="-122"/>
                </a:rPr>
                <a:t>1</a:t>
              </a:r>
              <a:endParaRPr lang="zh-CN" altLang="en-US" sz="1000"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1196206" y="1766534"/>
              <a:ext cx="2160000" cy="2922643"/>
            </a:xfrm>
            <a:prstGeom prst="rect">
              <a:avLst/>
            </a:prstGeom>
          </p:spPr>
        </p:pic>
      </p:grpSp>
      <p:grpSp>
        <p:nvGrpSpPr>
          <p:cNvPr id="7" name="组合 6"/>
          <p:cNvGrpSpPr/>
          <p:nvPr/>
        </p:nvGrpSpPr>
        <p:grpSpPr>
          <a:xfrm>
            <a:off x="4714412" y="1706956"/>
            <a:ext cx="2156594" cy="3199248"/>
            <a:chOff x="3458056" y="1766534"/>
            <a:chExt cx="2156594" cy="3199248"/>
          </a:xfrm>
        </p:grpSpPr>
        <p:pic>
          <p:nvPicPr>
            <p:cNvPr id="5" name="图片 4"/>
            <p:cNvPicPr>
              <a:picLocks noChangeAspect="1"/>
            </p:cNvPicPr>
            <p:nvPr/>
          </p:nvPicPr>
          <p:blipFill>
            <a:blip r:embed="rId3"/>
            <a:stretch>
              <a:fillRect/>
            </a:stretch>
          </p:blipFill>
          <p:spPr>
            <a:xfrm>
              <a:off x="3458056" y="1766534"/>
              <a:ext cx="2156594" cy="2922643"/>
            </a:xfrm>
            <a:prstGeom prst="rect">
              <a:avLst/>
            </a:prstGeom>
          </p:spPr>
        </p:pic>
        <p:sp>
          <p:nvSpPr>
            <p:cNvPr id="11" name="矩形 10"/>
            <p:cNvSpPr/>
            <p:nvPr/>
          </p:nvSpPr>
          <p:spPr>
            <a:xfrm>
              <a:off x="3897396" y="4719561"/>
              <a:ext cx="127791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3-1-6 </a:t>
              </a:r>
              <a:r>
                <a:rPr lang="zh-CN" altLang="en-US" sz="1000" dirty="0">
                  <a:latin typeface="微软雅黑" panose="020B0503020204020204" pitchFamily="34" charset="-122"/>
                  <a:ea typeface="微软雅黑" panose="020B0503020204020204" pitchFamily="34" charset="-122"/>
                </a:rPr>
                <a:t>公益招贴</a:t>
              </a:r>
              <a:r>
                <a:rPr lang="en-US" altLang="zh-CN" sz="1000" dirty="0">
                  <a:latin typeface="微软雅黑" panose="020B0503020204020204" pitchFamily="34" charset="-122"/>
                  <a:ea typeface="微软雅黑" panose="020B0503020204020204" pitchFamily="34" charset="-122"/>
                </a:rPr>
                <a:t>2</a:t>
              </a:r>
              <a:endParaRPr lang="zh-CN" altLang="en-US" sz="1000"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0955229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500" fill="hold"/>
                                            <p:tgtEl>
                                              <p:spTgt spid="8"/>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6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60000">
                                          <p:cBhvr additive="base">
                                            <p:cTn id="15" dur="5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4"/>
          <p:cNvSpPr>
            <a:spLocks noChangeArrowheads="1"/>
          </p:cNvSpPr>
          <p:nvPr/>
        </p:nvSpPr>
        <p:spPr bwMode="auto">
          <a:xfrm>
            <a:off x="1114412" y="1163054"/>
            <a:ext cx="3244800" cy="20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4</a:t>
            </a:r>
            <a:r>
              <a:rPr lang="zh-CN" altLang="en-US" sz="1200" b="1" dirty="0">
                <a:latin typeface="微软雅黑" panose="020B0503020204020204" pitchFamily="34" charset="-122"/>
                <a:ea typeface="微软雅黑" panose="020B0503020204020204" pitchFamily="34" charset="-122"/>
              </a:rPr>
              <a:t>）文字在招贴中的表现方式及设计原则。</a:t>
            </a:r>
            <a:endParaRPr lang="en-US" altLang="zh-CN" sz="1200" b="1" dirty="0">
              <a:latin typeface="微软雅黑" panose="020B0503020204020204" pitchFamily="34" charset="-122"/>
              <a:ea typeface="微软雅黑" panose="020B0503020204020204" pitchFamily="34" charset="-122"/>
            </a:endParaRPr>
          </a:p>
        </p:txBody>
      </p:sp>
      <p:sp>
        <p:nvSpPr>
          <p:cNvPr id="6" name="Rectangle 24"/>
          <p:cNvSpPr>
            <a:spLocks noChangeArrowheads="1"/>
          </p:cNvSpPr>
          <p:nvPr/>
        </p:nvSpPr>
        <p:spPr bwMode="auto">
          <a:xfrm>
            <a:off x="1047211" y="1451053"/>
            <a:ext cx="3744000" cy="2865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招贴的构成要素主要有三部分：文字、图形、色彩。在设计时需要根据信息内容划分主次关系，对文字进行合理的编排设计，以提升招贴的视觉效果。</a:t>
            </a:r>
            <a:endParaRPr lang="en-US" altLang="zh-CN" sz="1200" dirty="0">
              <a:latin typeface="微软雅黑" panose="020B0503020204020204" pitchFamily="34" charset="-122"/>
              <a:ea typeface="微软雅黑" panose="020B0503020204020204" pitchFamily="34" charset="-122"/>
            </a:endParaRPr>
          </a:p>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① 装饰形象性字体设计。</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利用文字的结构对文字进行图形化处理，在文字局部添加图形，或对文字的某些笔画进行图形化处理，用图形的形象代替文字的笔画。如图</a:t>
            </a:r>
            <a:r>
              <a:rPr lang="en-US" altLang="zh-CN" sz="1200" dirty="0">
                <a:latin typeface="微软雅黑" panose="020B0503020204020204" pitchFamily="34" charset="-122"/>
                <a:ea typeface="微软雅黑" panose="020B0503020204020204" pitchFamily="34" charset="-122"/>
              </a:rPr>
              <a:t>3-1-7 </a:t>
            </a:r>
            <a:r>
              <a:rPr lang="zh-CN" altLang="en-US" sz="1200" dirty="0">
                <a:latin typeface="微软雅黑" panose="020B0503020204020204" pitchFamily="34" charset="-122"/>
                <a:ea typeface="微软雅黑" panose="020B0503020204020204" pitchFamily="34" charset="-122"/>
              </a:rPr>
              <a:t>所示，作品中用蜘蛛网图形表示法网，并巧妙地利用了贿赂的 “贿”字的形状与蜘蛛网的相似性，表达了法网恢恢、疏而不漏的主题。</a:t>
            </a: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nvGrpSpPr>
          <p:cNvPr id="9" name="组合 8"/>
          <p:cNvGrpSpPr/>
          <p:nvPr/>
        </p:nvGrpSpPr>
        <p:grpSpPr>
          <a:xfrm>
            <a:off x="5290412" y="986956"/>
            <a:ext cx="2593980" cy="3702221"/>
            <a:chOff x="4074226" y="770956"/>
            <a:chExt cx="2593980" cy="3702221"/>
          </a:xfrm>
        </p:grpSpPr>
        <p:sp>
          <p:nvSpPr>
            <p:cNvPr id="10" name="矩形 9"/>
            <p:cNvSpPr/>
            <p:nvPr/>
          </p:nvSpPr>
          <p:spPr>
            <a:xfrm>
              <a:off x="4074226" y="4226956"/>
              <a:ext cx="2593980" cy="246221"/>
            </a:xfrm>
            <a:prstGeom prst="rect">
              <a:avLst/>
            </a:prstGeom>
          </p:spPr>
          <p:txBody>
            <a:bodyPr wrap="none">
              <a:spAutoFit/>
            </a:bodyPr>
            <a:lstStyle/>
            <a:p>
              <a:r>
                <a:rPr lang="zh-CN" altLang="en-US" sz="1000" dirty="0"/>
                <a:t>图</a:t>
              </a:r>
              <a:r>
                <a:rPr lang="en-US" altLang="zh-CN" sz="1000" dirty="0">
                  <a:latin typeface="微软雅黑" panose="020B0503020204020204" pitchFamily="34" charset="-122"/>
                  <a:ea typeface="微软雅黑" panose="020B0503020204020204" pitchFamily="34" charset="-122"/>
                </a:rPr>
                <a:t>3-1-7 </a:t>
              </a:r>
              <a:r>
                <a:rPr lang="zh-CN" altLang="en-US" sz="1000" dirty="0">
                  <a:latin typeface="微软雅黑" panose="020B0503020204020204" pitchFamily="34" charset="-122"/>
                  <a:ea typeface="微软雅黑" panose="020B0503020204020204" pitchFamily="34" charset="-122"/>
                </a:rPr>
                <a:t>法网</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装饰形象性字体设计</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张书情</a:t>
              </a:r>
            </a:p>
          </p:txBody>
        </p:sp>
        <p:pic>
          <p:nvPicPr>
            <p:cNvPr id="2" name="图片 1"/>
            <p:cNvPicPr>
              <a:picLocks noChangeAspect="1"/>
            </p:cNvPicPr>
            <p:nvPr/>
          </p:nvPicPr>
          <p:blipFill>
            <a:blip r:embed="rId2"/>
            <a:stretch>
              <a:fillRect/>
            </a:stretch>
          </p:blipFill>
          <p:spPr>
            <a:xfrm>
              <a:off x="4125339" y="770956"/>
              <a:ext cx="2411525" cy="3358145"/>
            </a:xfrm>
            <a:prstGeom prst="rect">
              <a:avLst/>
            </a:prstGeom>
          </p:spPr>
        </p:pic>
      </p:grpSp>
    </p:spTree>
    <p:extLst>
      <p:ext uri="{BB962C8B-B14F-4D97-AF65-F5344CB8AC3E}">
        <p14:creationId xmlns:p14="http://schemas.microsoft.com/office/powerpoint/2010/main" val="384133701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500" fill="hold"/>
                                            <p:tgtEl>
                                              <p:spTgt spid="5"/>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60000">
                                      <p:stCondLst>
                                        <p:cond delay="600"/>
                                      </p:stCondLst>
                                      <p:childTnLst>
                                        <p:set>
                                          <p:cBhvr>
                                            <p:cTn id="10" dur="1" fill="hold">
                                              <p:stCondLst>
                                                <p:cond delay="0"/>
                                              </p:stCondLst>
                                            </p:cTn>
                                            <p:tgtEl>
                                              <p:spTgt spid="6"/>
                                            </p:tgtEl>
                                            <p:attrNameLst>
                                              <p:attrName>style.visibility</p:attrName>
                                            </p:attrNameLst>
                                          </p:cBhvr>
                                          <p:to>
                                            <p:strVal val="visible"/>
                                          </p:to>
                                        </p:set>
                                        <p:anim calcmode="lin" valueType="num" p14:bounceEnd="60000">
                                          <p:cBhvr additive="base">
                                            <p:cTn id="11"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60000">
                                      <p:stCondLst>
                                        <p:cond delay="600"/>
                                      </p:stCondLst>
                                      <p:childTnLst>
                                        <p:set>
                                          <p:cBhvr>
                                            <p:cTn id="14" dur="1" fill="hold">
                                              <p:stCondLst>
                                                <p:cond delay="0"/>
                                              </p:stCondLst>
                                            </p:cTn>
                                            <p:tgtEl>
                                              <p:spTgt spid="9"/>
                                            </p:tgtEl>
                                            <p:attrNameLst>
                                              <p:attrName>style.visibility</p:attrName>
                                            </p:attrNameLst>
                                          </p:cBhvr>
                                          <p:to>
                                            <p:strVal val="visible"/>
                                          </p:to>
                                        </p:set>
                                        <p:anim calcmode="lin" valueType="num" p14:bounceEnd="60000">
                                          <p:cBhvr additive="base">
                                            <p:cTn id="15" dur="500" fill="hold"/>
                                            <p:tgtEl>
                                              <p:spTgt spid="9"/>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6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6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1126674" y="1418956"/>
            <a:ext cx="3096000" cy="2524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② 意象性字体设计。</a:t>
            </a:r>
          </a:p>
          <a:p>
            <a:pPr marL="171438" indent="-171438" algn="just">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将文字图形化，将图形文字化，使设计具有一定的暗示性、象征性和趣味性。如图</a:t>
            </a:r>
            <a:r>
              <a:rPr lang="en-US" altLang="zh-CN" sz="1200" dirty="0">
                <a:latin typeface="微软雅黑" panose="020B0503020204020204" pitchFamily="34" charset="-122"/>
                <a:ea typeface="微软雅黑" panose="020B0503020204020204" pitchFamily="34" charset="-122"/>
              </a:rPr>
              <a:t>3-1-8 </a:t>
            </a:r>
            <a:r>
              <a:rPr lang="zh-CN" altLang="en-US" sz="1200" dirty="0">
                <a:latin typeface="微软雅黑" panose="020B0503020204020204" pitchFamily="34" charset="-122"/>
                <a:ea typeface="微软雅黑" panose="020B0503020204020204" pitchFamily="34" charset="-122"/>
              </a:rPr>
              <a:t>所示，这张招贴为靳埭强先生为</a:t>
            </a:r>
            <a:r>
              <a:rPr lang="en-US" altLang="zh-CN" sz="1200" dirty="0">
                <a:latin typeface="微软雅黑" panose="020B0503020204020204" pitchFamily="34" charset="-122"/>
                <a:ea typeface="微软雅黑" panose="020B0503020204020204" pitchFamily="34" charset="-122"/>
              </a:rPr>
              <a:t>2006 </a:t>
            </a:r>
            <a:r>
              <a:rPr lang="zh-CN" altLang="en-US" sz="1200" dirty="0">
                <a:latin typeface="微软雅黑" panose="020B0503020204020204" pitchFamily="34" charset="-122"/>
                <a:ea typeface="微软雅黑" panose="020B0503020204020204" pitchFamily="34" charset="-122"/>
              </a:rPr>
              <a:t>年香港当代水墨展做的招贴设计，他将“水墨”二字进行图形化组合设计，水字用毛笔手写，并巧妙地作了墨字中的笔画，形成一个图形化的墨字，形象生动地将“水墨”融合在一起，使人眼前一亮。</a:t>
            </a: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nvGrpSpPr>
          <p:cNvPr id="4" name="组合 3"/>
          <p:cNvGrpSpPr/>
          <p:nvPr/>
        </p:nvGrpSpPr>
        <p:grpSpPr>
          <a:xfrm>
            <a:off x="4930412" y="529427"/>
            <a:ext cx="2664000" cy="4121192"/>
            <a:chOff x="4004206" y="577874"/>
            <a:chExt cx="2664000" cy="4121192"/>
          </a:xfrm>
        </p:grpSpPr>
        <p:sp>
          <p:nvSpPr>
            <p:cNvPr id="10" name="矩形 9"/>
            <p:cNvSpPr/>
            <p:nvPr/>
          </p:nvSpPr>
          <p:spPr>
            <a:xfrm>
              <a:off x="4004206" y="4298956"/>
              <a:ext cx="2664000" cy="400110"/>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3-1-8 2006 </a:t>
              </a:r>
              <a:r>
                <a:rPr lang="zh-CN" altLang="en-US" sz="1000" dirty="0">
                  <a:latin typeface="微软雅黑" panose="020B0503020204020204" pitchFamily="34" charset="-122"/>
                  <a:ea typeface="微软雅黑" panose="020B0503020204020204" pitchFamily="34" charset="-122"/>
                </a:rPr>
                <a:t>年香港当代水墨展</a:t>
              </a:r>
              <a:endParaRPr lang="en-US" altLang="zh-CN" sz="1000" dirty="0">
                <a:latin typeface="微软雅黑" panose="020B0503020204020204" pitchFamily="34" charset="-122"/>
                <a:ea typeface="微软雅黑" panose="020B0503020204020204" pitchFamily="34" charset="-122"/>
              </a:endParaRPr>
            </a:p>
            <a:p>
              <a:r>
                <a:rPr lang="zh-CN" altLang="en-US" sz="1000" dirty="0">
                  <a:latin typeface="微软雅黑" panose="020B0503020204020204" pitchFamily="34" charset="-122"/>
                  <a:ea typeface="微软雅黑" panose="020B0503020204020204" pitchFamily="34" charset="-122"/>
                </a:rPr>
                <a:t>                      招贴</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意象性字体设计</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靳埭强</a:t>
              </a:r>
            </a:p>
          </p:txBody>
        </p:sp>
        <p:pic>
          <p:nvPicPr>
            <p:cNvPr id="3" name="图片 2"/>
            <p:cNvPicPr>
              <a:picLocks noChangeAspect="1"/>
            </p:cNvPicPr>
            <p:nvPr/>
          </p:nvPicPr>
          <p:blipFill>
            <a:blip r:embed="rId2"/>
            <a:stretch>
              <a:fillRect/>
            </a:stretch>
          </p:blipFill>
          <p:spPr>
            <a:xfrm>
              <a:off x="4072732" y="577874"/>
              <a:ext cx="2456928" cy="3702318"/>
            </a:xfrm>
            <a:prstGeom prst="rect">
              <a:avLst/>
            </a:prstGeom>
          </p:spPr>
        </p:pic>
      </p:grpSp>
    </p:spTree>
    <p:extLst>
      <p:ext uri="{BB962C8B-B14F-4D97-AF65-F5344CB8AC3E}">
        <p14:creationId xmlns:p14="http://schemas.microsoft.com/office/powerpoint/2010/main" val="270371115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600"/>
                                      </p:stCondLst>
                                      <p:childTnLst>
                                        <p:set>
                                          <p:cBhvr>
                                            <p:cTn id="10" dur="1" fill="hold">
                                              <p:stCondLst>
                                                <p:cond delay="0"/>
                                              </p:stCondLst>
                                            </p:cTn>
                                            <p:tgtEl>
                                              <p:spTgt spid="4"/>
                                            </p:tgtEl>
                                            <p:attrNameLst>
                                              <p:attrName>style.visibility</p:attrName>
                                            </p:attrNameLst>
                                          </p:cBhvr>
                                          <p:to>
                                            <p:strVal val="visible"/>
                                          </p:to>
                                        </p:set>
                                        <p:anim calcmode="lin" valueType="num" p14:bounceEnd="6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1114412" y="1613756"/>
            <a:ext cx="3271491" cy="1970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③ 立体感字体设计。</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利用透视原理、阴影效果、重叠效果等设计出具有立体感的文字。如图</a:t>
            </a:r>
            <a:r>
              <a:rPr lang="en-US" altLang="zh-CN" sz="1200" dirty="0">
                <a:latin typeface="微软雅黑" panose="020B0503020204020204" pitchFamily="34" charset="-122"/>
                <a:ea typeface="微软雅黑" panose="020B0503020204020204" pitchFamily="34" charset="-122"/>
              </a:rPr>
              <a:t>3-1-9 </a:t>
            </a:r>
            <a:r>
              <a:rPr lang="zh-CN" altLang="en-US" sz="1200" dirty="0">
                <a:latin typeface="微软雅黑" panose="020B0503020204020204" pitchFamily="34" charset="-122"/>
                <a:ea typeface="微软雅黑" panose="020B0503020204020204" pitchFamily="34" charset="-122"/>
              </a:rPr>
              <a:t>所示的中央美术学院七工作室举行的一次讲座的招贴，招贴中作者把文字进行了镂空折叠和部分填色的处理，使文字看上去有立体感，整个招贴也因此而变得生动。</a:t>
            </a: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nvGrpSpPr>
          <p:cNvPr id="5" name="组合 4"/>
          <p:cNvGrpSpPr/>
          <p:nvPr/>
        </p:nvGrpSpPr>
        <p:grpSpPr>
          <a:xfrm>
            <a:off x="5074412" y="770956"/>
            <a:ext cx="2619554" cy="3977740"/>
            <a:chOff x="3788206" y="492707"/>
            <a:chExt cx="2619554" cy="3977740"/>
          </a:xfrm>
        </p:grpSpPr>
        <p:sp>
          <p:nvSpPr>
            <p:cNvPr id="10" name="矩形 9"/>
            <p:cNvSpPr/>
            <p:nvPr/>
          </p:nvSpPr>
          <p:spPr>
            <a:xfrm>
              <a:off x="4305983" y="4224226"/>
              <a:ext cx="1584000"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3-1-9 </a:t>
              </a:r>
              <a:r>
                <a:rPr lang="zh-CN" altLang="en-US" sz="1000" dirty="0">
                  <a:latin typeface="微软雅黑" panose="020B0503020204020204" pitchFamily="34" charset="-122"/>
                  <a:ea typeface="微软雅黑" panose="020B0503020204020204" pitchFamily="34" charset="-122"/>
                </a:rPr>
                <a:t>立体感字体设计</a:t>
              </a:r>
            </a:p>
          </p:txBody>
        </p:sp>
        <p:pic>
          <p:nvPicPr>
            <p:cNvPr id="2" name="图片 1"/>
            <p:cNvPicPr>
              <a:picLocks noChangeAspect="1"/>
            </p:cNvPicPr>
            <p:nvPr/>
          </p:nvPicPr>
          <p:blipFill>
            <a:blip r:embed="rId2"/>
            <a:stretch>
              <a:fillRect/>
            </a:stretch>
          </p:blipFill>
          <p:spPr>
            <a:xfrm>
              <a:off x="3788206" y="492707"/>
              <a:ext cx="2619554" cy="3656076"/>
            </a:xfrm>
            <a:prstGeom prst="rect">
              <a:avLst/>
            </a:prstGeom>
          </p:spPr>
        </p:pic>
      </p:grpSp>
    </p:spTree>
    <p:extLst>
      <p:ext uri="{BB962C8B-B14F-4D97-AF65-F5344CB8AC3E}">
        <p14:creationId xmlns:p14="http://schemas.microsoft.com/office/powerpoint/2010/main" val="36972144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600"/>
                                      </p:stCondLst>
                                      <p:childTnLst>
                                        <p:set>
                                          <p:cBhvr>
                                            <p:cTn id="10" dur="1" fill="hold">
                                              <p:stCondLst>
                                                <p:cond delay="0"/>
                                              </p:stCondLst>
                                            </p:cTn>
                                            <p:tgtEl>
                                              <p:spTgt spid="5"/>
                                            </p:tgtEl>
                                            <p:attrNameLst>
                                              <p:attrName>style.visibility</p:attrName>
                                            </p:attrNameLst>
                                          </p:cBhvr>
                                          <p:to>
                                            <p:strVal val="visible"/>
                                          </p:to>
                                        </p:set>
                                        <p:anim calcmode="lin" valueType="num" p14:bounceEnd="60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1017466" y="1442683"/>
            <a:ext cx="3600000" cy="1970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④ 异形字体设计。</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对文字采用拉长、压扁、旋转、倾斜、重叠等方式，改变文字形式，使其形成特殊的异形字体或文字效果。如图</a:t>
            </a:r>
            <a:r>
              <a:rPr lang="en-US" altLang="zh-CN" sz="1200" dirty="0">
                <a:latin typeface="微软雅黑" panose="020B0503020204020204" pitchFamily="34" charset="-122"/>
                <a:ea typeface="微软雅黑" panose="020B0503020204020204" pitchFamily="34" charset="-122"/>
              </a:rPr>
              <a:t>3-1-10 </a:t>
            </a:r>
            <a:r>
              <a:rPr lang="zh-CN" altLang="en-US" sz="1200" dirty="0">
                <a:latin typeface="微软雅黑" panose="020B0503020204020204" pitchFamily="34" charset="-122"/>
                <a:ea typeface="微软雅黑" panose="020B0503020204020204" pitchFamily="34" charset="-122"/>
              </a:rPr>
              <a:t>所示，是中央美术学院七工作室举行的一次讲座的招贴，招贴中作者把“印刷工艺与创意”几个文字进行了重叠处理，使文字看上去有印刷叠印的效果，显得活泼生动，不落俗套。</a:t>
            </a: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nvGrpSpPr>
          <p:cNvPr id="4" name="组合 3"/>
          <p:cNvGrpSpPr/>
          <p:nvPr/>
        </p:nvGrpSpPr>
        <p:grpSpPr>
          <a:xfrm>
            <a:off x="5362412" y="643548"/>
            <a:ext cx="2672166" cy="3954279"/>
            <a:chOff x="3810470" y="641404"/>
            <a:chExt cx="2672166" cy="3954279"/>
          </a:xfrm>
        </p:grpSpPr>
        <p:pic>
          <p:nvPicPr>
            <p:cNvPr id="3" name="图片 2"/>
            <p:cNvPicPr>
              <a:picLocks noChangeAspect="1"/>
            </p:cNvPicPr>
            <p:nvPr/>
          </p:nvPicPr>
          <p:blipFill>
            <a:blip r:embed="rId2"/>
            <a:stretch>
              <a:fillRect/>
            </a:stretch>
          </p:blipFill>
          <p:spPr>
            <a:xfrm>
              <a:off x="3810470" y="641404"/>
              <a:ext cx="2597290" cy="3573032"/>
            </a:xfrm>
            <a:prstGeom prst="rect">
              <a:avLst/>
            </a:prstGeom>
          </p:spPr>
        </p:pic>
        <p:sp>
          <p:nvSpPr>
            <p:cNvPr id="10" name="矩形 9"/>
            <p:cNvSpPr/>
            <p:nvPr/>
          </p:nvSpPr>
          <p:spPr>
            <a:xfrm>
              <a:off x="3932206" y="4349462"/>
              <a:ext cx="2550430"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3-1-10 </a:t>
              </a:r>
              <a:r>
                <a:rPr lang="zh-CN" altLang="en-US" sz="1000" dirty="0">
                  <a:latin typeface="微软雅黑" panose="020B0503020204020204" pitchFamily="34" charset="-122"/>
                  <a:ea typeface="微软雅黑" panose="020B0503020204020204" pitchFamily="34" charset="-122"/>
                </a:rPr>
                <a:t>印刷工艺与创意</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异形字体设计</a:t>
              </a:r>
            </a:p>
          </p:txBody>
        </p:sp>
      </p:grpSp>
    </p:spTree>
    <p:extLst>
      <p:ext uri="{BB962C8B-B14F-4D97-AF65-F5344CB8AC3E}">
        <p14:creationId xmlns:p14="http://schemas.microsoft.com/office/powerpoint/2010/main" val="346749389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600"/>
                                      </p:stCondLst>
                                      <p:childTnLst>
                                        <p:set>
                                          <p:cBhvr>
                                            <p:cTn id="10" dur="1" fill="hold">
                                              <p:stCondLst>
                                                <p:cond delay="0"/>
                                              </p:stCondLst>
                                            </p:cTn>
                                            <p:tgtEl>
                                              <p:spTgt spid="4"/>
                                            </p:tgtEl>
                                            <p:attrNameLst>
                                              <p:attrName>style.visibility</p:attrName>
                                            </p:attrNameLst>
                                          </p:cBhvr>
                                          <p:to>
                                            <p:strVal val="visible"/>
                                          </p:to>
                                        </p:set>
                                        <p:anim calcmode="lin" valueType="num" p14:bounceEnd="6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0"/>
          <p:cNvSpPr>
            <a:spLocks noChangeArrowheads="1"/>
          </p:cNvSpPr>
          <p:nvPr/>
        </p:nvSpPr>
        <p:spPr bwMode="auto">
          <a:xfrm>
            <a:off x="1695235" y="2937597"/>
            <a:ext cx="2448272" cy="131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pPr>
            <a:r>
              <a:rPr lang="zh-CN" altLang="en-US" sz="800" dirty="0">
                <a:latin typeface="微软雅黑" panose="020B0503020204020204" pitchFamily="34" charset="-122"/>
                <a:ea typeface="微软雅黑" panose="020B0503020204020204" pitchFamily="34" charset="-122"/>
              </a:rPr>
              <a:t>       本项目以任务驱动法展开，让学生在任务的引导下，通过分析任务寻求解决问题的方法来学习版式设计的相关知识。激发学生学习的主动性，刺激学生的探索能力和独立处理问题的能力，从而提高学生的实践能力。</a:t>
            </a:r>
          </a:p>
          <a:p>
            <a:pPr>
              <a:lnSpc>
                <a:spcPct val="120000"/>
              </a:lnSpc>
            </a:pPr>
            <a:r>
              <a:rPr lang="zh-CN" altLang="en-US" sz="800" dirty="0">
                <a:latin typeface="微软雅黑" panose="020B0503020204020204" pitchFamily="34" charset="-122"/>
                <a:ea typeface="微软雅黑" panose="020B0503020204020204" pitchFamily="34" charset="-122"/>
              </a:rPr>
              <a:t>       本课程分为</a:t>
            </a:r>
            <a:r>
              <a:rPr lang="en-US" altLang="zh-CN" sz="800" dirty="0">
                <a:latin typeface="微软雅黑" panose="020B0503020204020204" pitchFamily="34" charset="-122"/>
                <a:ea typeface="微软雅黑" panose="020B0503020204020204" pitchFamily="34" charset="-122"/>
              </a:rPr>
              <a:t>2 </a:t>
            </a:r>
            <a:r>
              <a:rPr lang="zh-CN" altLang="en-US" sz="800" dirty="0">
                <a:latin typeface="微软雅黑" panose="020B0503020204020204" pitchFamily="34" charset="-122"/>
                <a:ea typeface="微软雅黑" panose="020B0503020204020204" pitchFamily="34" charset="-122"/>
              </a:rPr>
              <a:t>个任务，分别是设计招贴广告、设计</a:t>
            </a:r>
            <a:r>
              <a:rPr lang="en-US" altLang="zh-CN" sz="800" dirty="0">
                <a:latin typeface="微软雅黑" panose="020B0503020204020204" pitchFamily="34" charset="-122"/>
                <a:ea typeface="微软雅黑" panose="020B0503020204020204" pitchFamily="34" charset="-122"/>
              </a:rPr>
              <a:t>DM </a:t>
            </a:r>
            <a:r>
              <a:rPr lang="zh-CN" altLang="en-US" sz="800" dirty="0">
                <a:latin typeface="微软雅黑" panose="020B0503020204020204" pitchFamily="34" charset="-122"/>
                <a:ea typeface="微软雅黑" panose="020B0503020204020204" pitchFamily="34" charset="-122"/>
              </a:rPr>
              <a:t>广告。通过任务引领让学生在实践训练中逐步掌握不同类型的广告设计的制作步骤、设计方法与技巧、广告的版式设计方法与技巧等知识点，以达到初步熟悉平面广告设计的目的。</a:t>
            </a:r>
          </a:p>
        </p:txBody>
      </p:sp>
      <p:sp>
        <p:nvSpPr>
          <p:cNvPr id="10" name="Rectangle 20"/>
          <p:cNvSpPr>
            <a:spLocks noChangeArrowheads="1"/>
          </p:cNvSpPr>
          <p:nvPr/>
        </p:nvSpPr>
        <p:spPr bwMode="auto">
          <a:xfrm>
            <a:off x="4858412" y="2931001"/>
            <a:ext cx="2663968" cy="1357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38" indent="-171438" algn="just" fontAlgn="base">
              <a:lnSpc>
                <a:spcPct val="130000"/>
              </a:lnSpc>
              <a:spcBef>
                <a:spcPts val="600"/>
              </a:spcBef>
              <a:spcAft>
                <a:spcPct val="0"/>
              </a:spcAft>
              <a:buClr>
                <a:schemeClr val="tx1">
                  <a:lumMod val="75000"/>
                  <a:lumOff val="25000"/>
                </a:schemeClr>
              </a:buClr>
              <a:buFont typeface="Wingdings" pitchFamily="2" charset="2"/>
              <a:buChar char="u"/>
            </a:pPr>
            <a:r>
              <a:rPr lang="zh-CN" altLang="en-US" sz="800" b="1" dirty="0">
                <a:latin typeface="微软雅黑" panose="020B0503020204020204" pitchFamily="34" charset="-122"/>
                <a:ea typeface="微软雅黑" panose="020B0503020204020204" pitchFamily="34" charset="-122"/>
              </a:rPr>
              <a:t>任务一：</a:t>
            </a:r>
            <a:r>
              <a:rPr lang="zh-CN" altLang="en-US" sz="800" dirty="0">
                <a:latin typeface="微软雅黑" panose="020B0503020204020204" pitchFamily="34" charset="-122"/>
                <a:ea typeface="微软雅黑" panose="020B0503020204020204" pitchFamily="34" charset="-122"/>
              </a:rPr>
              <a:t>设计招贴广告（主要分商业类招贴设计和公益类招贴设计）。本任务首先介绍平面广告设计的基本概念、原理、分类，然后通过案例让学生掌握招贴广告的特点、招贴广告设计的方法和创意技巧。</a:t>
            </a:r>
            <a:endParaRPr lang="en-US" altLang="zh-CN" sz="800" dirty="0">
              <a:latin typeface="微软雅黑" panose="020B0503020204020204" pitchFamily="34" charset="-122"/>
              <a:ea typeface="微软雅黑" panose="020B0503020204020204" pitchFamily="34" charset="-122"/>
            </a:endParaRPr>
          </a:p>
          <a:p>
            <a:pPr marL="171438" indent="-171438" algn="just" fontAlgn="base">
              <a:lnSpc>
                <a:spcPct val="130000"/>
              </a:lnSpc>
              <a:spcBef>
                <a:spcPts val="600"/>
              </a:spcBef>
              <a:spcAft>
                <a:spcPct val="0"/>
              </a:spcAft>
              <a:buClr>
                <a:schemeClr val="tx1">
                  <a:lumMod val="75000"/>
                  <a:lumOff val="25000"/>
                </a:schemeClr>
              </a:buClr>
              <a:buFont typeface="Wingdings" pitchFamily="2" charset="2"/>
              <a:buChar char="u"/>
            </a:pPr>
            <a:r>
              <a:rPr lang="zh-CN" altLang="en-US" sz="800" b="1" dirty="0">
                <a:latin typeface="微软雅黑" panose="020B0503020204020204" pitchFamily="34" charset="-122"/>
                <a:ea typeface="微软雅黑" panose="020B0503020204020204" pitchFamily="34" charset="-122"/>
              </a:rPr>
              <a:t>任务二：</a:t>
            </a:r>
            <a:r>
              <a:rPr lang="zh-CN" altLang="en-US" sz="800" dirty="0">
                <a:latin typeface="微软雅黑" panose="020B0503020204020204" pitchFamily="34" charset="-122"/>
                <a:ea typeface="微软雅黑" panose="020B0503020204020204" pitchFamily="34" charset="-122"/>
              </a:rPr>
              <a:t>设计</a:t>
            </a:r>
            <a:r>
              <a:rPr lang="en-US" altLang="zh-CN" sz="800" dirty="0">
                <a:latin typeface="微软雅黑" panose="020B0503020204020204" pitchFamily="34" charset="-122"/>
                <a:ea typeface="微软雅黑" panose="020B0503020204020204" pitchFamily="34" charset="-122"/>
              </a:rPr>
              <a:t>DM </a:t>
            </a:r>
            <a:r>
              <a:rPr lang="zh-CN" altLang="en-US" sz="800" dirty="0">
                <a:latin typeface="微软雅黑" panose="020B0503020204020204" pitchFamily="34" charset="-122"/>
                <a:ea typeface="微软雅黑" panose="020B0503020204020204" pitchFamily="34" charset="-122"/>
              </a:rPr>
              <a:t>广告，本任务主要通过案例和活动让学生了解</a:t>
            </a:r>
            <a:r>
              <a:rPr lang="en-US" altLang="zh-CN" sz="800" dirty="0">
                <a:latin typeface="微软雅黑" panose="020B0503020204020204" pitchFamily="34" charset="-122"/>
                <a:ea typeface="微软雅黑" panose="020B0503020204020204" pitchFamily="34" charset="-122"/>
              </a:rPr>
              <a:t>DM </a:t>
            </a:r>
            <a:r>
              <a:rPr lang="zh-CN" altLang="en-US" sz="800" dirty="0">
                <a:latin typeface="微软雅黑" panose="020B0503020204020204" pitchFamily="34" charset="-122"/>
                <a:ea typeface="微软雅黑" panose="020B0503020204020204" pitchFamily="34" charset="-122"/>
              </a:rPr>
              <a:t>广告设计的原则、</a:t>
            </a:r>
            <a:r>
              <a:rPr lang="en-US" altLang="zh-CN" sz="800" dirty="0">
                <a:latin typeface="微软雅黑" panose="020B0503020204020204" pitchFamily="34" charset="-122"/>
                <a:ea typeface="微软雅黑" panose="020B0503020204020204" pitchFamily="34" charset="-122"/>
              </a:rPr>
              <a:t>DM </a:t>
            </a:r>
            <a:r>
              <a:rPr lang="zh-CN" altLang="en-US" sz="800" dirty="0">
                <a:latin typeface="微软雅黑" panose="020B0503020204020204" pitchFamily="34" charset="-122"/>
                <a:ea typeface="微软雅黑" panose="020B0503020204020204" pitchFamily="34" charset="-122"/>
              </a:rPr>
              <a:t>广告创意的表现方法以及</a:t>
            </a:r>
            <a:r>
              <a:rPr lang="en-US" altLang="zh-CN" sz="800" dirty="0">
                <a:latin typeface="微软雅黑" panose="020B0503020204020204" pitchFamily="34" charset="-122"/>
                <a:ea typeface="微软雅黑" panose="020B0503020204020204" pitchFamily="34" charset="-122"/>
              </a:rPr>
              <a:t>DM </a:t>
            </a:r>
            <a:r>
              <a:rPr lang="zh-CN" altLang="en-US" sz="800" dirty="0">
                <a:latin typeface="微软雅黑" panose="020B0503020204020204" pitchFamily="34" charset="-122"/>
                <a:ea typeface="微软雅黑" panose="020B0503020204020204" pitchFamily="34" charset="-122"/>
              </a:rPr>
              <a:t>广告设计的构成要素、</a:t>
            </a:r>
            <a:r>
              <a:rPr lang="en-US" altLang="zh-CN" sz="800" dirty="0">
                <a:latin typeface="微软雅黑" panose="020B0503020204020204" pitchFamily="34" charset="-122"/>
                <a:ea typeface="微软雅黑" panose="020B0503020204020204" pitchFamily="34" charset="-122"/>
              </a:rPr>
              <a:t>DM </a:t>
            </a:r>
            <a:r>
              <a:rPr lang="zh-CN" altLang="en-US" sz="800" dirty="0">
                <a:latin typeface="微软雅黑" panose="020B0503020204020204" pitchFamily="34" charset="-122"/>
                <a:ea typeface="微软雅黑" panose="020B0503020204020204" pitchFamily="34" charset="-122"/>
              </a:rPr>
              <a:t>广告的版面编排和工作流程等内容。</a:t>
            </a:r>
          </a:p>
        </p:txBody>
      </p:sp>
      <p:sp>
        <p:nvSpPr>
          <p:cNvPr id="13" name="Freeform 7"/>
          <p:cNvSpPr>
            <a:spLocks noEditPoints="1"/>
          </p:cNvSpPr>
          <p:nvPr/>
        </p:nvSpPr>
        <p:spPr bwMode="auto">
          <a:xfrm>
            <a:off x="1361864" y="2570169"/>
            <a:ext cx="333375" cy="268391"/>
          </a:xfrm>
          <a:custGeom>
            <a:avLst/>
            <a:gdLst>
              <a:gd name="T0" fmla="*/ 0 w 734"/>
              <a:gd name="T1" fmla="*/ 591 h 591"/>
              <a:gd name="T2" fmla="*/ 0 w 734"/>
              <a:gd name="T3" fmla="*/ 311 h 591"/>
              <a:gd name="T4" fmla="*/ 265 w 734"/>
              <a:gd name="T5" fmla="*/ 0 h 591"/>
              <a:gd name="T6" fmla="*/ 265 w 734"/>
              <a:gd name="T7" fmla="*/ 122 h 591"/>
              <a:gd name="T8" fmla="*/ 166 w 734"/>
              <a:gd name="T9" fmla="*/ 235 h 591"/>
              <a:gd name="T10" fmla="*/ 166 w 734"/>
              <a:gd name="T11" fmla="*/ 288 h 591"/>
              <a:gd name="T12" fmla="*/ 287 w 734"/>
              <a:gd name="T13" fmla="*/ 288 h 591"/>
              <a:gd name="T14" fmla="*/ 287 w 734"/>
              <a:gd name="T15" fmla="*/ 591 h 591"/>
              <a:gd name="T16" fmla="*/ 0 w 734"/>
              <a:gd name="T17" fmla="*/ 591 h 591"/>
              <a:gd name="T18" fmla="*/ 446 w 734"/>
              <a:gd name="T19" fmla="*/ 591 h 591"/>
              <a:gd name="T20" fmla="*/ 446 w 734"/>
              <a:gd name="T21" fmla="*/ 311 h 591"/>
              <a:gd name="T22" fmla="*/ 711 w 734"/>
              <a:gd name="T23" fmla="*/ 0 h 591"/>
              <a:gd name="T24" fmla="*/ 711 w 734"/>
              <a:gd name="T25" fmla="*/ 122 h 591"/>
              <a:gd name="T26" fmla="*/ 651 w 734"/>
              <a:gd name="T27" fmla="*/ 167 h 591"/>
              <a:gd name="T28" fmla="*/ 635 w 734"/>
              <a:gd name="T29" fmla="*/ 182 h 591"/>
              <a:gd name="T30" fmla="*/ 613 w 734"/>
              <a:gd name="T31" fmla="*/ 235 h 591"/>
              <a:gd name="T32" fmla="*/ 613 w 734"/>
              <a:gd name="T33" fmla="*/ 288 h 591"/>
              <a:gd name="T34" fmla="*/ 734 w 734"/>
              <a:gd name="T35" fmla="*/ 288 h 591"/>
              <a:gd name="T36" fmla="*/ 734 w 734"/>
              <a:gd name="T37" fmla="*/ 591 h 591"/>
              <a:gd name="T38" fmla="*/ 446 w 734"/>
              <a:gd name="T39" fmla="*/ 59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4" h="591">
                <a:moveTo>
                  <a:pt x="0" y="591"/>
                </a:moveTo>
                <a:cubicBezTo>
                  <a:pt x="0" y="311"/>
                  <a:pt x="0" y="311"/>
                  <a:pt x="0" y="311"/>
                </a:cubicBezTo>
                <a:cubicBezTo>
                  <a:pt x="30" y="134"/>
                  <a:pt x="118" y="31"/>
                  <a:pt x="265" y="0"/>
                </a:cubicBezTo>
                <a:cubicBezTo>
                  <a:pt x="265" y="122"/>
                  <a:pt x="265" y="122"/>
                  <a:pt x="265" y="122"/>
                </a:cubicBezTo>
                <a:cubicBezTo>
                  <a:pt x="209" y="147"/>
                  <a:pt x="176" y="185"/>
                  <a:pt x="166" y="235"/>
                </a:cubicBezTo>
                <a:cubicBezTo>
                  <a:pt x="166" y="288"/>
                  <a:pt x="166" y="288"/>
                  <a:pt x="166" y="288"/>
                </a:cubicBezTo>
                <a:cubicBezTo>
                  <a:pt x="287" y="288"/>
                  <a:pt x="287" y="288"/>
                  <a:pt x="287" y="288"/>
                </a:cubicBezTo>
                <a:cubicBezTo>
                  <a:pt x="287" y="591"/>
                  <a:pt x="287" y="591"/>
                  <a:pt x="287" y="591"/>
                </a:cubicBezTo>
                <a:lnTo>
                  <a:pt x="0" y="591"/>
                </a:lnTo>
                <a:close/>
                <a:moveTo>
                  <a:pt x="446" y="591"/>
                </a:moveTo>
                <a:cubicBezTo>
                  <a:pt x="446" y="311"/>
                  <a:pt x="446" y="311"/>
                  <a:pt x="446" y="311"/>
                </a:cubicBezTo>
                <a:cubicBezTo>
                  <a:pt x="461" y="144"/>
                  <a:pt x="550" y="41"/>
                  <a:pt x="711" y="0"/>
                </a:cubicBezTo>
                <a:cubicBezTo>
                  <a:pt x="711" y="122"/>
                  <a:pt x="711" y="122"/>
                  <a:pt x="711" y="122"/>
                </a:cubicBezTo>
                <a:cubicBezTo>
                  <a:pt x="686" y="137"/>
                  <a:pt x="666" y="152"/>
                  <a:pt x="651" y="167"/>
                </a:cubicBezTo>
                <a:cubicBezTo>
                  <a:pt x="651" y="172"/>
                  <a:pt x="645" y="177"/>
                  <a:pt x="635" y="182"/>
                </a:cubicBezTo>
                <a:cubicBezTo>
                  <a:pt x="620" y="207"/>
                  <a:pt x="613" y="225"/>
                  <a:pt x="613" y="235"/>
                </a:cubicBezTo>
                <a:cubicBezTo>
                  <a:pt x="613" y="288"/>
                  <a:pt x="613" y="288"/>
                  <a:pt x="613" y="288"/>
                </a:cubicBezTo>
                <a:cubicBezTo>
                  <a:pt x="734" y="288"/>
                  <a:pt x="734" y="288"/>
                  <a:pt x="734" y="288"/>
                </a:cubicBezTo>
                <a:cubicBezTo>
                  <a:pt x="734" y="591"/>
                  <a:pt x="734" y="591"/>
                  <a:pt x="734" y="591"/>
                </a:cubicBezTo>
                <a:lnTo>
                  <a:pt x="446" y="591"/>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17" name="Freeform 7"/>
          <p:cNvSpPr>
            <a:spLocks noEditPoints="1"/>
          </p:cNvSpPr>
          <p:nvPr/>
        </p:nvSpPr>
        <p:spPr bwMode="auto">
          <a:xfrm rot="10800000">
            <a:off x="4168291" y="4443169"/>
            <a:ext cx="333375" cy="268391"/>
          </a:xfrm>
          <a:custGeom>
            <a:avLst/>
            <a:gdLst>
              <a:gd name="T0" fmla="*/ 0 w 734"/>
              <a:gd name="T1" fmla="*/ 591 h 591"/>
              <a:gd name="T2" fmla="*/ 0 w 734"/>
              <a:gd name="T3" fmla="*/ 311 h 591"/>
              <a:gd name="T4" fmla="*/ 265 w 734"/>
              <a:gd name="T5" fmla="*/ 0 h 591"/>
              <a:gd name="T6" fmla="*/ 265 w 734"/>
              <a:gd name="T7" fmla="*/ 122 h 591"/>
              <a:gd name="T8" fmla="*/ 166 w 734"/>
              <a:gd name="T9" fmla="*/ 235 h 591"/>
              <a:gd name="T10" fmla="*/ 166 w 734"/>
              <a:gd name="T11" fmla="*/ 288 h 591"/>
              <a:gd name="T12" fmla="*/ 287 w 734"/>
              <a:gd name="T13" fmla="*/ 288 h 591"/>
              <a:gd name="T14" fmla="*/ 287 w 734"/>
              <a:gd name="T15" fmla="*/ 591 h 591"/>
              <a:gd name="T16" fmla="*/ 0 w 734"/>
              <a:gd name="T17" fmla="*/ 591 h 591"/>
              <a:gd name="T18" fmla="*/ 446 w 734"/>
              <a:gd name="T19" fmla="*/ 591 h 591"/>
              <a:gd name="T20" fmla="*/ 446 w 734"/>
              <a:gd name="T21" fmla="*/ 311 h 591"/>
              <a:gd name="T22" fmla="*/ 711 w 734"/>
              <a:gd name="T23" fmla="*/ 0 h 591"/>
              <a:gd name="T24" fmla="*/ 711 w 734"/>
              <a:gd name="T25" fmla="*/ 122 h 591"/>
              <a:gd name="T26" fmla="*/ 651 w 734"/>
              <a:gd name="T27" fmla="*/ 167 h 591"/>
              <a:gd name="T28" fmla="*/ 635 w 734"/>
              <a:gd name="T29" fmla="*/ 182 h 591"/>
              <a:gd name="T30" fmla="*/ 613 w 734"/>
              <a:gd name="T31" fmla="*/ 235 h 591"/>
              <a:gd name="T32" fmla="*/ 613 w 734"/>
              <a:gd name="T33" fmla="*/ 288 h 591"/>
              <a:gd name="T34" fmla="*/ 734 w 734"/>
              <a:gd name="T35" fmla="*/ 288 h 591"/>
              <a:gd name="T36" fmla="*/ 734 w 734"/>
              <a:gd name="T37" fmla="*/ 591 h 591"/>
              <a:gd name="T38" fmla="*/ 446 w 734"/>
              <a:gd name="T39" fmla="*/ 59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4" h="591">
                <a:moveTo>
                  <a:pt x="0" y="591"/>
                </a:moveTo>
                <a:cubicBezTo>
                  <a:pt x="0" y="311"/>
                  <a:pt x="0" y="311"/>
                  <a:pt x="0" y="311"/>
                </a:cubicBezTo>
                <a:cubicBezTo>
                  <a:pt x="30" y="134"/>
                  <a:pt x="118" y="31"/>
                  <a:pt x="265" y="0"/>
                </a:cubicBezTo>
                <a:cubicBezTo>
                  <a:pt x="265" y="122"/>
                  <a:pt x="265" y="122"/>
                  <a:pt x="265" y="122"/>
                </a:cubicBezTo>
                <a:cubicBezTo>
                  <a:pt x="209" y="147"/>
                  <a:pt x="176" y="185"/>
                  <a:pt x="166" y="235"/>
                </a:cubicBezTo>
                <a:cubicBezTo>
                  <a:pt x="166" y="288"/>
                  <a:pt x="166" y="288"/>
                  <a:pt x="166" y="288"/>
                </a:cubicBezTo>
                <a:cubicBezTo>
                  <a:pt x="287" y="288"/>
                  <a:pt x="287" y="288"/>
                  <a:pt x="287" y="288"/>
                </a:cubicBezTo>
                <a:cubicBezTo>
                  <a:pt x="287" y="591"/>
                  <a:pt x="287" y="591"/>
                  <a:pt x="287" y="591"/>
                </a:cubicBezTo>
                <a:lnTo>
                  <a:pt x="0" y="591"/>
                </a:lnTo>
                <a:close/>
                <a:moveTo>
                  <a:pt x="446" y="591"/>
                </a:moveTo>
                <a:cubicBezTo>
                  <a:pt x="446" y="311"/>
                  <a:pt x="446" y="311"/>
                  <a:pt x="446" y="311"/>
                </a:cubicBezTo>
                <a:cubicBezTo>
                  <a:pt x="461" y="144"/>
                  <a:pt x="550" y="41"/>
                  <a:pt x="711" y="0"/>
                </a:cubicBezTo>
                <a:cubicBezTo>
                  <a:pt x="711" y="122"/>
                  <a:pt x="711" y="122"/>
                  <a:pt x="711" y="122"/>
                </a:cubicBezTo>
                <a:cubicBezTo>
                  <a:pt x="686" y="137"/>
                  <a:pt x="666" y="152"/>
                  <a:pt x="651" y="167"/>
                </a:cubicBezTo>
                <a:cubicBezTo>
                  <a:pt x="651" y="172"/>
                  <a:pt x="645" y="177"/>
                  <a:pt x="635" y="182"/>
                </a:cubicBezTo>
                <a:cubicBezTo>
                  <a:pt x="620" y="207"/>
                  <a:pt x="613" y="225"/>
                  <a:pt x="613" y="235"/>
                </a:cubicBezTo>
                <a:cubicBezTo>
                  <a:pt x="613" y="288"/>
                  <a:pt x="613" y="288"/>
                  <a:pt x="613" y="288"/>
                </a:cubicBezTo>
                <a:cubicBezTo>
                  <a:pt x="734" y="288"/>
                  <a:pt x="734" y="288"/>
                  <a:pt x="734" y="288"/>
                </a:cubicBezTo>
                <a:cubicBezTo>
                  <a:pt x="734" y="591"/>
                  <a:pt x="734" y="591"/>
                  <a:pt x="734" y="591"/>
                </a:cubicBezTo>
                <a:lnTo>
                  <a:pt x="446" y="591"/>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grpSp>
        <p:nvGrpSpPr>
          <p:cNvPr id="7" name="组合 6">
            <a:extLst>
              <a:ext uri="{FF2B5EF4-FFF2-40B4-BE49-F238E27FC236}">
                <a16:creationId xmlns:a16="http://schemas.microsoft.com/office/drawing/2014/main" id="{A03637F0-FC94-9805-A404-A8D745423F0B}"/>
              </a:ext>
            </a:extLst>
          </p:cNvPr>
          <p:cNvGrpSpPr/>
          <p:nvPr/>
        </p:nvGrpSpPr>
        <p:grpSpPr>
          <a:xfrm>
            <a:off x="0" y="-69958"/>
            <a:ext cx="9140825" cy="2478724"/>
            <a:chOff x="0" y="-29359"/>
            <a:chExt cx="9140825" cy="2478724"/>
          </a:xfrm>
        </p:grpSpPr>
        <p:pic>
          <p:nvPicPr>
            <p:cNvPr id="8" name="图片 7">
              <a:extLst>
                <a:ext uri="{FF2B5EF4-FFF2-40B4-BE49-F238E27FC236}">
                  <a16:creationId xmlns:a16="http://schemas.microsoft.com/office/drawing/2014/main" id="{6CE61670-8356-7150-CB6F-3607FCB6994B}"/>
                </a:ext>
              </a:extLst>
            </p:cNvPr>
            <p:cNvPicPr>
              <a:picLocks noChangeAspect="1"/>
            </p:cNvPicPr>
            <p:nvPr/>
          </p:nvPicPr>
          <p:blipFill rotWithShape="1">
            <a:blip r:embed="rId2">
              <a:extLst>
                <a:ext uri="{28A0092B-C50C-407E-A947-70E740481C1C}">
                  <a14:useLocalDpi xmlns:a14="http://schemas.microsoft.com/office/drawing/2010/main" val="0"/>
                </a:ext>
              </a:extLst>
            </a:blip>
            <a:srcRect t="16805" b="41892"/>
            <a:stretch/>
          </p:blipFill>
          <p:spPr>
            <a:xfrm>
              <a:off x="1142207" y="-1435"/>
              <a:ext cx="6856413" cy="2212391"/>
            </a:xfrm>
            <a:prstGeom prst="rect">
              <a:avLst/>
            </a:prstGeom>
          </p:spPr>
        </p:pic>
        <p:sp>
          <p:nvSpPr>
            <p:cNvPr id="12" name="矩形 11">
              <a:extLst>
                <a:ext uri="{FF2B5EF4-FFF2-40B4-BE49-F238E27FC236}">
                  <a16:creationId xmlns:a16="http://schemas.microsoft.com/office/drawing/2014/main" id="{A2741896-3433-D28A-9AD8-B45B80EAAF65}"/>
                </a:ext>
              </a:extLst>
            </p:cNvPr>
            <p:cNvSpPr/>
            <p:nvPr/>
          </p:nvSpPr>
          <p:spPr>
            <a:xfrm>
              <a:off x="1" y="0"/>
              <a:ext cx="9140824" cy="2210916"/>
            </a:xfrm>
            <a:prstGeom prst="rect">
              <a:avLst/>
            </a:prstGeom>
            <a:blipFill dpi="0" rotWithShape="1">
              <a:blip r:embed="rId3" cstate="print">
                <a:extLst>
                  <a:ext uri="{BEBA8EAE-BF5A-486C-A8C5-ECC9F3942E4B}">
                    <a14:imgProps xmlns:a14="http://schemas.microsoft.com/office/drawing/2010/main">
                      <a14:imgLayer r:embed="rId4">
                        <a14:imgEffect>
                          <a14:saturation sat="0"/>
                        </a14:imgEffect>
                      </a14:imgLayer>
                    </a14:imgProps>
                  </a:ext>
                </a:extLst>
              </a:blip>
              <a:srcRect/>
              <a:stretch>
                <a:fillRect b="-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8">
              <a:extLst>
                <a:ext uri="{FF2B5EF4-FFF2-40B4-BE49-F238E27FC236}">
                  <a16:creationId xmlns:a16="http://schemas.microsoft.com/office/drawing/2014/main" id="{5E073E95-CEE6-B8F5-4FB5-53302B5C50F8}"/>
                </a:ext>
              </a:extLst>
            </p:cNvPr>
            <p:cNvSpPr/>
            <p:nvPr/>
          </p:nvSpPr>
          <p:spPr bwMode="auto">
            <a:xfrm>
              <a:off x="0" y="-29359"/>
              <a:ext cx="1191451" cy="2378740"/>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5" name="Freeform 9">
              <a:extLst>
                <a:ext uri="{FF2B5EF4-FFF2-40B4-BE49-F238E27FC236}">
                  <a16:creationId xmlns:a16="http://schemas.microsoft.com/office/drawing/2014/main" id="{524C6D27-8544-F021-CD3C-F2A2FC0D552A}"/>
                </a:ext>
              </a:extLst>
            </p:cNvPr>
            <p:cNvSpPr/>
            <p:nvPr/>
          </p:nvSpPr>
          <p:spPr bwMode="auto">
            <a:xfrm>
              <a:off x="351931" y="1514461"/>
              <a:ext cx="466611" cy="934904"/>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Rectangle 18">
              <a:extLst>
                <a:ext uri="{FF2B5EF4-FFF2-40B4-BE49-F238E27FC236}">
                  <a16:creationId xmlns:a16="http://schemas.microsoft.com/office/drawing/2014/main" id="{BD62BAFB-C71B-0888-8067-6DC493652776}"/>
                </a:ext>
              </a:extLst>
            </p:cNvPr>
            <p:cNvSpPr>
              <a:spLocks noChangeArrowheads="1"/>
            </p:cNvSpPr>
            <p:nvPr/>
          </p:nvSpPr>
          <p:spPr bwMode="auto">
            <a:xfrm>
              <a:off x="1492453" y="975345"/>
              <a:ext cx="12311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400" b="1" dirty="0">
                  <a:solidFill>
                    <a:schemeClr val="accent1"/>
                  </a:solidFill>
                  <a:latin typeface="Impact" pitchFamily="34" charset="0"/>
                  <a:ea typeface="微软雅黑" pitchFamily="34" charset="-122"/>
                  <a:cs typeface="宋体" pitchFamily="2" charset="-122"/>
                </a:rPr>
                <a:t>项目分析</a:t>
              </a:r>
              <a:endParaRPr lang="en-US" altLang="zh-CN" sz="2400" b="1" dirty="0">
                <a:solidFill>
                  <a:schemeClr val="accent1"/>
                </a:solidFill>
                <a:latin typeface="Impact" pitchFamily="34" charset="0"/>
                <a:ea typeface="微软雅黑" pitchFamily="34" charset="-122"/>
                <a:cs typeface="宋体" pitchFamily="2" charset="-122"/>
              </a:endParaRPr>
            </a:p>
          </p:txBody>
        </p:sp>
      </p:gr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3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2" presetClass="entr" presetSubtype="2" fill="hold" grpId="0" nodeType="withEffect" p14:presetBounceEnd="60000">
                                      <p:stCondLst>
                                        <p:cond delay="1800"/>
                                      </p:stCondLst>
                                      <p:childTnLst>
                                        <p:set>
                                          <p:cBhvr>
                                            <p:cTn id="11" dur="1" fill="hold">
                                              <p:stCondLst>
                                                <p:cond delay="0"/>
                                              </p:stCondLst>
                                            </p:cTn>
                                            <p:tgtEl>
                                              <p:spTgt spid="9"/>
                                            </p:tgtEl>
                                            <p:attrNameLst>
                                              <p:attrName>style.visibility</p:attrName>
                                            </p:attrNameLst>
                                          </p:cBhvr>
                                          <p:to>
                                            <p:strVal val="visible"/>
                                          </p:to>
                                        </p:set>
                                        <p:anim calcmode="lin" valueType="num" p14:bounceEnd="60000">
                                          <p:cBhvr additive="base">
                                            <p:cTn id="12" dur="500" fill="hold"/>
                                            <p:tgtEl>
                                              <p:spTgt spid="9"/>
                                            </p:tgtEl>
                                            <p:attrNameLst>
                                              <p:attrName>ppt_x</p:attrName>
                                            </p:attrNameLst>
                                          </p:cBhvr>
                                          <p:tavLst>
                                            <p:tav tm="0">
                                              <p:val>
                                                <p:strVal val="1+#ppt_w/2"/>
                                              </p:val>
                                            </p:tav>
                                            <p:tav tm="100000">
                                              <p:val>
                                                <p:strVal val="#ppt_x"/>
                                              </p:val>
                                            </p:tav>
                                          </p:tavLst>
                                        </p:anim>
                                        <p:anim calcmode="lin" valueType="num" p14:bounceEnd="6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23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cTn>
                                  </p:par>
                                  <p:par>
                                    <p:cTn id="19" presetID="53" presetClass="entr" presetSubtype="16" fill="hold" grpId="0" nodeType="withEffect">
                                      <p:stCondLst>
                                        <p:cond delay="130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3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2" presetClass="entr" presetSubtype="2" fill="hold" grpId="0" nodeType="withEffect">
                                      <p:stCondLst>
                                        <p:cond delay="18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23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cTn>
                                  </p:par>
                                  <p:par>
                                    <p:cTn id="19" presetID="53" presetClass="entr" presetSubtype="16" fill="hold" grpId="0" nodeType="withEffect">
                                      <p:stCondLst>
                                        <p:cond delay="130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animBg="1"/>
          <p:bldP spid="17"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935115" y="842956"/>
            <a:ext cx="7379297" cy="86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5</a:t>
            </a:r>
            <a:r>
              <a:rPr lang="zh-CN" altLang="en-US" sz="1200" b="1" dirty="0">
                <a:latin typeface="微软雅黑" panose="020B0503020204020204" pitchFamily="34" charset="-122"/>
                <a:ea typeface="微软雅黑" panose="020B0503020204020204" pitchFamily="34" charset="-122"/>
              </a:rPr>
              <a:t>）字体在招贴设计中的原则。</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招贴设计中，字体要具有阅读的可识别性，字体设风格、形式、属性与内容要统一和谐，如图</a:t>
            </a:r>
            <a:r>
              <a:rPr lang="en-US" altLang="zh-CN" sz="1200" dirty="0">
                <a:latin typeface="微软雅黑" panose="020B0503020204020204" pitchFamily="34" charset="-122"/>
                <a:ea typeface="微软雅黑" panose="020B0503020204020204" pitchFamily="34" charset="-122"/>
              </a:rPr>
              <a:t>3-1-11 </a:t>
            </a:r>
            <a:r>
              <a:rPr lang="zh-CN" altLang="en-US" sz="1200" dirty="0">
                <a:latin typeface="微软雅黑" panose="020B0503020204020204" pitchFamily="34" charset="-122"/>
                <a:ea typeface="微软雅黑" panose="020B0503020204020204" pitchFamily="34" charset="-122"/>
              </a:rPr>
              <a:t>和图</a:t>
            </a:r>
            <a:r>
              <a:rPr lang="en-US" altLang="zh-CN" sz="1200" dirty="0">
                <a:latin typeface="微软雅黑" panose="020B0503020204020204" pitchFamily="34" charset="-122"/>
                <a:ea typeface="微软雅黑" panose="020B0503020204020204" pitchFamily="34" charset="-122"/>
              </a:rPr>
              <a:t>3-1-12 </a:t>
            </a:r>
            <a:r>
              <a:rPr lang="zh-CN" altLang="en-US" sz="1200" dirty="0">
                <a:latin typeface="微软雅黑" panose="020B0503020204020204" pitchFamily="34" charset="-122"/>
                <a:ea typeface="微软雅黑" panose="020B0503020204020204" pitchFamily="34" charset="-122"/>
              </a:rPr>
              <a:t>所示的</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音之韵</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二胡篇</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音之韵</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琵琶篇</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a:t>
            </a:r>
          </a:p>
        </p:txBody>
      </p:sp>
      <p:sp>
        <p:nvSpPr>
          <p:cNvPr id="12" name="Freeform 8"/>
          <p:cNvSpPr/>
          <p:nvPr/>
        </p:nvSpPr>
        <p:spPr bwMode="auto">
          <a:xfrm>
            <a:off x="5694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5682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52049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nvGrpSpPr>
          <p:cNvPr id="7" name="组合 6"/>
          <p:cNvGrpSpPr/>
          <p:nvPr/>
        </p:nvGrpSpPr>
        <p:grpSpPr>
          <a:xfrm>
            <a:off x="2266412" y="1948867"/>
            <a:ext cx="2103830" cy="2975220"/>
            <a:chOff x="1124206" y="1944744"/>
            <a:chExt cx="2103830" cy="2975220"/>
          </a:xfrm>
        </p:grpSpPr>
        <p:sp>
          <p:nvSpPr>
            <p:cNvPr id="10" name="矩形 9"/>
            <p:cNvSpPr/>
            <p:nvPr/>
          </p:nvSpPr>
          <p:spPr>
            <a:xfrm>
              <a:off x="1223464" y="4673743"/>
              <a:ext cx="1905314"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3-1-11 </a:t>
              </a:r>
              <a:r>
                <a:rPr lang="zh-CN" altLang="en-US" sz="1000" dirty="0">
                  <a:latin typeface="微软雅黑" panose="020B0503020204020204" pitchFamily="34" charset="-122"/>
                  <a:ea typeface="微软雅黑" panose="020B0503020204020204" pitchFamily="34" charset="-122"/>
                </a:rPr>
                <a:t>音之韵</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二胡篇</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高鑫</a:t>
              </a:r>
            </a:p>
          </p:txBody>
        </p:sp>
        <p:pic>
          <p:nvPicPr>
            <p:cNvPr id="2" name="图片 1"/>
            <p:cNvPicPr>
              <a:picLocks noChangeAspect="1"/>
            </p:cNvPicPr>
            <p:nvPr/>
          </p:nvPicPr>
          <p:blipFill>
            <a:blip r:embed="rId2"/>
            <a:stretch>
              <a:fillRect/>
            </a:stretch>
          </p:blipFill>
          <p:spPr>
            <a:xfrm>
              <a:off x="1124206" y="1944744"/>
              <a:ext cx="2103830" cy="2650939"/>
            </a:xfrm>
            <a:prstGeom prst="rect">
              <a:avLst/>
            </a:prstGeom>
          </p:spPr>
        </p:pic>
      </p:grpSp>
      <p:grpSp>
        <p:nvGrpSpPr>
          <p:cNvPr id="8" name="组合 7"/>
          <p:cNvGrpSpPr/>
          <p:nvPr/>
        </p:nvGrpSpPr>
        <p:grpSpPr>
          <a:xfrm>
            <a:off x="4967325" y="1948867"/>
            <a:ext cx="1880767" cy="2975219"/>
            <a:chOff x="3788206" y="1944745"/>
            <a:chExt cx="1880767" cy="2975219"/>
          </a:xfrm>
        </p:grpSpPr>
        <p:pic>
          <p:nvPicPr>
            <p:cNvPr id="5" name="图片 4"/>
            <p:cNvPicPr>
              <a:picLocks noChangeAspect="1"/>
            </p:cNvPicPr>
            <p:nvPr/>
          </p:nvPicPr>
          <p:blipFill>
            <a:blip r:embed="rId3"/>
            <a:stretch>
              <a:fillRect/>
            </a:stretch>
          </p:blipFill>
          <p:spPr>
            <a:xfrm>
              <a:off x="3788206" y="1944745"/>
              <a:ext cx="1880767" cy="2650938"/>
            </a:xfrm>
            <a:prstGeom prst="rect">
              <a:avLst/>
            </a:prstGeom>
          </p:spPr>
        </p:pic>
        <p:sp>
          <p:nvSpPr>
            <p:cNvPr id="11" name="矩形 10"/>
            <p:cNvSpPr/>
            <p:nvPr/>
          </p:nvSpPr>
          <p:spPr>
            <a:xfrm>
              <a:off x="3788206" y="4673743"/>
              <a:ext cx="1876814"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3-1-12 </a:t>
              </a:r>
              <a:r>
                <a:rPr lang="zh-CN" altLang="en-US" sz="1000" dirty="0">
                  <a:latin typeface="微软雅黑" panose="020B0503020204020204" pitchFamily="34" charset="-122"/>
                  <a:ea typeface="微软雅黑" panose="020B0503020204020204" pitchFamily="34" charset="-122"/>
                </a:rPr>
                <a:t>音之韵</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琵琶篇</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高鑫</a:t>
              </a:r>
            </a:p>
          </p:txBody>
        </p:sp>
      </p:grpSp>
    </p:spTree>
    <p:extLst>
      <p:ext uri="{BB962C8B-B14F-4D97-AF65-F5344CB8AC3E}">
        <p14:creationId xmlns:p14="http://schemas.microsoft.com/office/powerpoint/2010/main" val="373602760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600"/>
                                      </p:stCondLst>
                                      <p:childTnLst>
                                        <p:set>
                                          <p:cBhvr>
                                            <p:cTn id="10" dur="1" fill="hold">
                                              <p:stCondLst>
                                                <p:cond delay="0"/>
                                              </p:stCondLst>
                                            </p:cTn>
                                            <p:tgtEl>
                                              <p:spTgt spid="7"/>
                                            </p:tgtEl>
                                            <p:attrNameLst>
                                              <p:attrName>style.visibility</p:attrName>
                                            </p:attrNameLst>
                                          </p:cBhvr>
                                          <p:to>
                                            <p:strVal val="visible"/>
                                          </p:to>
                                        </p:set>
                                        <p:anim calcmode="lin" valueType="num" p14:bounceEnd="60000">
                                          <p:cBhvr additive="base">
                                            <p:cTn id="11" dur="5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60000">
                                      <p:stCondLst>
                                        <p:cond delay="600"/>
                                      </p:stCondLst>
                                      <p:childTnLst>
                                        <p:set>
                                          <p:cBhvr>
                                            <p:cTn id="14" dur="1" fill="hold">
                                              <p:stCondLst>
                                                <p:cond delay="0"/>
                                              </p:stCondLst>
                                            </p:cTn>
                                            <p:tgtEl>
                                              <p:spTgt spid="8"/>
                                            </p:tgtEl>
                                            <p:attrNameLst>
                                              <p:attrName>style.visibility</p:attrName>
                                            </p:attrNameLst>
                                          </p:cBhvr>
                                          <p:to>
                                            <p:strVal val="visible"/>
                                          </p:to>
                                        </p:set>
                                        <p:anim calcmode="lin" valueType="num" p14:bounceEnd="60000">
                                          <p:cBhvr additive="base">
                                            <p:cTn id="15" dur="500" fill="hold"/>
                                            <p:tgtEl>
                                              <p:spTgt spid="8"/>
                                            </p:tgtEl>
                                            <p:attrNameLst>
                                              <p:attrName>ppt_x</p:attrName>
                                            </p:attrNameLst>
                                          </p:cBhvr>
                                          <p:tavLst>
                                            <p:tav tm="0">
                                              <p:val>
                                                <p:strVal val="1+#ppt_w/2"/>
                                              </p:val>
                                            </p:tav>
                                            <p:tav tm="100000">
                                              <p:val>
                                                <p:strVal val="#ppt_x"/>
                                              </p:val>
                                            </p:tav>
                                          </p:tavLst>
                                        </p:anim>
                                        <p:anim calcmode="lin" valueType="num" p14:bounceEnd="60000">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6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1010920" y="914957"/>
            <a:ext cx="4063491" cy="348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6</a:t>
            </a:r>
            <a:r>
              <a:rPr lang="zh-CN" altLang="en-US" sz="1200" b="1" dirty="0">
                <a:latin typeface="微软雅黑" panose="020B0503020204020204" pitchFamily="34" charset="-122"/>
                <a:ea typeface="微软雅黑" panose="020B0503020204020204" pitchFamily="34" charset="-122"/>
              </a:rPr>
              <a:t>）图形在招贴中的表现方式及设计原则。</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图形是一种非常直观的视觉元素，它在传播信息时不受地域和国界的影响，不受语言和国家的限制，能够非常明确地让人知道其所要表达的含义。招贴中的图形有具象和抽象之分，有摄影、手绘、拼贴、电脑设计等形式。</a:t>
            </a:r>
          </a:p>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① 商品展示型。</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直接把商品展示的效果拍摄下来，以此为主要元素进行设计，给人以直观的视觉感受。第十二届金犊奖入围奖作品</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高速</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，采用高速公路来表现华硕</a:t>
            </a:r>
            <a:r>
              <a:rPr lang="en-US" altLang="zh-CN" sz="1200" dirty="0">
                <a:latin typeface="微软雅黑" panose="020B0503020204020204" pitchFamily="34" charset="-122"/>
                <a:ea typeface="微软雅黑" panose="020B0503020204020204" pitchFamily="34" charset="-122"/>
              </a:rPr>
              <a:t>M2400 </a:t>
            </a:r>
            <a:r>
              <a:rPr lang="zh-CN" altLang="en-US" sz="1200" dirty="0">
                <a:latin typeface="微软雅黑" panose="020B0503020204020204" pitchFamily="34" charset="-122"/>
                <a:ea typeface="微软雅黑" panose="020B0503020204020204" pitchFamily="34" charset="-122"/>
              </a:rPr>
              <a:t>系列笔记本电脑的速度，用笔记本搭成的三角架结构显示产品的稳定性；白色背景使主体产生视觉冲击力，突出“值得信赖”的品牌形象，如图</a:t>
            </a:r>
            <a:r>
              <a:rPr lang="en-US" altLang="zh-CN" sz="1200" dirty="0">
                <a:latin typeface="微软雅黑" panose="020B0503020204020204" pitchFamily="34" charset="-122"/>
                <a:ea typeface="微软雅黑" panose="020B0503020204020204" pitchFamily="34" charset="-122"/>
              </a:rPr>
              <a:t>3-1-13 </a:t>
            </a:r>
            <a:r>
              <a:rPr lang="zh-CN" altLang="en-US" sz="1200" dirty="0">
                <a:latin typeface="微软雅黑" panose="020B0503020204020204" pitchFamily="34" charset="-122"/>
                <a:ea typeface="微软雅黑" panose="020B0503020204020204" pitchFamily="34" charset="-122"/>
              </a:rPr>
              <a:t>所示。</a:t>
            </a: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nvGrpSpPr>
          <p:cNvPr id="4" name="组合 3"/>
          <p:cNvGrpSpPr/>
          <p:nvPr/>
        </p:nvGrpSpPr>
        <p:grpSpPr>
          <a:xfrm>
            <a:off x="5578412" y="743245"/>
            <a:ext cx="2664000" cy="3753771"/>
            <a:chOff x="3738946" y="914956"/>
            <a:chExt cx="2664000" cy="3753771"/>
          </a:xfrm>
        </p:grpSpPr>
        <p:sp>
          <p:nvSpPr>
            <p:cNvPr id="11" name="矩形 10"/>
            <p:cNvSpPr/>
            <p:nvPr/>
          </p:nvSpPr>
          <p:spPr>
            <a:xfrm>
              <a:off x="3738946" y="4422506"/>
              <a:ext cx="2664000"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3-1-13 </a:t>
              </a:r>
              <a:r>
                <a:rPr lang="zh-CN" altLang="en-US" sz="1000" dirty="0">
                  <a:latin typeface="微软雅黑" panose="020B0503020204020204" pitchFamily="34" charset="-122"/>
                  <a:ea typeface="微软雅黑" panose="020B0503020204020204" pitchFamily="34" charset="-122"/>
                </a:rPr>
                <a:t>高速</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第十二届金犊奖入围奖</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张侨</a:t>
              </a:r>
            </a:p>
          </p:txBody>
        </p:sp>
        <p:pic>
          <p:nvPicPr>
            <p:cNvPr id="3" name="图片 2"/>
            <p:cNvPicPr>
              <a:picLocks noChangeAspect="1"/>
            </p:cNvPicPr>
            <p:nvPr/>
          </p:nvPicPr>
          <p:blipFill>
            <a:blip r:embed="rId2"/>
            <a:stretch>
              <a:fillRect/>
            </a:stretch>
          </p:blipFill>
          <p:spPr>
            <a:xfrm>
              <a:off x="3860206" y="914956"/>
              <a:ext cx="2421480" cy="3424014"/>
            </a:xfrm>
            <a:prstGeom prst="rect">
              <a:avLst/>
            </a:prstGeom>
          </p:spPr>
        </p:pic>
      </p:grpSp>
    </p:spTree>
    <p:extLst>
      <p:ext uri="{BB962C8B-B14F-4D97-AF65-F5344CB8AC3E}">
        <p14:creationId xmlns:p14="http://schemas.microsoft.com/office/powerpoint/2010/main" val="387439732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600"/>
                                      </p:stCondLst>
                                      <p:childTnLst>
                                        <p:set>
                                          <p:cBhvr>
                                            <p:cTn id="10" dur="1" fill="hold">
                                              <p:stCondLst>
                                                <p:cond delay="0"/>
                                              </p:stCondLst>
                                            </p:cTn>
                                            <p:tgtEl>
                                              <p:spTgt spid="4"/>
                                            </p:tgtEl>
                                            <p:attrNameLst>
                                              <p:attrName>style.visibility</p:attrName>
                                            </p:attrNameLst>
                                          </p:cBhvr>
                                          <p:to>
                                            <p:strVal val="visible"/>
                                          </p:to>
                                        </p:set>
                                        <p:anim calcmode="lin" valueType="num" p14:bounceEnd="6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1258412" y="1760604"/>
            <a:ext cx="3168000" cy="141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② 商标展示型。</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招贴以企业、产品的标志为主要元素进行设计编排，以宣传企业或产品的品牌形象。如图</a:t>
            </a:r>
            <a:r>
              <a:rPr lang="en-US" altLang="zh-CN" sz="1200" dirty="0">
                <a:latin typeface="微软雅黑" panose="020B0503020204020204" pitchFamily="34" charset="-122"/>
                <a:ea typeface="微软雅黑" panose="020B0503020204020204" pitchFamily="34" charset="-122"/>
              </a:rPr>
              <a:t>3-1-14 </a:t>
            </a:r>
            <a:r>
              <a:rPr lang="zh-CN" altLang="en-US" sz="1200" dirty="0">
                <a:latin typeface="微软雅黑" panose="020B0503020204020204" pitchFamily="34" charset="-122"/>
                <a:ea typeface="微软雅黑" panose="020B0503020204020204" pitchFamily="34" charset="-122"/>
              </a:rPr>
              <a:t>所示的招贴，运用实物产品拼成了阿迪达斯的标志。</a:t>
            </a: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nvGrpSpPr>
          <p:cNvPr id="5" name="组合 4"/>
          <p:cNvGrpSpPr/>
          <p:nvPr/>
        </p:nvGrpSpPr>
        <p:grpSpPr>
          <a:xfrm>
            <a:off x="5074412" y="698956"/>
            <a:ext cx="2684631" cy="3897771"/>
            <a:chOff x="3687392" y="770956"/>
            <a:chExt cx="2684631" cy="3897771"/>
          </a:xfrm>
        </p:grpSpPr>
        <p:sp>
          <p:nvSpPr>
            <p:cNvPr id="11" name="矩形 10"/>
            <p:cNvSpPr/>
            <p:nvPr/>
          </p:nvSpPr>
          <p:spPr>
            <a:xfrm>
              <a:off x="4237707" y="4422506"/>
              <a:ext cx="1584000"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3-1-14 </a:t>
              </a:r>
              <a:r>
                <a:rPr lang="zh-CN" altLang="en-US" sz="1000" dirty="0">
                  <a:latin typeface="微软雅黑" panose="020B0503020204020204" pitchFamily="34" charset="-122"/>
                  <a:ea typeface="微软雅黑" panose="020B0503020204020204" pitchFamily="34" charset="-122"/>
                </a:rPr>
                <a:t>艾迪达斯广告</a:t>
              </a:r>
            </a:p>
          </p:txBody>
        </p:sp>
        <p:pic>
          <p:nvPicPr>
            <p:cNvPr id="2" name="图片 1"/>
            <p:cNvPicPr>
              <a:picLocks noChangeAspect="1"/>
            </p:cNvPicPr>
            <p:nvPr/>
          </p:nvPicPr>
          <p:blipFill>
            <a:blip r:embed="rId2"/>
            <a:stretch>
              <a:fillRect/>
            </a:stretch>
          </p:blipFill>
          <p:spPr>
            <a:xfrm>
              <a:off x="3687392" y="770956"/>
              <a:ext cx="2684631" cy="3508856"/>
            </a:xfrm>
            <a:prstGeom prst="rect">
              <a:avLst/>
            </a:prstGeom>
          </p:spPr>
        </p:pic>
      </p:grpSp>
    </p:spTree>
    <p:extLst>
      <p:ext uri="{BB962C8B-B14F-4D97-AF65-F5344CB8AC3E}">
        <p14:creationId xmlns:p14="http://schemas.microsoft.com/office/powerpoint/2010/main" val="298571810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600"/>
                                      </p:stCondLst>
                                      <p:childTnLst>
                                        <p:set>
                                          <p:cBhvr>
                                            <p:cTn id="10" dur="1" fill="hold">
                                              <p:stCondLst>
                                                <p:cond delay="0"/>
                                              </p:stCondLst>
                                            </p:cTn>
                                            <p:tgtEl>
                                              <p:spTgt spid="5"/>
                                            </p:tgtEl>
                                            <p:attrNameLst>
                                              <p:attrName>style.visibility</p:attrName>
                                            </p:attrNameLst>
                                          </p:cBhvr>
                                          <p:to>
                                            <p:strVal val="visible"/>
                                          </p:to>
                                        </p:set>
                                        <p:anim calcmode="lin" valueType="num" p14:bounceEnd="60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829574" y="852772"/>
            <a:ext cx="7340838" cy="113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③ 示范型。</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以产品操作使用的过程的图解或与众不同的功能为主要创作元素进行设计，让消费者了解产品的特色，以区别同类产品，凸显产品优势，提高竞争力。</a:t>
            </a:r>
            <a:r>
              <a:rPr lang="en-US" altLang="zh-CN" sz="1200" dirty="0">
                <a:latin typeface="微软雅黑" panose="020B0503020204020204" pitchFamily="34" charset="-122"/>
                <a:ea typeface="微软雅黑" panose="020B0503020204020204" pitchFamily="34" charset="-122"/>
              </a:rPr>
              <a:t>Smart </a:t>
            </a:r>
            <a:r>
              <a:rPr lang="zh-CN" altLang="en-US" sz="1200" dirty="0">
                <a:latin typeface="微软雅黑" panose="020B0503020204020204" pitchFamily="34" charset="-122"/>
                <a:ea typeface="微软雅黑" panose="020B0503020204020204" pitchFamily="34" charset="-122"/>
              </a:rPr>
              <a:t>汽车广告通过图解的形式进行示范，凸显了产品特色，如图</a:t>
            </a:r>
            <a:r>
              <a:rPr lang="en-US" altLang="zh-CN" sz="1200" dirty="0">
                <a:latin typeface="微软雅黑" panose="020B0503020204020204" pitchFamily="34" charset="-122"/>
                <a:ea typeface="微软雅黑" panose="020B0503020204020204" pitchFamily="34" charset="-122"/>
              </a:rPr>
              <a:t>3-1-15 </a:t>
            </a:r>
            <a:r>
              <a:rPr lang="zh-CN" altLang="en-US" sz="1200" dirty="0">
                <a:latin typeface="微软雅黑" panose="020B0503020204020204" pitchFamily="34" charset="-122"/>
                <a:ea typeface="微软雅黑" panose="020B0503020204020204" pitchFamily="34" charset="-122"/>
              </a:rPr>
              <a:t>所示。</a:t>
            </a: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nvGrpSpPr>
          <p:cNvPr id="4" name="组合 3"/>
          <p:cNvGrpSpPr/>
          <p:nvPr/>
        </p:nvGrpSpPr>
        <p:grpSpPr>
          <a:xfrm>
            <a:off x="2503291" y="1922956"/>
            <a:ext cx="4146899" cy="2853804"/>
            <a:chOff x="1361084" y="1841140"/>
            <a:chExt cx="4146899" cy="2853804"/>
          </a:xfrm>
        </p:grpSpPr>
        <p:sp>
          <p:nvSpPr>
            <p:cNvPr id="11" name="矩形 10"/>
            <p:cNvSpPr/>
            <p:nvPr/>
          </p:nvSpPr>
          <p:spPr>
            <a:xfrm>
              <a:off x="2573696" y="4448723"/>
              <a:ext cx="1721673"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3-1-15 Smart </a:t>
              </a:r>
              <a:r>
                <a:rPr lang="zh-CN" altLang="en-US" sz="1000" dirty="0">
                  <a:latin typeface="微软雅黑" panose="020B0503020204020204" pitchFamily="34" charset="-122"/>
                  <a:ea typeface="微软雅黑" panose="020B0503020204020204" pitchFamily="34" charset="-122"/>
                </a:rPr>
                <a:t>汽车广告</a:t>
              </a:r>
            </a:p>
          </p:txBody>
        </p:sp>
        <p:pic>
          <p:nvPicPr>
            <p:cNvPr id="3" name="图片 2"/>
            <p:cNvPicPr>
              <a:picLocks noChangeAspect="1"/>
            </p:cNvPicPr>
            <p:nvPr/>
          </p:nvPicPr>
          <p:blipFill>
            <a:blip r:embed="rId2"/>
            <a:stretch>
              <a:fillRect/>
            </a:stretch>
          </p:blipFill>
          <p:spPr>
            <a:xfrm>
              <a:off x="1361084" y="1841140"/>
              <a:ext cx="4146899" cy="2524849"/>
            </a:xfrm>
            <a:prstGeom prst="rect">
              <a:avLst/>
            </a:prstGeom>
          </p:spPr>
        </p:pic>
      </p:grpSp>
    </p:spTree>
    <p:extLst>
      <p:ext uri="{BB962C8B-B14F-4D97-AF65-F5344CB8AC3E}">
        <p14:creationId xmlns:p14="http://schemas.microsoft.com/office/powerpoint/2010/main" val="385730504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600"/>
                                      </p:stCondLst>
                                      <p:childTnLst>
                                        <p:set>
                                          <p:cBhvr>
                                            <p:cTn id="10" dur="1" fill="hold">
                                              <p:stCondLst>
                                                <p:cond delay="0"/>
                                              </p:stCondLst>
                                            </p:cTn>
                                            <p:tgtEl>
                                              <p:spTgt spid="4"/>
                                            </p:tgtEl>
                                            <p:attrNameLst>
                                              <p:attrName>style.visibility</p:attrName>
                                            </p:attrNameLst>
                                          </p:cBhvr>
                                          <p:to>
                                            <p:strVal val="visible"/>
                                          </p:to>
                                        </p:set>
                                        <p:anim calcmode="lin" valueType="num" p14:bounceEnd="6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898412" y="674757"/>
            <a:ext cx="7128000" cy="86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④ 商品特写型。</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将产品局部进行特写放大，突出表现细节的精致、品质，改变传统视觉模式，起到强烈视觉冲击的效果，让受众重新审视产品，如图</a:t>
            </a:r>
            <a:r>
              <a:rPr lang="en-US" altLang="zh-CN" sz="1200" dirty="0">
                <a:latin typeface="微软雅黑" panose="020B0503020204020204" pitchFamily="34" charset="-122"/>
                <a:ea typeface="微软雅黑" panose="020B0503020204020204" pitchFamily="34" charset="-122"/>
              </a:rPr>
              <a:t>3-1-16 </a:t>
            </a:r>
            <a:r>
              <a:rPr lang="zh-CN" altLang="en-US" sz="1200" dirty="0">
                <a:latin typeface="微软雅黑" panose="020B0503020204020204" pitchFamily="34" charset="-122"/>
                <a:ea typeface="微软雅黑" panose="020B0503020204020204" pitchFamily="34" charset="-122"/>
              </a:rPr>
              <a:t>所示。</a:t>
            </a: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nvGrpSpPr>
          <p:cNvPr id="5" name="组合 4"/>
          <p:cNvGrpSpPr/>
          <p:nvPr/>
        </p:nvGrpSpPr>
        <p:grpSpPr>
          <a:xfrm>
            <a:off x="2770465" y="1778956"/>
            <a:ext cx="3599893" cy="2995082"/>
            <a:chOff x="1634585" y="1684158"/>
            <a:chExt cx="3599893" cy="2995082"/>
          </a:xfrm>
        </p:grpSpPr>
        <p:sp>
          <p:nvSpPr>
            <p:cNvPr id="11" name="矩形 10"/>
            <p:cNvSpPr/>
            <p:nvPr/>
          </p:nvSpPr>
          <p:spPr>
            <a:xfrm>
              <a:off x="2573696" y="4433019"/>
              <a:ext cx="1721673"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3-1-16 </a:t>
              </a:r>
              <a:r>
                <a:rPr lang="zh-CN" altLang="en-US" sz="1000" dirty="0">
                  <a:latin typeface="微软雅黑" panose="020B0503020204020204" pitchFamily="34" charset="-122"/>
                  <a:ea typeface="微软雅黑" panose="020B0503020204020204" pitchFamily="34" charset="-122"/>
                </a:rPr>
                <a:t>雪佛兰汽车广告</a:t>
              </a:r>
            </a:p>
          </p:txBody>
        </p:sp>
        <p:pic>
          <p:nvPicPr>
            <p:cNvPr id="2" name="图片 1"/>
            <p:cNvPicPr>
              <a:picLocks noChangeAspect="1"/>
            </p:cNvPicPr>
            <p:nvPr/>
          </p:nvPicPr>
          <p:blipFill>
            <a:blip r:embed="rId2"/>
            <a:stretch>
              <a:fillRect/>
            </a:stretch>
          </p:blipFill>
          <p:spPr>
            <a:xfrm>
              <a:off x="1634585" y="1684158"/>
              <a:ext cx="3599893" cy="2688200"/>
            </a:xfrm>
            <a:prstGeom prst="rect">
              <a:avLst/>
            </a:prstGeom>
          </p:spPr>
        </p:pic>
      </p:grpSp>
    </p:spTree>
    <p:extLst>
      <p:ext uri="{BB962C8B-B14F-4D97-AF65-F5344CB8AC3E}">
        <p14:creationId xmlns:p14="http://schemas.microsoft.com/office/powerpoint/2010/main" val="190497958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600"/>
                                      </p:stCondLst>
                                      <p:childTnLst>
                                        <p:set>
                                          <p:cBhvr>
                                            <p:cTn id="10" dur="1" fill="hold">
                                              <p:stCondLst>
                                                <p:cond delay="0"/>
                                              </p:stCondLst>
                                            </p:cTn>
                                            <p:tgtEl>
                                              <p:spTgt spid="5"/>
                                            </p:tgtEl>
                                            <p:attrNameLst>
                                              <p:attrName>style.visibility</p:attrName>
                                            </p:attrNameLst>
                                          </p:cBhvr>
                                          <p:to>
                                            <p:strVal val="visible"/>
                                          </p:to>
                                        </p:set>
                                        <p:anim calcmode="lin" valueType="num" p14:bounceEnd="60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784910" y="793364"/>
            <a:ext cx="7529502" cy="86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⑤ 环境烘托型。</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用环境背景来烘托产品，以达到凸显产品特色或功能的效果。“爱情经得起考验，天柏岚也一样。”天柏岚品牌户外运动鞋广告如图</a:t>
            </a:r>
            <a:r>
              <a:rPr lang="en-US" altLang="zh-CN" sz="1200" dirty="0">
                <a:latin typeface="微软雅黑" panose="020B0503020204020204" pitchFamily="34" charset="-122"/>
                <a:ea typeface="微软雅黑" panose="020B0503020204020204" pitchFamily="34" charset="-122"/>
              </a:rPr>
              <a:t>3-1-17 </a:t>
            </a:r>
            <a:r>
              <a:rPr lang="zh-CN" altLang="en-US" sz="1200" dirty="0">
                <a:latin typeface="微软雅黑" panose="020B0503020204020204" pitchFamily="34" charset="-122"/>
                <a:ea typeface="微软雅黑" panose="020B0503020204020204" pitchFamily="34" charset="-122"/>
              </a:rPr>
              <a:t>所示。</a:t>
            </a: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nvGrpSpPr>
          <p:cNvPr id="4" name="组合 3"/>
          <p:cNvGrpSpPr/>
          <p:nvPr/>
        </p:nvGrpSpPr>
        <p:grpSpPr>
          <a:xfrm>
            <a:off x="2582728" y="1850956"/>
            <a:ext cx="3975368" cy="3012265"/>
            <a:chOff x="1446848" y="1676912"/>
            <a:chExt cx="3975368" cy="3012265"/>
          </a:xfrm>
        </p:grpSpPr>
        <p:sp>
          <p:nvSpPr>
            <p:cNvPr id="11" name="矩形 10"/>
            <p:cNvSpPr/>
            <p:nvPr/>
          </p:nvSpPr>
          <p:spPr>
            <a:xfrm>
              <a:off x="1446848" y="4442956"/>
              <a:ext cx="3975368"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3-1-17 </a:t>
              </a:r>
              <a:r>
                <a:rPr lang="zh-CN" altLang="en-US" sz="1000" dirty="0">
                  <a:latin typeface="微软雅黑" panose="020B0503020204020204" pitchFamily="34" charset="-122"/>
                  <a:ea typeface="微软雅黑" panose="020B0503020204020204" pitchFamily="34" charset="-122"/>
                </a:rPr>
                <a:t>天柏岚品牌户外运动鞋广告</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第十五届金犊奖入选奖</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张侨</a:t>
              </a:r>
            </a:p>
          </p:txBody>
        </p:sp>
        <p:pic>
          <p:nvPicPr>
            <p:cNvPr id="3" name="图片 2"/>
            <p:cNvPicPr>
              <a:picLocks noChangeAspect="1"/>
            </p:cNvPicPr>
            <p:nvPr/>
          </p:nvPicPr>
          <p:blipFill>
            <a:blip r:embed="rId2"/>
            <a:stretch>
              <a:fillRect/>
            </a:stretch>
          </p:blipFill>
          <p:spPr>
            <a:xfrm>
              <a:off x="1540838" y="1676912"/>
              <a:ext cx="3787388" cy="2671636"/>
            </a:xfrm>
            <a:prstGeom prst="rect">
              <a:avLst/>
            </a:prstGeom>
          </p:spPr>
        </p:pic>
      </p:grpSp>
    </p:spTree>
    <p:extLst>
      <p:ext uri="{BB962C8B-B14F-4D97-AF65-F5344CB8AC3E}">
        <p14:creationId xmlns:p14="http://schemas.microsoft.com/office/powerpoint/2010/main" val="261474603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600"/>
                                      </p:stCondLst>
                                      <p:childTnLst>
                                        <p:set>
                                          <p:cBhvr>
                                            <p:cTn id="10" dur="1" fill="hold">
                                              <p:stCondLst>
                                                <p:cond delay="0"/>
                                              </p:stCondLst>
                                            </p:cTn>
                                            <p:tgtEl>
                                              <p:spTgt spid="4"/>
                                            </p:tgtEl>
                                            <p:attrNameLst>
                                              <p:attrName>style.visibility</p:attrName>
                                            </p:attrNameLst>
                                          </p:cBhvr>
                                          <p:to>
                                            <p:strVal val="visible"/>
                                          </p:to>
                                        </p:set>
                                        <p:anim calcmode="lin" valueType="num" p14:bounceEnd="6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754412" y="770956"/>
            <a:ext cx="7560000" cy="113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⑥ 间接传达型。</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主要用风景图片等传达产品的风格和意境，而不直接展示产品，给人以不同的视觉感受，通常能让人联想到该品牌的精神。染发产品招贴</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吸引</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，让你的头发电力十足，充满色彩，无论时间多久都持久绚丽，无污染，给你足够的能量展示自己，吸引所有人的眼球，如图</a:t>
            </a:r>
            <a:r>
              <a:rPr lang="en-US" altLang="zh-CN" sz="1200" dirty="0">
                <a:latin typeface="微软雅黑" panose="020B0503020204020204" pitchFamily="34" charset="-122"/>
                <a:ea typeface="微软雅黑" panose="020B0503020204020204" pitchFamily="34" charset="-122"/>
              </a:rPr>
              <a:t>3-1-18 </a:t>
            </a:r>
            <a:r>
              <a:rPr lang="zh-CN" altLang="en-US" sz="1200" dirty="0">
                <a:latin typeface="微软雅黑" panose="020B0503020204020204" pitchFamily="34" charset="-122"/>
                <a:ea typeface="微软雅黑" panose="020B0503020204020204" pitchFamily="34" charset="-122"/>
              </a:rPr>
              <a:t>所示。</a:t>
            </a: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nvGrpSpPr>
          <p:cNvPr id="5" name="组合 4"/>
          <p:cNvGrpSpPr/>
          <p:nvPr/>
        </p:nvGrpSpPr>
        <p:grpSpPr>
          <a:xfrm>
            <a:off x="2704738" y="1941850"/>
            <a:ext cx="3744000" cy="2947584"/>
            <a:chOff x="1562532" y="1941850"/>
            <a:chExt cx="3744000" cy="2947584"/>
          </a:xfrm>
        </p:grpSpPr>
        <p:sp>
          <p:nvSpPr>
            <p:cNvPr id="11" name="矩形 10"/>
            <p:cNvSpPr/>
            <p:nvPr/>
          </p:nvSpPr>
          <p:spPr>
            <a:xfrm>
              <a:off x="2083853" y="4643213"/>
              <a:ext cx="2701358"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3-1-18 </a:t>
              </a:r>
              <a:r>
                <a:rPr lang="zh-CN" altLang="en-US" sz="1000" dirty="0">
                  <a:latin typeface="微软雅黑" panose="020B0503020204020204" pitchFamily="34" charset="-122"/>
                  <a:ea typeface="微软雅黑" panose="020B0503020204020204" pitchFamily="34" charset="-122"/>
                </a:rPr>
                <a:t>吸引</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第十五届金犊奖入选奖</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张侨</a:t>
              </a:r>
            </a:p>
          </p:txBody>
        </p:sp>
        <p:pic>
          <p:nvPicPr>
            <p:cNvPr id="10" name="图片 9"/>
            <p:cNvPicPr>
              <a:picLocks noChangeAspect="1"/>
            </p:cNvPicPr>
            <p:nvPr/>
          </p:nvPicPr>
          <p:blipFill>
            <a:blip r:embed="rId2"/>
            <a:stretch>
              <a:fillRect/>
            </a:stretch>
          </p:blipFill>
          <p:spPr>
            <a:xfrm>
              <a:off x="1562532" y="1941850"/>
              <a:ext cx="3744000" cy="2641030"/>
            </a:xfrm>
            <a:prstGeom prst="rect">
              <a:avLst/>
            </a:prstGeom>
          </p:spPr>
        </p:pic>
      </p:grpSp>
    </p:spTree>
    <p:extLst>
      <p:ext uri="{BB962C8B-B14F-4D97-AF65-F5344CB8AC3E}">
        <p14:creationId xmlns:p14="http://schemas.microsoft.com/office/powerpoint/2010/main" val="109744240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600"/>
                                      </p:stCondLst>
                                      <p:childTnLst>
                                        <p:set>
                                          <p:cBhvr>
                                            <p:cTn id="10" dur="1" fill="hold">
                                              <p:stCondLst>
                                                <p:cond delay="0"/>
                                              </p:stCondLst>
                                            </p:cTn>
                                            <p:tgtEl>
                                              <p:spTgt spid="5"/>
                                            </p:tgtEl>
                                            <p:attrNameLst>
                                              <p:attrName>style.visibility</p:attrName>
                                            </p:attrNameLst>
                                          </p:cBhvr>
                                          <p:to>
                                            <p:strVal val="visible"/>
                                          </p:to>
                                        </p:set>
                                        <p:anim calcmode="lin" valueType="num" p14:bounceEnd="60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862412" y="757307"/>
            <a:ext cx="7416000" cy="86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⑦ 幽默有趣型。</a:t>
            </a:r>
            <a:endParaRPr lang="en-US" altLang="zh-CN" sz="1200" b="1" dirty="0">
              <a:latin typeface="微软雅黑" panose="020B0503020204020204" pitchFamily="34" charset="-122"/>
              <a:ea typeface="微软雅黑" panose="020B0503020204020204" pitchFamily="34" charset="-122"/>
            </a:endParaRP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通过设计创意出幽默的、让人惊喜的形象或场景，改善消费者审美习惯，以加深消费者对产品的印象，如图</a:t>
            </a:r>
            <a:r>
              <a:rPr lang="en-US" altLang="zh-CN" sz="1200" dirty="0">
                <a:latin typeface="微软雅黑" panose="020B0503020204020204" pitchFamily="34" charset="-122"/>
                <a:ea typeface="微软雅黑" panose="020B0503020204020204" pitchFamily="34" charset="-122"/>
              </a:rPr>
              <a:t>3-1-19 </a:t>
            </a:r>
            <a:r>
              <a:rPr lang="zh-CN" altLang="en-US" sz="1200" dirty="0">
                <a:latin typeface="微软雅黑" panose="020B0503020204020204" pitchFamily="34" charset="-122"/>
                <a:ea typeface="微软雅黑" panose="020B0503020204020204" pitchFamily="34" charset="-122"/>
              </a:rPr>
              <a:t>所示。</a:t>
            </a: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nvGrpSpPr>
          <p:cNvPr id="3" name="组合 2"/>
          <p:cNvGrpSpPr/>
          <p:nvPr/>
        </p:nvGrpSpPr>
        <p:grpSpPr>
          <a:xfrm>
            <a:off x="2409071" y="1693750"/>
            <a:ext cx="4335335" cy="3072573"/>
            <a:chOff x="1266864" y="1693749"/>
            <a:chExt cx="4335335" cy="3072573"/>
          </a:xfrm>
        </p:grpSpPr>
        <p:sp>
          <p:nvSpPr>
            <p:cNvPr id="11" name="矩形 10"/>
            <p:cNvSpPr/>
            <p:nvPr/>
          </p:nvSpPr>
          <p:spPr>
            <a:xfrm>
              <a:off x="2083853" y="4520101"/>
              <a:ext cx="2701358" cy="246221"/>
            </a:xfrm>
            <a:prstGeom prst="rect">
              <a:avLst/>
            </a:prstGeom>
          </p:spPr>
          <p:txBody>
            <a:bodyPr wrap="square">
              <a:spAutoFit/>
            </a:bodyPr>
            <a:lstStyle/>
            <a:p>
              <a:pPr algn="ctr"/>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3-1-19 </a:t>
              </a:r>
              <a:r>
                <a:rPr lang="zh-CN" altLang="en-US" sz="1000" dirty="0">
                  <a:latin typeface="微软雅黑" panose="020B0503020204020204" pitchFamily="34" charset="-122"/>
                  <a:ea typeface="微软雅黑" panose="020B0503020204020204" pitchFamily="34" charset="-122"/>
                </a:rPr>
                <a:t>大众汽车广告</a:t>
              </a:r>
            </a:p>
          </p:txBody>
        </p:sp>
        <p:pic>
          <p:nvPicPr>
            <p:cNvPr id="2" name="图片 1"/>
            <p:cNvPicPr>
              <a:picLocks noChangeAspect="1"/>
            </p:cNvPicPr>
            <p:nvPr/>
          </p:nvPicPr>
          <p:blipFill>
            <a:blip r:embed="rId2"/>
            <a:stretch>
              <a:fillRect/>
            </a:stretch>
          </p:blipFill>
          <p:spPr>
            <a:xfrm>
              <a:off x="1266864" y="1693749"/>
              <a:ext cx="4335335" cy="2756100"/>
            </a:xfrm>
            <a:prstGeom prst="rect">
              <a:avLst/>
            </a:prstGeom>
          </p:spPr>
        </p:pic>
      </p:grpSp>
    </p:spTree>
    <p:extLst>
      <p:ext uri="{BB962C8B-B14F-4D97-AF65-F5344CB8AC3E}">
        <p14:creationId xmlns:p14="http://schemas.microsoft.com/office/powerpoint/2010/main" val="189028542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60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6" name="Rectangle 24"/>
          <p:cNvSpPr>
            <a:spLocks noChangeArrowheads="1"/>
          </p:cNvSpPr>
          <p:nvPr/>
        </p:nvSpPr>
        <p:spPr bwMode="auto">
          <a:xfrm>
            <a:off x="898412" y="1418956"/>
            <a:ext cx="2880000" cy="20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7</a:t>
            </a:r>
            <a:r>
              <a:rPr lang="zh-CN" altLang="en-US" sz="1200" b="1" dirty="0">
                <a:latin typeface="微软雅黑" panose="020B0503020204020204" pitchFamily="34" charset="-122"/>
                <a:ea typeface="微软雅黑" panose="020B0503020204020204" pitchFamily="34" charset="-122"/>
              </a:rPr>
              <a:t>）色彩在招贴中的作用及设计原则。</a:t>
            </a:r>
            <a:endParaRPr lang="en-US" altLang="zh-CN" sz="1200" b="1" dirty="0">
              <a:latin typeface="微软雅黑" panose="020B0503020204020204" pitchFamily="34" charset="-122"/>
              <a:ea typeface="微软雅黑" panose="020B0503020204020204" pitchFamily="34" charset="-122"/>
            </a:endParaRPr>
          </a:p>
        </p:txBody>
      </p:sp>
      <p:sp>
        <p:nvSpPr>
          <p:cNvPr id="27" name="Rectangle 24"/>
          <p:cNvSpPr>
            <a:spLocks noChangeArrowheads="1"/>
          </p:cNvSpPr>
          <p:nvPr/>
        </p:nvSpPr>
        <p:spPr bwMode="auto">
          <a:xfrm>
            <a:off x="1010921" y="2007885"/>
            <a:ext cx="3919492" cy="218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色彩在招贴的设计中是一个融合能力极强的元素，它可以很好地将图形、文字、色彩统一在同一画面中，招贴中通常用色彩增强设计的艺术感和特殊效果。在商业招贴设计中，色彩的不同搭配能表现不同内容的主题，所以在色彩的应用中，要根据商业招贴的主题，进行色彩的搭配与运用，以达到更好地传达商品信息的目的。色彩具有引起人的视觉感受，影响人的心理感受，唤起人的情感共鸣的作用。</a:t>
            </a:r>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2413" y="1058957"/>
            <a:ext cx="2327437" cy="3292031"/>
          </a:xfrm>
          <a:prstGeom prst="rect">
            <a:avLst/>
          </a:prstGeom>
        </p:spPr>
      </p:pic>
    </p:spTree>
    <p:extLst>
      <p:ext uri="{BB962C8B-B14F-4D97-AF65-F5344CB8AC3E}">
        <p14:creationId xmlns:p14="http://schemas.microsoft.com/office/powerpoint/2010/main" val="370065862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26"/>
                                            </p:tgtEl>
                                            <p:attrNameLst>
                                              <p:attrName>style.visibility</p:attrName>
                                            </p:attrNameLst>
                                          </p:cBhvr>
                                          <p:to>
                                            <p:strVal val="visible"/>
                                          </p:to>
                                        </p:set>
                                        <p:anim calcmode="lin" valueType="num" p14:bounceEnd="60000">
                                          <p:cBhvr additive="base">
                                            <p:cTn id="7" dur="500" fill="hold"/>
                                            <p:tgtEl>
                                              <p:spTgt spid="2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60000">
                                      <p:stCondLst>
                                        <p:cond delay="600"/>
                                      </p:stCondLst>
                                      <p:childTnLst>
                                        <p:set>
                                          <p:cBhvr>
                                            <p:cTn id="10" dur="1" fill="hold">
                                              <p:stCondLst>
                                                <p:cond delay="0"/>
                                              </p:stCondLst>
                                            </p:cTn>
                                            <p:tgtEl>
                                              <p:spTgt spid="27"/>
                                            </p:tgtEl>
                                            <p:attrNameLst>
                                              <p:attrName>style.visibility</p:attrName>
                                            </p:attrNameLst>
                                          </p:cBhvr>
                                          <p:to>
                                            <p:strVal val="visible"/>
                                          </p:to>
                                        </p:set>
                                        <p:anim calcmode="lin" valueType="num" p14:bounceEnd="60000">
                                          <p:cBhvr additive="base">
                                            <p:cTn id="11" dur="500" fill="hold"/>
                                            <p:tgtEl>
                                              <p:spTgt spid="27"/>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60000">
                                      <p:stCondLst>
                                        <p:cond delay="600"/>
                                      </p:stCondLst>
                                      <p:childTnLst>
                                        <p:set>
                                          <p:cBhvr>
                                            <p:cTn id="14" dur="1" fill="hold">
                                              <p:stCondLst>
                                                <p:cond delay="0"/>
                                              </p:stCondLst>
                                            </p:cTn>
                                            <p:tgtEl>
                                              <p:spTgt spid="9"/>
                                            </p:tgtEl>
                                            <p:attrNameLst>
                                              <p:attrName>style.visibility</p:attrName>
                                            </p:attrNameLst>
                                          </p:cBhvr>
                                          <p:to>
                                            <p:strVal val="visible"/>
                                          </p:to>
                                        </p:set>
                                        <p:anim calcmode="lin" valueType="num" p14:bounceEnd="60000">
                                          <p:cBhvr additive="base">
                                            <p:cTn id="15" dur="500" fill="hold"/>
                                            <p:tgtEl>
                                              <p:spTgt spid="9"/>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60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1+#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6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7" name="Rectangle 24"/>
          <p:cNvSpPr>
            <a:spLocks noChangeArrowheads="1"/>
          </p:cNvSpPr>
          <p:nvPr/>
        </p:nvSpPr>
        <p:spPr bwMode="auto">
          <a:xfrm>
            <a:off x="1041932" y="1490956"/>
            <a:ext cx="4248480" cy="224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① 吸引视线。</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色彩运用得当可以帮助提升招贴的受关注度。优秀的招贴色彩效果在画面中的感觉通常比较突出，能第一时间抓住受众的目光。</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视觉无线</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感受无限</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运用变维的手法和超现实的手段，非常容易吸引观者视线，让这幅画面从二维空间变为成三维空间；该作品把蹦极必需的绳子去掉，虽然去除了那条线在现实中是不可想象的事情，但却运用无线视觉错觉来给人以无极限的感受，如图</a:t>
            </a:r>
            <a:r>
              <a:rPr lang="en-US" altLang="zh-CN" sz="1200" dirty="0">
                <a:latin typeface="微软雅黑" panose="020B0503020204020204" pitchFamily="34" charset="-122"/>
                <a:ea typeface="微软雅黑" panose="020B0503020204020204" pitchFamily="34" charset="-122"/>
              </a:rPr>
              <a:t>3-1-20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grpSp>
        <p:nvGrpSpPr>
          <p:cNvPr id="6" name="组合 5"/>
          <p:cNvGrpSpPr/>
          <p:nvPr/>
        </p:nvGrpSpPr>
        <p:grpSpPr>
          <a:xfrm>
            <a:off x="5794412" y="842956"/>
            <a:ext cx="2234561" cy="3698623"/>
            <a:chOff x="4292206" y="1130956"/>
            <a:chExt cx="2234561" cy="3698623"/>
          </a:xfrm>
        </p:grpSpPr>
        <p:sp>
          <p:nvSpPr>
            <p:cNvPr id="3" name="矩形 2"/>
            <p:cNvSpPr/>
            <p:nvPr/>
          </p:nvSpPr>
          <p:spPr>
            <a:xfrm>
              <a:off x="4343328" y="4583358"/>
              <a:ext cx="2132315"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3-1-20 </a:t>
              </a:r>
              <a:r>
                <a:rPr lang="zh-CN" altLang="en-US" sz="1000" dirty="0">
                  <a:latin typeface="微软雅黑" panose="020B0503020204020204" pitchFamily="34" charset="-122"/>
                  <a:ea typeface="微软雅黑" panose="020B0503020204020204" pitchFamily="34" charset="-122"/>
                </a:rPr>
                <a:t>视觉无线</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感受无限</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高鑫</a:t>
              </a:r>
            </a:p>
          </p:txBody>
        </p:sp>
        <p:pic>
          <p:nvPicPr>
            <p:cNvPr id="5" name="图片 4"/>
            <p:cNvPicPr>
              <a:picLocks noChangeAspect="1"/>
            </p:cNvPicPr>
            <p:nvPr/>
          </p:nvPicPr>
          <p:blipFill>
            <a:blip r:embed="rId2"/>
            <a:stretch>
              <a:fillRect/>
            </a:stretch>
          </p:blipFill>
          <p:spPr>
            <a:xfrm>
              <a:off x="4292206" y="1130956"/>
              <a:ext cx="2234561" cy="3322267"/>
            </a:xfrm>
            <a:prstGeom prst="rect">
              <a:avLst/>
            </a:prstGeom>
          </p:spPr>
        </p:pic>
      </p:grpSp>
    </p:spTree>
    <p:extLst>
      <p:ext uri="{BB962C8B-B14F-4D97-AF65-F5344CB8AC3E}">
        <p14:creationId xmlns:p14="http://schemas.microsoft.com/office/powerpoint/2010/main" val="63520383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27"/>
                                            </p:tgtEl>
                                            <p:attrNameLst>
                                              <p:attrName>style.visibility</p:attrName>
                                            </p:attrNameLst>
                                          </p:cBhvr>
                                          <p:to>
                                            <p:strVal val="visible"/>
                                          </p:to>
                                        </p:set>
                                        <p:anim calcmode="lin" valueType="num" p14:bounceEnd="60000">
                                          <p:cBhvr additive="base">
                                            <p:cTn id="7" dur="500" fill="hold"/>
                                            <p:tgtEl>
                                              <p:spTgt spid="27"/>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600"/>
                                      </p:stCondLst>
                                      <p:childTnLst>
                                        <p:set>
                                          <p:cBhvr>
                                            <p:cTn id="10" dur="1" fill="hold">
                                              <p:stCondLst>
                                                <p:cond delay="0"/>
                                              </p:stCondLst>
                                            </p:cTn>
                                            <p:tgtEl>
                                              <p:spTgt spid="6"/>
                                            </p:tgtEl>
                                            <p:attrNameLst>
                                              <p:attrName>style.visibility</p:attrName>
                                            </p:attrNameLst>
                                          </p:cBhvr>
                                          <p:to>
                                            <p:strVal val="visible"/>
                                          </p:to>
                                        </p:set>
                                        <p:anim calcmode="lin" valueType="num" p14:bounceEnd="60000">
                                          <p:cBhvr additive="base">
                                            <p:cTn id="11" dur="50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46622" y="5"/>
            <a:ext cx="4859790" cy="5141913"/>
          </a:xfrm>
          <a:custGeom>
            <a:avLst/>
            <a:gdLst/>
            <a:ahLst/>
            <a:cxnLst/>
            <a:rect l="l" t="t" r="r" b="b"/>
            <a:pathLst>
              <a:path w="6003587" h="5141913">
                <a:moveTo>
                  <a:pt x="5065968" y="0"/>
                </a:moveTo>
                <a:lnTo>
                  <a:pt x="6003587" y="0"/>
                </a:lnTo>
                <a:lnTo>
                  <a:pt x="6003587" y="1361228"/>
                </a:lnTo>
                <a:lnTo>
                  <a:pt x="2278743" y="5141913"/>
                </a:lnTo>
                <a:lnTo>
                  <a:pt x="0" y="514191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18"/>
          <p:cNvSpPr>
            <a:spLocks noChangeArrowheads="1"/>
          </p:cNvSpPr>
          <p:nvPr/>
        </p:nvSpPr>
        <p:spPr bwMode="auto">
          <a:xfrm>
            <a:off x="395282" y="268142"/>
            <a:ext cx="12824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项目工作单</a:t>
            </a:r>
            <a:endParaRPr lang="en-US" altLang="zh-CN" sz="2000" b="1" dirty="0">
              <a:solidFill>
                <a:schemeClr val="accent1"/>
              </a:solidFill>
              <a:latin typeface="Impact" pitchFamily="34" charset="0"/>
              <a:ea typeface="微软雅黑" pitchFamily="34" charset="-122"/>
              <a:cs typeface="宋体" pitchFamily="2" charset="-122"/>
            </a:endParaRPr>
          </a:p>
        </p:txBody>
      </p:sp>
      <p:sp>
        <p:nvSpPr>
          <p:cNvPr id="9" name="Freeform 9"/>
          <p:cNvSpPr/>
          <p:nvPr/>
        </p:nvSpPr>
        <p:spPr bwMode="auto">
          <a:xfrm>
            <a:off x="8025418" y="407530"/>
            <a:ext cx="434361" cy="87028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 name="Freeform 8"/>
          <p:cNvSpPr/>
          <p:nvPr/>
        </p:nvSpPr>
        <p:spPr bwMode="auto">
          <a:xfrm>
            <a:off x="8845810" y="2314577"/>
            <a:ext cx="256830" cy="512760"/>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accent2"/>
          </a:solidFill>
          <a:ln w="6350" cap="flat">
            <a:noFill/>
            <a:prstDash val="solid"/>
            <a:miter lim="800000"/>
          </a:ln>
        </p:spPr>
        <p:txBody>
          <a:bodyPr vert="horz" wrap="square" lIns="91440" tIns="45720" rIns="91440" bIns="45720" numCol="1" anchor="t" anchorCtr="0" compatLnSpc="1"/>
          <a:lstStyle/>
          <a:p>
            <a:endParaRPr lang="zh-CN" altLang="en-US"/>
          </a:p>
        </p:txBody>
      </p:sp>
      <p:pic>
        <p:nvPicPr>
          <p:cNvPr id="4" name="图片 3"/>
          <p:cNvPicPr>
            <a:picLocks noChangeAspect="1"/>
          </p:cNvPicPr>
          <p:nvPr/>
        </p:nvPicPr>
        <p:blipFill>
          <a:blip r:embed="rId2"/>
          <a:stretch>
            <a:fillRect/>
          </a:stretch>
        </p:blipFill>
        <p:spPr>
          <a:xfrm>
            <a:off x="1498940" y="1562956"/>
            <a:ext cx="6167473" cy="220237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anim calcmode="lin" valueType="num">
                                      <p:cBhvr>
                                        <p:cTn id="8" dur="300" fill="hold"/>
                                        <p:tgtEl>
                                          <p:spTgt spid="6"/>
                                        </p:tgtEl>
                                        <p:attrNameLst>
                                          <p:attrName>ppt_x</p:attrName>
                                        </p:attrNameLst>
                                      </p:cBhvr>
                                      <p:tavLst>
                                        <p:tav tm="0">
                                          <p:val>
                                            <p:strVal val="#ppt_x"/>
                                          </p:val>
                                        </p:tav>
                                        <p:tav tm="100000">
                                          <p:val>
                                            <p:strVal val="#ppt_x"/>
                                          </p:val>
                                        </p:tav>
                                      </p:tavLst>
                                    </p:anim>
                                    <p:anim calcmode="lin" valueType="num">
                                      <p:cBhvr>
                                        <p:cTn id="9" dur="3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3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35" presetClass="emph" presetSubtype="0" repeatCount="3000" fill="hold" grpId="1" nodeType="withEffect">
                                  <p:stCondLst>
                                    <p:cond delay="700"/>
                                  </p:stCondLst>
                                  <p:childTnLst>
                                    <p:anim calcmode="discrete" valueType="str">
                                      <p:cBhvr>
                                        <p:cTn id="15" dur="100" fill="hold"/>
                                        <p:tgtEl>
                                          <p:spTgt spid="9"/>
                                        </p:tgtEl>
                                        <p:attrNameLst>
                                          <p:attrName>style.visibility</p:attrName>
                                        </p:attrNameLst>
                                      </p:cBhvr>
                                      <p:tavLst>
                                        <p:tav tm="0">
                                          <p:val>
                                            <p:strVal val="hidden"/>
                                          </p:val>
                                        </p:tav>
                                        <p:tav tm="50000">
                                          <p:val>
                                            <p:strVal val="visible"/>
                                          </p:val>
                                        </p:tav>
                                      </p:tavLst>
                                    </p:anim>
                                  </p:childTnLst>
                                </p:cTn>
                              </p:par>
                              <p:par>
                                <p:cTn id="16" presetID="2" presetClass="entr" presetSubtype="8" fill="hold" grpId="0" nodeType="withEffect">
                                  <p:stCondLst>
                                    <p:cond delay="70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par>
                                <p:cTn id="20" presetID="35" presetClass="emph" presetSubtype="0" repeatCount="3000" fill="hold" grpId="1" nodeType="withEffect">
                                  <p:stCondLst>
                                    <p:cond delay="1100"/>
                                  </p:stCondLst>
                                  <p:childTnLst>
                                    <p:anim calcmode="discrete" valueType="str">
                                      <p:cBhvr>
                                        <p:cTn id="21" dur="100" fill="hold"/>
                                        <p:tgtEl>
                                          <p:spTgt spid="12"/>
                                        </p:tgtEl>
                                        <p:attrNameLst>
                                          <p:attrName>style.visibility</p:attrName>
                                        </p:attrNameLst>
                                      </p:cBhvr>
                                      <p:tavLst>
                                        <p:tav tm="0">
                                          <p:val>
                                            <p:strVal val="hidden"/>
                                          </p:val>
                                        </p:tav>
                                        <p:tav tm="50000">
                                          <p:val>
                                            <p:strVal val="visible"/>
                                          </p:val>
                                        </p:tav>
                                      </p:tavLst>
                                    </p:anim>
                                  </p:childTnLst>
                                </p:cTn>
                              </p:par>
                              <p:par>
                                <p:cTn id="22" presetID="22" presetClass="entr" presetSubtype="1" fill="hold" grpId="0" nodeType="withEffect">
                                  <p:stCondLst>
                                    <p:cond delay="110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par>
                                <p:cTn id="25" presetID="53" presetClass="entr" presetSubtype="16" fill="hold" nodeType="withEffect">
                                  <p:stCondLst>
                                    <p:cond delay="160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9" grpId="0" animBg="1"/>
      <p:bldP spid="9" grpId="1" animBg="1"/>
      <p:bldP spid="12" grpId="0" animBg="1"/>
      <p:bldP spid="12"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7" name="Rectangle 24"/>
          <p:cNvSpPr>
            <a:spLocks noChangeArrowheads="1"/>
          </p:cNvSpPr>
          <p:nvPr/>
        </p:nvSpPr>
        <p:spPr bwMode="auto">
          <a:xfrm>
            <a:off x="937235" y="842956"/>
            <a:ext cx="7161177" cy="141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② 活跃画面。</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色彩让招贴的画面更加生动，使文字和图形从色彩统一到画面统一，提升画面的可视性。“网络与我们的生活”广告设计比赛获奖作品</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彩虹</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，彩色的</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长出长长的彩虹尾巴，其中的红色代表健全，橙色代表自律，黄色代表安全，绿色代表环保，青色带表文明，蓝色代表交流，紫色代表诚信。有了这些才有我们美好的网络。整体的一张图又像一只美丽的孔雀，如图</a:t>
            </a:r>
            <a:r>
              <a:rPr lang="en-US" altLang="zh-CN" sz="1200" dirty="0">
                <a:latin typeface="微软雅黑" panose="020B0503020204020204" pitchFamily="34" charset="-122"/>
                <a:ea typeface="微软雅黑" panose="020B0503020204020204" pitchFamily="34" charset="-122"/>
              </a:rPr>
              <a:t>3-1-21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grpSp>
        <p:nvGrpSpPr>
          <p:cNvPr id="4" name="组合 3"/>
          <p:cNvGrpSpPr/>
          <p:nvPr/>
        </p:nvGrpSpPr>
        <p:grpSpPr>
          <a:xfrm>
            <a:off x="2582927" y="2354956"/>
            <a:ext cx="3888000" cy="2298996"/>
            <a:chOff x="1440721" y="2240603"/>
            <a:chExt cx="3888000" cy="2298996"/>
          </a:xfrm>
        </p:grpSpPr>
        <p:sp>
          <p:nvSpPr>
            <p:cNvPr id="3" name="矩形 2"/>
            <p:cNvSpPr/>
            <p:nvPr/>
          </p:nvSpPr>
          <p:spPr>
            <a:xfrm>
              <a:off x="2718513" y="4293378"/>
              <a:ext cx="1332416"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3-1-21 </a:t>
              </a:r>
              <a:r>
                <a:rPr lang="zh-CN" altLang="en-US" sz="1000" dirty="0">
                  <a:latin typeface="微软雅黑" panose="020B0503020204020204" pitchFamily="34" charset="-122"/>
                  <a:ea typeface="微软雅黑" panose="020B0503020204020204" pitchFamily="34" charset="-122"/>
                </a:rPr>
                <a:t>彩虹</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高鑫</a:t>
              </a:r>
            </a:p>
          </p:txBody>
        </p:sp>
        <p:pic>
          <p:nvPicPr>
            <p:cNvPr id="2" name="图片 1"/>
            <p:cNvPicPr>
              <a:picLocks noChangeAspect="1"/>
            </p:cNvPicPr>
            <p:nvPr/>
          </p:nvPicPr>
          <p:blipFill>
            <a:blip r:embed="rId2"/>
            <a:stretch>
              <a:fillRect/>
            </a:stretch>
          </p:blipFill>
          <p:spPr>
            <a:xfrm>
              <a:off x="1440721" y="2240603"/>
              <a:ext cx="3888000" cy="2016574"/>
            </a:xfrm>
            <a:prstGeom prst="rect">
              <a:avLst/>
            </a:prstGeom>
          </p:spPr>
        </p:pic>
      </p:grpSp>
    </p:spTree>
    <p:extLst>
      <p:ext uri="{BB962C8B-B14F-4D97-AF65-F5344CB8AC3E}">
        <p14:creationId xmlns:p14="http://schemas.microsoft.com/office/powerpoint/2010/main" val="1222860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27"/>
                                            </p:tgtEl>
                                            <p:attrNameLst>
                                              <p:attrName>style.visibility</p:attrName>
                                            </p:attrNameLst>
                                          </p:cBhvr>
                                          <p:to>
                                            <p:strVal val="visible"/>
                                          </p:to>
                                        </p:set>
                                        <p:anim calcmode="lin" valueType="num" p14:bounceEnd="60000">
                                          <p:cBhvr additive="base">
                                            <p:cTn id="7" dur="500" fill="hold"/>
                                            <p:tgtEl>
                                              <p:spTgt spid="27"/>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600"/>
                                      </p:stCondLst>
                                      <p:childTnLst>
                                        <p:set>
                                          <p:cBhvr>
                                            <p:cTn id="10" dur="1" fill="hold">
                                              <p:stCondLst>
                                                <p:cond delay="0"/>
                                              </p:stCondLst>
                                            </p:cTn>
                                            <p:tgtEl>
                                              <p:spTgt spid="4"/>
                                            </p:tgtEl>
                                            <p:attrNameLst>
                                              <p:attrName>style.visibility</p:attrName>
                                            </p:attrNameLst>
                                          </p:cBhvr>
                                          <p:to>
                                            <p:strVal val="visible"/>
                                          </p:to>
                                        </p:set>
                                        <p:anim calcmode="lin" valueType="num" p14:bounceEnd="6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7" name="Rectangle 24"/>
          <p:cNvSpPr>
            <a:spLocks noChangeArrowheads="1"/>
          </p:cNvSpPr>
          <p:nvPr/>
        </p:nvSpPr>
        <p:spPr bwMode="auto">
          <a:xfrm>
            <a:off x="950399" y="870387"/>
            <a:ext cx="7220013" cy="52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人与人之间总有隔阂，季莹作品</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把五彩斑斓的心敞开</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主张打破相互之间的隔膜，把心（真实的自己）展现给他人，如图</a:t>
            </a:r>
            <a:r>
              <a:rPr lang="en-US" altLang="zh-CN" sz="1200" dirty="0">
                <a:latin typeface="微软雅黑" panose="020B0503020204020204" pitchFamily="34" charset="-122"/>
                <a:ea typeface="微软雅黑" panose="020B0503020204020204" pitchFamily="34" charset="-122"/>
              </a:rPr>
              <a:t>3-1-22 </a:t>
            </a:r>
            <a:r>
              <a:rPr lang="zh-CN" altLang="en-US" sz="1200" dirty="0">
                <a:latin typeface="微软雅黑" panose="020B0503020204020204" pitchFamily="34" charset="-122"/>
                <a:ea typeface="微软雅黑" panose="020B0503020204020204" pitchFamily="34" charset="-122"/>
              </a:rPr>
              <a:t>和图</a:t>
            </a:r>
            <a:r>
              <a:rPr lang="en-US" altLang="zh-CN" sz="1200" dirty="0">
                <a:latin typeface="微软雅黑" panose="020B0503020204020204" pitchFamily="34" charset="-122"/>
                <a:ea typeface="微软雅黑" panose="020B0503020204020204" pitchFamily="34" charset="-122"/>
              </a:rPr>
              <a:t>3-1-23 </a:t>
            </a:r>
            <a:r>
              <a:rPr lang="zh-CN" altLang="en-US" sz="1200" dirty="0">
                <a:latin typeface="微软雅黑" panose="020B0503020204020204" pitchFamily="34" charset="-122"/>
                <a:ea typeface="微软雅黑" panose="020B0503020204020204" pitchFamily="34" charset="-122"/>
              </a:rPr>
              <a:t>所示。</a:t>
            </a:r>
          </a:p>
        </p:txBody>
      </p:sp>
      <p:grpSp>
        <p:nvGrpSpPr>
          <p:cNvPr id="8" name="组合 7"/>
          <p:cNvGrpSpPr/>
          <p:nvPr/>
        </p:nvGrpSpPr>
        <p:grpSpPr>
          <a:xfrm>
            <a:off x="2410413" y="1634956"/>
            <a:ext cx="2015999" cy="2913070"/>
            <a:chOff x="945353" y="2604841"/>
            <a:chExt cx="1609323" cy="2325432"/>
          </a:xfrm>
        </p:grpSpPr>
        <p:sp>
          <p:nvSpPr>
            <p:cNvPr id="3" name="矩形 2"/>
            <p:cNvSpPr/>
            <p:nvPr/>
          </p:nvSpPr>
          <p:spPr>
            <a:xfrm>
              <a:off x="945353" y="4733721"/>
              <a:ext cx="1609323" cy="196552"/>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3-1-22 </a:t>
              </a:r>
              <a:r>
                <a:rPr lang="zh-CN" altLang="en-US" sz="1000" dirty="0">
                  <a:latin typeface="微软雅黑" panose="020B0503020204020204" pitchFamily="34" charset="-122"/>
                  <a:ea typeface="微软雅黑" panose="020B0503020204020204" pitchFamily="34" charset="-122"/>
                </a:rPr>
                <a:t>把五彩斑斓的心敞开</a:t>
              </a:r>
              <a:r>
                <a:rPr lang="en-US" altLang="zh-CN" sz="1000" dirty="0">
                  <a:latin typeface="微软雅黑" panose="020B0503020204020204" pitchFamily="34" charset="-122"/>
                  <a:ea typeface="微软雅黑" panose="020B0503020204020204" pitchFamily="34" charset="-122"/>
                </a:rPr>
                <a:t>1</a:t>
              </a:r>
              <a:endParaRPr lang="zh-CN" altLang="en-US" sz="1000"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2"/>
            <a:stretch>
              <a:fillRect/>
            </a:stretch>
          </p:blipFill>
          <p:spPr>
            <a:xfrm>
              <a:off x="1079825" y="2604841"/>
              <a:ext cx="1340381" cy="2049111"/>
            </a:xfrm>
            <a:prstGeom prst="rect">
              <a:avLst/>
            </a:prstGeom>
          </p:spPr>
        </p:pic>
      </p:grpSp>
      <p:grpSp>
        <p:nvGrpSpPr>
          <p:cNvPr id="7" name="组合 6"/>
          <p:cNvGrpSpPr/>
          <p:nvPr/>
        </p:nvGrpSpPr>
        <p:grpSpPr>
          <a:xfrm>
            <a:off x="4786412" y="1602766"/>
            <a:ext cx="2010954" cy="2923409"/>
            <a:chOff x="3365022" y="2579144"/>
            <a:chExt cx="1605295" cy="2333686"/>
          </a:xfrm>
        </p:grpSpPr>
        <p:pic>
          <p:nvPicPr>
            <p:cNvPr id="6" name="图片 5"/>
            <p:cNvPicPr>
              <a:picLocks noChangeAspect="1"/>
            </p:cNvPicPr>
            <p:nvPr/>
          </p:nvPicPr>
          <p:blipFill>
            <a:blip r:embed="rId3"/>
            <a:stretch>
              <a:fillRect/>
            </a:stretch>
          </p:blipFill>
          <p:spPr>
            <a:xfrm>
              <a:off x="3384721" y="2579144"/>
              <a:ext cx="1423619" cy="2089340"/>
            </a:xfrm>
            <a:prstGeom prst="rect">
              <a:avLst/>
            </a:prstGeom>
          </p:spPr>
        </p:pic>
        <p:sp>
          <p:nvSpPr>
            <p:cNvPr id="11" name="矩形 10"/>
            <p:cNvSpPr/>
            <p:nvPr/>
          </p:nvSpPr>
          <p:spPr>
            <a:xfrm>
              <a:off x="3365022" y="4716278"/>
              <a:ext cx="1605295" cy="196552"/>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3-1-23 </a:t>
              </a:r>
              <a:r>
                <a:rPr lang="zh-CN" altLang="en-US" sz="1000" dirty="0">
                  <a:latin typeface="微软雅黑" panose="020B0503020204020204" pitchFamily="34" charset="-122"/>
                  <a:ea typeface="微软雅黑" panose="020B0503020204020204" pitchFamily="34" charset="-122"/>
                </a:rPr>
                <a:t>把五彩斑斓的心敞开</a:t>
              </a:r>
              <a:r>
                <a:rPr lang="en-US" altLang="zh-CN" sz="1000" dirty="0">
                  <a:latin typeface="微软雅黑" panose="020B0503020204020204" pitchFamily="34" charset="-122"/>
                  <a:ea typeface="微软雅黑" panose="020B0503020204020204" pitchFamily="34" charset="-122"/>
                </a:rPr>
                <a:t>2</a:t>
              </a:r>
              <a:endParaRPr lang="zh-CN" altLang="en-US" sz="1000"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86717727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27"/>
                                            </p:tgtEl>
                                            <p:attrNameLst>
                                              <p:attrName>style.visibility</p:attrName>
                                            </p:attrNameLst>
                                          </p:cBhvr>
                                          <p:to>
                                            <p:strVal val="visible"/>
                                          </p:to>
                                        </p:set>
                                        <p:anim calcmode="lin" valueType="num" p14:bounceEnd="60000">
                                          <p:cBhvr additive="base">
                                            <p:cTn id="7" dur="500" fill="hold"/>
                                            <p:tgtEl>
                                              <p:spTgt spid="27"/>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60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500" fill="hold"/>
                                            <p:tgtEl>
                                              <p:spTgt spid="8"/>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60000">
                                      <p:stCondLst>
                                        <p:cond delay="600"/>
                                      </p:stCondLst>
                                      <p:childTnLst>
                                        <p:set>
                                          <p:cBhvr>
                                            <p:cTn id="14" dur="1" fill="hold">
                                              <p:stCondLst>
                                                <p:cond delay="0"/>
                                              </p:stCondLst>
                                            </p:cTn>
                                            <p:tgtEl>
                                              <p:spTgt spid="7"/>
                                            </p:tgtEl>
                                            <p:attrNameLst>
                                              <p:attrName>style.visibility</p:attrName>
                                            </p:attrNameLst>
                                          </p:cBhvr>
                                          <p:to>
                                            <p:strVal val="visible"/>
                                          </p:to>
                                        </p:set>
                                        <p:anim calcmode="lin" valueType="num" p14:bounceEnd="60000">
                                          <p:cBhvr additive="base">
                                            <p:cTn id="15" dur="5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6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7" name="Rectangle 24"/>
          <p:cNvSpPr>
            <a:spLocks noChangeArrowheads="1"/>
          </p:cNvSpPr>
          <p:nvPr/>
        </p:nvSpPr>
        <p:spPr bwMode="auto">
          <a:xfrm>
            <a:off x="1010921" y="1418956"/>
            <a:ext cx="3559491" cy="2524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③ 方便阅读。</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在招贴设计中适当地配置不同要素的色相、明度、彩度、色调等，会取得不同的视觉效果。对色彩的选用需要考虑主次信息，主要信息一般色彩明亮，次要信息一般色彩素雅，这样能方便人们区分信息，进行阅读。公益广告</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节约用水，珍惜水源</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，在黄色背景色上使用黑色字体，对比非常强烈，让观者一目了然，潜台词是“当它对你的生命发出警告的时候，已经晚了”，如图</a:t>
            </a:r>
            <a:r>
              <a:rPr lang="en-US" altLang="zh-CN" sz="1200" dirty="0">
                <a:latin typeface="微软雅黑" panose="020B0503020204020204" pitchFamily="34" charset="-122"/>
                <a:ea typeface="微软雅黑" panose="020B0503020204020204" pitchFamily="34" charset="-122"/>
              </a:rPr>
              <a:t>3-1-24 </a:t>
            </a:r>
            <a:r>
              <a:rPr lang="zh-CN" altLang="en-US" sz="1200" dirty="0">
                <a:latin typeface="微软雅黑" panose="020B0503020204020204" pitchFamily="34" charset="-122"/>
                <a:ea typeface="微软雅黑" panose="020B0503020204020204" pitchFamily="34" charset="-122"/>
              </a:rPr>
              <a:t>所示。</a:t>
            </a:r>
          </a:p>
        </p:txBody>
      </p:sp>
      <p:grpSp>
        <p:nvGrpSpPr>
          <p:cNvPr id="4" name="组合 3"/>
          <p:cNvGrpSpPr/>
          <p:nvPr/>
        </p:nvGrpSpPr>
        <p:grpSpPr>
          <a:xfrm>
            <a:off x="5290412" y="914956"/>
            <a:ext cx="2593589" cy="3888000"/>
            <a:chOff x="3860206" y="914956"/>
            <a:chExt cx="2593589" cy="3888000"/>
          </a:xfrm>
        </p:grpSpPr>
        <p:sp>
          <p:nvSpPr>
            <p:cNvPr id="11" name="矩形 10"/>
            <p:cNvSpPr/>
            <p:nvPr/>
          </p:nvSpPr>
          <p:spPr>
            <a:xfrm>
              <a:off x="4041951" y="4556735"/>
              <a:ext cx="2230098"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3-1-24 </a:t>
              </a:r>
              <a:r>
                <a:rPr lang="zh-CN" altLang="en-US" sz="1000" dirty="0">
                  <a:latin typeface="微软雅黑" panose="020B0503020204020204" pitchFamily="34" charset="-122"/>
                  <a:ea typeface="微软雅黑" panose="020B0503020204020204" pitchFamily="34" charset="-122"/>
                </a:rPr>
                <a:t>节约用水，珍惜水源</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李梦</a:t>
              </a:r>
            </a:p>
          </p:txBody>
        </p:sp>
        <p:pic>
          <p:nvPicPr>
            <p:cNvPr id="2" name="图片 1"/>
            <p:cNvPicPr>
              <a:picLocks noChangeAspect="1"/>
            </p:cNvPicPr>
            <p:nvPr/>
          </p:nvPicPr>
          <p:blipFill>
            <a:blip r:embed="rId2"/>
            <a:stretch>
              <a:fillRect/>
            </a:stretch>
          </p:blipFill>
          <p:spPr>
            <a:xfrm>
              <a:off x="3860206" y="914956"/>
              <a:ext cx="2593589" cy="3555797"/>
            </a:xfrm>
            <a:prstGeom prst="rect">
              <a:avLst/>
            </a:prstGeom>
          </p:spPr>
        </p:pic>
      </p:grpSp>
    </p:spTree>
    <p:extLst>
      <p:ext uri="{BB962C8B-B14F-4D97-AF65-F5344CB8AC3E}">
        <p14:creationId xmlns:p14="http://schemas.microsoft.com/office/powerpoint/2010/main" val="376002483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27"/>
                                            </p:tgtEl>
                                            <p:attrNameLst>
                                              <p:attrName>style.visibility</p:attrName>
                                            </p:attrNameLst>
                                          </p:cBhvr>
                                          <p:to>
                                            <p:strVal val="visible"/>
                                          </p:to>
                                        </p:set>
                                        <p:anim calcmode="lin" valueType="num" p14:bounceEnd="60000">
                                          <p:cBhvr additive="base">
                                            <p:cTn id="7" dur="500" fill="hold"/>
                                            <p:tgtEl>
                                              <p:spTgt spid="27"/>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600"/>
                                      </p:stCondLst>
                                      <p:childTnLst>
                                        <p:set>
                                          <p:cBhvr>
                                            <p:cTn id="10" dur="1" fill="hold">
                                              <p:stCondLst>
                                                <p:cond delay="0"/>
                                              </p:stCondLst>
                                            </p:cTn>
                                            <p:tgtEl>
                                              <p:spTgt spid="4"/>
                                            </p:tgtEl>
                                            <p:attrNameLst>
                                              <p:attrName>style.visibility</p:attrName>
                                            </p:attrNameLst>
                                          </p:cBhvr>
                                          <p:to>
                                            <p:strVal val="visible"/>
                                          </p:to>
                                        </p:set>
                                        <p:anim calcmode="lin" valueType="num" p14:bounceEnd="6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7" name="Rectangle 24"/>
          <p:cNvSpPr>
            <a:spLocks noChangeArrowheads="1"/>
          </p:cNvSpPr>
          <p:nvPr/>
        </p:nvSpPr>
        <p:spPr bwMode="auto">
          <a:xfrm>
            <a:off x="754412" y="929481"/>
            <a:ext cx="4968000" cy="3467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38" indent="-171438">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色彩通常会影响招贴的风格。食品通常采用红色、橙色、黄色等暖色调，以展现食品的色泽，给人想吃的欲望。电子产品几乎都采用冷色系列或银灰色，以体现产品的高品质、科学性。色彩给人的情绪体验具体如下：</a:t>
            </a:r>
          </a:p>
          <a:p>
            <a:pPr marL="171438" indent="-171438">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红</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具有喜气、成熟、热情等感觉。</a:t>
            </a:r>
          </a:p>
          <a:p>
            <a:pPr marL="171438" indent="-171438">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橙</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有积极、欢喜、温暖的感觉。</a:t>
            </a:r>
          </a:p>
          <a:p>
            <a:pPr marL="171438" indent="-171438">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黄</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有明亮、希望、活泼的感觉。黄色又与病弱有关，植物的衰败、枯萎也与黄色相关联，使人感到空虚、贫乏和不健康。</a:t>
            </a:r>
          </a:p>
          <a:p>
            <a:pPr marL="171438" indent="-171438">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绿</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有安全、生长、理想的感觉，在招贴中可表现安全、年轻、自然、新鲜。</a:t>
            </a:r>
          </a:p>
          <a:p>
            <a:pPr marL="171438" indent="-171438">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紫</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有优雅、神秘、女性化的感觉，可表现女性的优美、端庄、华贵、低沉、烦闷、神秘的感觉。</a:t>
            </a:r>
          </a:p>
          <a:p>
            <a:pPr marL="171438" indent="-171438">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蓝</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极端的冷色，具有沉静和理智的特性，恰好与红色相对应。蓝色易产生清澈、超脱、远离世俗的感觉，也会产生低沉、郁闷和神秘的感觉，也会产生陌生感、孤独感。</a:t>
            </a:r>
          </a:p>
          <a:p>
            <a:pPr marL="171438" indent="-171438">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白</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有纯洁、神圣、真诚的感觉。</a:t>
            </a:r>
          </a:p>
          <a:p>
            <a:pPr marL="171438" indent="-171438">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黑</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有严肃、尊贵和神秘的感觉。</a:t>
            </a:r>
          </a:p>
        </p:txBody>
      </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b="3791"/>
          <a:stretch/>
        </p:blipFill>
        <p:spPr>
          <a:xfrm>
            <a:off x="6069548" y="853478"/>
            <a:ext cx="2316865" cy="3434956"/>
          </a:xfrm>
          <a:prstGeom prst="rect">
            <a:avLst/>
          </a:prstGeom>
        </p:spPr>
      </p:pic>
    </p:spTree>
    <p:extLst>
      <p:ext uri="{BB962C8B-B14F-4D97-AF65-F5344CB8AC3E}">
        <p14:creationId xmlns:p14="http://schemas.microsoft.com/office/powerpoint/2010/main" val="128729768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27"/>
                                            </p:tgtEl>
                                            <p:attrNameLst>
                                              <p:attrName>style.visibility</p:attrName>
                                            </p:attrNameLst>
                                          </p:cBhvr>
                                          <p:to>
                                            <p:strVal val="visible"/>
                                          </p:to>
                                        </p:set>
                                        <p:anim calcmode="lin" valueType="num" p14:bounceEnd="60000">
                                          <p:cBhvr additive="base">
                                            <p:cTn id="7" dur="500" fill="hold"/>
                                            <p:tgtEl>
                                              <p:spTgt spid="27"/>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60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8" name="Rectangle 24"/>
          <p:cNvSpPr>
            <a:spLocks noChangeArrowheads="1"/>
          </p:cNvSpPr>
          <p:nvPr/>
        </p:nvSpPr>
        <p:spPr bwMode="auto">
          <a:xfrm>
            <a:off x="898412" y="1067808"/>
            <a:ext cx="4248000" cy="3419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④ 背景色。</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背景色在招贴中属于衬托主体的颜色。它的面积一般较大，又决定着画面的色调与情调，它既烘托着主题又衬托着主体，从而使作品的创意更明确，更有深度。同样的主题，由于构思的角度不同，色调也可能不同。背景色的运用要求定位准确、想象合理。在正常的情况下，背景色的选择和应用显示了设计者的意图，也确定了画面的气氛。</a:t>
            </a:r>
          </a:p>
          <a:p>
            <a:pPr marL="171438" indent="-171438">
              <a:lnSpc>
                <a:spcPct val="150000"/>
              </a:lnSpc>
              <a:spcBef>
                <a:spcPts val="500"/>
              </a:spcBef>
              <a:buClr>
                <a:schemeClr val="tx1">
                  <a:lumMod val="75000"/>
                  <a:lumOff val="25000"/>
                </a:schemeClr>
              </a:buClr>
              <a:buFont typeface="Wingdings" pitchFamily="2" charset="2"/>
              <a:buChar char="n"/>
            </a:pP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网络与我们的生活</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广告设计比赛获奖作品</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炸弹</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中，将</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设计成炸弹形状；将</a:t>
            </a:r>
            <a:r>
              <a:rPr lang="en-US" altLang="zh-CN" sz="1200" dirty="0">
                <a:latin typeface="微软雅黑" panose="020B0503020204020204" pitchFamily="34" charset="-122"/>
                <a:ea typeface="微软雅黑" panose="020B0503020204020204" pitchFamily="34" charset="-122"/>
              </a:rPr>
              <a:t>【Enter】</a:t>
            </a:r>
            <a:r>
              <a:rPr lang="zh-CN" altLang="en-US" sz="1200" dirty="0">
                <a:latin typeface="微软雅黑" panose="020B0503020204020204" pitchFamily="34" charset="-122"/>
                <a:ea typeface="微软雅黑" panose="020B0503020204020204" pitchFamily="34" charset="-122"/>
              </a:rPr>
              <a:t>键设计成一根火柴的形状，表示出面对危险如果按下这个键点燃炸弹将造成不可收拾的局面；利用紫色背景烘托气氛，视觉冲击力强。该广告作品如图</a:t>
            </a:r>
            <a:r>
              <a:rPr lang="en-US" altLang="zh-CN" sz="1200" dirty="0">
                <a:latin typeface="微软雅黑" panose="020B0503020204020204" pitchFamily="34" charset="-122"/>
                <a:ea typeface="微软雅黑" panose="020B0503020204020204" pitchFamily="34" charset="-122"/>
              </a:rPr>
              <a:t>3-1-25 </a:t>
            </a:r>
            <a:r>
              <a:rPr lang="zh-CN" altLang="en-US" sz="1200" dirty="0">
                <a:latin typeface="微软雅黑" panose="020B0503020204020204" pitchFamily="34" charset="-122"/>
                <a:ea typeface="微软雅黑" panose="020B0503020204020204" pitchFamily="34" charset="-122"/>
              </a:rPr>
              <a:t>所示。</a:t>
            </a:r>
          </a:p>
        </p:txBody>
      </p:sp>
      <p:grpSp>
        <p:nvGrpSpPr>
          <p:cNvPr id="4" name="组合 3"/>
          <p:cNvGrpSpPr/>
          <p:nvPr/>
        </p:nvGrpSpPr>
        <p:grpSpPr>
          <a:xfrm>
            <a:off x="5722412" y="842956"/>
            <a:ext cx="2373867" cy="3741727"/>
            <a:chOff x="3860206" y="842956"/>
            <a:chExt cx="2373867" cy="3741727"/>
          </a:xfrm>
        </p:grpSpPr>
        <p:sp>
          <p:nvSpPr>
            <p:cNvPr id="11" name="矩形 10"/>
            <p:cNvSpPr/>
            <p:nvPr/>
          </p:nvSpPr>
          <p:spPr>
            <a:xfrm>
              <a:off x="4364206" y="4338462"/>
              <a:ext cx="1465466"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3-1-25 @</a:t>
              </a:r>
              <a:r>
                <a:rPr lang="zh-CN" altLang="en-US" sz="1000" dirty="0">
                  <a:latin typeface="微软雅黑" panose="020B0503020204020204" pitchFamily="34" charset="-122"/>
                  <a:ea typeface="微软雅黑" panose="020B0503020204020204" pitchFamily="34" charset="-122"/>
                </a:rPr>
                <a:t>炸弹</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高鑫</a:t>
              </a:r>
            </a:p>
          </p:txBody>
        </p:sp>
        <p:pic>
          <p:nvPicPr>
            <p:cNvPr id="2" name="图片 1"/>
            <p:cNvPicPr>
              <a:picLocks noChangeAspect="1"/>
            </p:cNvPicPr>
            <p:nvPr/>
          </p:nvPicPr>
          <p:blipFill>
            <a:blip r:embed="rId2"/>
            <a:stretch>
              <a:fillRect/>
            </a:stretch>
          </p:blipFill>
          <p:spPr>
            <a:xfrm>
              <a:off x="3860206" y="842956"/>
              <a:ext cx="2373867" cy="3359894"/>
            </a:xfrm>
            <a:prstGeom prst="rect">
              <a:avLst/>
            </a:prstGeom>
          </p:spPr>
        </p:pic>
      </p:grpSp>
    </p:spTree>
    <p:extLst>
      <p:ext uri="{BB962C8B-B14F-4D97-AF65-F5344CB8AC3E}">
        <p14:creationId xmlns:p14="http://schemas.microsoft.com/office/powerpoint/2010/main" val="324868486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500" fill="hold"/>
                                            <p:tgtEl>
                                              <p:spTgt spid="8"/>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600"/>
                                      </p:stCondLst>
                                      <p:childTnLst>
                                        <p:set>
                                          <p:cBhvr>
                                            <p:cTn id="10" dur="1" fill="hold">
                                              <p:stCondLst>
                                                <p:cond delay="0"/>
                                              </p:stCondLst>
                                            </p:cTn>
                                            <p:tgtEl>
                                              <p:spTgt spid="4"/>
                                            </p:tgtEl>
                                            <p:attrNameLst>
                                              <p:attrName>style.visibility</p:attrName>
                                            </p:attrNameLst>
                                          </p:cBhvr>
                                          <p:to>
                                            <p:strVal val="visible"/>
                                          </p:to>
                                        </p:set>
                                        <p:anim calcmode="lin" valueType="num" p14:bounceEnd="6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8" name="Rectangle 24"/>
          <p:cNvSpPr>
            <a:spLocks noChangeArrowheads="1"/>
          </p:cNvSpPr>
          <p:nvPr/>
        </p:nvSpPr>
        <p:spPr bwMode="auto">
          <a:xfrm>
            <a:off x="1156928" y="1617778"/>
            <a:ext cx="3038967" cy="190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38" indent="-171438">
              <a:lnSpc>
                <a:spcPct val="150000"/>
              </a:lnSpc>
              <a:spcBef>
                <a:spcPts val="500"/>
              </a:spcBef>
              <a:buClr>
                <a:schemeClr val="tx1">
                  <a:lumMod val="75000"/>
                  <a:lumOff val="25000"/>
                </a:schemeClr>
              </a:buClr>
              <a:buFont typeface="Wingdings" pitchFamily="2" charset="2"/>
              <a:buChar char="n"/>
            </a:pP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网络与我们的生活</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广告设计比赛获奖作品</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独具慧眼</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，用中国古典神话中的二郎神为创作元素，形式上用了京剧脸谱。把二郎神的第三只眼改变成</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的形式，体现了网络的独特之处。背景色为黑色，能烘托出主色调要表达的内容，给人以凝重感，如图</a:t>
            </a:r>
            <a:r>
              <a:rPr lang="en-US" altLang="zh-CN" sz="1200" dirty="0">
                <a:latin typeface="微软雅黑" panose="020B0503020204020204" pitchFamily="34" charset="-122"/>
                <a:ea typeface="微软雅黑" panose="020B0503020204020204" pitchFamily="34" charset="-122"/>
              </a:rPr>
              <a:t>3-1-26 </a:t>
            </a:r>
            <a:r>
              <a:rPr lang="zh-CN" altLang="en-US" sz="1200" dirty="0">
                <a:latin typeface="微软雅黑" panose="020B0503020204020204" pitchFamily="34" charset="-122"/>
                <a:ea typeface="微软雅黑" panose="020B0503020204020204" pitchFamily="34" charset="-122"/>
              </a:rPr>
              <a:t>所示。</a:t>
            </a:r>
          </a:p>
        </p:txBody>
      </p:sp>
      <p:grpSp>
        <p:nvGrpSpPr>
          <p:cNvPr id="5" name="组合 4"/>
          <p:cNvGrpSpPr/>
          <p:nvPr/>
        </p:nvGrpSpPr>
        <p:grpSpPr>
          <a:xfrm>
            <a:off x="5002413" y="643548"/>
            <a:ext cx="2486025" cy="3832364"/>
            <a:chOff x="3860206" y="928813"/>
            <a:chExt cx="2486025" cy="3832364"/>
          </a:xfrm>
        </p:grpSpPr>
        <p:sp>
          <p:nvSpPr>
            <p:cNvPr id="11" name="矩形 10"/>
            <p:cNvSpPr/>
            <p:nvPr/>
          </p:nvSpPr>
          <p:spPr>
            <a:xfrm>
              <a:off x="4364206" y="4514956"/>
              <a:ext cx="1588897"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3-1-26 </a:t>
              </a:r>
              <a:r>
                <a:rPr lang="zh-CN" altLang="en-US" sz="1000" dirty="0">
                  <a:latin typeface="微软雅黑" panose="020B0503020204020204" pitchFamily="34" charset="-122"/>
                  <a:ea typeface="微软雅黑" panose="020B0503020204020204" pitchFamily="34" charset="-122"/>
                </a:rPr>
                <a:t>独具慧眼</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张侨</a:t>
              </a:r>
            </a:p>
          </p:txBody>
        </p:sp>
        <p:pic>
          <p:nvPicPr>
            <p:cNvPr id="3" name="图片 2"/>
            <p:cNvPicPr>
              <a:picLocks noChangeAspect="1"/>
            </p:cNvPicPr>
            <p:nvPr/>
          </p:nvPicPr>
          <p:blipFill>
            <a:blip r:embed="rId2"/>
            <a:stretch>
              <a:fillRect/>
            </a:stretch>
          </p:blipFill>
          <p:spPr>
            <a:xfrm>
              <a:off x="3860206" y="928813"/>
              <a:ext cx="2486025" cy="3506732"/>
            </a:xfrm>
            <a:prstGeom prst="rect">
              <a:avLst/>
            </a:prstGeom>
          </p:spPr>
        </p:pic>
      </p:grpSp>
    </p:spTree>
    <p:extLst>
      <p:ext uri="{BB962C8B-B14F-4D97-AF65-F5344CB8AC3E}">
        <p14:creationId xmlns:p14="http://schemas.microsoft.com/office/powerpoint/2010/main" val="414857721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500" fill="hold"/>
                                            <p:tgtEl>
                                              <p:spTgt spid="8"/>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600"/>
                                      </p:stCondLst>
                                      <p:childTnLst>
                                        <p:set>
                                          <p:cBhvr>
                                            <p:cTn id="10" dur="1" fill="hold">
                                              <p:stCondLst>
                                                <p:cond delay="0"/>
                                              </p:stCondLst>
                                            </p:cTn>
                                            <p:tgtEl>
                                              <p:spTgt spid="5"/>
                                            </p:tgtEl>
                                            <p:attrNameLst>
                                              <p:attrName>style.visibility</p:attrName>
                                            </p:attrNameLst>
                                          </p:cBhvr>
                                          <p:to>
                                            <p:strVal val="visible"/>
                                          </p:to>
                                        </p:set>
                                        <p:anim calcmode="lin" valueType="num" p14:bounceEnd="60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rcRect l="17715" t="22447" r="14013" b="28080"/>
          <a:stretch>
            <a:fillRect/>
          </a:stretch>
        </p:blipFill>
        <p:spPr>
          <a:xfrm>
            <a:off x="1316442" y="1194204"/>
            <a:ext cx="2998543" cy="2998543"/>
          </a:xfrm>
          <a:custGeom>
            <a:avLst/>
            <a:gdLst>
              <a:gd name="connsiteX0" fmla="*/ 1499272 w 2998543"/>
              <a:gd name="connsiteY0" fmla="*/ 0 h 2998543"/>
              <a:gd name="connsiteX1" fmla="*/ 2998543 w 2998543"/>
              <a:gd name="connsiteY1" fmla="*/ 1499272 h 2998543"/>
              <a:gd name="connsiteX2" fmla="*/ 1499272 w 2998543"/>
              <a:gd name="connsiteY2" fmla="*/ 2998543 h 2998543"/>
              <a:gd name="connsiteX3" fmla="*/ 0 w 2998543"/>
              <a:gd name="connsiteY3" fmla="*/ 1499272 h 2998543"/>
            </a:gdLst>
            <a:ahLst/>
            <a:cxnLst>
              <a:cxn ang="0">
                <a:pos x="connsiteX0" y="connsiteY0"/>
              </a:cxn>
              <a:cxn ang="0">
                <a:pos x="connsiteX1" y="connsiteY1"/>
              </a:cxn>
              <a:cxn ang="0">
                <a:pos x="connsiteX2" y="connsiteY2"/>
              </a:cxn>
              <a:cxn ang="0">
                <a:pos x="connsiteX3" y="connsiteY3"/>
              </a:cxn>
            </a:cxnLst>
            <a:rect l="l" t="t" r="r" b="b"/>
            <a:pathLst>
              <a:path w="2998543" h="2998543">
                <a:moveTo>
                  <a:pt x="1499272" y="0"/>
                </a:moveTo>
                <a:lnTo>
                  <a:pt x="2998543" y="1499272"/>
                </a:lnTo>
                <a:lnTo>
                  <a:pt x="1499272" y="2998543"/>
                </a:lnTo>
                <a:lnTo>
                  <a:pt x="0" y="1499272"/>
                </a:lnTo>
                <a:close/>
              </a:path>
            </a:pathLst>
          </a:custGeom>
        </p:spPr>
      </p:pic>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13" name="菱形 112"/>
          <p:cNvSpPr/>
          <p:nvPr/>
        </p:nvSpPr>
        <p:spPr>
          <a:xfrm>
            <a:off x="1153590" y="1683457"/>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1361081" y="1897177"/>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Rectangle 24"/>
          <p:cNvSpPr>
            <a:spLocks noChangeArrowheads="1"/>
          </p:cNvSpPr>
          <p:nvPr/>
        </p:nvSpPr>
        <p:spPr bwMode="auto">
          <a:xfrm>
            <a:off x="4930454" y="561642"/>
            <a:ext cx="3311957" cy="20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a:t>
            </a:r>
            <a:r>
              <a:rPr lang="zh-CN" altLang="en-US" sz="1200" b="1" dirty="0">
                <a:latin typeface="微软雅黑" panose="020B0503020204020204" pitchFamily="34" charset="-122"/>
                <a:ea typeface="微软雅黑" panose="020B0503020204020204" pitchFamily="34" charset="-122"/>
              </a:rPr>
              <a:t>）商业招贴设计的基本原理。</a:t>
            </a:r>
            <a:endParaRPr lang="en-US" altLang="zh-CN" sz="1200" b="1" dirty="0">
              <a:latin typeface="微软雅黑" panose="020B0503020204020204" pitchFamily="34" charset="-122"/>
              <a:ea typeface="微软雅黑" panose="020B0503020204020204" pitchFamily="34" charset="-122"/>
            </a:endParaRPr>
          </a:p>
        </p:txBody>
      </p:sp>
      <p:sp>
        <p:nvSpPr>
          <p:cNvPr id="120" name="Rectangle 24"/>
          <p:cNvSpPr>
            <a:spLocks noChangeArrowheads="1"/>
          </p:cNvSpPr>
          <p:nvPr/>
        </p:nvSpPr>
        <p:spPr bwMode="auto">
          <a:xfrm>
            <a:off x="4930458" y="904764"/>
            <a:ext cx="3383954" cy="1596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① 同构。</a:t>
            </a:r>
          </a:p>
          <a:p>
            <a:pPr marL="171438" indent="-171438">
              <a:lnSpc>
                <a:spcPct val="12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同构指利用事物与事物之间某种关系的相似性来传递某种理念或商品信息。第十五届金犊奖入选奖作品</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牙刷</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，用牙刷和笔的同构手法，让大家像刷牙一样，每天早晚两次写下周围可以感恩的人事物。以促进社会风气的改善，如图</a:t>
            </a:r>
            <a:r>
              <a:rPr lang="en-US" altLang="zh-CN" sz="1200" dirty="0">
                <a:latin typeface="微软雅黑" panose="020B0503020204020204" pitchFamily="34" charset="-122"/>
                <a:ea typeface="微软雅黑" panose="020B0503020204020204" pitchFamily="34" charset="-122"/>
              </a:rPr>
              <a:t>3-1-27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sp>
        <p:nvSpPr>
          <p:cNvPr id="121" name="菱形 120"/>
          <p:cNvSpPr/>
          <p:nvPr/>
        </p:nvSpPr>
        <p:spPr>
          <a:xfrm>
            <a:off x="3932784" y="1788754"/>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4142123" y="1997578"/>
            <a:ext cx="219356"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菱形 122"/>
          <p:cNvSpPr/>
          <p:nvPr/>
        </p:nvSpPr>
        <p:spPr>
          <a:xfrm>
            <a:off x="1472607" y="2570956"/>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2257160" y="2935505"/>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Rectangle 24"/>
          <p:cNvSpPr>
            <a:spLocks noChangeArrowheads="1"/>
          </p:cNvSpPr>
          <p:nvPr/>
        </p:nvSpPr>
        <p:spPr bwMode="auto">
          <a:xfrm>
            <a:off x="1716196" y="3287163"/>
            <a:ext cx="1322231" cy="495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商业类招贴的设计方法与技巧</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1609505" y="3774536"/>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2041738" y="2357041"/>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grpSp>
        <p:nvGrpSpPr>
          <p:cNvPr id="3" name="组合 2"/>
          <p:cNvGrpSpPr/>
          <p:nvPr/>
        </p:nvGrpSpPr>
        <p:grpSpPr>
          <a:xfrm>
            <a:off x="4860700" y="2498957"/>
            <a:ext cx="3019469" cy="2387865"/>
            <a:chOff x="3718493" y="2590008"/>
            <a:chExt cx="3019469" cy="2387865"/>
          </a:xfrm>
        </p:grpSpPr>
        <p:pic>
          <p:nvPicPr>
            <p:cNvPr id="2" name="图片 1"/>
            <p:cNvPicPr>
              <a:picLocks noChangeAspect="1"/>
            </p:cNvPicPr>
            <p:nvPr/>
          </p:nvPicPr>
          <p:blipFill>
            <a:blip r:embed="rId3"/>
            <a:stretch>
              <a:fillRect/>
            </a:stretch>
          </p:blipFill>
          <p:spPr>
            <a:xfrm>
              <a:off x="3718493" y="2590008"/>
              <a:ext cx="3019469" cy="2134706"/>
            </a:xfrm>
            <a:prstGeom prst="rect">
              <a:avLst/>
            </a:prstGeom>
          </p:spPr>
        </p:pic>
        <p:sp>
          <p:nvSpPr>
            <p:cNvPr id="18" name="矩形 17"/>
            <p:cNvSpPr/>
            <p:nvPr/>
          </p:nvSpPr>
          <p:spPr>
            <a:xfrm>
              <a:off x="3821568" y="4731652"/>
              <a:ext cx="2669320"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3-1-27 </a:t>
              </a:r>
              <a:r>
                <a:rPr lang="zh-CN" altLang="en-US" sz="1000" dirty="0">
                  <a:latin typeface="微软雅黑" panose="020B0503020204020204" pitchFamily="34" charset="-122"/>
                  <a:ea typeface="微软雅黑" panose="020B0503020204020204" pitchFamily="34" charset="-122"/>
                </a:rPr>
                <a:t>牙刷</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第十五届金犊奖入选奖</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张侨</a:t>
              </a:r>
            </a:p>
          </p:txBody>
        </p:sp>
      </p:grpSp>
    </p:spTree>
    <p:extLst>
      <p:ext uri="{BB962C8B-B14F-4D97-AF65-F5344CB8AC3E}">
        <p14:creationId xmlns:p14="http://schemas.microsoft.com/office/powerpoint/2010/main" val="152019557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21"/>
                                            </p:tgtEl>
                                            <p:attrNameLst>
                                              <p:attrName>style.visibility</p:attrName>
                                            </p:attrNameLst>
                                          </p:cBhvr>
                                          <p:to>
                                            <p:strVal val="visible"/>
                                          </p:to>
                                        </p:set>
                                        <p:animEffect transition="in" filter="wheel(1)">
                                          <p:cBhvr>
                                            <p:cTn id="36" dur="500"/>
                                            <p:tgtEl>
                                              <p:spTgt spid="21"/>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500"/>
                                            <p:tgtEl>
                                              <p:spTgt spid="118"/>
                                            </p:tgtEl>
                                          </p:cBhvr>
                                        </p:animEffect>
                                        <p:anim calcmode="lin" valueType="num">
                                          <p:cBhvr>
                                            <p:cTn id="70" dur="500" fill="hold"/>
                                            <p:tgtEl>
                                              <p:spTgt spid="118"/>
                                            </p:tgtEl>
                                            <p:attrNameLst>
                                              <p:attrName>ppt_x</p:attrName>
                                            </p:attrNameLst>
                                          </p:cBhvr>
                                          <p:tavLst>
                                            <p:tav tm="0">
                                              <p:val>
                                                <p:strVal val="#ppt_x"/>
                                              </p:val>
                                            </p:tav>
                                            <p:tav tm="100000">
                                              <p:val>
                                                <p:strVal val="#ppt_x"/>
                                              </p:val>
                                            </p:tav>
                                          </p:tavLst>
                                        </p:anim>
                                        <p:anim calcmode="lin" valueType="num">
                                          <p:cBhvr>
                                            <p:cTn id="71" dur="500" fill="hold"/>
                                            <p:tgtEl>
                                              <p:spTgt spid="118"/>
                                            </p:tgtEl>
                                            <p:attrNameLst>
                                              <p:attrName>ppt_y</p:attrName>
                                            </p:attrNameLst>
                                          </p:cBhvr>
                                          <p:tavLst>
                                            <p:tav tm="0">
                                              <p:val>
                                                <p:strVal val="#ppt_y+.1"/>
                                              </p:val>
                                            </p:tav>
                                            <p:tav tm="100000">
                                              <p:val>
                                                <p:strVal val="#ppt_y"/>
                                              </p:val>
                                            </p:tav>
                                          </p:tavLst>
                                        </p:anim>
                                      </p:childTnLst>
                                    </p:cTn>
                                  </p:par>
                                  <p:par>
                                    <p:cTn id="72" presetID="2" presetClass="entr" presetSubtype="2" fill="hold" grpId="0" nodeType="withEffect" p14:presetBounceEnd="60000">
                                      <p:stCondLst>
                                        <p:cond delay="3100"/>
                                      </p:stCondLst>
                                      <p:childTnLst>
                                        <p:set>
                                          <p:cBhvr>
                                            <p:cTn id="73" dur="1" fill="hold">
                                              <p:stCondLst>
                                                <p:cond delay="0"/>
                                              </p:stCondLst>
                                            </p:cTn>
                                            <p:tgtEl>
                                              <p:spTgt spid="119"/>
                                            </p:tgtEl>
                                            <p:attrNameLst>
                                              <p:attrName>style.visibility</p:attrName>
                                            </p:attrNameLst>
                                          </p:cBhvr>
                                          <p:to>
                                            <p:strVal val="visible"/>
                                          </p:to>
                                        </p:set>
                                        <p:anim calcmode="lin" valueType="num" p14:bounceEnd="60000">
                                          <p:cBhvr additive="base">
                                            <p:cTn id="74" dur="500" fill="hold"/>
                                            <p:tgtEl>
                                              <p:spTgt spid="119"/>
                                            </p:tgtEl>
                                            <p:attrNameLst>
                                              <p:attrName>ppt_x</p:attrName>
                                            </p:attrNameLst>
                                          </p:cBhvr>
                                          <p:tavLst>
                                            <p:tav tm="0">
                                              <p:val>
                                                <p:strVal val="1+#ppt_w/2"/>
                                              </p:val>
                                            </p:tav>
                                            <p:tav tm="100000">
                                              <p:val>
                                                <p:strVal val="#ppt_x"/>
                                              </p:val>
                                            </p:tav>
                                          </p:tavLst>
                                        </p:anim>
                                        <p:anim calcmode="lin" valueType="num" p14:bounceEnd="60000">
                                          <p:cBhvr additive="base">
                                            <p:cTn id="75" dur="500" fill="hold"/>
                                            <p:tgtEl>
                                              <p:spTgt spid="119"/>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14:presetBounceEnd="60000">
                                      <p:stCondLst>
                                        <p:cond delay="3100"/>
                                      </p:stCondLst>
                                      <p:childTnLst>
                                        <p:set>
                                          <p:cBhvr>
                                            <p:cTn id="77" dur="1" fill="hold">
                                              <p:stCondLst>
                                                <p:cond delay="0"/>
                                              </p:stCondLst>
                                            </p:cTn>
                                            <p:tgtEl>
                                              <p:spTgt spid="120"/>
                                            </p:tgtEl>
                                            <p:attrNameLst>
                                              <p:attrName>style.visibility</p:attrName>
                                            </p:attrNameLst>
                                          </p:cBhvr>
                                          <p:to>
                                            <p:strVal val="visible"/>
                                          </p:to>
                                        </p:set>
                                        <p:anim calcmode="lin" valueType="num" p14:bounceEnd="60000">
                                          <p:cBhvr additive="base">
                                            <p:cTn id="78"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79" dur="500" fill="hold"/>
                                            <p:tgtEl>
                                              <p:spTgt spid="120"/>
                                            </p:tgtEl>
                                            <p:attrNameLst>
                                              <p:attrName>ppt_y</p:attrName>
                                            </p:attrNameLst>
                                          </p:cBhvr>
                                          <p:tavLst>
                                            <p:tav tm="0">
                                              <p:val>
                                                <p:strVal val="#ppt_y"/>
                                              </p:val>
                                            </p:tav>
                                            <p:tav tm="100000">
                                              <p:val>
                                                <p:strVal val="#ppt_y"/>
                                              </p:val>
                                            </p:tav>
                                          </p:tavLst>
                                        </p:anim>
                                      </p:childTnLst>
                                    </p:cTn>
                                  </p:par>
                                </p:childTnLst>
                              </p:cTn>
                            </p:par>
                            <p:par>
                              <p:cTn id="80" fill="hold">
                                <p:stCondLst>
                                  <p:cond delay="3600"/>
                                </p:stCondLst>
                                <p:childTnLst>
                                  <p:par>
                                    <p:cTn id="81" presetID="2" presetClass="entr" presetSubtype="2" fill="hold" nodeType="afterEffect" p14:presetBounceEnd="60000">
                                      <p:stCondLst>
                                        <p:cond delay="0"/>
                                      </p:stCondLst>
                                      <p:childTnLst>
                                        <p:set>
                                          <p:cBhvr>
                                            <p:cTn id="82" dur="1" fill="hold">
                                              <p:stCondLst>
                                                <p:cond delay="0"/>
                                              </p:stCondLst>
                                            </p:cTn>
                                            <p:tgtEl>
                                              <p:spTgt spid="3"/>
                                            </p:tgtEl>
                                            <p:attrNameLst>
                                              <p:attrName>style.visibility</p:attrName>
                                            </p:attrNameLst>
                                          </p:cBhvr>
                                          <p:to>
                                            <p:strVal val="visible"/>
                                          </p:to>
                                        </p:set>
                                        <p:anim calcmode="lin" valueType="num" p14:bounceEnd="60000">
                                          <p:cBhvr additive="base">
                                            <p:cTn id="83" dur="5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19" grpId="0"/>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21"/>
                                            </p:tgtEl>
                                            <p:attrNameLst>
                                              <p:attrName>style.visibility</p:attrName>
                                            </p:attrNameLst>
                                          </p:cBhvr>
                                          <p:to>
                                            <p:strVal val="visible"/>
                                          </p:to>
                                        </p:set>
                                        <p:animEffect transition="in" filter="wheel(1)">
                                          <p:cBhvr>
                                            <p:cTn id="36" dur="500"/>
                                            <p:tgtEl>
                                              <p:spTgt spid="21"/>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500"/>
                                            <p:tgtEl>
                                              <p:spTgt spid="118"/>
                                            </p:tgtEl>
                                          </p:cBhvr>
                                        </p:animEffect>
                                        <p:anim calcmode="lin" valueType="num">
                                          <p:cBhvr>
                                            <p:cTn id="70" dur="500" fill="hold"/>
                                            <p:tgtEl>
                                              <p:spTgt spid="118"/>
                                            </p:tgtEl>
                                            <p:attrNameLst>
                                              <p:attrName>ppt_x</p:attrName>
                                            </p:attrNameLst>
                                          </p:cBhvr>
                                          <p:tavLst>
                                            <p:tav tm="0">
                                              <p:val>
                                                <p:strVal val="#ppt_x"/>
                                              </p:val>
                                            </p:tav>
                                            <p:tav tm="100000">
                                              <p:val>
                                                <p:strVal val="#ppt_x"/>
                                              </p:val>
                                            </p:tav>
                                          </p:tavLst>
                                        </p:anim>
                                        <p:anim calcmode="lin" valueType="num">
                                          <p:cBhvr>
                                            <p:cTn id="71" dur="500" fill="hold"/>
                                            <p:tgtEl>
                                              <p:spTgt spid="118"/>
                                            </p:tgtEl>
                                            <p:attrNameLst>
                                              <p:attrName>ppt_y</p:attrName>
                                            </p:attrNameLst>
                                          </p:cBhvr>
                                          <p:tavLst>
                                            <p:tav tm="0">
                                              <p:val>
                                                <p:strVal val="#ppt_y+.1"/>
                                              </p:val>
                                            </p:tav>
                                            <p:tav tm="100000">
                                              <p:val>
                                                <p:strVal val="#ppt_y"/>
                                              </p:val>
                                            </p:tav>
                                          </p:tavLst>
                                        </p:anim>
                                      </p:childTnLst>
                                    </p:cTn>
                                  </p:par>
                                  <p:par>
                                    <p:cTn id="72" presetID="2" presetClass="entr" presetSubtype="2" fill="hold" grpId="0" nodeType="withEffect">
                                      <p:stCondLst>
                                        <p:cond delay="3100"/>
                                      </p:stCondLst>
                                      <p:childTnLst>
                                        <p:set>
                                          <p:cBhvr>
                                            <p:cTn id="73" dur="1" fill="hold">
                                              <p:stCondLst>
                                                <p:cond delay="0"/>
                                              </p:stCondLst>
                                            </p:cTn>
                                            <p:tgtEl>
                                              <p:spTgt spid="119"/>
                                            </p:tgtEl>
                                            <p:attrNameLst>
                                              <p:attrName>style.visibility</p:attrName>
                                            </p:attrNameLst>
                                          </p:cBhvr>
                                          <p:to>
                                            <p:strVal val="visible"/>
                                          </p:to>
                                        </p:set>
                                        <p:anim calcmode="lin" valueType="num">
                                          <p:cBhvr additive="base">
                                            <p:cTn id="74" dur="500" fill="hold"/>
                                            <p:tgtEl>
                                              <p:spTgt spid="119"/>
                                            </p:tgtEl>
                                            <p:attrNameLst>
                                              <p:attrName>ppt_x</p:attrName>
                                            </p:attrNameLst>
                                          </p:cBhvr>
                                          <p:tavLst>
                                            <p:tav tm="0">
                                              <p:val>
                                                <p:strVal val="1+#ppt_w/2"/>
                                              </p:val>
                                            </p:tav>
                                            <p:tav tm="100000">
                                              <p:val>
                                                <p:strVal val="#ppt_x"/>
                                              </p:val>
                                            </p:tav>
                                          </p:tavLst>
                                        </p:anim>
                                        <p:anim calcmode="lin" valueType="num">
                                          <p:cBhvr additive="base">
                                            <p:cTn id="75" dur="500" fill="hold"/>
                                            <p:tgtEl>
                                              <p:spTgt spid="119"/>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stCondLst>
                                        <p:cond delay="3100"/>
                                      </p:stCondLst>
                                      <p:childTnLst>
                                        <p:set>
                                          <p:cBhvr>
                                            <p:cTn id="77" dur="1" fill="hold">
                                              <p:stCondLst>
                                                <p:cond delay="0"/>
                                              </p:stCondLst>
                                            </p:cTn>
                                            <p:tgtEl>
                                              <p:spTgt spid="120"/>
                                            </p:tgtEl>
                                            <p:attrNameLst>
                                              <p:attrName>style.visibility</p:attrName>
                                            </p:attrNameLst>
                                          </p:cBhvr>
                                          <p:to>
                                            <p:strVal val="visible"/>
                                          </p:to>
                                        </p:set>
                                        <p:anim calcmode="lin" valueType="num">
                                          <p:cBhvr additive="base">
                                            <p:cTn id="78" dur="500" fill="hold"/>
                                            <p:tgtEl>
                                              <p:spTgt spid="120"/>
                                            </p:tgtEl>
                                            <p:attrNameLst>
                                              <p:attrName>ppt_x</p:attrName>
                                            </p:attrNameLst>
                                          </p:cBhvr>
                                          <p:tavLst>
                                            <p:tav tm="0">
                                              <p:val>
                                                <p:strVal val="1+#ppt_w/2"/>
                                              </p:val>
                                            </p:tav>
                                            <p:tav tm="100000">
                                              <p:val>
                                                <p:strVal val="#ppt_x"/>
                                              </p:val>
                                            </p:tav>
                                          </p:tavLst>
                                        </p:anim>
                                        <p:anim calcmode="lin" valueType="num">
                                          <p:cBhvr additive="base">
                                            <p:cTn id="79" dur="500" fill="hold"/>
                                            <p:tgtEl>
                                              <p:spTgt spid="120"/>
                                            </p:tgtEl>
                                            <p:attrNameLst>
                                              <p:attrName>ppt_y</p:attrName>
                                            </p:attrNameLst>
                                          </p:cBhvr>
                                          <p:tavLst>
                                            <p:tav tm="0">
                                              <p:val>
                                                <p:strVal val="#ppt_y"/>
                                              </p:val>
                                            </p:tav>
                                            <p:tav tm="100000">
                                              <p:val>
                                                <p:strVal val="#ppt_y"/>
                                              </p:val>
                                            </p:tav>
                                          </p:tavLst>
                                        </p:anim>
                                      </p:childTnLst>
                                    </p:cTn>
                                  </p:par>
                                </p:childTnLst>
                              </p:cTn>
                            </p:par>
                            <p:par>
                              <p:cTn id="80" fill="hold">
                                <p:stCondLst>
                                  <p:cond delay="3600"/>
                                </p:stCondLst>
                                <p:childTnLst>
                                  <p:par>
                                    <p:cTn id="81" presetID="2" presetClass="entr" presetSubtype="2" fill="hold" nodeType="afterEffect">
                                      <p:stCondLst>
                                        <p:cond delay="0"/>
                                      </p:stCondLst>
                                      <p:childTnLst>
                                        <p:set>
                                          <p:cBhvr>
                                            <p:cTn id="82" dur="1" fill="hold">
                                              <p:stCondLst>
                                                <p:cond delay="0"/>
                                              </p:stCondLst>
                                            </p:cTn>
                                            <p:tgtEl>
                                              <p:spTgt spid="3"/>
                                            </p:tgtEl>
                                            <p:attrNameLst>
                                              <p:attrName>style.visibility</p:attrName>
                                            </p:attrNameLst>
                                          </p:cBhvr>
                                          <p:to>
                                            <p:strVal val="visible"/>
                                          </p:to>
                                        </p:set>
                                        <p:anim calcmode="lin" valueType="num">
                                          <p:cBhvr additive="base">
                                            <p:cTn id="83" dur="500" fill="hold"/>
                                            <p:tgtEl>
                                              <p:spTgt spid="3"/>
                                            </p:tgtEl>
                                            <p:attrNameLst>
                                              <p:attrName>ppt_x</p:attrName>
                                            </p:attrNameLst>
                                          </p:cBhvr>
                                          <p:tavLst>
                                            <p:tav tm="0">
                                              <p:val>
                                                <p:strVal val="1+#ppt_w/2"/>
                                              </p:val>
                                            </p:tav>
                                            <p:tav tm="100000">
                                              <p:val>
                                                <p:strVal val="#ppt_x"/>
                                              </p:val>
                                            </p:tav>
                                          </p:tavLst>
                                        </p:anim>
                                        <p:anim calcmode="lin" valueType="num">
                                          <p:cBhvr additive="base">
                                            <p:cTn id="8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19" grpId="0"/>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4426412" y="1850956"/>
            <a:ext cx="3168000" cy="224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② 置换。</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置换是运用异质同构设计理念的一种表现形式，是指选择一个常规、简洁的图形为基本形态，保持其骨骼不变，再根据创意，置换新的元素，组成新形。置换的要点是借助一个基本形态，在保持主要特征不变的前提下，置换新的元素以完成再创造，从而产生更深远的意义。</a:t>
            </a:r>
            <a:endParaRPr lang="en-US" altLang="zh-CN" sz="1200" dirty="0">
              <a:latin typeface="微软雅黑" panose="020B0503020204020204" pitchFamily="34" charset="-122"/>
              <a:ea typeface="微软雅黑" panose="020B0503020204020204" pitchFamily="34" charset="-122"/>
            </a:endParaRP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9" name="矩形 8"/>
          <p:cNvSpPr/>
          <p:nvPr/>
        </p:nvSpPr>
        <p:spPr>
          <a:xfrm>
            <a:off x="1906412" y="5450956"/>
            <a:ext cx="184377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3-3-8 </a:t>
            </a:r>
            <a:r>
              <a:rPr lang="zh-CN" altLang="en-US" sz="1000" dirty="0">
                <a:latin typeface="微软雅黑" panose="020B0503020204020204" pitchFamily="34" charset="-122"/>
                <a:ea typeface="微软雅黑" panose="020B0503020204020204" pitchFamily="34" charset="-122"/>
              </a:rPr>
              <a:t>澳洲森林网站模型图</a:t>
            </a: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755" y="1167686"/>
            <a:ext cx="2075088" cy="3110606"/>
          </a:xfrm>
          <a:prstGeom prst="rect">
            <a:avLst/>
          </a:prstGeom>
        </p:spPr>
      </p:pic>
    </p:spTree>
    <p:extLst>
      <p:ext uri="{BB962C8B-B14F-4D97-AF65-F5344CB8AC3E}">
        <p14:creationId xmlns:p14="http://schemas.microsoft.com/office/powerpoint/2010/main" val="267109482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600"/>
                                      </p:stCondLst>
                                      <p:childTnLst>
                                        <p:set>
                                          <p:cBhvr>
                                            <p:cTn id="10" dur="1" fill="hold">
                                              <p:stCondLst>
                                                <p:cond delay="0"/>
                                              </p:stCondLst>
                                            </p:cTn>
                                            <p:tgtEl>
                                              <p:spTgt spid="4"/>
                                            </p:tgtEl>
                                            <p:attrNameLst>
                                              <p:attrName>style.visibility</p:attrName>
                                            </p:attrNameLst>
                                          </p:cBhvr>
                                          <p:to>
                                            <p:strVal val="visible"/>
                                          </p:to>
                                        </p:set>
                                        <p:anim calcmode="lin" valueType="num" p14:bounceEnd="6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754412" y="698912"/>
            <a:ext cx="7704000" cy="135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福田繁雄所设计的著名的作品</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贝多芬第九交响曲</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系列海报中，以贝多芬头像为基本形态，对人物的发部进行元素的置换。从一定距离观察这些作品，可以辨识出海报中的人物形象。但当我们仔细观察人物的发部时，会发现它又是由不同的图形元素组成的。在这里，音符、鸟、马等并不相关的图形元素，都被福田运用到他的这一系列海报中，这些元素丰富了同一主题海报的内涵，同时充满趣味性，更体现出设计者丰富的想象力，如图</a:t>
            </a:r>
            <a:r>
              <a:rPr lang="en-US" altLang="zh-CN" sz="1200" dirty="0">
                <a:latin typeface="微软雅黑" panose="020B0503020204020204" pitchFamily="34" charset="-122"/>
                <a:ea typeface="微软雅黑" panose="020B0503020204020204" pitchFamily="34" charset="-122"/>
              </a:rPr>
              <a:t>3-1-28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nvGrpSpPr>
          <p:cNvPr id="3" name="组合 2"/>
          <p:cNvGrpSpPr/>
          <p:nvPr/>
        </p:nvGrpSpPr>
        <p:grpSpPr>
          <a:xfrm>
            <a:off x="1946760" y="2066957"/>
            <a:ext cx="5221990" cy="2733127"/>
            <a:chOff x="804554" y="2066956"/>
            <a:chExt cx="5221990" cy="2733127"/>
          </a:xfrm>
        </p:grpSpPr>
        <p:pic>
          <p:nvPicPr>
            <p:cNvPr id="2" name="图片 1"/>
            <p:cNvPicPr>
              <a:picLocks noChangeAspect="1"/>
            </p:cNvPicPr>
            <p:nvPr/>
          </p:nvPicPr>
          <p:blipFill>
            <a:blip r:embed="rId2"/>
            <a:stretch>
              <a:fillRect/>
            </a:stretch>
          </p:blipFill>
          <p:spPr>
            <a:xfrm>
              <a:off x="804554" y="2066956"/>
              <a:ext cx="5221990" cy="2376044"/>
            </a:xfrm>
            <a:prstGeom prst="rect">
              <a:avLst/>
            </a:prstGeom>
          </p:spPr>
        </p:pic>
        <p:sp>
          <p:nvSpPr>
            <p:cNvPr id="9" name="矩形 8"/>
            <p:cNvSpPr/>
            <p:nvPr/>
          </p:nvSpPr>
          <p:spPr>
            <a:xfrm>
              <a:off x="1851659" y="4553862"/>
              <a:ext cx="3127779"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3-1-28 《</a:t>
              </a:r>
              <a:r>
                <a:rPr lang="zh-CN" altLang="en-US" sz="1000" dirty="0">
                  <a:latin typeface="微软雅黑" panose="020B0503020204020204" pitchFamily="34" charset="-122"/>
                  <a:ea typeface="微软雅黑" panose="020B0503020204020204" pitchFamily="34" charset="-122"/>
                </a:rPr>
                <a:t>贝多芬第九交响曲</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海报系列</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福田繁雄</a:t>
              </a:r>
            </a:p>
          </p:txBody>
        </p:sp>
      </p:grpSp>
    </p:spTree>
    <p:extLst>
      <p:ext uri="{BB962C8B-B14F-4D97-AF65-F5344CB8AC3E}">
        <p14:creationId xmlns:p14="http://schemas.microsoft.com/office/powerpoint/2010/main" val="288694767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60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898412" y="710974"/>
            <a:ext cx="7200000" cy="141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38" indent="-171438">
              <a:lnSpc>
                <a:spcPct val="150000"/>
              </a:lnSpc>
              <a:spcBef>
                <a:spcPts val="500"/>
              </a:spcBef>
              <a:buClr>
                <a:schemeClr val="tx1">
                  <a:lumMod val="75000"/>
                  <a:lumOff val="25000"/>
                </a:schemeClr>
              </a:buClr>
              <a:buFont typeface="Wingdings" pitchFamily="2" charset="2"/>
              <a:buChar char="n"/>
            </a:pPr>
            <a:r>
              <a:rPr lang="en-US" altLang="zh-CN" sz="1200" dirty="0">
                <a:latin typeface="微软雅黑" panose="020B0503020204020204" pitchFamily="34" charset="-122"/>
                <a:ea typeface="微软雅黑" panose="020B0503020204020204" pitchFamily="34" charset="-122"/>
              </a:rPr>
              <a:t>《F》</a:t>
            </a:r>
            <a:r>
              <a:rPr lang="zh-CN" altLang="en-US" sz="1200" dirty="0">
                <a:latin typeface="微软雅黑" panose="020B0503020204020204" pitchFamily="34" charset="-122"/>
                <a:ea typeface="微软雅黑" panose="020B0503020204020204" pitchFamily="34" charset="-122"/>
              </a:rPr>
              <a:t>海报系列，主画面为福田名字的首字母“</a:t>
            </a:r>
            <a:r>
              <a:rPr lang="en-US" altLang="zh-CN" sz="1200" dirty="0">
                <a:latin typeface="微软雅黑" panose="020B0503020204020204" pitchFamily="34" charset="-122"/>
                <a:ea typeface="微软雅黑" panose="020B0503020204020204" pitchFamily="34" charset="-122"/>
              </a:rPr>
              <a:t>F</a:t>
            </a:r>
            <a:r>
              <a:rPr lang="zh-CN" altLang="en-US" sz="1200" dirty="0">
                <a:latin typeface="微软雅黑" panose="020B0503020204020204" pitchFamily="34" charset="-122"/>
                <a:ea typeface="微软雅黑" panose="020B0503020204020204" pitchFamily="34" charset="-122"/>
              </a:rPr>
              <a:t>”，内部细节是对该字母进行的变化。该系列作品是作者对其以往在众多平面作品中惯用的图形符号或表现方式进行的重现，如矛盾空间、图底反转等视错觉原理和手法的运用，坐着的女孩和奔跑着的动物形象的运用等。这些作品打上了福田的符号，成为其代表作品，如图</a:t>
            </a:r>
            <a:r>
              <a:rPr lang="en-US" altLang="zh-CN" sz="1200" dirty="0">
                <a:latin typeface="微软雅黑" panose="020B0503020204020204" pitchFamily="34" charset="-122"/>
                <a:ea typeface="微软雅黑" panose="020B0503020204020204" pitchFamily="34" charset="-122"/>
              </a:rPr>
              <a:t>3-1-29 </a:t>
            </a:r>
            <a:r>
              <a:rPr lang="zh-CN" altLang="en-US" sz="1200" dirty="0">
                <a:latin typeface="微软雅黑" panose="020B0503020204020204" pitchFamily="34" charset="-122"/>
                <a:ea typeface="微软雅黑" panose="020B0503020204020204" pitchFamily="34" charset="-122"/>
              </a:rPr>
              <a:t>所示。</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交通安全公益海报</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拒绝酒驾</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，利用置换的表现形式直截了当地表达了含义，如图</a:t>
            </a:r>
            <a:r>
              <a:rPr lang="en-US" altLang="zh-CN" sz="1200" dirty="0">
                <a:latin typeface="微软雅黑" panose="020B0503020204020204" pitchFamily="34" charset="-122"/>
                <a:ea typeface="微软雅黑" panose="020B0503020204020204" pitchFamily="34" charset="-122"/>
              </a:rPr>
              <a:t>3-1-30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nvGrpSpPr>
          <p:cNvPr id="8" name="组合 7"/>
          <p:cNvGrpSpPr/>
          <p:nvPr/>
        </p:nvGrpSpPr>
        <p:grpSpPr>
          <a:xfrm>
            <a:off x="1539027" y="2127452"/>
            <a:ext cx="3606054" cy="2865783"/>
            <a:chOff x="601062" y="2162803"/>
            <a:chExt cx="3606054" cy="2865783"/>
          </a:xfrm>
        </p:grpSpPr>
        <p:sp>
          <p:nvSpPr>
            <p:cNvPr id="9" name="矩形 8"/>
            <p:cNvSpPr/>
            <p:nvPr/>
          </p:nvSpPr>
          <p:spPr>
            <a:xfrm>
              <a:off x="1360397" y="4782365"/>
              <a:ext cx="2170787"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3-1-29 《F》</a:t>
              </a:r>
              <a:r>
                <a:rPr lang="zh-CN" altLang="en-US" sz="1000" dirty="0">
                  <a:latin typeface="微软雅黑" panose="020B0503020204020204" pitchFamily="34" charset="-122"/>
                  <a:ea typeface="微软雅黑" panose="020B0503020204020204" pitchFamily="34" charset="-122"/>
                </a:rPr>
                <a:t>海报系列</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福田繁雄</a:t>
              </a:r>
            </a:p>
          </p:txBody>
        </p:sp>
        <p:pic>
          <p:nvPicPr>
            <p:cNvPr id="4" name="图片 3"/>
            <p:cNvPicPr>
              <a:picLocks noChangeAspect="1"/>
            </p:cNvPicPr>
            <p:nvPr/>
          </p:nvPicPr>
          <p:blipFill>
            <a:blip r:embed="rId2"/>
            <a:stretch>
              <a:fillRect/>
            </a:stretch>
          </p:blipFill>
          <p:spPr>
            <a:xfrm>
              <a:off x="601062" y="2162803"/>
              <a:ext cx="1776817" cy="2459726"/>
            </a:xfrm>
            <a:prstGeom prst="rect">
              <a:avLst/>
            </a:prstGeom>
          </p:spPr>
        </p:pic>
        <p:pic>
          <p:nvPicPr>
            <p:cNvPr id="7" name="图片 6"/>
            <p:cNvPicPr>
              <a:picLocks noChangeAspect="1"/>
            </p:cNvPicPr>
            <p:nvPr/>
          </p:nvPicPr>
          <p:blipFill>
            <a:blip r:embed="rId3"/>
            <a:stretch>
              <a:fillRect/>
            </a:stretch>
          </p:blipFill>
          <p:spPr>
            <a:xfrm>
              <a:off x="2445792" y="2162804"/>
              <a:ext cx="1761324" cy="2459725"/>
            </a:xfrm>
            <a:prstGeom prst="rect">
              <a:avLst/>
            </a:prstGeom>
          </p:spPr>
        </p:pic>
      </p:grpSp>
      <p:grpSp>
        <p:nvGrpSpPr>
          <p:cNvPr id="11" name="组合 10"/>
          <p:cNvGrpSpPr/>
          <p:nvPr/>
        </p:nvGrpSpPr>
        <p:grpSpPr>
          <a:xfrm>
            <a:off x="5722412" y="2207081"/>
            <a:ext cx="1687057" cy="2766710"/>
            <a:chOff x="4549149" y="2261876"/>
            <a:chExt cx="1687057" cy="2766710"/>
          </a:xfrm>
        </p:grpSpPr>
        <p:pic>
          <p:nvPicPr>
            <p:cNvPr id="10" name="图片 9"/>
            <p:cNvPicPr>
              <a:picLocks noChangeAspect="1"/>
            </p:cNvPicPr>
            <p:nvPr/>
          </p:nvPicPr>
          <p:blipFill>
            <a:blip r:embed="rId4"/>
            <a:stretch>
              <a:fillRect/>
            </a:stretch>
          </p:blipFill>
          <p:spPr>
            <a:xfrm>
              <a:off x="4549149" y="2261876"/>
              <a:ext cx="1687057" cy="2360654"/>
            </a:xfrm>
            <a:prstGeom prst="rect">
              <a:avLst/>
            </a:prstGeom>
          </p:spPr>
        </p:pic>
        <p:sp>
          <p:nvSpPr>
            <p:cNvPr id="15" name="矩形 14"/>
            <p:cNvSpPr/>
            <p:nvPr/>
          </p:nvSpPr>
          <p:spPr>
            <a:xfrm>
              <a:off x="4598228" y="4782365"/>
              <a:ext cx="1588897"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3-1-30 </a:t>
              </a:r>
              <a:r>
                <a:rPr lang="zh-CN" altLang="en-US" sz="1000" dirty="0">
                  <a:latin typeface="微软雅黑" panose="020B0503020204020204" pitchFamily="34" charset="-122"/>
                  <a:ea typeface="微软雅黑" panose="020B0503020204020204" pitchFamily="34" charset="-122"/>
                </a:rPr>
                <a:t>拒绝酒驾</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李梦</a:t>
              </a:r>
            </a:p>
          </p:txBody>
        </p:sp>
      </p:grpSp>
    </p:spTree>
    <p:extLst>
      <p:ext uri="{BB962C8B-B14F-4D97-AF65-F5344CB8AC3E}">
        <p14:creationId xmlns:p14="http://schemas.microsoft.com/office/powerpoint/2010/main" val="28970586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0000">
                                      <p:stCondLst>
                                        <p:cond delay="60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500" fill="hold"/>
                                            <p:tgtEl>
                                              <p:spTgt spid="8"/>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60000">
                                      <p:stCondLst>
                                        <p:cond delay="60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500" fill="hold"/>
                                            <p:tgtEl>
                                              <p:spTgt spid="11"/>
                                            </p:tgtEl>
                                            <p:attrNameLst>
                                              <p:attrName>ppt_x</p:attrName>
                                            </p:attrNameLst>
                                          </p:cBhvr>
                                          <p:tavLst>
                                            <p:tav tm="0">
                                              <p:val>
                                                <p:strVal val="1+#ppt_w/2"/>
                                              </p:val>
                                            </p:tav>
                                            <p:tav tm="100000">
                                              <p:val>
                                                <p:strVal val="#ppt_x"/>
                                              </p:val>
                                            </p:tav>
                                          </p:tavLst>
                                        </p:anim>
                                        <p:anim calcmode="lin" valueType="num" p14:bounceEnd="60000">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6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6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t="-9000" b="-9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2425" r="19986" b="1373"/>
          <a:stretch/>
        </p:blipFill>
        <p:spPr>
          <a:xfrm>
            <a:off x="1114412" y="-10908"/>
            <a:ext cx="6912000" cy="5173864"/>
          </a:xfrm>
          <a:prstGeom prst="rect">
            <a:avLst/>
          </a:prstGeom>
        </p:spPr>
      </p:pic>
      <p:sp>
        <p:nvSpPr>
          <p:cNvPr id="2" name="矩形 1"/>
          <p:cNvSpPr/>
          <p:nvPr/>
        </p:nvSpPr>
        <p:spPr>
          <a:xfrm>
            <a:off x="1" y="-7646"/>
            <a:ext cx="9140824" cy="5170601"/>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Rectangle 18"/>
          <p:cNvSpPr>
            <a:spLocks noChangeArrowheads="1"/>
          </p:cNvSpPr>
          <p:nvPr/>
        </p:nvSpPr>
        <p:spPr bwMode="auto">
          <a:xfrm>
            <a:off x="2190419" y="3722957"/>
            <a:ext cx="25343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dirty="0">
                <a:solidFill>
                  <a:schemeClr val="bg1"/>
                </a:solidFill>
                <a:latin typeface="微软雅黑" pitchFamily="34" charset="-122"/>
                <a:ea typeface="微软雅黑" pitchFamily="34" charset="-122"/>
                <a:cs typeface="Arial" pitchFamily="34" charset="0"/>
              </a:rPr>
              <a:t>任务一   设计招贴广告</a:t>
            </a:r>
          </a:p>
        </p:txBody>
      </p:sp>
      <p:sp>
        <p:nvSpPr>
          <p:cNvPr id="6" name="Freeform 9"/>
          <p:cNvSpPr/>
          <p:nvPr/>
        </p:nvSpPr>
        <p:spPr bwMode="auto">
          <a:xfrm>
            <a:off x="4844482" y="3816686"/>
            <a:ext cx="68979" cy="138203"/>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cxnSp>
        <p:nvCxnSpPr>
          <p:cNvPr id="10" name="直接连接符 9"/>
          <p:cNvCxnSpPr/>
          <p:nvPr/>
        </p:nvCxnSpPr>
        <p:spPr>
          <a:xfrm>
            <a:off x="2046402" y="3674892"/>
            <a:ext cx="0" cy="42324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 name="组合 24"/>
          <p:cNvGrpSpPr/>
          <p:nvPr/>
        </p:nvGrpSpPr>
        <p:grpSpPr>
          <a:xfrm>
            <a:off x="1491689" y="3731420"/>
            <a:ext cx="396306" cy="319798"/>
            <a:chOff x="-3743325" y="2247900"/>
            <a:chExt cx="822326" cy="663576"/>
          </a:xfrm>
          <a:solidFill>
            <a:schemeClr val="bg1"/>
          </a:solidFill>
        </p:grpSpPr>
        <p:sp>
          <p:nvSpPr>
            <p:cNvPr id="15" name="Freeform 7"/>
            <p:cNvSpPr>
              <a:spLocks noEditPoints="1"/>
            </p:cNvSpPr>
            <p:nvPr/>
          </p:nvSpPr>
          <p:spPr bwMode="auto">
            <a:xfrm>
              <a:off x="-3743325" y="2247900"/>
              <a:ext cx="588963" cy="660400"/>
            </a:xfrm>
            <a:custGeom>
              <a:avLst/>
              <a:gdLst>
                <a:gd name="T0" fmla="*/ 156 w 157"/>
                <a:gd name="T1" fmla="*/ 168 h 176"/>
                <a:gd name="T2" fmla="*/ 100 w 157"/>
                <a:gd name="T3" fmla="*/ 96 h 176"/>
                <a:gd name="T4" fmla="*/ 102 w 157"/>
                <a:gd name="T5" fmla="*/ 94 h 176"/>
                <a:gd name="T6" fmla="*/ 108 w 157"/>
                <a:gd name="T7" fmla="*/ 90 h 176"/>
                <a:gd name="T8" fmla="*/ 114 w 157"/>
                <a:gd name="T9" fmla="*/ 86 h 176"/>
                <a:gd name="T10" fmla="*/ 121 w 157"/>
                <a:gd name="T11" fmla="*/ 77 h 176"/>
                <a:gd name="T12" fmla="*/ 123 w 157"/>
                <a:gd name="T13" fmla="*/ 72 h 176"/>
                <a:gd name="T14" fmla="*/ 124 w 157"/>
                <a:gd name="T15" fmla="*/ 71 h 176"/>
                <a:gd name="T16" fmla="*/ 128 w 157"/>
                <a:gd name="T17" fmla="*/ 50 h 176"/>
                <a:gd name="T18" fmla="*/ 78 w 157"/>
                <a:gd name="T19" fmla="*/ 0 h 176"/>
                <a:gd name="T20" fmla="*/ 78 w 157"/>
                <a:gd name="T21" fmla="*/ 0 h 176"/>
                <a:gd name="T22" fmla="*/ 78 w 157"/>
                <a:gd name="T23" fmla="*/ 0 h 176"/>
                <a:gd name="T24" fmla="*/ 28 w 157"/>
                <a:gd name="T25" fmla="*/ 50 h 176"/>
                <a:gd name="T26" fmla="*/ 56 w 157"/>
                <a:gd name="T27" fmla="*/ 96 h 176"/>
                <a:gd name="T28" fmla="*/ 0 w 157"/>
                <a:gd name="T29" fmla="*/ 168 h 176"/>
                <a:gd name="T30" fmla="*/ 0 w 157"/>
                <a:gd name="T31" fmla="*/ 169 h 176"/>
                <a:gd name="T32" fmla="*/ 0 w 157"/>
                <a:gd name="T33" fmla="*/ 169 h 176"/>
                <a:gd name="T34" fmla="*/ 1 w 157"/>
                <a:gd name="T35" fmla="*/ 172 h 176"/>
                <a:gd name="T36" fmla="*/ 7 w 157"/>
                <a:gd name="T37" fmla="*/ 176 h 176"/>
                <a:gd name="T38" fmla="*/ 13 w 157"/>
                <a:gd name="T39" fmla="*/ 172 h 176"/>
                <a:gd name="T40" fmla="*/ 13 w 157"/>
                <a:gd name="T41" fmla="*/ 170 h 176"/>
                <a:gd name="T42" fmla="*/ 14 w 157"/>
                <a:gd name="T43" fmla="*/ 169 h 176"/>
                <a:gd name="T44" fmla="*/ 13 w 157"/>
                <a:gd name="T45" fmla="*/ 168 h 176"/>
                <a:gd name="T46" fmla="*/ 13 w 157"/>
                <a:gd name="T47" fmla="*/ 165 h 176"/>
                <a:gd name="T48" fmla="*/ 14 w 157"/>
                <a:gd name="T49" fmla="*/ 163 h 176"/>
                <a:gd name="T50" fmla="*/ 14 w 157"/>
                <a:gd name="T51" fmla="*/ 163 h 176"/>
                <a:gd name="T52" fmla="*/ 39 w 157"/>
                <a:gd name="T53" fmla="*/ 119 h 176"/>
                <a:gd name="T54" fmla="*/ 40 w 157"/>
                <a:gd name="T55" fmla="*/ 119 h 176"/>
                <a:gd name="T56" fmla="*/ 40 w 157"/>
                <a:gd name="T57" fmla="*/ 119 h 176"/>
                <a:gd name="T58" fmla="*/ 68 w 157"/>
                <a:gd name="T59" fmla="*/ 107 h 176"/>
                <a:gd name="T60" fmla="*/ 68 w 157"/>
                <a:gd name="T61" fmla="*/ 106 h 176"/>
                <a:gd name="T62" fmla="*/ 73 w 157"/>
                <a:gd name="T63" fmla="*/ 106 h 176"/>
                <a:gd name="T64" fmla="*/ 77 w 157"/>
                <a:gd name="T65" fmla="*/ 106 h 176"/>
                <a:gd name="T66" fmla="*/ 78 w 157"/>
                <a:gd name="T67" fmla="*/ 106 h 176"/>
                <a:gd name="T68" fmla="*/ 85 w 157"/>
                <a:gd name="T69" fmla="*/ 106 h 176"/>
                <a:gd name="T70" fmla="*/ 85 w 157"/>
                <a:gd name="T71" fmla="*/ 106 h 176"/>
                <a:gd name="T72" fmla="*/ 143 w 157"/>
                <a:gd name="T73" fmla="*/ 163 h 176"/>
                <a:gd name="T74" fmla="*/ 143 w 157"/>
                <a:gd name="T75" fmla="*/ 163 h 176"/>
                <a:gd name="T76" fmla="*/ 143 w 157"/>
                <a:gd name="T77" fmla="*/ 165 h 176"/>
                <a:gd name="T78" fmla="*/ 143 w 157"/>
                <a:gd name="T79" fmla="*/ 168 h 176"/>
                <a:gd name="T80" fmla="*/ 143 w 157"/>
                <a:gd name="T81" fmla="*/ 169 h 176"/>
                <a:gd name="T82" fmla="*/ 143 w 157"/>
                <a:gd name="T83" fmla="*/ 170 h 176"/>
                <a:gd name="T84" fmla="*/ 143 w 157"/>
                <a:gd name="T85" fmla="*/ 172 h 176"/>
                <a:gd name="T86" fmla="*/ 150 w 157"/>
                <a:gd name="T87" fmla="*/ 176 h 176"/>
                <a:gd name="T88" fmla="*/ 156 w 157"/>
                <a:gd name="T89" fmla="*/ 172 h 176"/>
                <a:gd name="T90" fmla="*/ 157 w 157"/>
                <a:gd name="T91" fmla="*/ 169 h 176"/>
                <a:gd name="T92" fmla="*/ 157 w 157"/>
                <a:gd name="T93" fmla="*/ 169 h 176"/>
                <a:gd name="T94" fmla="*/ 156 w 157"/>
                <a:gd name="T95" fmla="*/ 168 h 176"/>
                <a:gd name="T96" fmla="*/ 41 w 157"/>
                <a:gd name="T97" fmla="*/ 50 h 176"/>
                <a:gd name="T98" fmla="*/ 78 w 157"/>
                <a:gd name="T99" fmla="*/ 13 h 176"/>
                <a:gd name="T100" fmla="*/ 115 w 157"/>
                <a:gd name="T101" fmla="*/ 50 h 176"/>
                <a:gd name="T102" fmla="*/ 78 w 157"/>
                <a:gd name="T103" fmla="*/ 87 h 176"/>
                <a:gd name="T104" fmla="*/ 41 w 157"/>
                <a:gd name="T105" fmla="*/ 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 h="176">
                  <a:moveTo>
                    <a:pt x="156" y="168"/>
                  </a:moveTo>
                  <a:cubicBezTo>
                    <a:pt x="155" y="134"/>
                    <a:pt x="132" y="105"/>
                    <a:pt x="100" y="96"/>
                  </a:cubicBezTo>
                  <a:cubicBezTo>
                    <a:pt x="101" y="95"/>
                    <a:pt x="102" y="94"/>
                    <a:pt x="102" y="94"/>
                  </a:cubicBezTo>
                  <a:cubicBezTo>
                    <a:pt x="104" y="93"/>
                    <a:pt x="108" y="91"/>
                    <a:pt x="108" y="90"/>
                  </a:cubicBezTo>
                  <a:cubicBezTo>
                    <a:pt x="110" y="89"/>
                    <a:pt x="113" y="86"/>
                    <a:pt x="114" y="86"/>
                  </a:cubicBezTo>
                  <a:cubicBezTo>
                    <a:pt x="115" y="84"/>
                    <a:pt x="120" y="78"/>
                    <a:pt x="121" y="77"/>
                  </a:cubicBezTo>
                  <a:cubicBezTo>
                    <a:pt x="122" y="75"/>
                    <a:pt x="123" y="74"/>
                    <a:pt x="123" y="72"/>
                  </a:cubicBezTo>
                  <a:cubicBezTo>
                    <a:pt x="124" y="72"/>
                    <a:pt x="124" y="71"/>
                    <a:pt x="124" y="71"/>
                  </a:cubicBezTo>
                  <a:cubicBezTo>
                    <a:pt x="127" y="65"/>
                    <a:pt x="128" y="58"/>
                    <a:pt x="128" y="50"/>
                  </a:cubicBezTo>
                  <a:cubicBezTo>
                    <a:pt x="128" y="23"/>
                    <a:pt x="106" y="0"/>
                    <a:pt x="78" y="0"/>
                  </a:cubicBezTo>
                  <a:cubicBezTo>
                    <a:pt x="78" y="0"/>
                    <a:pt x="78" y="0"/>
                    <a:pt x="78" y="0"/>
                  </a:cubicBezTo>
                  <a:cubicBezTo>
                    <a:pt x="78" y="0"/>
                    <a:pt x="78" y="0"/>
                    <a:pt x="78" y="0"/>
                  </a:cubicBezTo>
                  <a:cubicBezTo>
                    <a:pt x="51" y="0"/>
                    <a:pt x="28" y="23"/>
                    <a:pt x="28" y="50"/>
                  </a:cubicBezTo>
                  <a:cubicBezTo>
                    <a:pt x="28" y="70"/>
                    <a:pt x="40" y="87"/>
                    <a:pt x="56" y="96"/>
                  </a:cubicBezTo>
                  <a:cubicBezTo>
                    <a:pt x="25" y="105"/>
                    <a:pt x="1" y="134"/>
                    <a:pt x="0" y="168"/>
                  </a:cubicBezTo>
                  <a:cubicBezTo>
                    <a:pt x="0" y="168"/>
                    <a:pt x="0" y="169"/>
                    <a:pt x="0" y="169"/>
                  </a:cubicBezTo>
                  <a:cubicBezTo>
                    <a:pt x="0" y="169"/>
                    <a:pt x="0" y="169"/>
                    <a:pt x="0" y="169"/>
                  </a:cubicBezTo>
                  <a:cubicBezTo>
                    <a:pt x="0" y="170"/>
                    <a:pt x="0" y="171"/>
                    <a:pt x="1" y="172"/>
                  </a:cubicBezTo>
                  <a:cubicBezTo>
                    <a:pt x="2" y="174"/>
                    <a:pt x="4" y="176"/>
                    <a:pt x="7" y="176"/>
                  </a:cubicBezTo>
                  <a:cubicBezTo>
                    <a:pt x="10" y="176"/>
                    <a:pt x="12" y="174"/>
                    <a:pt x="13" y="172"/>
                  </a:cubicBezTo>
                  <a:cubicBezTo>
                    <a:pt x="13" y="171"/>
                    <a:pt x="13" y="170"/>
                    <a:pt x="13" y="170"/>
                  </a:cubicBezTo>
                  <a:cubicBezTo>
                    <a:pt x="13" y="169"/>
                    <a:pt x="14" y="169"/>
                    <a:pt x="14" y="169"/>
                  </a:cubicBezTo>
                  <a:cubicBezTo>
                    <a:pt x="14" y="168"/>
                    <a:pt x="13" y="168"/>
                    <a:pt x="13" y="168"/>
                  </a:cubicBezTo>
                  <a:cubicBezTo>
                    <a:pt x="13" y="167"/>
                    <a:pt x="13" y="166"/>
                    <a:pt x="13" y="165"/>
                  </a:cubicBezTo>
                  <a:cubicBezTo>
                    <a:pt x="13" y="164"/>
                    <a:pt x="14" y="164"/>
                    <a:pt x="14" y="163"/>
                  </a:cubicBezTo>
                  <a:cubicBezTo>
                    <a:pt x="14" y="163"/>
                    <a:pt x="14" y="163"/>
                    <a:pt x="14" y="163"/>
                  </a:cubicBezTo>
                  <a:cubicBezTo>
                    <a:pt x="16" y="145"/>
                    <a:pt x="25" y="130"/>
                    <a:pt x="39" y="119"/>
                  </a:cubicBezTo>
                  <a:cubicBezTo>
                    <a:pt x="39" y="119"/>
                    <a:pt x="39" y="119"/>
                    <a:pt x="40" y="119"/>
                  </a:cubicBezTo>
                  <a:cubicBezTo>
                    <a:pt x="40" y="119"/>
                    <a:pt x="40" y="119"/>
                    <a:pt x="40" y="119"/>
                  </a:cubicBezTo>
                  <a:cubicBezTo>
                    <a:pt x="48" y="113"/>
                    <a:pt x="57" y="108"/>
                    <a:pt x="68" y="107"/>
                  </a:cubicBezTo>
                  <a:cubicBezTo>
                    <a:pt x="68" y="107"/>
                    <a:pt x="68" y="106"/>
                    <a:pt x="68" y="106"/>
                  </a:cubicBezTo>
                  <a:cubicBezTo>
                    <a:pt x="70" y="106"/>
                    <a:pt x="71" y="106"/>
                    <a:pt x="73" y="106"/>
                  </a:cubicBezTo>
                  <a:cubicBezTo>
                    <a:pt x="74" y="106"/>
                    <a:pt x="75" y="106"/>
                    <a:pt x="77" y="106"/>
                  </a:cubicBezTo>
                  <a:cubicBezTo>
                    <a:pt x="77" y="106"/>
                    <a:pt x="78" y="106"/>
                    <a:pt x="78" y="106"/>
                  </a:cubicBezTo>
                  <a:cubicBezTo>
                    <a:pt x="80" y="106"/>
                    <a:pt x="83" y="106"/>
                    <a:pt x="85" y="106"/>
                  </a:cubicBezTo>
                  <a:cubicBezTo>
                    <a:pt x="85" y="106"/>
                    <a:pt x="85" y="106"/>
                    <a:pt x="85" y="106"/>
                  </a:cubicBezTo>
                  <a:cubicBezTo>
                    <a:pt x="115" y="109"/>
                    <a:pt x="139" y="133"/>
                    <a:pt x="143" y="163"/>
                  </a:cubicBezTo>
                  <a:cubicBezTo>
                    <a:pt x="143" y="163"/>
                    <a:pt x="143" y="163"/>
                    <a:pt x="143" y="163"/>
                  </a:cubicBezTo>
                  <a:cubicBezTo>
                    <a:pt x="143" y="164"/>
                    <a:pt x="143" y="164"/>
                    <a:pt x="143" y="165"/>
                  </a:cubicBezTo>
                  <a:cubicBezTo>
                    <a:pt x="143" y="166"/>
                    <a:pt x="143" y="167"/>
                    <a:pt x="143" y="168"/>
                  </a:cubicBezTo>
                  <a:cubicBezTo>
                    <a:pt x="143" y="168"/>
                    <a:pt x="143" y="168"/>
                    <a:pt x="143" y="169"/>
                  </a:cubicBezTo>
                  <a:cubicBezTo>
                    <a:pt x="143" y="169"/>
                    <a:pt x="143" y="169"/>
                    <a:pt x="143" y="170"/>
                  </a:cubicBezTo>
                  <a:cubicBezTo>
                    <a:pt x="143" y="170"/>
                    <a:pt x="143" y="171"/>
                    <a:pt x="143" y="172"/>
                  </a:cubicBezTo>
                  <a:cubicBezTo>
                    <a:pt x="145" y="174"/>
                    <a:pt x="147" y="176"/>
                    <a:pt x="150" y="176"/>
                  </a:cubicBezTo>
                  <a:cubicBezTo>
                    <a:pt x="152" y="176"/>
                    <a:pt x="155" y="174"/>
                    <a:pt x="156" y="172"/>
                  </a:cubicBezTo>
                  <a:cubicBezTo>
                    <a:pt x="156" y="171"/>
                    <a:pt x="156" y="170"/>
                    <a:pt x="157" y="169"/>
                  </a:cubicBezTo>
                  <a:cubicBezTo>
                    <a:pt x="157" y="169"/>
                    <a:pt x="157" y="169"/>
                    <a:pt x="157" y="169"/>
                  </a:cubicBezTo>
                  <a:cubicBezTo>
                    <a:pt x="157" y="169"/>
                    <a:pt x="157" y="168"/>
                    <a:pt x="156" y="168"/>
                  </a:cubicBezTo>
                  <a:close/>
                  <a:moveTo>
                    <a:pt x="41" y="50"/>
                  </a:moveTo>
                  <a:cubicBezTo>
                    <a:pt x="41" y="30"/>
                    <a:pt x="58" y="13"/>
                    <a:pt x="78" y="13"/>
                  </a:cubicBezTo>
                  <a:cubicBezTo>
                    <a:pt x="99" y="13"/>
                    <a:pt x="115" y="30"/>
                    <a:pt x="115" y="50"/>
                  </a:cubicBezTo>
                  <a:cubicBezTo>
                    <a:pt x="115" y="71"/>
                    <a:pt x="99" y="87"/>
                    <a:pt x="78" y="87"/>
                  </a:cubicBezTo>
                  <a:cubicBezTo>
                    <a:pt x="58" y="87"/>
                    <a:pt x="41" y="71"/>
                    <a:pt x="41"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8"/>
            <p:cNvSpPr/>
            <p:nvPr/>
          </p:nvSpPr>
          <p:spPr bwMode="auto">
            <a:xfrm>
              <a:off x="-3236912" y="2255838"/>
              <a:ext cx="315913" cy="655638"/>
            </a:xfrm>
            <a:custGeom>
              <a:avLst/>
              <a:gdLst>
                <a:gd name="T0" fmla="*/ 84 w 84"/>
                <a:gd name="T1" fmla="*/ 168 h 175"/>
                <a:gd name="T2" fmla="*/ 28 w 84"/>
                <a:gd name="T3" fmla="*/ 95 h 175"/>
                <a:gd name="T4" fmla="*/ 56 w 84"/>
                <a:gd name="T5" fmla="*/ 50 h 175"/>
                <a:gd name="T6" fmla="*/ 6 w 84"/>
                <a:gd name="T7" fmla="*/ 0 h 175"/>
                <a:gd name="T8" fmla="*/ 6 w 84"/>
                <a:gd name="T9" fmla="*/ 0 h 175"/>
                <a:gd name="T10" fmla="*/ 0 w 84"/>
                <a:gd name="T11" fmla="*/ 7 h 175"/>
                <a:gd name="T12" fmla="*/ 6 w 84"/>
                <a:gd name="T13" fmla="*/ 13 h 175"/>
                <a:gd name="T14" fmla="*/ 6 w 84"/>
                <a:gd name="T15" fmla="*/ 13 h 175"/>
                <a:gd name="T16" fmla="*/ 7 w 84"/>
                <a:gd name="T17" fmla="*/ 13 h 175"/>
                <a:gd name="T18" fmla="*/ 7 w 84"/>
                <a:gd name="T19" fmla="*/ 13 h 175"/>
                <a:gd name="T20" fmla="*/ 7 w 84"/>
                <a:gd name="T21" fmla="*/ 13 h 175"/>
                <a:gd name="T22" fmla="*/ 43 w 84"/>
                <a:gd name="T23" fmla="*/ 50 h 175"/>
                <a:gd name="T24" fmla="*/ 10 w 84"/>
                <a:gd name="T25" fmla="*/ 89 h 175"/>
                <a:gd name="T26" fmla="*/ 10 w 84"/>
                <a:gd name="T27" fmla="*/ 89 h 175"/>
                <a:gd name="T28" fmla="*/ 6 w 84"/>
                <a:gd name="T29" fmla="*/ 91 h 175"/>
                <a:gd name="T30" fmla="*/ 3 w 84"/>
                <a:gd name="T31" fmla="*/ 97 h 175"/>
                <a:gd name="T32" fmla="*/ 6 w 84"/>
                <a:gd name="T33" fmla="*/ 103 h 175"/>
                <a:gd name="T34" fmla="*/ 12 w 84"/>
                <a:gd name="T35" fmla="*/ 106 h 175"/>
                <a:gd name="T36" fmla="*/ 12 w 84"/>
                <a:gd name="T37" fmla="*/ 106 h 175"/>
                <a:gd name="T38" fmla="*/ 12 w 84"/>
                <a:gd name="T39" fmla="*/ 106 h 175"/>
                <a:gd name="T40" fmla="*/ 16 w 84"/>
                <a:gd name="T41" fmla="*/ 106 h 175"/>
                <a:gd name="T42" fmla="*/ 17 w 84"/>
                <a:gd name="T43" fmla="*/ 106 h 175"/>
                <a:gd name="T44" fmla="*/ 45 w 84"/>
                <a:gd name="T45" fmla="*/ 118 h 175"/>
                <a:gd name="T46" fmla="*/ 45 w 84"/>
                <a:gd name="T47" fmla="*/ 118 h 175"/>
                <a:gd name="T48" fmla="*/ 46 w 84"/>
                <a:gd name="T49" fmla="*/ 119 h 175"/>
                <a:gd name="T50" fmla="*/ 71 w 84"/>
                <a:gd name="T51" fmla="*/ 163 h 175"/>
                <a:gd name="T52" fmla="*/ 71 w 84"/>
                <a:gd name="T53" fmla="*/ 163 h 175"/>
                <a:gd name="T54" fmla="*/ 71 w 84"/>
                <a:gd name="T55" fmla="*/ 165 h 175"/>
                <a:gd name="T56" fmla="*/ 71 w 84"/>
                <a:gd name="T57" fmla="*/ 168 h 175"/>
                <a:gd name="T58" fmla="*/ 71 w 84"/>
                <a:gd name="T59" fmla="*/ 168 h 175"/>
                <a:gd name="T60" fmla="*/ 71 w 84"/>
                <a:gd name="T61" fmla="*/ 169 h 175"/>
                <a:gd name="T62" fmla="*/ 71 w 84"/>
                <a:gd name="T63" fmla="*/ 171 h 175"/>
                <a:gd name="T64" fmla="*/ 78 w 84"/>
                <a:gd name="T65" fmla="*/ 175 h 175"/>
                <a:gd name="T66" fmla="*/ 84 w 84"/>
                <a:gd name="T67" fmla="*/ 171 h 175"/>
                <a:gd name="T68" fmla="*/ 84 w 84"/>
                <a:gd name="T69" fmla="*/ 169 h 175"/>
                <a:gd name="T70" fmla="*/ 84 w 84"/>
                <a:gd name="T71" fmla="*/ 168 h 175"/>
                <a:gd name="T72" fmla="*/ 84 w 84"/>
                <a:gd name="T73" fmla="*/ 16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 h="175">
                  <a:moveTo>
                    <a:pt x="84" y="168"/>
                  </a:moveTo>
                  <a:cubicBezTo>
                    <a:pt x="83" y="133"/>
                    <a:pt x="60" y="105"/>
                    <a:pt x="28" y="95"/>
                  </a:cubicBezTo>
                  <a:cubicBezTo>
                    <a:pt x="45" y="87"/>
                    <a:pt x="56" y="70"/>
                    <a:pt x="56" y="50"/>
                  </a:cubicBezTo>
                  <a:cubicBezTo>
                    <a:pt x="56" y="22"/>
                    <a:pt x="34" y="0"/>
                    <a:pt x="6" y="0"/>
                  </a:cubicBezTo>
                  <a:cubicBezTo>
                    <a:pt x="6" y="0"/>
                    <a:pt x="6" y="0"/>
                    <a:pt x="6" y="0"/>
                  </a:cubicBezTo>
                  <a:cubicBezTo>
                    <a:pt x="3" y="0"/>
                    <a:pt x="0" y="3"/>
                    <a:pt x="0" y="7"/>
                  </a:cubicBezTo>
                  <a:cubicBezTo>
                    <a:pt x="0" y="10"/>
                    <a:pt x="3" y="13"/>
                    <a:pt x="6" y="13"/>
                  </a:cubicBezTo>
                  <a:cubicBezTo>
                    <a:pt x="6" y="13"/>
                    <a:pt x="6" y="13"/>
                    <a:pt x="6" y="13"/>
                  </a:cubicBezTo>
                  <a:cubicBezTo>
                    <a:pt x="7" y="13"/>
                    <a:pt x="7" y="13"/>
                    <a:pt x="7" y="13"/>
                  </a:cubicBezTo>
                  <a:cubicBezTo>
                    <a:pt x="7" y="13"/>
                    <a:pt x="7" y="13"/>
                    <a:pt x="7" y="13"/>
                  </a:cubicBezTo>
                  <a:cubicBezTo>
                    <a:pt x="7" y="13"/>
                    <a:pt x="7" y="13"/>
                    <a:pt x="7" y="13"/>
                  </a:cubicBezTo>
                  <a:cubicBezTo>
                    <a:pt x="27" y="14"/>
                    <a:pt x="43" y="30"/>
                    <a:pt x="43" y="50"/>
                  </a:cubicBezTo>
                  <a:cubicBezTo>
                    <a:pt x="43" y="69"/>
                    <a:pt x="29" y="86"/>
                    <a:pt x="10" y="89"/>
                  </a:cubicBezTo>
                  <a:cubicBezTo>
                    <a:pt x="10" y="89"/>
                    <a:pt x="10" y="89"/>
                    <a:pt x="10" y="89"/>
                  </a:cubicBezTo>
                  <a:cubicBezTo>
                    <a:pt x="9" y="89"/>
                    <a:pt x="7" y="90"/>
                    <a:pt x="6" y="91"/>
                  </a:cubicBezTo>
                  <a:cubicBezTo>
                    <a:pt x="4" y="93"/>
                    <a:pt x="3" y="95"/>
                    <a:pt x="3" y="97"/>
                  </a:cubicBezTo>
                  <a:cubicBezTo>
                    <a:pt x="3" y="100"/>
                    <a:pt x="4" y="102"/>
                    <a:pt x="6" y="103"/>
                  </a:cubicBezTo>
                  <a:cubicBezTo>
                    <a:pt x="8" y="105"/>
                    <a:pt x="10" y="105"/>
                    <a:pt x="12" y="106"/>
                  </a:cubicBezTo>
                  <a:cubicBezTo>
                    <a:pt x="12" y="106"/>
                    <a:pt x="12" y="106"/>
                    <a:pt x="12" y="106"/>
                  </a:cubicBezTo>
                  <a:cubicBezTo>
                    <a:pt x="12" y="106"/>
                    <a:pt x="12" y="106"/>
                    <a:pt x="12" y="106"/>
                  </a:cubicBezTo>
                  <a:cubicBezTo>
                    <a:pt x="13" y="106"/>
                    <a:pt x="15" y="106"/>
                    <a:pt x="16" y="106"/>
                  </a:cubicBezTo>
                  <a:cubicBezTo>
                    <a:pt x="16" y="106"/>
                    <a:pt x="17" y="106"/>
                    <a:pt x="17" y="106"/>
                  </a:cubicBezTo>
                  <a:cubicBezTo>
                    <a:pt x="27" y="108"/>
                    <a:pt x="37" y="112"/>
                    <a:pt x="45" y="118"/>
                  </a:cubicBezTo>
                  <a:cubicBezTo>
                    <a:pt x="45" y="118"/>
                    <a:pt x="45" y="118"/>
                    <a:pt x="45" y="118"/>
                  </a:cubicBezTo>
                  <a:cubicBezTo>
                    <a:pt x="45" y="118"/>
                    <a:pt x="45" y="119"/>
                    <a:pt x="46" y="119"/>
                  </a:cubicBezTo>
                  <a:cubicBezTo>
                    <a:pt x="59" y="129"/>
                    <a:pt x="69" y="145"/>
                    <a:pt x="71" y="163"/>
                  </a:cubicBezTo>
                  <a:cubicBezTo>
                    <a:pt x="71" y="163"/>
                    <a:pt x="71" y="163"/>
                    <a:pt x="71" y="163"/>
                  </a:cubicBezTo>
                  <a:cubicBezTo>
                    <a:pt x="71" y="163"/>
                    <a:pt x="71" y="164"/>
                    <a:pt x="71" y="165"/>
                  </a:cubicBezTo>
                  <a:cubicBezTo>
                    <a:pt x="71" y="166"/>
                    <a:pt x="71" y="167"/>
                    <a:pt x="71" y="168"/>
                  </a:cubicBezTo>
                  <a:cubicBezTo>
                    <a:pt x="71" y="168"/>
                    <a:pt x="71" y="168"/>
                    <a:pt x="71" y="168"/>
                  </a:cubicBezTo>
                  <a:cubicBezTo>
                    <a:pt x="71" y="169"/>
                    <a:pt x="71" y="169"/>
                    <a:pt x="71" y="169"/>
                  </a:cubicBezTo>
                  <a:cubicBezTo>
                    <a:pt x="71" y="170"/>
                    <a:pt x="71" y="171"/>
                    <a:pt x="71" y="171"/>
                  </a:cubicBezTo>
                  <a:cubicBezTo>
                    <a:pt x="72" y="174"/>
                    <a:pt x="75" y="175"/>
                    <a:pt x="78" y="175"/>
                  </a:cubicBezTo>
                  <a:cubicBezTo>
                    <a:pt x="80" y="175"/>
                    <a:pt x="83" y="174"/>
                    <a:pt x="84" y="171"/>
                  </a:cubicBezTo>
                  <a:cubicBezTo>
                    <a:pt x="84" y="171"/>
                    <a:pt x="84" y="170"/>
                    <a:pt x="84" y="169"/>
                  </a:cubicBezTo>
                  <a:cubicBezTo>
                    <a:pt x="84" y="169"/>
                    <a:pt x="84" y="169"/>
                    <a:pt x="84" y="168"/>
                  </a:cubicBezTo>
                  <a:cubicBezTo>
                    <a:pt x="84" y="168"/>
                    <a:pt x="84" y="168"/>
                    <a:pt x="84" y="1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9"/>
            <p:cNvSpPr/>
            <p:nvPr/>
          </p:nvSpPr>
          <p:spPr bwMode="auto">
            <a:xfrm>
              <a:off x="-3190875" y="26527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22" presetClass="entr" presetSubtype="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35" presetClass="emph" presetSubtype="0" repeatCount="3000" fill="hold" grpId="1" nodeType="withEffect">
                                  <p:stCondLst>
                                    <p:cond delay="900"/>
                                  </p:stCondLst>
                                  <p:childTnLst>
                                    <p:anim calcmode="discrete" valueType="str">
                                      <p:cBhvr>
                                        <p:cTn id="22" dur="1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6"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7" name="Rectangle 24"/>
          <p:cNvSpPr>
            <a:spLocks noChangeArrowheads="1"/>
          </p:cNvSpPr>
          <p:nvPr/>
        </p:nvSpPr>
        <p:spPr bwMode="auto">
          <a:xfrm>
            <a:off x="4570412" y="1254840"/>
            <a:ext cx="3312000" cy="280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③ 形的重构。</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形的重构指破坏原有形状，或用其他元素组成新的形式，使人们对熟悉的图形产生新的强烈的视觉感受。德国平面设计家霍尔戈</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马蒂斯所设计的芭蕾舞剧</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天鹅湖</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，海报主体图形是只不完整的天鹅形象，而这只天鹅正是芭蕾舞演员倒立的一只脚，身体其他部位由于构图的原因被省略了。这种构图造成的残缺，使得图形视觉冲击力变得更强了，画面显得简洁而单纯，如图</a:t>
            </a:r>
            <a:r>
              <a:rPr lang="en-US" altLang="zh-CN" sz="1200" dirty="0">
                <a:latin typeface="微软雅黑" panose="020B0503020204020204" pitchFamily="34" charset="-122"/>
                <a:ea typeface="微软雅黑" panose="020B0503020204020204" pitchFamily="34" charset="-122"/>
              </a:rPr>
              <a:t>3-1-31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1114412" y="1028997"/>
            <a:ext cx="2501056" cy="3918221"/>
            <a:chOff x="620206" y="986956"/>
            <a:chExt cx="2501056" cy="3918221"/>
          </a:xfrm>
        </p:grpSpPr>
        <p:sp>
          <p:nvSpPr>
            <p:cNvPr id="16" name="矩形 15"/>
            <p:cNvSpPr/>
            <p:nvPr/>
          </p:nvSpPr>
          <p:spPr>
            <a:xfrm>
              <a:off x="790734" y="4658956"/>
              <a:ext cx="2160000"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3-1-31 </a:t>
              </a:r>
              <a:r>
                <a:rPr lang="zh-CN" altLang="en-US" sz="1000" dirty="0">
                  <a:latin typeface="微软雅黑" panose="020B0503020204020204" pitchFamily="34" charset="-122"/>
                  <a:ea typeface="微软雅黑" panose="020B0503020204020204" pitchFamily="34" charset="-122"/>
                </a:rPr>
                <a:t>天鹅湖</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霍尔戈</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马蒂斯</a:t>
              </a:r>
            </a:p>
          </p:txBody>
        </p:sp>
        <p:pic>
          <p:nvPicPr>
            <p:cNvPr id="2" name="图片 1"/>
            <p:cNvPicPr>
              <a:picLocks noChangeAspect="1"/>
            </p:cNvPicPr>
            <p:nvPr/>
          </p:nvPicPr>
          <p:blipFill>
            <a:blip r:embed="rId2"/>
            <a:stretch>
              <a:fillRect/>
            </a:stretch>
          </p:blipFill>
          <p:spPr>
            <a:xfrm>
              <a:off x="620206" y="986956"/>
              <a:ext cx="2501056" cy="3593224"/>
            </a:xfrm>
            <a:prstGeom prst="rect">
              <a:avLst/>
            </a:prstGeom>
          </p:spPr>
        </p:pic>
      </p:grpSp>
    </p:spTree>
    <p:extLst>
      <p:ext uri="{BB962C8B-B14F-4D97-AF65-F5344CB8AC3E}">
        <p14:creationId xmlns:p14="http://schemas.microsoft.com/office/powerpoint/2010/main" val="279248389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14:bounceEnd="60000">
                                          <p:cBhvr additive="base">
                                            <p:cTn id="7" dur="500" fill="hold"/>
                                            <p:tgtEl>
                                              <p:spTgt spid="17"/>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60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7" name="Rectangle 24"/>
          <p:cNvSpPr>
            <a:spLocks noChangeArrowheads="1"/>
          </p:cNvSpPr>
          <p:nvPr/>
        </p:nvSpPr>
        <p:spPr bwMode="auto">
          <a:xfrm>
            <a:off x="4282412" y="1135085"/>
            <a:ext cx="3880570" cy="335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④ 重复。</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重复指在招贴设计中，同一元素反复出现，或组成新的形象，或有一定的视觉导向，表现出无限、永恒、循环的特征，使招贴画面感强、主体鲜明。柏林爱乐乐团的海报，通过音符与五线谱组成的海洋的线条的组合，运用突出特征的对比衬托法，把海洋与音乐的特点在直接对比中表现，通过互比互衬，能够更鲜明地强调招贴所表达的涵义，给人以深刻的视觉感受；同时借用比喻的方法，将海洋与音乐这两种看似没有关系，但是在“广阔与无限”上又与主题有相似之处进行发挥，进行延伸转化，获得“婉转曲达”的艺术效果，一旦领会其意，便能获得意味无尽的感受，如图</a:t>
            </a:r>
            <a:r>
              <a:rPr lang="en-US" altLang="zh-CN" sz="1200" dirty="0">
                <a:latin typeface="微软雅黑" panose="020B0503020204020204" pitchFamily="34" charset="-122"/>
                <a:ea typeface="微软雅黑" panose="020B0503020204020204" pitchFamily="34" charset="-122"/>
              </a:rPr>
              <a:t>3-1-32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1186412" y="1058956"/>
            <a:ext cx="2469977" cy="3774221"/>
            <a:chOff x="548206" y="986956"/>
            <a:chExt cx="2469977" cy="3774221"/>
          </a:xfrm>
        </p:grpSpPr>
        <p:sp>
          <p:nvSpPr>
            <p:cNvPr id="16" name="矩形 15"/>
            <p:cNvSpPr/>
            <p:nvPr/>
          </p:nvSpPr>
          <p:spPr>
            <a:xfrm>
              <a:off x="919461" y="4514956"/>
              <a:ext cx="1856610"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3-1-32 </a:t>
              </a:r>
              <a:r>
                <a:rPr lang="zh-CN" altLang="en-US" sz="1000" dirty="0">
                  <a:latin typeface="微软雅黑" panose="020B0503020204020204" pitchFamily="34" charset="-122"/>
                  <a:ea typeface="微软雅黑" panose="020B0503020204020204" pitchFamily="34" charset="-122"/>
                </a:rPr>
                <a:t>柏林爱乐乐团海报</a:t>
              </a:r>
            </a:p>
          </p:txBody>
        </p:sp>
        <p:pic>
          <p:nvPicPr>
            <p:cNvPr id="2" name="图片 1"/>
            <p:cNvPicPr>
              <a:picLocks noChangeAspect="1"/>
            </p:cNvPicPr>
            <p:nvPr/>
          </p:nvPicPr>
          <p:blipFill>
            <a:blip r:embed="rId2"/>
            <a:stretch>
              <a:fillRect/>
            </a:stretch>
          </p:blipFill>
          <p:spPr>
            <a:xfrm>
              <a:off x="548206" y="986956"/>
              <a:ext cx="2469977" cy="3494105"/>
            </a:xfrm>
            <a:prstGeom prst="rect">
              <a:avLst/>
            </a:prstGeom>
          </p:spPr>
        </p:pic>
      </p:grpSp>
    </p:spTree>
    <p:extLst>
      <p:ext uri="{BB962C8B-B14F-4D97-AF65-F5344CB8AC3E}">
        <p14:creationId xmlns:p14="http://schemas.microsoft.com/office/powerpoint/2010/main" val="367557798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14:bounceEnd="60000">
                                          <p:cBhvr additive="base">
                                            <p:cTn id="7" dur="500" fill="hold"/>
                                            <p:tgtEl>
                                              <p:spTgt spid="17"/>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60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7" name="Rectangle 24"/>
          <p:cNvSpPr>
            <a:spLocks noChangeArrowheads="1"/>
          </p:cNvSpPr>
          <p:nvPr/>
        </p:nvSpPr>
        <p:spPr bwMode="auto">
          <a:xfrm>
            <a:off x="1010921" y="821158"/>
            <a:ext cx="7447491" cy="113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）商业招贴设计的技巧。</a:t>
            </a:r>
            <a:endParaRPr lang="en-US" altLang="zh-CN" sz="1200" b="1" dirty="0">
              <a:latin typeface="微软雅黑" panose="020B0503020204020204" pitchFamily="34" charset="-122"/>
              <a:ea typeface="微软雅黑" panose="020B0503020204020204" pitchFamily="34" charset="-122"/>
            </a:endParaRP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① 思想性是设计的灵魂，真实性是设计的生命，艺术性是设计的美妆。在钢筋水泥筑造的城市，忙碌的你在夜色中卸下疲倦，炫出自己的颜色，为大街小巷披上色彩，让这灰暗的城市流光溢彩，让城市的夜空只为你而闪耀，如图</a:t>
            </a:r>
            <a:r>
              <a:rPr lang="en-US" altLang="zh-CN" sz="1200" dirty="0">
                <a:latin typeface="微软雅黑" panose="020B0503020204020204" pitchFamily="34" charset="-122"/>
                <a:ea typeface="微软雅黑" panose="020B0503020204020204" pitchFamily="34" charset="-122"/>
              </a:rPr>
              <a:t>3-1-33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grpSp>
        <p:nvGrpSpPr>
          <p:cNvPr id="5" name="组合 4"/>
          <p:cNvGrpSpPr/>
          <p:nvPr/>
        </p:nvGrpSpPr>
        <p:grpSpPr>
          <a:xfrm>
            <a:off x="2770412" y="2059902"/>
            <a:ext cx="3815999" cy="3082011"/>
            <a:chOff x="1489471" y="1880593"/>
            <a:chExt cx="3815999" cy="3082011"/>
          </a:xfrm>
        </p:grpSpPr>
        <p:sp>
          <p:nvSpPr>
            <p:cNvPr id="16" name="矩形 15"/>
            <p:cNvSpPr/>
            <p:nvPr/>
          </p:nvSpPr>
          <p:spPr>
            <a:xfrm>
              <a:off x="2558005" y="4716383"/>
              <a:ext cx="1662201"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3-1-33 </a:t>
              </a:r>
              <a:r>
                <a:rPr lang="zh-CN" altLang="en-US" sz="1000" dirty="0">
                  <a:latin typeface="微软雅黑" panose="020B0503020204020204" pitchFamily="34" charset="-122"/>
                  <a:ea typeface="微软雅黑" panose="020B0503020204020204" pitchFamily="34" charset="-122"/>
                </a:rPr>
                <a:t>城市炫影</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高鑫</a:t>
              </a:r>
            </a:p>
          </p:txBody>
        </p:sp>
        <p:pic>
          <p:nvPicPr>
            <p:cNvPr id="4" name="图片 3"/>
            <p:cNvPicPr>
              <a:picLocks noChangeAspect="1"/>
            </p:cNvPicPr>
            <p:nvPr/>
          </p:nvPicPr>
          <p:blipFill>
            <a:blip r:embed="rId2"/>
            <a:stretch>
              <a:fillRect/>
            </a:stretch>
          </p:blipFill>
          <p:spPr>
            <a:xfrm>
              <a:off x="1489471" y="1880593"/>
              <a:ext cx="3815999" cy="2691818"/>
            </a:xfrm>
            <a:prstGeom prst="rect">
              <a:avLst/>
            </a:prstGeom>
          </p:spPr>
        </p:pic>
      </p:grpSp>
    </p:spTree>
    <p:extLst>
      <p:ext uri="{BB962C8B-B14F-4D97-AF65-F5344CB8AC3E}">
        <p14:creationId xmlns:p14="http://schemas.microsoft.com/office/powerpoint/2010/main" val="12516069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14:bounceEnd="60000">
                                          <p:cBhvr additive="base">
                                            <p:cTn id="7" dur="500" fill="hold"/>
                                            <p:tgtEl>
                                              <p:spTgt spid="17"/>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600"/>
                                      </p:stCondLst>
                                      <p:childTnLst>
                                        <p:set>
                                          <p:cBhvr>
                                            <p:cTn id="10" dur="1" fill="hold">
                                              <p:stCondLst>
                                                <p:cond delay="0"/>
                                              </p:stCondLst>
                                            </p:cTn>
                                            <p:tgtEl>
                                              <p:spTgt spid="5"/>
                                            </p:tgtEl>
                                            <p:attrNameLst>
                                              <p:attrName>style.visibility</p:attrName>
                                            </p:attrNameLst>
                                          </p:cBhvr>
                                          <p:to>
                                            <p:strVal val="visible"/>
                                          </p:to>
                                        </p:set>
                                        <p:anim calcmode="lin" valueType="num" p14:bounceEnd="60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7" name="Rectangle 24"/>
          <p:cNvSpPr>
            <a:spLocks noChangeArrowheads="1"/>
          </p:cNvSpPr>
          <p:nvPr/>
        </p:nvSpPr>
        <p:spPr bwMode="auto">
          <a:xfrm>
            <a:off x="1605756" y="858892"/>
            <a:ext cx="5772657" cy="24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② 通过文字的字体设计突出材质感，如图</a:t>
            </a:r>
            <a:r>
              <a:rPr lang="en-US" altLang="zh-CN" sz="1200" dirty="0">
                <a:latin typeface="微软雅黑" panose="020B0503020204020204" pitchFamily="34" charset="-122"/>
                <a:ea typeface="微软雅黑" panose="020B0503020204020204" pitchFamily="34" charset="-122"/>
              </a:rPr>
              <a:t>3-1-34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2338413" y="1418957"/>
            <a:ext cx="4337819" cy="3250083"/>
            <a:chOff x="1322387" y="1418956"/>
            <a:chExt cx="4054979" cy="3038167"/>
          </a:xfrm>
        </p:grpSpPr>
        <p:sp>
          <p:nvSpPr>
            <p:cNvPr id="16" name="矩形 15"/>
            <p:cNvSpPr/>
            <p:nvPr/>
          </p:nvSpPr>
          <p:spPr>
            <a:xfrm>
              <a:off x="2558005" y="4226956"/>
              <a:ext cx="1662201" cy="230167"/>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3-1-34 </a:t>
              </a:r>
              <a:r>
                <a:rPr lang="zh-CN" altLang="en-US" sz="1000" dirty="0">
                  <a:latin typeface="微软雅黑" panose="020B0503020204020204" pitchFamily="34" charset="-122"/>
                  <a:ea typeface="微软雅黑" panose="020B0503020204020204" pitchFamily="34" charset="-122"/>
                </a:rPr>
                <a:t>赵文雅作品</a:t>
              </a:r>
            </a:p>
          </p:txBody>
        </p:sp>
        <p:pic>
          <p:nvPicPr>
            <p:cNvPr id="2" name="图片 1"/>
            <p:cNvPicPr>
              <a:picLocks noChangeAspect="1"/>
            </p:cNvPicPr>
            <p:nvPr/>
          </p:nvPicPr>
          <p:blipFill>
            <a:blip r:embed="rId2"/>
            <a:stretch>
              <a:fillRect/>
            </a:stretch>
          </p:blipFill>
          <p:spPr>
            <a:xfrm>
              <a:off x="1322387" y="1418956"/>
              <a:ext cx="4054979" cy="2711550"/>
            </a:xfrm>
            <a:prstGeom prst="rect">
              <a:avLst/>
            </a:prstGeom>
          </p:spPr>
        </p:pic>
      </p:grpSp>
    </p:spTree>
    <p:extLst>
      <p:ext uri="{BB962C8B-B14F-4D97-AF65-F5344CB8AC3E}">
        <p14:creationId xmlns:p14="http://schemas.microsoft.com/office/powerpoint/2010/main" val="91050678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14:bounceEnd="60000">
                                          <p:cBhvr additive="base">
                                            <p:cTn id="7" dur="500" fill="hold"/>
                                            <p:tgtEl>
                                              <p:spTgt spid="17"/>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60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7" name="Rectangle 24"/>
          <p:cNvSpPr>
            <a:spLocks noChangeArrowheads="1"/>
          </p:cNvSpPr>
          <p:nvPr/>
        </p:nvSpPr>
        <p:spPr bwMode="auto">
          <a:xfrm>
            <a:off x="1042200" y="1706956"/>
            <a:ext cx="3168212" cy="169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dirty="0">
                <a:latin typeface="微软雅黑" panose="020B0503020204020204" pitchFamily="34" charset="-122"/>
                <a:ea typeface="微软雅黑" panose="020B0503020204020204" pitchFamily="34" charset="-122"/>
              </a:rPr>
              <a:t>③ 突出图片设计的趣味性。</a:t>
            </a:r>
          </a:p>
          <a:p>
            <a:pPr marL="171438" indent="-171438">
              <a:lnSpc>
                <a:spcPct val="150000"/>
              </a:lnSpc>
              <a:spcBef>
                <a:spcPts val="500"/>
              </a:spcBef>
              <a:buClr>
                <a:schemeClr val="tx1">
                  <a:lumMod val="75000"/>
                  <a:lumOff val="25000"/>
                </a:schemeClr>
              </a:buClr>
              <a:buFont typeface="Wingdings" pitchFamily="2" charset="2"/>
              <a:buChar char="n"/>
            </a:pPr>
            <a:r>
              <a:rPr lang="en-US" altLang="zh-CN" sz="1200" dirty="0">
                <a:latin typeface="微软雅黑" panose="020B0503020204020204" pitchFamily="34" charset="-122"/>
                <a:ea typeface="微软雅黑" panose="020B0503020204020204" pitchFamily="34" charset="-122"/>
              </a:rPr>
              <a:t>a</a:t>
            </a:r>
            <a:r>
              <a:rPr lang="zh-CN" altLang="en-US" sz="1200" dirty="0">
                <a:latin typeface="微软雅黑" panose="020B0503020204020204" pitchFamily="34" charset="-122"/>
                <a:ea typeface="微软雅黑" panose="020B0503020204020204" pitchFamily="34" charset="-122"/>
              </a:rPr>
              <a:t>．厨房篇。换个打法让生活更有趣，用黄瓜来代替球杆，用西红柿、橘子、大蒜来代替球，即使在厨房也可以随性打台球。此设计展现出打印机的随时、随性、随身的特点，如图</a:t>
            </a:r>
            <a:r>
              <a:rPr lang="en-US" altLang="zh-CN" sz="1200" dirty="0">
                <a:latin typeface="微软雅黑" panose="020B0503020204020204" pitchFamily="34" charset="-122"/>
                <a:ea typeface="微软雅黑" panose="020B0503020204020204" pitchFamily="34" charset="-122"/>
              </a:rPr>
              <a:t>3-1-35</a:t>
            </a:r>
            <a:r>
              <a:rPr lang="zh-CN" altLang="en-US"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p:txBody>
      </p:sp>
      <p:grpSp>
        <p:nvGrpSpPr>
          <p:cNvPr id="5" name="组合 4"/>
          <p:cNvGrpSpPr/>
          <p:nvPr/>
        </p:nvGrpSpPr>
        <p:grpSpPr>
          <a:xfrm>
            <a:off x="4857694" y="499305"/>
            <a:ext cx="2880000" cy="4330706"/>
            <a:chOff x="3500207" y="502471"/>
            <a:chExt cx="2880000" cy="4330706"/>
          </a:xfrm>
        </p:grpSpPr>
        <p:sp>
          <p:nvSpPr>
            <p:cNvPr id="16" name="矩形 15"/>
            <p:cNvSpPr/>
            <p:nvPr/>
          </p:nvSpPr>
          <p:spPr>
            <a:xfrm>
              <a:off x="3932206" y="4586956"/>
              <a:ext cx="2210142"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3-1-35 </a:t>
              </a:r>
              <a:r>
                <a:rPr lang="zh-CN" altLang="en-US" sz="1000" dirty="0">
                  <a:latin typeface="微软雅黑" panose="020B0503020204020204" pitchFamily="34" charset="-122"/>
                  <a:ea typeface="微软雅黑" panose="020B0503020204020204" pitchFamily="34" charset="-122"/>
                </a:rPr>
                <a:t>厨房篇</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打印机广告</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高鑫</a:t>
              </a:r>
            </a:p>
          </p:txBody>
        </p:sp>
        <p:pic>
          <p:nvPicPr>
            <p:cNvPr id="4" name="图片 3"/>
            <p:cNvPicPr>
              <a:picLocks noChangeAspect="1"/>
            </p:cNvPicPr>
            <p:nvPr/>
          </p:nvPicPr>
          <p:blipFill>
            <a:blip r:embed="rId2"/>
            <a:stretch>
              <a:fillRect/>
            </a:stretch>
          </p:blipFill>
          <p:spPr>
            <a:xfrm>
              <a:off x="3500207" y="502471"/>
              <a:ext cx="2880000" cy="4038583"/>
            </a:xfrm>
            <a:prstGeom prst="rect">
              <a:avLst/>
            </a:prstGeom>
          </p:spPr>
        </p:pic>
      </p:grpSp>
    </p:spTree>
    <p:extLst>
      <p:ext uri="{BB962C8B-B14F-4D97-AF65-F5344CB8AC3E}">
        <p14:creationId xmlns:p14="http://schemas.microsoft.com/office/powerpoint/2010/main" val="33873224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14:bounceEnd="60000">
                                          <p:cBhvr additive="base">
                                            <p:cTn id="7" dur="500" fill="hold"/>
                                            <p:tgtEl>
                                              <p:spTgt spid="17"/>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600"/>
                                      </p:stCondLst>
                                      <p:childTnLst>
                                        <p:set>
                                          <p:cBhvr>
                                            <p:cTn id="10" dur="1" fill="hold">
                                              <p:stCondLst>
                                                <p:cond delay="0"/>
                                              </p:stCondLst>
                                            </p:cTn>
                                            <p:tgtEl>
                                              <p:spTgt spid="5"/>
                                            </p:tgtEl>
                                            <p:attrNameLst>
                                              <p:attrName>style.visibility</p:attrName>
                                            </p:attrNameLst>
                                          </p:cBhvr>
                                          <p:to>
                                            <p:strVal val="visible"/>
                                          </p:to>
                                        </p:set>
                                        <p:anim calcmode="lin" valueType="num" p14:bounceEnd="60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7" name="Rectangle 24"/>
          <p:cNvSpPr>
            <a:spLocks noChangeArrowheads="1"/>
          </p:cNvSpPr>
          <p:nvPr/>
        </p:nvSpPr>
        <p:spPr bwMode="auto">
          <a:xfrm>
            <a:off x="1016057" y="1922956"/>
            <a:ext cx="3028079" cy="162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38" indent="-171438">
              <a:lnSpc>
                <a:spcPct val="150000"/>
              </a:lnSpc>
              <a:spcBef>
                <a:spcPts val="500"/>
              </a:spcBef>
              <a:buClr>
                <a:schemeClr val="tx1">
                  <a:lumMod val="75000"/>
                  <a:lumOff val="25000"/>
                </a:schemeClr>
              </a:buClr>
              <a:buFont typeface="Wingdings" pitchFamily="2" charset="2"/>
              <a:buChar char="n"/>
            </a:pPr>
            <a:r>
              <a:rPr lang="en-US" altLang="zh-CN" sz="1200" dirty="0">
                <a:latin typeface="微软雅黑" panose="020B0503020204020204" pitchFamily="34" charset="-122"/>
                <a:ea typeface="微软雅黑" panose="020B0503020204020204" pitchFamily="34" charset="-122"/>
              </a:rPr>
              <a:t>b</a:t>
            </a:r>
            <a:r>
              <a:rPr lang="zh-CN" altLang="en-US" sz="1200" dirty="0">
                <a:latin typeface="微软雅黑" panose="020B0503020204020204" pitchFamily="34" charset="-122"/>
                <a:ea typeface="微软雅黑" panose="020B0503020204020204" pitchFamily="34" charset="-122"/>
              </a:rPr>
              <a:t>．客厅篇。换个打法让生活更有趣，随时随地想打就打，用扫帚代替球杆，纸团来代替球，簸箕代替球洞，即使在打扫卫生时也可以随性打高尔夫球。此设计充满趣味，并表现出了打印机便利、实用的特点，如图</a:t>
            </a:r>
            <a:r>
              <a:rPr lang="en-US" altLang="zh-CN" sz="1200" dirty="0">
                <a:latin typeface="微软雅黑" panose="020B0503020204020204" pitchFamily="34" charset="-122"/>
                <a:ea typeface="微软雅黑" panose="020B0503020204020204" pitchFamily="34" charset="-122"/>
              </a:rPr>
              <a:t>3-1-36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4642413" y="544723"/>
            <a:ext cx="2827603" cy="4288454"/>
            <a:chOff x="3500206" y="544723"/>
            <a:chExt cx="2827603" cy="4288454"/>
          </a:xfrm>
        </p:grpSpPr>
        <p:sp>
          <p:nvSpPr>
            <p:cNvPr id="16" name="矩形 15"/>
            <p:cNvSpPr/>
            <p:nvPr/>
          </p:nvSpPr>
          <p:spPr>
            <a:xfrm>
              <a:off x="3860206" y="4586956"/>
              <a:ext cx="2210142"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3-1-36 </a:t>
              </a:r>
              <a:r>
                <a:rPr lang="zh-CN" altLang="en-US" sz="1000" dirty="0">
                  <a:latin typeface="微软雅黑" panose="020B0503020204020204" pitchFamily="34" charset="-122"/>
                  <a:ea typeface="微软雅黑" panose="020B0503020204020204" pitchFamily="34" charset="-122"/>
                </a:rPr>
                <a:t>客厅篇</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打印机广告</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高鑫</a:t>
              </a:r>
            </a:p>
          </p:txBody>
        </p:sp>
        <p:pic>
          <p:nvPicPr>
            <p:cNvPr id="2" name="图片 1"/>
            <p:cNvPicPr>
              <a:picLocks noChangeAspect="1"/>
            </p:cNvPicPr>
            <p:nvPr/>
          </p:nvPicPr>
          <p:blipFill>
            <a:blip r:embed="rId2"/>
            <a:stretch>
              <a:fillRect/>
            </a:stretch>
          </p:blipFill>
          <p:spPr>
            <a:xfrm>
              <a:off x="3500206" y="544723"/>
              <a:ext cx="2827603" cy="3980155"/>
            </a:xfrm>
            <a:prstGeom prst="rect">
              <a:avLst/>
            </a:prstGeom>
          </p:spPr>
        </p:pic>
      </p:grpSp>
    </p:spTree>
    <p:extLst>
      <p:ext uri="{BB962C8B-B14F-4D97-AF65-F5344CB8AC3E}">
        <p14:creationId xmlns:p14="http://schemas.microsoft.com/office/powerpoint/2010/main" val="205419413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14:bounceEnd="60000">
                                          <p:cBhvr additive="base">
                                            <p:cTn id="7" dur="500" fill="hold"/>
                                            <p:tgtEl>
                                              <p:spTgt spid="17"/>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60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rcRect l="17715" t="22447" r="14013" b="28080"/>
          <a:stretch>
            <a:fillRect/>
          </a:stretch>
        </p:blipFill>
        <p:spPr>
          <a:xfrm>
            <a:off x="1316442" y="1194204"/>
            <a:ext cx="2998543" cy="2998543"/>
          </a:xfrm>
          <a:custGeom>
            <a:avLst/>
            <a:gdLst>
              <a:gd name="connsiteX0" fmla="*/ 1499272 w 2998543"/>
              <a:gd name="connsiteY0" fmla="*/ 0 h 2998543"/>
              <a:gd name="connsiteX1" fmla="*/ 2998543 w 2998543"/>
              <a:gd name="connsiteY1" fmla="*/ 1499272 h 2998543"/>
              <a:gd name="connsiteX2" fmla="*/ 1499272 w 2998543"/>
              <a:gd name="connsiteY2" fmla="*/ 2998543 h 2998543"/>
              <a:gd name="connsiteX3" fmla="*/ 0 w 2998543"/>
              <a:gd name="connsiteY3" fmla="*/ 1499272 h 2998543"/>
            </a:gdLst>
            <a:ahLst/>
            <a:cxnLst>
              <a:cxn ang="0">
                <a:pos x="connsiteX0" y="connsiteY0"/>
              </a:cxn>
              <a:cxn ang="0">
                <a:pos x="connsiteX1" y="connsiteY1"/>
              </a:cxn>
              <a:cxn ang="0">
                <a:pos x="connsiteX2" y="connsiteY2"/>
              </a:cxn>
              <a:cxn ang="0">
                <a:pos x="connsiteX3" y="connsiteY3"/>
              </a:cxn>
            </a:cxnLst>
            <a:rect l="l" t="t" r="r" b="b"/>
            <a:pathLst>
              <a:path w="2998543" h="2998543">
                <a:moveTo>
                  <a:pt x="1499272" y="0"/>
                </a:moveTo>
                <a:lnTo>
                  <a:pt x="2998543" y="1499272"/>
                </a:lnTo>
                <a:lnTo>
                  <a:pt x="1499272" y="2998543"/>
                </a:lnTo>
                <a:lnTo>
                  <a:pt x="0" y="1499272"/>
                </a:lnTo>
                <a:close/>
              </a:path>
            </a:pathLst>
          </a:custGeom>
        </p:spPr>
      </p:pic>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13" name="菱形 112"/>
          <p:cNvSpPr/>
          <p:nvPr/>
        </p:nvSpPr>
        <p:spPr>
          <a:xfrm>
            <a:off x="1153590" y="1683457"/>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1361081" y="1897177"/>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Rectangle 24"/>
          <p:cNvSpPr>
            <a:spLocks noChangeArrowheads="1"/>
          </p:cNvSpPr>
          <p:nvPr/>
        </p:nvSpPr>
        <p:spPr bwMode="auto">
          <a:xfrm>
            <a:off x="4884116" y="1573296"/>
            <a:ext cx="3383954" cy="224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文化招贴属于商业招贴的一种，与它的最大特点是能传达演出等的具体信息，文化招贴不同于公益招贴的社会功能性，也不同于纯产品类商业招贴的商业目的与功利性，它具有很强的艺术性。</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文化招贴常以演出中的照片或具体的角色照片为设计元素，为了达到吸引观者目光的目的，需要设计人员用不同的形式进行创作，以突显演出的特色，创造出吸引人视觉的作品。</a:t>
            </a:r>
            <a:endParaRPr lang="en-US" altLang="zh-CN" sz="1200" dirty="0">
              <a:latin typeface="微软雅黑" panose="020B0503020204020204" pitchFamily="34" charset="-122"/>
              <a:ea typeface="微软雅黑" panose="020B0503020204020204" pitchFamily="34" charset="-122"/>
            </a:endParaRPr>
          </a:p>
        </p:txBody>
      </p:sp>
      <p:sp>
        <p:nvSpPr>
          <p:cNvPr id="121" name="菱形 120"/>
          <p:cNvSpPr/>
          <p:nvPr/>
        </p:nvSpPr>
        <p:spPr>
          <a:xfrm>
            <a:off x="3932784" y="1788754"/>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4142123" y="1997578"/>
            <a:ext cx="219356"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菱形 122"/>
          <p:cNvSpPr/>
          <p:nvPr/>
        </p:nvSpPr>
        <p:spPr>
          <a:xfrm>
            <a:off x="1472607" y="2570956"/>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2257160" y="2935505"/>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Rectangle 24"/>
          <p:cNvSpPr>
            <a:spLocks noChangeArrowheads="1"/>
          </p:cNvSpPr>
          <p:nvPr/>
        </p:nvSpPr>
        <p:spPr bwMode="auto">
          <a:xfrm>
            <a:off x="1716196" y="3287163"/>
            <a:ext cx="1322231" cy="53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设计昆曲</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演出招贴</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1609505" y="3774536"/>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2041738" y="2357041"/>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Tree>
    <p:extLst>
      <p:ext uri="{BB962C8B-B14F-4D97-AF65-F5344CB8AC3E}">
        <p14:creationId xmlns:p14="http://schemas.microsoft.com/office/powerpoint/2010/main" val="85429732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21"/>
                                            </p:tgtEl>
                                            <p:attrNameLst>
                                              <p:attrName>style.visibility</p:attrName>
                                            </p:attrNameLst>
                                          </p:cBhvr>
                                          <p:to>
                                            <p:strVal val="visible"/>
                                          </p:to>
                                        </p:set>
                                        <p:animEffect transition="in" filter="wheel(1)">
                                          <p:cBhvr>
                                            <p:cTn id="36" dur="500"/>
                                            <p:tgtEl>
                                              <p:spTgt spid="21"/>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500"/>
                                            <p:tgtEl>
                                              <p:spTgt spid="118"/>
                                            </p:tgtEl>
                                          </p:cBhvr>
                                        </p:animEffect>
                                        <p:anim calcmode="lin" valueType="num">
                                          <p:cBhvr>
                                            <p:cTn id="70" dur="500" fill="hold"/>
                                            <p:tgtEl>
                                              <p:spTgt spid="118"/>
                                            </p:tgtEl>
                                            <p:attrNameLst>
                                              <p:attrName>ppt_x</p:attrName>
                                            </p:attrNameLst>
                                          </p:cBhvr>
                                          <p:tavLst>
                                            <p:tav tm="0">
                                              <p:val>
                                                <p:strVal val="#ppt_x"/>
                                              </p:val>
                                            </p:tav>
                                            <p:tav tm="100000">
                                              <p:val>
                                                <p:strVal val="#ppt_x"/>
                                              </p:val>
                                            </p:tav>
                                          </p:tavLst>
                                        </p:anim>
                                        <p:anim calcmode="lin" valueType="num">
                                          <p:cBhvr>
                                            <p:cTn id="71" dur="500" fill="hold"/>
                                            <p:tgtEl>
                                              <p:spTgt spid="118"/>
                                            </p:tgtEl>
                                            <p:attrNameLst>
                                              <p:attrName>ppt_y</p:attrName>
                                            </p:attrNameLst>
                                          </p:cBhvr>
                                          <p:tavLst>
                                            <p:tav tm="0">
                                              <p:val>
                                                <p:strVal val="#ppt_y+.1"/>
                                              </p:val>
                                            </p:tav>
                                            <p:tav tm="100000">
                                              <p:val>
                                                <p:strVal val="#ppt_y"/>
                                              </p:val>
                                            </p:tav>
                                          </p:tavLst>
                                        </p:anim>
                                      </p:childTnLst>
                                    </p:cTn>
                                  </p:par>
                                  <p:par>
                                    <p:cTn id="72" presetID="2" presetClass="entr" presetSubtype="2" fill="hold" grpId="0" nodeType="withEffect" p14:presetBounceEnd="60000">
                                      <p:stCondLst>
                                        <p:cond delay="3100"/>
                                      </p:stCondLst>
                                      <p:childTnLst>
                                        <p:set>
                                          <p:cBhvr>
                                            <p:cTn id="73" dur="1" fill="hold">
                                              <p:stCondLst>
                                                <p:cond delay="0"/>
                                              </p:stCondLst>
                                            </p:cTn>
                                            <p:tgtEl>
                                              <p:spTgt spid="120"/>
                                            </p:tgtEl>
                                            <p:attrNameLst>
                                              <p:attrName>style.visibility</p:attrName>
                                            </p:attrNameLst>
                                          </p:cBhvr>
                                          <p:to>
                                            <p:strVal val="visible"/>
                                          </p:to>
                                        </p:set>
                                        <p:anim calcmode="lin" valueType="num" p14:bounceEnd="60000">
                                          <p:cBhvr additive="base">
                                            <p:cTn id="74"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75"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21"/>
                                            </p:tgtEl>
                                            <p:attrNameLst>
                                              <p:attrName>style.visibility</p:attrName>
                                            </p:attrNameLst>
                                          </p:cBhvr>
                                          <p:to>
                                            <p:strVal val="visible"/>
                                          </p:to>
                                        </p:set>
                                        <p:animEffect transition="in" filter="wheel(1)">
                                          <p:cBhvr>
                                            <p:cTn id="36" dur="500"/>
                                            <p:tgtEl>
                                              <p:spTgt spid="21"/>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500"/>
                                            <p:tgtEl>
                                              <p:spTgt spid="118"/>
                                            </p:tgtEl>
                                          </p:cBhvr>
                                        </p:animEffect>
                                        <p:anim calcmode="lin" valueType="num">
                                          <p:cBhvr>
                                            <p:cTn id="70" dur="500" fill="hold"/>
                                            <p:tgtEl>
                                              <p:spTgt spid="118"/>
                                            </p:tgtEl>
                                            <p:attrNameLst>
                                              <p:attrName>ppt_x</p:attrName>
                                            </p:attrNameLst>
                                          </p:cBhvr>
                                          <p:tavLst>
                                            <p:tav tm="0">
                                              <p:val>
                                                <p:strVal val="#ppt_x"/>
                                              </p:val>
                                            </p:tav>
                                            <p:tav tm="100000">
                                              <p:val>
                                                <p:strVal val="#ppt_x"/>
                                              </p:val>
                                            </p:tav>
                                          </p:tavLst>
                                        </p:anim>
                                        <p:anim calcmode="lin" valueType="num">
                                          <p:cBhvr>
                                            <p:cTn id="71" dur="500" fill="hold"/>
                                            <p:tgtEl>
                                              <p:spTgt spid="118"/>
                                            </p:tgtEl>
                                            <p:attrNameLst>
                                              <p:attrName>ppt_y</p:attrName>
                                            </p:attrNameLst>
                                          </p:cBhvr>
                                          <p:tavLst>
                                            <p:tav tm="0">
                                              <p:val>
                                                <p:strVal val="#ppt_y+.1"/>
                                              </p:val>
                                            </p:tav>
                                            <p:tav tm="100000">
                                              <p:val>
                                                <p:strVal val="#ppt_y"/>
                                              </p:val>
                                            </p:tav>
                                          </p:tavLst>
                                        </p:anim>
                                      </p:childTnLst>
                                    </p:cTn>
                                  </p:par>
                                  <p:par>
                                    <p:cTn id="72" presetID="2" presetClass="entr" presetSubtype="2" fill="hold" grpId="0" nodeType="withEffect">
                                      <p:stCondLst>
                                        <p:cond delay="3100"/>
                                      </p:stCondLst>
                                      <p:childTnLst>
                                        <p:set>
                                          <p:cBhvr>
                                            <p:cTn id="73" dur="1" fill="hold">
                                              <p:stCondLst>
                                                <p:cond delay="0"/>
                                              </p:stCondLst>
                                            </p:cTn>
                                            <p:tgtEl>
                                              <p:spTgt spid="120"/>
                                            </p:tgtEl>
                                            <p:attrNameLst>
                                              <p:attrName>style.visibility</p:attrName>
                                            </p:attrNameLst>
                                          </p:cBhvr>
                                          <p:to>
                                            <p:strVal val="visible"/>
                                          </p:to>
                                        </p:set>
                                        <p:anim calcmode="lin" valueType="num">
                                          <p:cBhvr additive="base">
                                            <p:cTn id="74" dur="500" fill="hold"/>
                                            <p:tgtEl>
                                              <p:spTgt spid="120"/>
                                            </p:tgtEl>
                                            <p:attrNameLst>
                                              <p:attrName>ppt_x</p:attrName>
                                            </p:attrNameLst>
                                          </p:cBhvr>
                                          <p:tavLst>
                                            <p:tav tm="0">
                                              <p:val>
                                                <p:strVal val="1+#ppt_w/2"/>
                                              </p:val>
                                            </p:tav>
                                            <p:tav tm="100000">
                                              <p:val>
                                                <p:strVal val="#ppt_x"/>
                                              </p:val>
                                            </p:tav>
                                          </p:tavLst>
                                        </p:anim>
                                        <p:anim calcmode="lin" valueType="num">
                                          <p:cBhvr additive="base">
                                            <p:cTn id="75"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7" name="Rectangle 24"/>
          <p:cNvSpPr>
            <a:spLocks noChangeArrowheads="1"/>
          </p:cNvSpPr>
          <p:nvPr/>
        </p:nvSpPr>
        <p:spPr bwMode="auto">
          <a:xfrm>
            <a:off x="1139709" y="1418956"/>
            <a:ext cx="3096000" cy="2162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a:t>
            </a:r>
            <a:r>
              <a:rPr lang="zh-CN" altLang="en-US" sz="1200" b="1" dirty="0">
                <a:latin typeface="微软雅黑" panose="020B0503020204020204" pitchFamily="34" charset="-122"/>
                <a:ea typeface="微软雅黑" panose="020B0503020204020204" pitchFamily="34" charset="-122"/>
              </a:rPr>
              <a:t>）活动目标。</a:t>
            </a:r>
          </a:p>
          <a:p>
            <a:pPr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① 能够准确地分析昆曲演出招贴的客户需求。</a:t>
            </a:r>
          </a:p>
          <a:p>
            <a:pPr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② 能够根据需求讨论制作创意方案。</a:t>
            </a:r>
          </a:p>
          <a:p>
            <a:pPr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③ 能够根据创意方案设计制作出艺术感强、视觉 </a:t>
            </a:r>
            <a:endParaRPr lang="en-US" altLang="zh-CN" sz="1200" dirty="0">
              <a:latin typeface="微软雅黑" panose="020B0503020204020204" pitchFamily="34" charset="-122"/>
              <a:ea typeface="微软雅黑" panose="020B0503020204020204" pitchFamily="34" charset="-122"/>
            </a:endParaRPr>
          </a:p>
          <a:p>
            <a:pPr>
              <a:lnSpc>
                <a:spcPct val="150000"/>
              </a:lnSpc>
              <a:spcBef>
                <a:spcPts val="500"/>
              </a:spcBef>
              <a:buClr>
                <a:schemeClr val="tx1">
                  <a:lumMod val="75000"/>
                  <a:lumOff val="25000"/>
                </a:schemeClr>
              </a:buClr>
            </a:pP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效果突出的昆曲商业招贴。</a:t>
            </a:r>
            <a:endParaRPr lang="en-US" altLang="zh-CN" sz="1200" dirty="0">
              <a:latin typeface="微软雅黑" panose="020B0503020204020204" pitchFamily="34" charset="-122"/>
              <a:ea typeface="微软雅黑" panose="020B0503020204020204" pitchFamily="34" charset="-122"/>
            </a:endParaRPr>
          </a:p>
        </p:txBody>
      </p:sp>
      <p:sp>
        <p:nvSpPr>
          <p:cNvPr id="21" name="矩形 20"/>
          <p:cNvSpPr/>
          <p:nvPr/>
        </p:nvSpPr>
        <p:spPr>
          <a:xfrm>
            <a:off x="4888129" y="1346956"/>
            <a:ext cx="3409295" cy="2736000"/>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8831725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14:bounceEnd="60000">
                                          <p:cBhvr additive="base">
                                            <p:cTn id="7" dur="500" fill="hold"/>
                                            <p:tgtEl>
                                              <p:spTgt spid="17"/>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160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160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animBg="1"/>
        </p:bld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7" name="Rectangle 24"/>
          <p:cNvSpPr>
            <a:spLocks noChangeArrowheads="1"/>
          </p:cNvSpPr>
          <p:nvPr/>
        </p:nvSpPr>
        <p:spPr bwMode="auto">
          <a:xfrm>
            <a:off x="1186412" y="962118"/>
            <a:ext cx="5831999" cy="160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）客户需求分析内容，如表</a:t>
            </a:r>
            <a:r>
              <a:rPr lang="en-US" altLang="zh-CN" sz="1200" b="1" dirty="0">
                <a:latin typeface="微软雅黑" panose="020B0503020204020204" pitchFamily="34" charset="-122"/>
                <a:ea typeface="微软雅黑" panose="020B0503020204020204" pitchFamily="34" charset="-122"/>
              </a:rPr>
              <a:t>3-1-1 </a:t>
            </a:r>
            <a:r>
              <a:rPr lang="zh-CN" altLang="en-US" sz="1200" b="1" dirty="0">
                <a:latin typeface="微软雅黑" panose="020B0503020204020204" pitchFamily="34" charset="-122"/>
                <a:ea typeface="微软雅黑" panose="020B0503020204020204" pitchFamily="34" charset="-122"/>
              </a:rPr>
              <a:t>所示。</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① 招贴设计的风格是什么样的，是现代的还是古典的，是典雅的还是粗犷的？</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② 招贴设计中需要重点体现哪些元素？</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③ 招贴张贴的环境怎样，是室内还是室外，是橱窗展示还是路牌张贴？</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④ 招贴面向的人群是什么样的，是高级白领还是普通市民？</a:t>
            </a:r>
            <a:endParaRPr lang="en-US" altLang="zh-CN" sz="1200"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1497961" y="2981969"/>
            <a:ext cx="6370398" cy="1608837"/>
            <a:chOff x="671452" y="2504670"/>
            <a:chExt cx="5560209" cy="1298752"/>
          </a:xfrm>
        </p:grpSpPr>
        <p:pic>
          <p:nvPicPr>
            <p:cNvPr id="2" name="图片 1"/>
            <p:cNvPicPr>
              <a:picLocks noChangeAspect="1"/>
            </p:cNvPicPr>
            <p:nvPr/>
          </p:nvPicPr>
          <p:blipFill rotWithShape="1">
            <a:blip r:embed="rId2"/>
            <a:srcRect t="17028"/>
            <a:stretch/>
          </p:blipFill>
          <p:spPr>
            <a:xfrm>
              <a:off x="671452" y="2504670"/>
              <a:ext cx="5560209" cy="996571"/>
            </a:xfrm>
            <a:prstGeom prst="rect">
              <a:avLst/>
            </a:prstGeom>
          </p:spPr>
        </p:pic>
        <p:sp>
          <p:nvSpPr>
            <p:cNvPr id="8" name="矩形 7"/>
            <p:cNvSpPr/>
            <p:nvPr/>
          </p:nvSpPr>
          <p:spPr>
            <a:xfrm>
              <a:off x="2276206" y="3557201"/>
              <a:ext cx="2520000"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表</a:t>
              </a:r>
              <a:r>
                <a:rPr lang="en-US" altLang="zh-CN" sz="1000" dirty="0">
                  <a:latin typeface="微软雅黑" panose="020B0503020204020204" pitchFamily="34" charset="-122"/>
                  <a:ea typeface="微软雅黑" panose="020B0503020204020204" pitchFamily="34" charset="-122"/>
                </a:rPr>
                <a:t>3-1-1 “</a:t>
              </a:r>
              <a:r>
                <a:rPr lang="zh-CN" altLang="en-US" sz="1000" dirty="0">
                  <a:latin typeface="微软雅黑" panose="020B0503020204020204" pitchFamily="34" charset="-122"/>
                  <a:ea typeface="微软雅黑" panose="020B0503020204020204" pitchFamily="34" charset="-122"/>
                </a:rPr>
                <a:t>昆区演出招贴”客户需求分析</a:t>
              </a:r>
            </a:p>
          </p:txBody>
        </p:sp>
      </p:grpSp>
    </p:spTree>
    <p:extLst>
      <p:ext uri="{BB962C8B-B14F-4D97-AF65-F5344CB8AC3E}">
        <p14:creationId xmlns:p14="http://schemas.microsoft.com/office/powerpoint/2010/main" val="160329020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14:bounceEnd="60000">
                                          <p:cBhvr additive="base">
                                            <p:cTn id="7" dur="500" fill="hold"/>
                                            <p:tgtEl>
                                              <p:spTgt spid="17"/>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16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16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7" name="Rectangle 24"/>
          <p:cNvSpPr>
            <a:spLocks noChangeArrowheads="1"/>
          </p:cNvSpPr>
          <p:nvPr/>
        </p:nvSpPr>
        <p:spPr bwMode="auto">
          <a:xfrm>
            <a:off x="978666" y="1141077"/>
            <a:ext cx="3591746" cy="3334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3</a:t>
            </a:r>
            <a:r>
              <a:rPr lang="zh-CN" altLang="en-US" sz="1200" b="1" dirty="0">
                <a:latin typeface="微软雅黑" panose="020B0503020204020204" pitchFamily="34" charset="-122"/>
                <a:ea typeface="微软雅黑" panose="020B0503020204020204" pitchFamily="34" charset="-122"/>
              </a:rPr>
              <a:t>）素材整理。</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根据已有素材和客户需求整理收集相关素材，建立专项文件夹。</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文案名称：</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戏说昆曲</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要求：突出中国风的设计感觉，烘托出戏曲的文化氛围。</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广告语：有明以来的艺术。</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其他文字：厅堂版昆曲；珍惜传统美感；北京皇家粮仓 </a:t>
            </a:r>
            <a:r>
              <a:rPr lang="en-US" altLang="zh-CN" sz="1200" dirty="0">
                <a:latin typeface="微软雅黑" panose="020B0503020204020204" pitchFamily="34" charset="-122"/>
                <a:ea typeface="微软雅黑" panose="020B0503020204020204" pitchFamily="34" charset="-122"/>
              </a:rPr>
              <a:t>201×</a:t>
            </a:r>
            <a:r>
              <a:rPr lang="zh-CN" altLang="en-US" sz="1200" dirty="0">
                <a:latin typeface="微软雅黑" panose="020B0503020204020204" pitchFamily="34" charset="-122"/>
                <a:ea typeface="微软雅黑" panose="020B0503020204020204" pitchFamily="34" charset="-122"/>
              </a:rPr>
              <a:t>年</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月</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日首映；用餐时间为</a:t>
            </a:r>
            <a:r>
              <a:rPr lang="en-US" altLang="zh-CN" sz="1200" dirty="0">
                <a:latin typeface="微软雅黑" panose="020B0503020204020204" pitchFamily="34" charset="-122"/>
                <a:ea typeface="微软雅黑" panose="020B0503020204020204" pitchFamily="34" charset="-122"/>
              </a:rPr>
              <a:t>18:30</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19:30</a:t>
            </a:r>
            <a:r>
              <a:rPr lang="zh-CN" altLang="en-US" sz="1200" dirty="0">
                <a:latin typeface="微软雅黑" panose="020B0503020204020204" pitchFamily="34" charset="-122"/>
                <a:ea typeface="微软雅黑" panose="020B0503020204020204" pitchFamily="34" charset="-122"/>
              </a:rPr>
              <a:t>，中场休息时间为</a:t>
            </a:r>
            <a:r>
              <a:rPr lang="en-US" altLang="zh-CN" sz="1200" dirty="0">
                <a:latin typeface="微软雅黑" panose="020B0503020204020204" pitchFamily="34" charset="-122"/>
                <a:ea typeface="微软雅黑" panose="020B0503020204020204" pitchFamily="34" charset="-122"/>
              </a:rPr>
              <a:t>20:30</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20:40</a:t>
            </a:r>
            <a:r>
              <a:rPr lang="zh-CN" altLang="en-US" sz="1200" dirty="0">
                <a:latin typeface="微软雅黑" panose="020B0503020204020204" pitchFamily="34" charset="-122"/>
                <a:ea typeface="微软雅黑" panose="020B0503020204020204" pitchFamily="34" charset="-122"/>
              </a:rPr>
              <a:t>，室内禁止吸烟。</a:t>
            </a:r>
            <a:endParaRPr lang="en-US" altLang="zh-CN" sz="1200" dirty="0">
              <a:latin typeface="微软雅黑" panose="020B0503020204020204" pitchFamily="34" charset="-122"/>
              <a:ea typeface="微软雅黑" panose="020B0503020204020204" pitchFamily="34" charset="-122"/>
            </a:endParaRPr>
          </a:p>
        </p:txBody>
      </p:sp>
      <p:sp>
        <p:nvSpPr>
          <p:cNvPr id="9" name="矩形 8"/>
          <p:cNvSpPr/>
          <p:nvPr/>
        </p:nvSpPr>
        <p:spPr>
          <a:xfrm>
            <a:off x="5002412" y="1850956"/>
            <a:ext cx="3046100" cy="1840837"/>
          </a:xfrm>
          <a:prstGeom prst="rect">
            <a:avLst/>
          </a:prstGeom>
          <a:blipFill dpi="0" rotWithShape="1">
            <a:blip r:embed="rId2"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2799357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14:bounceEnd="60000">
                                          <p:cBhvr additive="base">
                                            <p:cTn id="7" dur="500" fill="hold"/>
                                            <p:tgtEl>
                                              <p:spTgt spid="17"/>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60000">
                                      <p:stCondLst>
                                        <p:cond delay="600"/>
                                      </p:stCondLst>
                                      <p:childTnLst>
                                        <p:set>
                                          <p:cBhvr>
                                            <p:cTn id="10" dur="1" fill="hold">
                                              <p:stCondLst>
                                                <p:cond delay="0"/>
                                              </p:stCondLst>
                                            </p:cTn>
                                            <p:tgtEl>
                                              <p:spTgt spid="9"/>
                                            </p:tgtEl>
                                            <p:attrNameLst>
                                              <p:attrName>style.visibility</p:attrName>
                                            </p:attrNameLst>
                                          </p:cBhvr>
                                          <p:to>
                                            <p:strVal val="visible"/>
                                          </p:to>
                                        </p:set>
                                        <p:anim calcmode="lin" valueType="num" p14:bounceEnd="60000">
                                          <p:cBhvr additive="base">
                                            <p:cTn id="11" dur="500" fill="hold"/>
                                            <p:tgtEl>
                                              <p:spTgt spid="9"/>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6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426292" y="1058956"/>
            <a:ext cx="3600121" cy="3384184"/>
          </a:xfrm>
          <a:prstGeom prst="rect">
            <a:avLst/>
          </a:prstGeom>
          <a:blipFill rotWithShape="1">
            <a:blip r:embed="rId2" cstate="screen">
              <a:extLst>
                <a:ext uri="{BEBA8EAE-BF5A-486C-A8C5-ECC9F3942E4B}">
                  <a14:imgProps xmlns:a14="http://schemas.microsoft.com/office/drawing/2010/main">
                    <a14:imgLayer r:embed="rId3">
                      <a14:imgEffect>
                        <a14:colorTemperature colorTemp="11200"/>
                      </a14:imgEffect>
                      <a14:imgEffect>
                        <a14:saturation sat="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项目</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5" name="Rectangle 20"/>
          <p:cNvSpPr>
            <a:spLocks noChangeArrowheads="1"/>
          </p:cNvSpPr>
          <p:nvPr/>
        </p:nvSpPr>
        <p:spPr bwMode="auto">
          <a:xfrm>
            <a:off x="1114412" y="2008302"/>
            <a:ext cx="2952000" cy="135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50000"/>
              </a:lnSpc>
              <a:spcBef>
                <a:spcPct val="0"/>
              </a:spcBef>
              <a:spcAft>
                <a:spcPct val="0"/>
              </a:spcAft>
            </a:pPr>
            <a:r>
              <a:rPr lang="zh-CN" altLang="en-US" sz="1200" dirty="0">
                <a:latin typeface="微软雅黑" panose="020B0503020204020204" pitchFamily="34" charset="-122"/>
                <a:ea typeface="微软雅黑" panose="020B0503020204020204" pitchFamily="34" charset="-122"/>
              </a:rPr>
              <a:t>       本任务主要通过设计商业类招贴广告和公益类招贴广告，了解招贴设计的基本方法、创意技巧和工作流程。掌握商业类招贴广告和公益类招贴广告的特点；基本掌握招贴广告设计的方法和创意技巧。</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1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1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300"/>
                                        <p:tgtEl>
                                          <p:spTgt spid="12"/>
                                        </p:tgtEl>
                                      </p:cBhvr>
                                    </p:animEffect>
                                    <p:anim calcmode="lin" valueType="num">
                                      <p:cBhvr>
                                        <p:cTn id="20" dur="300" fill="hold"/>
                                        <p:tgtEl>
                                          <p:spTgt spid="12"/>
                                        </p:tgtEl>
                                        <p:attrNameLst>
                                          <p:attrName>ppt_x</p:attrName>
                                        </p:attrNameLst>
                                      </p:cBhvr>
                                      <p:tavLst>
                                        <p:tav tm="0">
                                          <p:val>
                                            <p:strVal val="#ppt_x"/>
                                          </p:val>
                                        </p:tav>
                                        <p:tav tm="100000">
                                          <p:val>
                                            <p:strVal val="#ppt_x"/>
                                          </p:val>
                                        </p:tav>
                                      </p:tavLst>
                                    </p:anim>
                                    <p:anim calcmode="lin" valueType="num">
                                      <p:cBhvr>
                                        <p:cTn id="21" dur="300" fill="hold"/>
                                        <p:tgtEl>
                                          <p:spTgt spid="12"/>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10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21" presetClass="entr" presetSubtype="1" fill="hold" grpId="0" nodeType="withEffect">
                                  <p:stCondLst>
                                    <p:cond delay="2200"/>
                                  </p:stCondLst>
                                  <p:childTnLst>
                                    <p:set>
                                      <p:cBhvr>
                                        <p:cTn id="28" dur="1" fill="hold">
                                          <p:stCondLst>
                                            <p:cond delay="0"/>
                                          </p:stCondLst>
                                        </p:cTn>
                                        <p:tgtEl>
                                          <p:spTgt spid="6"/>
                                        </p:tgtEl>
                                        <p:attrNameLst>
                                          <p:attrName>style.visibility</p:attrName>
                                        </p:attrNameLst>
                                      </p:cBhvr>
                                      <p:to>
                                        <p:strVal val="visible"/>
                                      </p:to>
                                    </p:set>
                                    <p:animEffect transition="in" filter="wheel(1)">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0" grpId="0" animBg="1"/>
      <p:bldP spid="10" grpId="1" animBg="1"/>
      <p:bldP spid="11" grpId="0" animBg="1"/>
      <p:bldP spid="11" grpId="1" animBg="1"/>
      <p:bldP spid="12" grpId="0"/>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7" name="Rectangle 24"/>
          <p:cNvSpPr>
            <a:spLocks noChangeArrowheads="1"/>
          </p:cNvSpPr>
          <p:nvPr/>
        </p:nvSpPr>
        <p:spPr bwMode="auto">
          <a:xfrm>
            <a:off x="1186412" y="986956"/>
            <a:ext cx="7056000" cy="3591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4</a:t>
            </a:r>
            <a:r>
              <a:rPr lang="zh-CN" altLang="en-US" sz="1200" b="1" dirty="0">
                <a:latin typeface="微软雅黑" panose="020B0503020204020204" pitchFamily="34" charset="-122"/>
                <a:ea typeface="微软雅黑" panose="020B0503020204020204" pitchFamily="34" charset="-122"/>
              </a:rPr>
              <a:t>）小组讨论，确定创意方案。</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将全班同学分成</a:t>
            </a:r>
            <a:r>
              <a:rPr lang="en-US" altLang="zh-CN" sz="1200" dirty="0">
                <a:latin typeface="微软雅黑" panose="020B0503020204020204" pitchFamily="34" charset="-122"/>
                <a:ea typeface="微软雅黑" panose="020B0503020204020204" pitchFamily="34" charset="-122"/>
              </a:rPr>
              <a:t>3</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4 </a:t>
            </a:r>
            <a:r>
              <a:rPr lang="zh-CN" altLang="en-US" sz="1200" dirty="0">
                <a:latin typeface="微软雅黑" panose="020B0503020204020204" pitchFamily="34" charset="-122"/>
                <a:ea typeface="微软雅黑" panose="020B0503020204020204" pitchFamily="34" charset="-122"/>
              </a:rPr>
              <a:t>组，确定组长，由组长带领大家讨论，确定创意方案。</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讨论的内容和思路主要从客户需求分析出发来考虑。</a:t>
            </a:r>
          </a:p>
          <a:p>
            <a:pPr>
              <a:lnSpc>
                <a:spcPct val="150000"/>
              </a:lnSpc>
              <a:spcBef>
                <a:spcPts val="500"/>
              </a:spcBef>
              <a:buClr>
                <a:schemeClr val="tx1">
                  <a:lumMod val="75000"/>
                  <a:lumOff val="25000"/>
                </a:schemeClr>
              </a:buClr>
            </a:pPr>
            <a:r>
              <a:rPr lang="zh-CN" altLang="en-US" sz="1200" dirty="0">
                <a:latin typeface="微软雅黑" panose="020B0503020204020204" pitchFamily="34" charset="-122"/>
                <a:ea typeface="微软雅黑" panose="020B0503020204020204" pitchFamily="34" charset="-122"/>
              </a:rPr>
              <a:t>① 设计的风格。</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客户要求体现昆曲艺术的特色和古典味道，怎样表现这样的风格？色调要如何选择，是选择暖色调还是冷色调？通过什么样的载体呈现？</a:t>
            </a:r>
          </a:p>
          <a:p>
            <a:pPr>
              <a:lnSpc>
                <a:spcPct val="150000"/>
              </a:lnSpc>
              <a:spcBef>
                <a:spcPts val="500"/>
              </a:spcBef>
              <a:buClr>
                <a:schemeClr val="tx1">
                  <a:lumMod val="75000"/>
                  <a:lumOff val="25000"/>
                </a:schemeClr>
              </a:buClr>
            </a:pPr>
            <a:r>
              <a:rPr lang="zh-CN" altLang="en-US" sz="1200" dirty="0">
                <a:latin typeface="微软雅黑" panose="020B0503020204020204" pitchFamily="34" charset="-122"/>
                <a:ea typeface="微软雅黑" panose="020B0503020204020204" pitchFamily="34" charset="-122"/>
              </a:rPr>
              <a:t>② 面向的人群。</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本招贴面向的人群是喜欢昆曲艺术的人士。如何吸引受众的目光？用什么元素体现？</a:t>
            </a:r>
          </a:p>
          <a:p>
            <a:pPr>
              <a:lnSpc>
                <a:spcPct val="150000"/>
              </a:lnSpc>
              <a:spcBef>
                <a:spcPts val="500"/>
              </a:spcBef>
              <a:buClr>
                <a:schemeClr val="tx1">
                  <a:lumMod val="75000"/>
                  <a:lumOff val="25000"/>
                </a:schemeClr>
              </a:buClr>
            </a:pPr>
            <a:r>
              <a:rPr lang="zh-CN" altLang="en-US" sz="1200" dirty="0">
                <a:latin typeface="微软雅黑" panose="020B0503020204020204" pitchFamily="34" charset="-122"/>
                <a:ea typeface="微软雅黑" panose="020B0503020204020204" pitchFamily="34" charset="-122"/>
              </a:rPr>
              <a:t>③ 张贴的环境。</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客户要求是室外展示，根据这样的张贴环境需要考虑以什么样的方式呈现能更好地展示其品质。</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将上述点一一讨论清楚，然后确定创意方案，撰写创意说明。</a:t>
            </a:r>
          </a:p>
        </p:txBody>
      </p:sp>
    </p:spTree>
    <p:extLst>
      <p:ext uri="{BB962C8B-B14F-4D97-AF65-F5344CB8AC3E}">
        <p14:creationId xmlns:p14="http://schemas.microsoft.com/office/powerpoint/2010/main" val="286020219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14:bounceEnd="60000">
                                          <p:cBhvr additive="base">
                                            <p:cTn id="7" dur="500" fill="hold"/>
                                            <p:tgtEl>
                                              <p:spTgt spid="17"/>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7" name="Rectangle 24"/>
          <p:cNvSpPr>
            <a:spLocks noChangeArrowheads="1"/>
          </p:cNvSpPr>
          <p:nvPr/>
        </p:nvSpPr>
        <p:spPr bwMode="auto">
          <a:xfrm>
            <a:off x="1330412" y="1202956"/>
            <a:ext cx="5992208" cy="290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5</a:t>
            </a:r>
            <a:r>
              <a:rPr lang="zh-CN" altLang="en-US" sz="1200" b="1" dirty="0">
                <a:latin typeface="微软雅黑" panose="020B0503020204020204" pitchFamily="34" charset="-122"/>
                <a:ea typeface="微软雅黑" panose="020B0503020204020204" pitchFamily="34" charset="-122"/>
              </a:rPr>
              <a:t>）绘制草图，教师评议方案。</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根据创意方案，各组绘制草图，与方案一起提交，做设计阐述，教师评议。</a:t>
            </a:r>
            <a:endParaRPr lang="en-US" altLang="zh-CN" sz="1200" dirty="0">
              <a:latin typeface="微软雅黑" panose="020B0503020204020204" pitchFamily="34" charset="-122"/>
              <a:ea typeface="微软雅黑" panose="020B0503020204020204" pitchFamily="34" charset="-122"/>
            </a:endParaRPr>
          </a:p>
          <a:p>
            <a:pPr>
              <a:lnSpc>
                <a:spcPct val="150000"/>
              </a:lnSpc>
              <a:spcBef>
                <a:spcPts val="500"/>
              </a:spcBef>
              <a:buClr>
                <a:schemeClr val="tx1">
                  <a:lumMod val="75000"/>
                  <a:lumOff val="25000"/>
                </a:schemeClr>
              </a:buClr>
            </a:pPr>
            <a:endParaRPr lang="en-US" altLang="zh-CN" sz="1200" dirty="0">
              <a:latin typeface="微软雅黑" panose="020B0503020204020204" pitchFamily="34" charset="-122"/>
              <a:ea typeface="微软雅黑" panose="020B0503020204020204" pitchFamily="34" charset="-122"/>
            </a:endParaRPr>
          </a:p>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6</a:t>
            </a:r>
            <a:r>
              <a:rPr lang="zh-CN" altLang="en-US" sz="1200" b="1" dirty="0">
                <a:latin typeface="微软雅黑" panose="020B0503020204020204" pitchFamily="34" charset="-122"/>
                <a:ea typeface="微软雅黑" panose="020B0503020204020204" pitchFamily="34" charset="-122"/>
              </a:rPr>
              <a:t>）资料存档。</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素材图片和一稿、二稿、定稿分别进行归档，存入指定文件夹。文件夹以“昆曲演出招贴</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年</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月</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日</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作者”命名。</a:t>
            </a:r>
          </a:p>
          <a:p>
            <a:pPr>
              <a:lnSpc>
                <a:spcPct val="150000"/>
              </a:lnSpc>
              <a:spcBef>
                <a:spcPts val="500"/>
              </a:spcBef>
              <a:buClr>
                <a:schemeClr val="tx1">
                  <a:lumMod val="75000"/>
                  <a:lumOff val="25000"/>
                </a:schemeClr>
              </a:buClr>
            </a:pPr>
            <a:endParaRPr lang="en-US" altLang="zh-CN" sz="1200" dirty="0">
              <a:latin typeface="微软雅黑" panose="020B0503020204020204" pitchFamily="34" charset="-122"/>
              <a:ea typeface="微软雅黑" panose="020B0503020204020204" pitchFamily="34" charset="-122"/>
            </a:endParaRPr>
          </a:p>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7</a:t>
            </a:r>
            <a:r>
              <a:rPr lang="zh-CN" altLang="en-US" sz="1200" b="1" dirty="0">
                <a:latin typeface="微软雅黑" panose="020B0503020204020204" pitchFamily="34" charset="-122"/>
                <a:ea typeface="微软雅黑" panose="020B0503020204020204" pitchFamily="34" charset="-122"/>
              </a:rPr>
              <a:t>）活动汇报陈述。</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各组展示设计成果，汇报设计感想体会。</a:t>
            </a:r>
            <a:endParaRPr lang="en-US" altLang="zh-CN" sz="1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7534653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14:bounceEnd="60000">
                                          <p:cBhvr additive="base">
                                            <p:cTn id="7" dur="500" fill="hold"/>
                                            <p:tgtEl>
                                              <p:spTgt spid="17"/>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1" name="Rectangle 24"/>
          <p:cNvSpPr>
            <a:spLocks noChangeArrowheads="1"/>
          </p:cNvSpPr>
          <p:nvPr/>
        </p:nvSpPr>
        <p:spPr bwMode="auto">
          <a:xfrm>
            <a:off x="1605755" y="791885"/>
            <a:ext cx="2879958" cy="20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）作品赏析</a:t>
            </a:r>
          </a:p>
        </p:txBody>
      </p:sp>
      <p:grpSp>
        <p:nvGrpSpPr>
          <p:cNvPr id="3" name="组合 2"/>
          <p:cNvGrpSpPr/>
          <p:nvPr/>
        </p:nvGrpSpPr>
        <p:grpSpPr>
          <a:xfrm>
            <a:off x="1593972" y="1237265"/>
            <a:ext cx="2043340" cy="3022961"/>
            <a:chOff x="315997" y="1237264"/>
            <a:chExt cx="2358996" cy="3489949"/>
          </a:xfrm>
        </p:grpSpPr>
        <p:sp>
          <p:nvSpPr>
            <p:cNvPr id="25" name="矩形 24"/>
            <p:cNvSpPr/>
            <p:nvPr/>
          </p:nvSpPr>
          <p:spPr>
            <a:xfrm>
              <a:off x="534359" y="4442956"/>
              <a:ext cx="1741847" cy="284257"/>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3-1-37 </a:t>
              </a:r>
              <a:r>
                <a:rPr lang="zh-CN" altLang="en-US" sz="1000" dirty="0">
                  <a:latin typeface="微软雅黑" panose="020B0503020204020204" pitchFamily="34" charset="-122"/>
                  <a:ea typeface="微软雅黑" panose="020B0503020204020204" pitchFamily="34" charset="-122"/>
                </a:rPr>
                <a:t>何佳宇作品</a:t>
              </a:r>
              <a:r>
                <a:rPr lang="en-US" altLang="zh-CN" sz="1000" dirty="0">
                  <a:latin typeface="微软雅黑" panose="020B0503020204020204" pitchFamily="34" charset="-122"/>
                  <a:ea typeface="微软雅黑" panose="020B0503020204020204" pitchFamily="34" charset="-122"/>
                </a:rPr>
                <a:t>1</a:t>
              </a:r>
              <a:endParaRPr lang="zh-CN" altLang="en-US" sz="1000"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315997" y="1237264"/>
              <a:ext cx="2358996" cy="3142256"/>
            </a:xfrm>
            <a:prstGeom prst="rect">
              <a:avLst/>
            </a:prstGeom>
          </p:spPr>
        </p:pic>
      </p:grpSp>
      <p:grpSp>
        <p:nvGrpSpPr>
          <p:cNvPr id="5" name="组合 4"/>
          <p:cNvGrpSpPr/>
          <p:nvPr/>
        </p:nvGrpSpPr>
        <p:grpSpPr>
          <a:xfrm>
            <a:off x="3841326" y="1234864"/>
            <a:ext cx="1933338" cy="3025040"/>
            <a:chOff x="2780206" y="1234863"/>
            <a:chExt cx="2232000" cy="3492349"/>
          </a:xfrm>
        </p:grpSpPr>
        <p:pic>
          <p:nvPicPr>
            <p:cNvPr id="4" name="图片 3"/>
            <p:cNvPicPr>
              <a:picLocks noChangeAspect="1"/>
            </p:cNvPicPr>
            <p:nvPr/>
          </p:nvPicPr>
          <p:blipFill>
            <a:blip r:embed="rId3"/>
            <a:stretch>
              <a:fillRect/>
            </a:stretch>
          </p:blipFill>
          <p:spPr>
            <a:xfrm>
              <a:off x="2780206" y="1234863"/>
              <a:ext cx="2232000" cy="3144657"/>
            </a:xfrm>
            <a:prstGeom prst="rect">
              <a:avLst/>
            </a:prstGeom>
          </p:spPr>
        </p:pic>
        <p:sp>
          <p:nvSpPr>
            <p:cNvPr id="27" name="矩形 26"/>
            <p:cNvSpPr/>
            <p:nvPr/>
          </p:nvSpPr>
          <p:spPr>
            <a:xfrm>
              <a:off x="2956942" y="4442955"/>
              <a:ext cx="1700145" cy="284257"/>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3-1-39 </a:t>
              </a:r>
              <a:r>
                <a:rPr lang="zh-CN" altLang="en-US" sz="1000" dirty="0">
                  <a:latin typeface="微软雅黑" panose="020B0503020204020204" pitchFamily="34" charset="-122"/>
                  <a:ea typeface="微软雅黑" panose="020B0503020204020204" pitchFamily="34" charset="-122"/>
                </a:rPr>
                <a:t>昌依依作品</a:t>
              </a:r>
              <a:r>
                <a:rPr lang="en-US" altLang="zh-CN" sz="1000" dirty="0">
                  <a:latin typeface="微软雅黑" panose="020B0503020204020204" pitchFamily="34" charset="-122"/>
                  <a:ea typeface="微软雅黑" panose="020B0503020204020204" pitchFamily="34" charset="-122"/>
                </a:rPr>
                <a:t>1</a:t>
              </a:r>
              <a:endParaRPr lang="zh-CN" altLang="en-US" sz="1000" dirty="0">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5978679" y="1234863"/>
            <a:ext cx="1915001" cy="3025040"/>
            <a:chOff x="4976341" y="1234862"/>
            <a:chExt cx="2210831" cy="3492349"/>
          </a:xfrm>
        </p:grpSpPr>
        <p:pic>
          <p:nvPicPr>
            <p:cNvPr id="7" name="图片 6"/>
            <p:cNvPicPr>
              <a:picLocks noChangeAspect="1"/>
            </p:cNvPicPr>
            <p:nvPr/>
          </p:nvPicPr>
          <p:blipFill>
            <a:blip r:embed="rId4"/>
            <a:stretch>
              <a:fillRect/>
            </a:stretch>
          </p:blipFill>
          <p:spPr>
            <a:xfrm>
              <a:off x="4976341" y="1234862"/>
              <a:ext cx="2210831" cy="3144657"/>
            </a:xfrm>
            <a:prstGeom prst="rect">
              <a:avLst/>
            </a:prstGeom>
          </p:spPr>
        </p:pic>
        <p:sp>
          <p:nvSpPr>
            <p:cNvPr id="28" name="矩形 27"/>
            <p:cNvSpPr/>
            <p:nvPr/>
          </p:nvSpPr>
          <p:spPr>
            <a:xfrm>
              <a:off x="5345468" y="4442954"/>
              <a:ext cx="1620496" cy="284257"/>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3-1-41 </a:t>
              </a:r>
              <a:r>
                <a:rPr lang="zh-CN" altLang="en-US" sz="1000" dirty="0">
                  <a:latin typeface="微软雅黑" panose="020B0503020204020204" pitchFamily="34" charset="-122"/>
                  <a:ea typeface="微软雅黑" panose="020B0503020204020204" pitchFamily="34" charset="-122"/>
                </a:rPr>
                <a:t>陈弈博作品</a:t>
              </a:r>
            </a:p>
          </p:txBody>
        </p:sp>
      </p:grpSp>
    </p:spTree>
    <p:extLst>
      <p:ext uri="{BB962C8B-B14F-4D97-AF65-F5344CB8AC3E}">
        <p14:creationId xmlns:p14="http://schemas.microsoft.com/office/powerpoint/2010/main" val="267905945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60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60000">
                                          <p:cBhvr additive="base">
                                            <p:cTn id="12" dur="5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14:presetBounceEnd="60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0000">
                                          <p:cBhvr additive="base">
                                            <p:cTn id="17" dur="500" fill="hold"/>
                                            <p:tgtEl>
                                              <p:spTgt spid="5"/>
                                            </p:tgtEl>
                                            <p:attrNameLst>
                                              <p:attrName>ppt_x</p:attrName>
                                            </p:attrNameLst>
                                          </p:cBhvr>
                                          <p:tavLst>
                                            <p:tav tm="0">
                                              <p:val>
                                                <p:strVal val="1+#ppt_w/2"/>
                                              </p:val>
                                            </p:tav>
                                            <p:tav tm="100000">
                                              <p:val>
                                                <p:strVal val="#ppt_x"/>
                                              </p:val>
                                            </p:tav>
                                          </p:tavLst>
                                        </p:anim>
                                        <p:anim calcmode="lin" valueType="num" p14:bounceEnd="60000">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14:presetBounceEnd="6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60000">
                                          <p:cBhvr additive="base">
                                            <p:cTn id="22" dur="500" fill="hold"/>
                                            <p:tgtEl>
                                              <p:spTgt spid="10"/>
                                            </p:tgtEl>
                                            <p:attrNameLst>
                                              <p:attrName>ppt_x</p:attrName>
                                            </p:attrNameLst>
                                          </p:cBhvr>
                                          <p:tavLst>
                                            <p:tav tm="0">
                                              <p:val>
                                                <p:strVal val="1+#ppt_w/2"/>
                                              </p:val>
                                            </p:tav>
                                            <p:tav tm="100000">
                                              <p:val>
                                                <p:strVal val="#ppt_x"/>
                                              </p:val>
                                            </p:tav>
                                          </p:tavLst>
                                        </p:anim>
                                        <p:anim calcmode="lin" valueType="num" p14:bounceEnd="60000">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bwMode="auto">
          <a:xfrm>
            <a:off x="13606" y="-7938"/>
            <a:ext cx="2556000" cy="5159376"/>
          </a:xfrm>
          <a:custGeom>
            <a:avLst/>
            <a:gdLst>
              <a:gd name="T0" fmla="*/ 0 w 1624"/>
              <a:gd name="T1" fmla="*/ 0 h 3250"/>
              <a:gd name="T2" fmla="*/ 1624 w 1624"/>
              <a:gd name="T3" fmla="*/ 1625 h 3250"/>
              <a:gd name="T4" fmla="*/ 0 w 1624"/>
              <a:gd name="T5" fmla="*/ 3250 h 3250"/>
              <a:gd name="T6" fmla="*/ 0 w 1624"/>
              <a:gd name="T7" fmla="*/ 0 h 3250"/>
            </a:gdLst>
            <a:ahLst/>
            <a:cxnLst>
              <a:cxn ang="0">
                <a:pos x="T0" y="T1"/>
              </a:cxn>
              <a:cxn ang="0">
                <a:pos x="T2" y="T3"/>
              </a:cxn>
              <a:cxn ang="0">
                <a:pos x="T4" y="T5"/>
              </a:cxn>
              <a:cxn ang="0">
                <a:pos x="T6" y="T7"/>
              </a:cxn>
            </a:cxnLst>
            <a:rect l="0" t="0" r="r" b="b"/>
            <a:pathLst>
              <a:path w="1624" h="3250">
                <a:moveTo>
                  <a:pt x="0" y="0"/>
                </a:moveTo>
                <a:lnTo>
                  <a:pt x="1624" y="1625"/>
                </a:lnTo>
                <a:lnTo>
                  <a:pt x="0" y="3250"/>
                </a:lnTo>
                <a:lnTo>
                  <a:pt x="0" y="0"/>
                </a:lnTo>
                <a:close/>
              </a:path>
            </a:pathLst>
          </a:custGeom>
          <a:blipFill>
            <a:blip r:embed="rId2" cstate="screen"/>
            <a:srcRect/>
            <a:stretch>
              <a:fillRect/>
            </a:stretch>
          </a:blipFill>
          <a:ln w="12700" cap="flat">
            <a:noFill/>
            <a:prstDash val="solid"/>
            <a:miter lim="800000"/>
          </a:ln>
        </p:spPr>
        <p:txBody>
          <a:bodyPr vert="horz" wrap="square" lIns="91440" tIns="45720" rIns="91440" bIns="45720" numCol="1" anchor="t" anchorCtr="0" compatLnSpc="1"/>
          <a:lstStyle/>
          <a:p>
            <a:endParaRPr lang="zh-CN" altLang="en-US"/>
          </a:p>
        </p:txBody>
      </p:sp>
      <p:sp>
        <p:nvSpPr>
          <p:cNvPr id="7" name="Freeform 7"/>
          <p:cNvSpPr/>
          <p:nvPr/>
        </p:nvSpPr>
        <p:spPr bwMode="auto">
          <a:xfrm>
            <a:off x="13606" y="2133600"/>
            <a:ext cx="438938" cy="876300"/>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8" name="Freeform 8"/>
          <p:cNvSpPr/>
          <p:nvPr/>
        </p:nvSpPr>
        <p:spPr bwMode="auto">
          <a:xfrm>
            <a:off x="1979367" y="1562844"/>
            <a:ext cx="580472" cy="1158916"/>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 name="Freeform 9"/>
          <p:cNvSpPr/>
          <p:nvPr/>
        </p:nvSpPr>
        <p:spPr bwMode="auto">
          <a:xfrm>
            <a:off x="2235737" y="2089959"/>
            <a:ext cx="471804" cy="94530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Rectangle 18"/>
          <p:cNvSpPr>
            <a:spLocks noChangeArrowheads="1"/>
          </p:cNvSpPr>
          <p:nvPr/>
        </p:nvSpPr>
        <p:spPr bwMode="auto">
          <a:xfrm>
            <a:off x="4570412" y="2036013"/>
            <a:ext cx="33990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zh-CN" altLang="en-US" sz="2800" b="1" dirty="0">
                <a:solidFill>
                  <a:schemeClr val="accent2"/>
                </a:solidFill>
                <a:latin typeface="Impact" pitchFamily="34" charset="0"/>
                <a:ea typeface="微软雅黑" pitchFamily="34" charset="-122"/>
                <a:cs typeface="宋体" pitchFamily="2" charset="-122"/>
              </a:rPr>
              <a:t>感谢</a:t>
            </a:r>
            <a:r>
              <a:rPr lang="zh-CN" altLang="en-US" sz="2800" b="1" dirty="0">
                <a:solidFill>
                  <a:schemeClr val="tx1">
                    <a:lumMod val="75000"/>
                    <a:lumOff val="25000"/>
                  </a:schemeClr>
                </a:solidFill>
                <a:latin typeface="Impact" pitchFamily="34" charset="0"/>
                <a:ea typeface="微软雅黑" pitchFamily="34" charset="-122"/>
                <a:cs typeface="宋体" pitchFamily="2" charset="-122"/>
              </a:rPr>
              <a:t>各位观看</a:t>
            </a:r>
            <a:endParaRPr lang="en-US" altLang="zh-CN" sz="2800" b="1" dirty="0">
              <a:solidFill>
                <a:schemeClr val="tx1">
                  <a:lumMod val="75000"/>
                  <a:lumOff val="25000"/>
                </a:schemeClr>
              </a:solidFill>
              <a:latin typeface="Impact" pitchFamily="34" charset="0"/>
              <a:ea typeface="微软雅黑" pitchFamily="34" charset="-122"/>
              <a:cs typeface="宋体" pitchFamily="2" charset="-122"/>
            </a:endParaRPr>
          </a:p>
        </p:txBody>
      </p:sp>
      <p:sp>
        <p:nvSpPr>
          <p:cNvPr id="19" name="Line 21"/>
          <p:cNvSpPr>
            <a:spLocks noChangeShapeType="1"/>
          </p:cNvSpPr>
          <p:nvPr/>
        </p:nvSpPr>
        <p:spPr bwMode="auto">
          <a:xfrm>
            <a:off x="4270998" y="2675012"/>
            <a:ext cx="2675414" cy="0"/>
          </a:xfrm>
          <a:prstGeom prst="line">
            <a:avLst/>
          </a:prstGeom>
          <a:noFill/>
          <a:ln w="6350">
            <a:solidFill>
              <a:schemeClr val="tx1">
                <a:lumMod val="75000"/>
                <a:lumOff val="2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ln>
                <a:solidFill>
                  <a:schemeClr val="tx1">
                    <a:lumMod val="75000"/>
                    <a:lumOff val="25000"/>
                  </a:schemeClr>
                </a:solidFill>
              </a:ln>
              <a:solidFill>
                <a:srgbClr val="000000"/>
              </a:solidFill>
              <a:latin typeface="Arial" pitchFamily="34" charset="0"/>
            </a:endParaRPr>
          </a:p>
        </p:txBody>
      </p:sp>
      <p:sp>
        <p:nvSpPr>
          <p:cNvPr id="11" name="菱形 10"/>
          <p:cNvSpPr/>
          <p:nvPr/>
        </p:nvSpPr>
        <p:spPr>
          <a:xfrm>
            <a:off x="1049254" y="3165533"/>
            <a:ext cx="2034712" cy="2034712"/>
          </a:xfrm>
          <a:prstGeom prst="diamond">
            <a:avLst/>
          </a:prstGeom>
          <a:blipFill>
            <a:blip r:embed="rId3" cstate="print"/>
            <a:srcRect/>
            <a:stretch>
              <a:fillRect r="3"/>
            </a:stretch>
          </a:blipFill>
          <a:ln w="6350" cap="flat">
            <a:noFill/>
            <a:prstDash val="solid"/>
            <a:miter lim="800000"/>
          </a:ln>
        </p:spPr>
        <p:txBody>
          <a:bodyPr vert="horz" wrap="square" lIns="91440" tIns="45720" rIns="91440" bIns="45720" numCol="1" anchor="t" anchorCtr="0" compatLnSpc="1"/>
          <a:lstStyle/>
          <a:p>
            <a:endParaRPr lang="zh-CN" altLang="en-US"/>
          </a:p>
        </p:txBody>
      </p:sp>
      <p:sp>
        <p:nvSpPr>
          <p:cNvPr id="12" name="菱形 11"/>
          <p:cNvSpPr/>
          <p:nvPr/>
        </p:nvSpPr>
        <p:spPr>
          <a:xfrm>
            <a:off x="-4649" y="4227140"/>
            <a:ext cx="2034712" cy="2034712"/>
          </a:xfrm>
          <a:prstGeom prst="diamond">
            <a:avLst/>
          </a:prstGeom>
          <a:solidFill>
            <a:schemeClr val="accent2"/>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5" name="菱形 14"/>
          <p:cNvSpPr/>
          <p:nvPr/>
        </p:nvSpPr>
        <p:spPr>
          <a:xfrm>
            <a:off x="2103700" y="4227140"/>
            <a:ext cx="2034712" cy="2034712"/>
          </a:xfrm>
          <a:prstGeom prst="diamond">
            <a:avLst/>
          </a:pr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Tree>
    <p:extLst>
      <p:ext uri="{BB962C8B-B14F-4D97-AF65-F5344CB8AC3E}">
        <p14:creationId xmlns:p14="http://schemas.microsoft.com/office/powerpoint/2010/main" val="1180258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35" presetClass="emph" presetSubtype="0" repeatCount="3000" fill="hold" grpId="1" nodeType="withEffect">
                                  <p:stCondLst>
                                    <p:cond delay="500"/>
                                  </p:stCondLst>
                                  <p:childTnLst>
                                    <p:anim calcmode="discrete" valueType="str">
                                      <p:cBhvr>
                                        <p:cTn id="14" dur="100" fill="hold"/>
                                        <p:tgtEl>
                                          <p:spTgt spid="7"/>
                                        </p:tgtEl>
                                        <p:attrNameLst>
                                          <p:attrName>style.visibility</p:attrName>
                                        </p:attrNameLst>
                                      </p:cBhvr>
                                      <p:tavLst>
                                        <p:tav tm="0">
                                          <p:val>
                                            <p:strVal val="hidden"/>
                                          </p:val>
                                        </p:tav>
                                        <p:tav tm="50000">
                                          <p:val>
                                            <p:strVal val="visible"/>
                                          </p:val>
                                        </p:tav>
                                      </p:tavLst>
                                    </p:anim>
                                  </p:childTnLst>
                                </p:cTn>
                              </p:par>
                              <p:par>
                                <p:cTn id="15" presetID="2" presetClass="entr" presetSubtype="8" fill="hold" grpId="0" nodeType="withEffect">
                                  <p:stCondLst>
                                    <p:cond delay="2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35" presetClass="emph" presetSubtype="0" repeatCount="3000" fill="hold" grpId="1" nodeType="withEffect">
                                  <p:stCondLst>
                                    <p:cond delay="600"/>
                                  </p:stCondLst>
                                  <p:childTnLst>
                                    <p:anim calcmode="discrete" valueType="str">
                                      <p:cBhvr>
                                        <p:cTn id="20" dur="100" fill="hold"/>
                                        <p:tgtEl>
                                          <p:spTgt spid="8"/>
                                        </p:tgtEl>
                                        <p:attrNameLst>
                                          <p:attrName>style.visibility</p:attrName>
                                        </p:attrNameLst>
                                      </p:cBhvr>
                                      <p:tavLst>
                                        <p:tav tm="0">
                                          <p:val>
                                            <p:strVal val="hidden"/>
                                          </p:val>
                                        </p:tav>
                                        <p:tav tm="50000">
                                          <p:val>
                                            <p:strVal val="visible"/>
                                          </p:val>
                                        </p:tav>
                                      </p:tavLst>
                                    </p:anim>
                                  </p:childTnLst>
                                </p:cTn>
                              </p:par>
                              <p:par>
                                <p:cTn id="21" presetID="2" presetClass="entr" presetSubtype="8" fill="hold" grpId="0" nodeType="withEffect">
                                  <p:stCondLst>
                                    <p:cond delay="3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35" presetClass="emph" presetSubtype="0" repeatCount="3000" fill="hold" grpId="1" nodeType="withEffect">
                                  <p:stCondLst>
                                    <p:cond delay="700"/>
                                  </p:stCondLst>
                                  <p:childTnLst>
                                    <p:anim calcmode="discrete" valueType="str">
                                      <p:cBhvr>
                                        <p:cTn id="26" dur="100" fill="hold"/>
                                        <p:tgtEl>
                                          <p:spTgt spid="9"/>
                                        </p:tgtEl>
                                        <p:attrNameLst>
                                          <p:attrName>style.visibility</p:attrName>
                                        </p:attrNameLst>
                                      </p:cBhvr>
                                      <p:tavLst>
                                        <p:tav tm="0">
                                          <p:val>
                                            <p:strVal val="hidden"/>
                                          </p:val>
                                        </p:tav>
                                        <p:tav tm="50000">
                                          <p:val>
                                            <p:strVal val="visible"/>
                                          </p:val>
                                        </p:tav>
                                      </p:tavLst>
                                    </p:anim>
                                  </p:childTnLst>
                                </p:cTn>
                              </p:par>
                              <p:par>
                                <p:cTn id="27" presetID="2" presetClass="entr" presetSubtype="8" fill="hold" grpId="0" nodeType="withEffect">
                                  <p:stCondLst>
                                    <p:cond delay="7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35" presetClass="emph" presetSubtype="0" repeatCount="3000" fill="hold" grpId="1" nodeType="withEffect">
                                  <p:stCondLst>
                                    <p:cond delay="1100"/>
                                  </p:stCondLst>
                                  <p:childTnLst>
                                    <p:anim calcmode="discrete" valueType="str">
                                      <p:cBhvr>
                                        <p:cTn id="32" dur="100" fill="hold"/>
                                        <p:tgtEl>
                                          <p:spTgt spid="15"/>
                                        </p:tgtEl>
                                        <p:attrNameLst>
                                          <p:attrName>style.visibility</p:attrName>
                                        </p:attrNameLst>
                                      </p:cBhvr>
                                      <p:tavLst>
                                        <p:tav tm="0">
                                          <p:val>
                                            <p:strVal val="hidden"/>
                                          </p:val>
                                        </p:tav>
                                        <p:tav tm="50000">
                                          <p:val>
                                            <p:strVal val="visible"/>
                                          </p:val>
                                        </p:tav>
                                      </p:tavLst>
                                    </p:anim>
                                  </p:childTnLst>
                                </p:cTn>
                              </p:par>
                              <p:par>
                                <p:cTn id="33" presetID="2" presetClass="entr" presetSubtype="8" fill="hold" grpId="0" nodeType="withEffect">
                                  <p:stCondLst>
                                    <p:cond delay="11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14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56" presetClass="entr" presetSubtype="0" fill="hold" grpId="0" nodeType="withEffect">
                                  <p:stCondLst>
                                    <p:cond delay="1400"/>
                                  </p:stCondLst>
                                  <p:iterate type="lt">
                                    <p:tmPct val="6667"/>
                                  </p:iterate>
                                  <p:childTnLst>
                                    <p:set>
                                      <p:cBhvr>
                                        <p:cTn id="42" dur="1" fill="hold">
                                          <p:stCondLst>
                                            <p:cond delay="0"/>
                                          </p:stCondLst>
                                        </p:cTn>
                                        <p:tgtEl>
                                          <p:spTgt spid="16"/>
                                        </p:tgtEl>
                                        <p:attrNameLst>
                                          <p:attrName>style.visibility</p:attrName>
                                        </p:attrNameLst>
                                      </p:cBhvr>
                                      <p:to>
                                        <p:strVal val="visible"/>
                                      </p:to>
                                    </p:set>
                                    <p:anim by="(-#ppt_w*2)" calcmode="lin" valueType="num">
                                      <p:cBhvr rctx="PPT">
                                        <p:cTn id="43" dur="375" autoRev="1" fill="hold">
                                          <p:stCondLst>
                                            <p:cond delay="0"/>
                                          </p:stCondLst>
                                        </p:cTn>
                                        <p:tgtEl>
                                          <p:spTgt spid="16"/>
                                        </p:tgtEl>
                                        <p:attrNameLst>
                                          <p:attrName>ppt_w</p:attrName>
                                        </p:attrNameLst>
                                      </p:cBhvr>
                                    </p:anim>
                                    <p:anim by="(#ppt_w*0.50)" calcmode="lin" valueType="num">
                                      <p:cBhvr>
                                        <p:cTn id="44" dur="375" decel="50000" autoRev="1" fill="hold">
                                          <p:stCondLst>
                                            <p:cond delay="0"/>
                                          </p:stCondLst>
                                        </p:cTn>
                                        <p:tgtEl>
                                          <p:spTgt spid="16"/>
                                        </p:tgtEl>
                                        <p:attrNameLst>
                                          <p:attrName>ppt_x</p:attrName>
                                        </p:attrNameLst>
                                      </p:cBhvr>
                                    </p:anim>
                                    <p:anim from="(-#ppt_h/2)" to="(#ppt_y)" calcmode="lin" valueType="num">
                                      <p:cBhvr>
                                        <p:cTn id="45" dur="750" fill="hold">
                                          <p:stCondLst>
                                            <p:cond delay="0"/>
                                          </p:stCondLst>
                                        </p:cTn>
                                        <p:tgtEl>
                                          <p:spTgt spid="16"/>
                                        </p:tgtEl>
                                        <p:attrNameLst>
                                          <p:attrName>ppt_y</p:attrName>
                                        </p:attrNameLst>
                                      </p:cBhvr>
                                    </p:anim>
                                    <p:animRot by="21600000">
                                      <p:cBhvr>
                                        <p:cTn id="46" dur="750" fill="hold">
                                          <p:stCondLst>
                                            <p:cond delay="0"/>
                                          </p:stCondLst>
                                        </p:cTn>
                                        <p:tgtEl>
                                          <p:spTgt spid="16"/>
                                        </p:tgtEl>
                                        <p:attrNameLst>
                                          <p:attrName>r</p:attrName>
                                        </p:attrNameLst>
                                      </p:cBhvr>
                                    </p:animRot>
                                  </p:childTnLst>
                                </p:cTn>
                              </p:par>
                              <p:par>
                                <p:cTn id="47" presetID="22" presetClass="entr" presetSubtype="8" fill="hold" grpId="0" nodeType="withEffect">
                                  <p:stCondLst>
                                    <p:cond delay="300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animBg="1"/>
      <p:bldP spid="9" grpId="1" animBg="1"/>
      <p:bldP spid="16" grpId="0"/>
      <p:bldP spid="19" grpId="0" animBg="1"/>
      <p:bldP spid="11" grpId="0" animBg="1"/>
      <p:bldP spid="12" grpId="0" animBg="1"/>
      <p:bldP spid="15" grpId="0" animBg="1"/>
      <p:bldP spid="1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 name="Rectangle 18"/>
          <p:cNvSpPr>
            <a:spLocks noChangeArrowheads="1"/>
          </p:cNvSpPr>
          <p:nvPr/>
        </p:nvSpPr>
        <p:spPr bwMode="auto">
          <a:xfrm>
            <a:off x="497961" y="194695"/>
            <a:ext cx="26209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微软雅黑" panose="020B0503020204020204" pitchFamily="34" charset="-122"/>
                <a:ea typeface="微软雅黑" panose="020B0503020204020204" pitchFamily="34" charset="-122"/>
                <a:cs typeface="宋体" pitchFamily="2" charset="-122"/>
              </a:rPr>
              <a:t>活动</a:t>
            </a:r>
            <a:r>
              <a:rPr lang="en-US" altLang="zh-CN" sz="2000" b="1" dirty="0">
                <a:solidFill>
                  <a:schemeClr val="accent1"/>
                </a:solidFill>
                <a:latin typeface="微软雅黑" panose="020B0503020204020204" pitchFamily="34" charset="-122"/>
                <a:ea typeface="微软雅黑" panose="020B0503020204020204" pitchFamily="34" charset="-122"/>
                <a:cs typeface="宋体" pitchFamily="2" charset="-122"/>
              </a:rPr>
              <a:t>1  </a:t>
            </a:r>
            <a:r>
              <a:rPr lang="zh-CN" altLang="en-US" sz="2000" b="1" dirty="0">
                <a:solidFill>
                  <a:schemeClr val="accent1"/>
                </a:solidFill>
                <a:latin typeface="微软雅黑" panose="020B0503020204020204" pitchFamily="34" charset="-122"/>
                <a:ea typeface="微软雅黑" panose="020B0503020204020204" pitchFamily="34" charset="-122"/>
                <a:cs typeface="宋体" pitchFamily="2" charset="-122"/>
              </a:rPr>
              <a:t>设计</a:t>
            </a:r>
            <a:r>
              <a:rPr lang="zh-CN" altLang="en-US" sz="2000" b="1" dirty="0">
                <a:solidFill>
                  <a:schemeClr val="accent2"/>
                </a:solidFill>
                <a:latin typeface="Impact" pitchFamily="34" charset="0"/>
                <a:ea typeface="微软雅黑" pitchFamily="34" charset="-122"/>
                <a:cs typeface="宋体" pitchFamily="2" charset="-122"/>
              </a:rPr>
              <a:t>商业类招贴</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6" name="菱形 15"/>
          <p:cNvSpPr/>
          <p:nvPr/>
        </p:nvSpPr>
        <p:spPr>
          <a:xfrm>
            <a:off x="1142206" y="1318492"/>
            <a:ext cx="3224066" cy="3224066"/>
          </a:xfrm>
          <a:prstGeom prst="diamond">
            <a:avLst/>
          </a:prstGeom>
          <a:blipFill dpi="0" rotWithShape="1">
            <a:blip r:embed="rId2" cstate="print"/>
            <a:srcRect/>
            <a:stretch>
              <a:fillRect/>
            </a:stretch>
          </a:blipFill>
          <a:ln w="6350" cap="flat">
            <a:noFill/>
            <a:prstDash val="solid"/>
            <a:miter lim="800000"/>
          </a:ln>
        </p:spPr>
        <p:txBody>
          <a:bodyPr vert="horz" wrap="square" lIns="91440" tIns="45720" rIns="91440" bIns="45720" numCol="1" anchor="t" anchorCtr="0" compatLnSpc="1"/>
          <a:lstStyle/>
          <a:p>
            <a:endParaRPr lang="zh-CN" altLang="en-US"/>
          </a:p>
        </p:txBody>
      </p:sp>
      <p:sp>
        <p:nvSpPr>
          <p:cNvPr id="17" name="Freeform 9"/>
          <p:cNvSpPr/>
          <p:nvPr/>
        </p:nvSpPr>
        <p:spPr bwMode="auto">
          <a:xfrm>
            <a:off x="3978376" y="2374179"/>
            <a:ext cx="268784" cy="53853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sz="1200"/>
          </a:p>
        </p:txBody>
      </p:sp>
      <p:sp>
        <p:nvSpPr>
          <p:cNvPr id="18" name="Freeform 9"/>
          <p:cNvSpPr/>
          <p:nvPr/>
        </p:nvSpPr>
        <p:spPr bwMode="auto">
          <a:xfrm>
            <a:off x="2295857" y="3939112"/>
            <a:ext cx="268784" cy="53853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cxnSp>
        <p:nvCxnSpPr>
          <p:cNvPr id="29" name="直接连接符 28"/>
          <p:cNvCxnSpPr/>
          <p:nvPr/>
        </p:nvCxnSpPr>
        <p:spPr>
          <a:xfrm>
            <a:off x="3362292" y="1162785"/>
            <a:ext cx="3979132" cy="3979132"/>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椭圆 21"/>
          <p:cNvSpPr/>
          <p:nvPr/>
        </p:nvSpPr>
        <p:spPr>
          <a:xfrm>
            <a:off x="3790036" y="1581288"/>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Rectangle 20"/>
          <p:cNvSpPr>
            <a:spLocks noChangeArrowheads="1"/>
          </p:cNvSpPr>
          <p:nvPr/>
        </p:nvSpPr>
        <p:spPr bwMode="auto">
          <a:xfrm>
            <a:off x="4069831" y="1510708"/>
            <a:ext cx="7562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活动描述</a:t>
            </a:r>
          </a:p>
        </p:txBody>
      </p:sp>
      <p:sp>
        <p:nvSpPr>
          <p:cNvPr id="30" name="椭圆 29"/>
          <p:cNvSpPr/>
          <p:nvPr/>
        </p:nvSpPr>
        <p:spPr>
          <a:xfrm>
            <a:off x="4501880" y="2294807"/>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2" name="Rectangle 20"/>
          <p:cNvSpPr>
            <a:spLocks noChangeArrowheads="1"/>
          </p:cNvSpPr>
          <p:nvPr/>
        </p:nvSpPr>
        <p:spPr bwMode="auto">
          <a:xfrm>
            <a:off x="4781670" y="2232684"/>
            <a:ext cx="10883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工作环境</a:t>
            </a:r>
          </a:p>
        </p:txBody>
      </p:sp>
      <p:sp>
        <p:nvSpPr>
          <p:cNvPr id="35" name="椭圆 34"/>
          <p:cNvSpPr/>
          <p:nvPr/>
        </p:nvSpPr>
        <p:spPr>
          <a:xfrm>
            <a:off x="5221390" y="3011932"/>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7" name="Rectangle 20"/>
          <p:cNvSpPr>
            <a:spLocks noChangeArrowheads="1"/>
          </p:cNvSpPr>
          <p:nvPr/>
        </p:nvSpPr>
        <p:spPr bwMode="auto">
          <a:xfrm>
            <a:off x="5501185" y="2962740"/>
            <a:ext cx="20244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相关知识</a:t>
            </a:r>
          </a:p>
        </p:txBody>
      </p:sp>
      <p:sp>
        <p:nvSpPr>
          <p:cNvPr id="39" name="椭圆 38"/>
          <p:cNvSpPr/>
          <p:nvPr/>
        </p:nvSpPr>
        <p:spPr>
          <a:xfrm>
            <a:off x="5938158" y="3729623"/>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41" name="Rectangle 20"/>
          <p:cNvSpPr>
            <a:spLocks noChangeArrowheads="1"/>
          </p:cNvSpPr>
          <p:nvPr/>
        </p:nvSpPr>
        <p:spPr bwMode="auto">
          <a:xfrm>
            <a:off x="6217952" y="3680432"/>
            <a:ext cx="20244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活动实施</a:t>
            </a:r>
          </a:p>
        </p:txBody>
      </p:sp>
      <p:sp>
        <p:nvSpPr>
          <p:cNvPr id="25" name="Freeform 7"/>
          <p:cNvSpPr/>
          <p:nvPr/>
        </p:nvSpPr>
        <p:spPr bwMode="auto">
          <a:xfrm>
            <a:off x="1505620" y="2572938"/>
            <a:ext cx="358230" cy="715174"/>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3"/>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2"/>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300"/>
                                        <p:tgtEl>
                                          <p:spTgt spid="4"/>
                                        </p:tgtEl>
                                      </p:cBhvr>
                                    </p:animEffect>
                                    <p:anim calcmode="lin" valueType="num">
                                      <p:cBhvr>
                                        <p:cTn id="20" dur="300" fill="hold"/>
                                        <p:tgtEl>
                                          <p:spTgt spid="4"/>
                                        </p:tgtEl>
                                        <p:attrNameLst>
                                          <p:attrName>ppt_x</p:attrName>
                                        </p:attrNameLst>
                                      </p:cBhvr>
                                      <p:tavLst>
                                        <p:tav tm="0">
                                          <p:val>
                                            <p:strVal val="#ppt_x"/>
                                          </p:val>
                                        </p:tav>
                                        <p:tav tm="100000">
                                          <p:val>
                                            <p:strVal val="#ppt_x"/>
                                          </p:val>
                                        </p:tav>
                                      </p:tavLst>
                                    </p:anim>
                                    <p:anim calcmode="lin" valueType="num">
                                      <p:cBhvr>
                                        <p:cTn id="21" dur="300" fill="hold"/>
                                        <p:tgtEl>
                                          <p:spTgt spid="4"/>
                                        </p:tgtEl>
                                        <p:attrNameLst>
                                          <p:attrName>ppt_y</p:attrName>
                                        </p:attrNameLst>
                                      </p:cBhvr>
                                      <p:tavLst>
                                        <p:tav tm="0">
                                          <p:val>
                                            <p:strVal val="#ppt_y-.1"/>
                                          </p:val>
                                        </p:tav>
                                        <p:tav tm="100000">
                                          <p:val>
                                            <p:strVal val="#ppt_y"/>
                                          </p:val>
                                        </p:tav>
                                      </p:tavLst>
                                    </p:anim>
                                  </p:childTnLst>
                                </p:cTn>
                              </p:par>
                              <p:par>
                                <p:cTn id="22" presetID="21" presetClass="entr" presetSubtype="1" fill="hold" grpId="0" nodeType="withEffect">
                                  <p:stCondLst>
                                    <p:cond delay="1000"/>
                                  </p:stCondLst>
                                  <p:childTnLst>
                                    <p:set>
                                      <p:cBhvr>
                                        <p:cTn id="23" dur="1" fill="hold">
                                          <p:stCondLst>
                                            <p:cond delay="0"/>
                                          </p:stCondLst>
                                        </p:cTn>
                                        <p:tgtEl>
                                          <p:spTgt spid="16"/>
                                        </p:tgtEl>
                                        <p:attrNameLst>
                                          <p:attrName>style.visibility</p:attrName>
                                        </p:attrNameLst>
                                      </p:cBhvr>
                                      <p:to>
                                        <p:strVal val="visible"/>
                                      </p:to>
                                    </p:set>
                                    <p:animEffect transition="in" filter="wheel(1)">
                                      <p:cBhvr>
                                        <p:cTn id="24" dur="500"/>
                                        <p:tgtEl>
                                          <p:spTgt spid="16"/>
                                        </p:tgtEl>
                                      </p:cBhvr>
                                    </p:animEffect>
                                  </p:childTnLst>
                                </p:cTn>
                              </p:par>
                              <p:par>
                                <p:cTn id="25" presetID="2" presetClass="entr" presetSubtype="8" fill="hold" grpId="0" nodeType="withEffect">
                                  <p:stCondLst>
                                    <p:cond delay="110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35" presetClass="emph" presetSubtype="0" repeatCount="3000" fill="hold" grpId="1" nodeType="withEffect">
                                  <p:stCondLst>
                                    <p:cond delay="1500"/>
                                  </p:stCondLst>
                                  <p:childTnLst>
                                    <p:anim calcmode="discrete" valueType="str">
                                      <p:cBhvr>
                                        <p:cTn id="30" dur="100" fill="hold"/>
                                        <p:tgtEl>
                                          <p:spTgt spid="17"/>
                                        </p:tgtEl>
                                        <p:attrNameLst>
                                          <p:attrName>style.visibility</p:attrName>
                                        </p:attrNameLst>
                                      </p:cBhvr>
                                      <p:tavLst>
                                        <p:tav tm="0">
                                          <p:val>
                                            <p:strVal val="hidden"/>
                                          </p:val>
                                        </p:tav>
                                        <p:tav tm="50000">
                                          <p:val>
                                            <p:strVal val="visible"/>
                                          </p:val>
                                        </p:tav>
                                      </p:tavLst>
                                    </p:anim>
                                  </p:childTnLst>
                                </p:cTn>
                              </p:par>
                              <p:par>
                                <p:cTn id="31" presetID="2" presetClass="entr" presetSubtype="8" fill="hold" grpId="0" nodeType="withEffect">
                                  <p:stCondLst>
                                    <p:cond delay="120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0-#ppt_w/2"/>
                                          </p:val>
                                        </p:tav>
                                        <p:tav tm="100000">
                                          <p:val>
                                            <p:strVal val="#ppt_x"/>
                                          </p:val>
                                        </p:tav>
                                      </p:tavLst>
                                    </p:anim>
                                    <p:anim calcmode="lin" valueType="num">
                                      <p:cBhvr additive="base">
                                        <p:cTn id="34" dur="500" fill="hold"/>
                                        <p:tgtEl>
                                          <p:spTgt spid="25"/>
                                        </p:tgtEl>
                                        <p:attrNameLst>
                                          <p:attrName>ppt_y</p:attrName>
                                        </p:attrNameLst>
                                      </p:cBhvr>
                                      <p:tavLst>
                                        <p:tav tm="0">
                                          <p:val>
                                            <p:strVal val="#ppt_y"/>
                                          </p:val>
                                        </p:tav>
                                        <p:tav tm="100000">
                                          <p:val>
                                            <p:strVal val="#ppt_y"/>
                                          </p:val>
                                        </p:tav>
                                      </p:tavLst>
                                    </p:anim>
                                  </p:childTnLst>
                                </p:cTn>
                              </p:par>
                              <p:par>
                                <p:cTn id="35" presetID="35" presetClass="emph" presetSubtype="0" repeatCount="3000" fill="hold" grpId="1" nodeType="withEffect">
                                  <p:stCondLst>
                                    <p:cond delay="1600"/>
                                  </p:stCondLst>
                                  <p:childTnLst>
                                    <p:anim calcmode="discrete" valueType="str">
                                      <p:cBhvr>
                                        <p:cTn id="36" dur="100" fill="hold"/>
                                        <p:tgtEl>
                                          <p:spTgt spid="25"/>
                                        </p:tgtEl>
                                        <p:attrNameLst>
                                          <p:attrName>style.visibility</p:attrName>
                                        </p:attrNameLst>
                                      </p:cBhvr>
                                      <p:tavLst>
                                        <p:tav tm="0">
                                          <p:val>
                                            <p:strVal val="hidden"/>
                                          </p:val>
                                        </p:tav>
                                        <p:tav tm="50000">
                                          <p:val>
                                            <p:strVal val="visible"/>
                                          </p:val>
                                        </p:tav>
                                      </p:tavLst>
                                    </p:anim>
                                  </p:childTnLst>
                                </p:cTn>
                              </p:par>
                              <p:par>
                                <p:cTn id="37" presetID="2" presetClass="entr" presetSubtype="8" fill="hold" grpId="0" nodeType="withEffect">
                                  <p:stCondLst>
                                    <p:cond delay="130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0-#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par>
                                <p:cTn id="41" presetID="35" presetClass="emph" presetSubtype="0" repeatCount="3000" fill="hold" grpId="1" nodeType="withEffect">
                                  <p:stCondLst>
                                    <p:cond delay="1700"/>
                                  </p:stCondLst>
                                  <p:childTnLst>
                                    <p:anim calcmode="discrete" valueType="str">
                                      <p:cBhvr>
                                        <p:cTn id="42" dur="100" fill="hold"/>
                                        <p:tgtEl>
                                          <p:spTgt spid="18"/>
                                        </p:tgtEl>
                                        <p:attrNameLst>
                                          <p:attrName>style.visibility</p:attrName>
                                        </p:attrNameLst>
                                      </p:cBhvr>
                                      <p:tavLst>
                                        <p:tav tm="0">
                                          <p:val>
                                            <p:strVal val="hidden"/>
                                          </p:val>
                                        </p:tav>
                                        <p:tav tm="50000">
                                          <p:val>
                                            <p:strVal val="visible"/>
                                          </p:val>
                                        </p:tav>
                                      </p:tavLst>
                                    </p:anim>
                                  </p:childTnLst>
                                </p:cTn>
                              </p:par>
                              <p:par>
                                <p:cTn id="43" presetID="22" presetClass="entr" presetSubtype="1" fill="hold" nodeType="withEffect">
                                  <p:stCondLst>
                                    <p:cond delay="2000"/>
                                  </p:stCondLst>
                                  <p:childTnLst>
                                    <p:set>
                                      <p:cBhvr>
                                        <p:cTn id="44" dur="1" fill="hold">
                                          <p:stCondLst>
                                            <p:cond delay="0"/>
                                          </p:stCondLst>
                                        </p:cTn>
                                        <p:tgtEl>
                                          <p:spTgt spid="29"/>
                                        </p:tgtEl>
                                        <p:attrNameLst>
                                          <p:attrName>style.visibility</p:attrName>
                                        </p:attrNameLst>
                                      </p:cBhvr>
                                      <p:to>
                                        <p:strVal val="visible"/>
                                      </p:to>
                                    </p:set>
                                    <p:animEffect transition="in" filter="wipe(up)">
                                      <p:cBhvr>
                                        <p:cTn id="45" dur="500"/>
                                        <p:tgtEl>
                                          <p:spTgt spid="29"/>
                                        </p:tgtEl>
                                      </p:cBhvr>
                                    </p:animEffect>
                                  </p:childTnLst>
                                </p:cTn>
                              </p:par>
                              <p:par>
                                <p:cTn id="46" presetID="53" presetClass="entr" presetSubtype="16" fill="hold" grpId="0" nodeType="withEffect">
                                  <p:stCondLst>
                                    <p:cond delay="2500"/>
                                  </p:stCondLst>
                                  <p:childTnLst>
                                    <p:set>
                                      <p:cBhvr>
                                        <p:cTn id="47" dur="1" fill="hold">
                                          <p:stCondLst>
                                            <p:cond delay="0"/>
                                          </p:stCondLst>
                                        </p:cTn>
                                        <p:tgtEl>
                                          <p:spTgt spid="22"/>
                                        </p:tgtEl>
                                        <p:attrNameLst>
                                          <p:attrName>style.visibility</p:attrName>
                                        </p:attrNameLst>
                                      </p:cBhvr>
                                      <p:to>
                                        <p:strVal val="visible"/>
                                      </p:to>
                                    </p:set>
                                    <p:anim calcmode="lin" valueType="num">
                                      <p:cBhvr>
                                        <p:cTn id="48" dur="500" fill="hold"/>
                                        <p:tgtEl>
                                          <p:spTgt spid="22"/>
                                        </p:tgtEl>
                                        <p:attrNameLst>
                                          <p:attrName>ppt_w</p:attrName>
                                        </p:attrNameLst>
                                      </p:cBhvr>
                                      <p:tavLst>
                                        <p:tav tm="0">
                                          <p:val>
                                            <p:fltVal val="0"/>
                                          </p:val>
                                        </p:tav>
                                        <p:tav tm="100000">
                                          <p:val>
                                            <p:strVal val="#ppt_w"/>
                                          </p:val>
                                        </p:tav>
                                      </p:tavLst>
                                    </p:anim>
                                    <p:anim calcmode="lin" valueType="num">
                                      <p:cBhvr>
                                        <p:cTn id="49" dur="500" fill="hold"/>
                                        <p:tgtEl>
                                          <p:spTgt spid="22"/>
                                        </p:tgtEl>
                                        <p:attrNameLst>
                                          <p:attrName>ppt_h</p:attrName>
                                        </p:attrNameLst>
                                      </p:cBhvr>
                                      <p:tavLst>
                                        <p:tav tm="0">
                                          <p:val>
                                            <p:fltVal val="0"/>
                                          </p:val>
                                        </p:tav>
                                        <p:tav tm="100000">
                                          <p:val>
                                            <p:strVal val="#ppt_h"/>
                                          </p:val>
                                        </p:tav>
                                      </p:tavLst>
                                    </p:anim>
                                    <p:animEffect transition="in" filter="fade">
                                      <p:cBhvr>
                                        <p:cTn id="50" dur="500"/>
                                        <p:tgtEl>
                                          <p:spTgt spid="22"/>
                                        </p:tgtEl>
                                      </p:cBhvr>
                                    </p:animEffect>
                                  </p:childTnLst>
                                </p:cTn>
                              </p:par>
                              <p:par>
                                <p:cTn id="51" presetID="15" presetClass="entr" presetSubtype="0" fill="hold" grpId="0" nodeType="withEffect">
                                  <p:stCondLst>
                                    <p:cond delay="2500"/>
                                  </p:stCondLst>
                                  <p:childTnLst>
                                    <p:set>
                                      <p:cBhvr>
                                        <p:cTn id="52" dur="1" fill="hold">
                                          <p:stCondLst>
                                            <p:cond delay="0"/>
                                          </p:stCondLst>
                                        </p:cTn>
                                        <p:tgtEl>
                                          <p:spTgt spid="24"/>
                                        </p:tgtEl>
                                        <p:attrNameLst>
                                          <p:attrName>style.visibility</p:attrName>
                                        </p:attrNameLst>
                                      </p:cBhvr>
                                      <p:to>
                                        <p:strVal val="visible"/>
                                      </p:to>
                                    </p:set>
                                    <p:anim calcmode="lin" valueType="num">
                                      <p:cBhvr>
                                        <p:cTn id="53" dur="1000" fill="hold"/>
                                        <p:tgtEl>
                                          <p:spTgt spid="24"/>
                                        </p:tgtEl>
                                        <p:attrNameLst>
                                          <p:attrName>ppt_w</p:attrName>
                                        </p:attrNameLst>
                                      </p:cBhvr>
                                      <p:tavLst>
                                        <p:tav tm="0">
                                          <p:val>
                                            <p:fltVal val="0"/>
                                          </p:val>
                                        </p:tav>
                                        <p:tav tm="100000">
                                          <p:val>
                                            <p:strVal val="#ppt_w"/>
                                          </p:val>
                                        </p:tav>
                                      </p:tavLst>
                                    </p:anim>
                                    <p:anim calcmode="lin" valueType="num">
                                      <p:cBhvr>
                                        <p:cTn id="54" dur="1000" fill="hold"/>
                                        <p:tgtEl>
                                          <p:spTgt spid="24"/>
                                        </p:tgtEl>
                                        <p:attrNameLst>
                                          <p:attrName>ppt_h</p:attrName>
                                        </p:attrNameLst>
                                      </p:cBhvr>
                                      <p:tavLst>
                                        <p:tav tm="0">
                                          <p:val>
                                            <p:fltVal val="0"/>
                                          </p:val>
                                        </p:tav>
                                        <p:tav tm="100000">
                                          <p:val>
                                            <p:strVal val="#ppt_h"/>
                                          </p:val>
                                        </p:tav>
                                      </p:tavLst>
                                    </p:anim>
                                    <p:anim calcmode="lin" valueType="num">
                                      <p:cBhvr>
                                        <p:cTn id="55"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24"/>
                                        </p:tgtEl>
                                        <p:attrNameLst>
                                          <p:attrName>ppt_y</p:attrName>
                                        </p:attrNameLst>
                                      </p:cBhvr>
                                      <p:tavLst>
                                        <p:tav tm="0" fmla="#ppt_y+(sin(-2*pi*(1-$))*-#ppt_x+cos(-2*pi*(1-$))*(1-#ppt_y))*(1-$)">
                                          <p:val>
                                            <p:fltVal val="0"/>
                                          </p:val>
                                        </p:tav>
                                        <p:tav tm="100000">
                                          <p:val>
                                            <p:fltVal val="1"/>
                                          </p:val>
                                        </p:tav>
                                      </p:tavLst>
                                    </p:anim>
                                  </p:childTnLst>
                                </p:cTn>
                              </p:par>
                              <p:par>
                                <p:cTn id="57" presetID="53" presetClass="entr" presetSubtype="16" fill="hold" grpId="0" nodeType="withEffect">
                                  <p:stCondLst>
                                    <p:cond delay="3500"/>
                                  </p:stCondLst>
                                  <p:childTnLst>
                                    <p:set>
                                      <p:cBhvr>
                                        <p:cTn id="58" dur="1" fill="hold">
                                          <p:stCondLst>
                                            <p:cond delay="0"/>
                                          </p:stCondLst>
                                        </p:cTn>
                                        <p:tgtEl>
                                          <p:spTgt spid="30"/>
                                        </p:tgtEl>
                                        <p:attrNameLst>
                                          <p:attrName>style.visibility</p:attrName>
                                        </p:attrNameLst>
                                      </p:cBhvr>
                                      <p:to>
                                        <p:strVal val="visible"/>
                                      </p:to>
                                    </p:set>
                                    <p:anim calcmode="lin" valueType="num">
                                      <p:cBhvr>
                                        <p:cTn id="59" dur="500" fill="hold"/>
                                        <p:tgtEl>
                                          <p:spTgt spid="30"/>
                                        </p:tgtEl>
                                        <p:attrNameLst>
                                          <p:attrName>ppt_w</p:attrName>
                                        </p:attrNameLst>
                                      </p:cBhvr>
                                      <p:tavLst>
                                        <p:tav tm="0">
                                          <p:val>
                                            <p:fltVal val="0"/>
                                          </p:val>
                                        </p:tav>
                                        <p:tav tm="100000">
                                          <p:val>
                                            <p:strVal val="#ppt_w"/>
                                          </p:val>
                                        </p:tav>
                                      </p:tavLst>
                                    </p:anim>
                                    <p:anim calcmode="lin" valueType="num">
                                      <p:cBhvr>
                                        <p:cTn id="60" dur="500" fill="hold"/>
                                        <p:tgtEl>
                                          <p:spTgt spid="30"/>
                                        </p:tgtEl>
                                        <p:attrNameLst>
                                          <p:attrName>ppt_h</p:attrName>
                                        </p:attrNameLst>
                                      </p:cBhvr>
                                      <p:tavLst>
                                        <p:tav tm="0">
                                          <p:val>
                                            <p:fltVal val="0"/>
                                          </p:val>
                                        </p:tav>
                                        <p:tav tm="100000">
                                          <p:val>
                                            <p:strVal val="#ppt_h"/>
                                          </p:val>
                                        </p:tav>
                                      </p:tavLst>
                                    </p:anim>
                                    <p:animEffect transition="in" filter="fade">
                                      <p:cBhvr>
                                        <p:cTn id="61" dur="500"/>
                                        <p:tgtEl>
                                          <p:spTgt spid="30"/>
                                        </p:tgtEl>
                                      </p:cBhvr>
                                    </p:animEffect>
                                  </p:childTnLst>
                                </p:cTn>
                              </p:par>
                              <p:par>
                                <p:cTn id="62" presetID="15" presetClass="entr" presetSubtype="0" fill="hold" grpId="0" nodeType="withEffect">
                                  <p:stCondLst>
                                    <p:cond delay="3500"/>
                                  </p:stCondLst>
                                  <p:childTnLst>
                                    <p:set>
                                      <p:cBhvr>
                                        <p:cTn id="63" dur="1" fill="hold">
                                          <p:stCondLst>
                                            <p:cond delay="0"/>
                                          </p:stCondLst>
                                        </p:cTn>
                                        <p:tgtEl>
                                          <p:spTgt spid="32"/>
                                        </p:tgtEl>
                                        <p:attrNameLst>
                                          <p:attrName>style.visibility</p:attrName>
                                        </p:attrNameLst>
                                      </p:cBhvr>
                                      <p:to>
                                        <p:strVal val="visible"/>
                                      </p:to>
                                    </p:set>
                                    <p:anim calcmode="lin" valueType="num">
                                      <p:cBhvr>
                                        <p:cTn id="64" dur="1000" fill="hold"/>
                                        <p:tgtEl>
                                          <p:spTgt spid="32"/>
                                        </p:tgtEl>
                                        <p:attrNameLst>
                                          <p:attrName>ppt_w</p:attrName>
                                        </p:attrNameLst>
                                      </p:cBhvr>
                                      <p:tavLst>
                                        <p:tav tm="0">
                                          <p:val>
                                            <p:fltVal val="0"/>
                                          </p:val>
                                        </p:tav>
                                        <p:tav tm="100000">
                                          <p:val>
                                            <p:strVal val="#ppt_w"/>
                                          </p:val>
                                        </p:tav>
                                      </p:tavLst>
                                    </p:anim>
                                    <p:anim calcmode="lin" valueType="num">
                                      <p:cBhvr>
                                        <p:cTn id="65" dur="1000" fill="hold"/>
                                        <p:tgtEl>
                                          <p:spTgt spid="32"/>
                                        </p:tgtEl>
                                        <p:attrNameLst>
                                          <p:attrName>ppt_h</p:attrName>
                                        </p:attrNameLst>
                                      </p:cBhvr>
                                      <p:tavLst>
                                        <p:tav tm="0">
                                          <p:val>
                                            <p:fltVal val="0"/>
                                          </p:val>
                                        </p:tav>
                                        <p:tav tm="100000">
                                          <p:val>
                                            <p:strVal val="#ppt_h"/>
                                          </p:val>
                                        </p:tav>
                                      </p:tavLst>
                                    </p:anim>
                                    <p:anim calcmode="lin" valueType="num">
                                      <p:cBhvr>
                                        <p:cTn id="66" dur="1000" fill="hold"/>
                                        <p:tgtEl>
                                          <p:spTgt spid="32"/>
                                        </p:tgtEl>
                                        <p:attrNameLst>
                                          <p:attrName>ppt_x</p:attrName>
                                        </p:attrNameLst>
                                      </p:cBhvr>
                                      <p:tavLst>
                                        <p:tav tm="0" fmla="#ppt_x+(cos(-2*pi*(1-$))*-#ppt_x-sin(-2*pi*(1-$))*(1-#ppt_y))*(1-$)">
                                          <p:val>
                                            <p:fltVal val="0"/>
                                          </p:val>
                                        </p:tav>
                                        <p:tav tm="100000">
                                          <p:val>
                                            <p:fltVal val="1"/>
                                          </p:val>
                                        </p:tav>
                                      </p:tavLst>
                                    </p:anim>
                                    <p:anim calcmode="lin" valueType="num">
                                      <p:cBhvr>
                                        <p:cTn id="67" dur="1000" fill="hold"/>
                                        <p:tgtEl>
                                          <p:spTgt spid="32"/>
                                        </p:tgtEl>
                                        <p:attrNameLst>
                                          <p:attrName>ppt_y</p:attrName>
                                        </p:attrNameLst>
                                      </p:cBhvr>
                                      <p:tavLst>
                                        <p:tav tm="0" fmla="#ppt_y+(sin(-2*pi*(1-$))*-#ppt_x+cos(-2*pi*(1-$))*(1-#ppt_y))*(1-$)">
                                          <p:val>
                                            <p:fltVal val="0"/>
                                          </p:val>
                                        </p:tav>
                                        <p:tav tm="100000">
                                          <p:val>
                                            <p:fltVal val="1"/>
                                          </p:val>
                                        </p:tav>
                                      </p:tavLst>
                                    </p:anim>
                                  </p:childTnLst>
                                </p:cTn>
                              </p:par>
                              <p:par>
                                <p:cTn id="68" presetID="53" presetClass="entr" presetSubtype="16" fill="hold" grpId="0" nodeType="withEffect">
                                  <p:stCondLst>
                                    <p:cond delay="4500"/>
                                  </p:stCondLst>
                                  <p:childTnLst>
                                    <p:set>
                                      <p:cBhvr>
                                        <p:cTn id="69" dur="1" fill="hold">
                                          <p:stCondLst>
                                            <p:cond delay="0"/>
                                          </p:stCondLst>
                                        </p:cTn>
                                        <p:tgtEl>
                                          <p:spTgt spid="35"/>
                                        </p:tgtEl>
                                        <p:attrNameLst>
                                          <p:attrName>style.visibility</p:attrName>
                                        </p:attrNameLst>
                                      </p:cBhvr>
                                      <p:to>
                                        <p:strVal val="visible"/>
                                      </p:to>
                                    </p:set>
                                    <p:anim calcmode="lin" valueType="num">
                                      <p:cBhvr>
                                        <p:cTn id="70" dur="500" fill="hold"/>
                                        <p:tgtEl>
                                          <p:spTgt spid="35"/>
                                        </p:tgtEl>
                                        <p:attrNameLst>
                                          <p:attrName>ppt_w</p:attrName>
                                        </p:attrNameLst>
                                      </p:cBhvr>
                                      <p:tavLst>
                                        <p:tav tm="0">
                                          <p:val>
                                            <p:fltVal val="0"/>
                                          </p:val>
                                        </p:tav>
                                        <p:tav tm="100000">
                                          <p:val>
                                            <p:strVal val="#ppt_w"/>
                                          </p:val>
                                        </p:tav>
                                      </p:tavLst>
                                    </p:anim>
                                    <p:anim calcmode="lin" valueType="num">
                                      <p:cBhvr>
                                        <p:cTn id="71" dur="500" fill="hold"/>
                                        <p:tgtEl>
                                          <p:spTgt spid="35"/>
                                        </p:tgtEl>
                                        <p:attrNameLst>
                                          <p:attrName>ppt_h</p:attrName>
                                        </p:attrNameLst>
                                      </p:cBhvr>
                                      <p:tavLst>
                                        <p:tav tm="0">
                                          <p:val>
                                            <p:fltVal val="0"/>
                                          </p:val>
                                        </p:tav>
                                        <p:tav tm="100000">
                                          <p:val>
                                            <p:strVal val="#ppt_h"/>
                                          </p:val>
                                        </p:tav>
                                      </p:tavLst>
                                    </p:anim>
                                    <p:animEffect transition="in" filter="fade">
                                      <p:cBhvr>
                                        <p:cTn id="72" dur="500"/>
                                        <p:tgtEl>
                                          <p:spTgt spid="35"/>
                                        </p:tgtEl>
                                      </p:cBhvr>
                                    </p:animEffect>
                                  </p:childTnLst>
                                </p:cTn>
                              </p:par>
                              <p:par>
                                <p:cTn id="73" presetID="15" presetClass="entr" presetSubtype="0" fill="hold" grpId="0" nodeType="withEffect">
                                  <p:stCondLst>
                                    <p:cond delay="4500"/>
                                  </p:stCondLst>
                                  <p:childTnLst>
                                    <p:set>
                                      <p:cBhvr>
                                        <p:cTn id="74" dur="1" fill="hold">
                                          <p:stCondLst>
                                            <p:cond delay="0"/>
                                          </p:stCondLst>
                                        </p:cTn>
                                        <p:tgtEl>
                                          <p:spTgt spid="37"/>
                                        </p:tgtEl>
                                        <p:attrNameLst>
                                          <p:attrName>style.visibility</p:attrName>
                                        </p:attrNameLst>
                                      </p:cBhvr>
                                      <p:to>
                                        <p:strVal val="visible"/>
                                      </p:to>
                                    </p:set>
                                    <p:anim calcmode="lin" valueType="num">
                                      <p:cBhvr>
                                        <p:cTn id="75" dur="1000" fill="hold"/>
                                        <p:tgtEl>
                                          <p:spTgt spid="37"/>
                                        </p:tgtEl>
                                        <p:attrNameLst>
                                          <p:attrName>ppt_w</p:attrName>
                                        </p:attrNameLst>
                                      </p:cBhvr>
                                      <p:tavLst>
                                        <p:tav tm="0">
                                          <p:val>
                                            <p:fltVal val="0"/>
                                          </p:val>
                                        </p:tav>
                                        <p:tav tm="100000">
                                          <p:val>
                                            <p:strVal val="#ppt_w"/>
                                          </p:val>
                                        </p:tav>
                                      </p:tavLst>
                                    </p:anim>
                                    <p:anim calcmode="lin" valueType="num">
                                      <p:cBhvr>
                                        <p:cTn id="76" dur="1000" fill="hold"/>
                                        <p:tgtEl>
                                          <p:spTgt spid="37"/>
                                        </p:tgtEl>
                                        <p:attrNameLst>
                                          <p:attrName>ppt_h</p:attrName>
                                        </p:attrNameLst>
                                      </p:cBhvr>
                                      <p:tavLst>
                                        <p:tav tm="0">
                                          <p:val>
                                            <p:fltVal val="0"/>
                                          </p:val>
                                        </p:tav>
                                        <p:tav tm="100000">
                                          <p:val>
                                            <p:strVal val="#ppt_h"/>
                                          </p:val>
                                        </p:tav>
                                      </p:tavLst>
                                    </p:anim>
                                    <p:anim calcmode="lin" valueType="num">
                                      <p:cBhvr>
                                        <p:cTn id="77" dur="1000" fill="hold"/>
                                        <p:tgtEl>
                                          <p:spTgt spid="37"/>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37"/>
                                        </p:tgtEl>
                                        <p:attrNameLst>
                                          <p:attrName>ppt_y</p:attrName>
                                        </p:attrNameLst>
                                      </p:cBhvr>
                                      <p:tavLst>
                                        <p:tav tm="0" fmla="#ppt_y+(sin(-2*pi*(1-$))*-#ppt_x+cos(-2*pi*(1-$))*(1-#ppt_y))*(1-$)">
                                          <p:val>
                                            <p:fltVal val="0"/>
                                          </p:val>
                                        </p:tav>
                                        <p:tav tm="100000">
                                          <p:val>
                                            <p:fltVal val="1"/>
                                          </p:val>
                                        </p:tav>
                                      </p:tavLst>
                                    </p:anim>
                                  </p:childTnLst>
                                </p:cTn>
                              </p:par>
                              <p:par>
                                <p:cTn id="79" presetID="53" presetClass="entr" presetSubtype="16" fill="hold" grpId="0" nodeType="withEffect">
                                  <p:stCondLst>
                                    <p:cond delay="5500"/>
                                  </p:stCondLst>
                                  <p:childTnLst>
                                    <p:set>
                                      <p:cBhvr>
                                        <p:cTn id="80" dur="1" fill="hold">
                                          <p:stCondLst>
                                            <p:cond delay="0"/>
                                          </p:stCondLst>
                                        </p:cTn>
                                        <p:tgtEl>
                                          <p:spTgt spid="39"/>
                                        </p:tgtEl>
                                        <p:attrNameLst>
                                          <p:attrName>style.visibility</p:attrName>
                                        </p:attrNameLst>
                                      </p:cBhvr>
                                      <p:to>
                                        <p:strVal val="visible"/>
                                      </p:to>
                                    </p:set>
                                    <p:anim calcmode="lin" valueType="num">
                                      <p:cBhvr>
                                        <p:cTn id="81" dur="500" fill="hold"/>
                                        <p:tgtEl>
                                          <p:spTgt spid="39"/>
                                        </p:tgtEl>
                                        <p:attrNameLst>
                                          <p:attrName>ppt_w</p:attrName>
                                        </p:attrNameLst>
                                      </p:cBhvr>
                                      <p:tavLst>
                                        <p:tav tm="0">
                                          <p:val>
                                            <p:fltVal val="0"/>
                                          </p:val>
                                        </p:tav>
                                        <p:tav tm="100000">
                                          <p:val>
                                            <p:strVal val="#ppt_w"/>
                                          </p:val>
                                        </p:tav>
                                      </p:tavLst>
                                    </p:anim>
                                    <p:anim calcmode="lin" valueType="num">
                                      <p:cBhvr>
                                        <p:cTn id="82" dur="500" fill="hold"/>
                                        <p:tgtEl>
                                          <p:spTgt spid="39"/>
                                        </p:tgtEl>
                                        <p:attrNameLst>
                                          <p:attrName>ppt_h</p:attrName>
                                        </p:attrNameLst>
                                      </p:cBhvr>
                                      <p:tavLst>
                                        <p:tav tm="0">
                                          <p:val>
                                            <p:fltVal val="0"/>
                                          </p:val>
                                        </p:tav>
                                        <p:tav tm="100000">
                                          <p:val>
                                            <p:strVal val="#ppt_h"/>
                                          </p:val>
                                        </p:tav>
                                      </p:tavLst>
                                    </p:anim>
                                    <p:animEffect transition="in" filter="fade">
                                      <p:cBhvr>
                                        <p:cTn id="83" dur="500"/>
                                        <p:tgtEl>
                                          <p:spTgt spid="39"/>
                                        </p:tgtEl>
                                      </p:cBhvr>
                                    </p:animEffect>
                                  </p:childTnLst>
                                </p:cTn>
                              </p:par>
                              <p:par>
                                <p:cTn id="84" presetID="15" presetClass="entr" presetSubtype="0" fill="hold" grpId="0" nodeType="withEffect">
                                  <p:stCondLst>
                                    <p:cond delay="5500"/>
                                  </p:stCondLst>
                                  <p:childTnLst>
                                    <p:set>
                                      <p:cBhvr>
                                        <p:cTn id="85" dur="1" fill="hold">
                                          <p:stCondLst>
                                            <p:cond delay="0"/>
                                          </p:stCondLst>
                                        </p:cTn>
                                        <p:tgtEl>
                                          <p:spTgt spid="41"/>
                                        </p:tgtEl>
                                        <p:attrNameLst>
                                          <p:attrName>style.visibility</p:attrName>
                                        </p:attrNameLst>
                                      </p:cBhvr>
                                      <p:to>
                                        <p:strVal val="visible"/>
                                      </p:to>
                                    </p:set>
                                    <p:anim calcmode="lin" valueType="num">
                                      <p:cBhvr>
                                        <p:cTn id="86" dur="1000" fill="hold"/>
                                        <p:tgtEl>
                                          <p:spTgt spid="41"/>
                                        </p:tgtEl>
                                        <p:attrNameLst>
                                          <p:attrName>ppt_w</p:attrName>
                                        </p:attrNameLst>
                                      </p:cBhvr>
                                      <p:tavLst>
                                        <p:tav tm="0">
                                          <p:val>
                                            <p:fltVal val="0"/>
                                          </p:val>
                                        </p:tav>
                                        <p:tav tm="100000">
                                          <p:val>
                                            <p:strVal val="#ppt_w"/>
                                          </p:val>
                                        </p:tav>
                                      </p:tavLst>
                                    </p:anim>
                                    <p:anim calcmode="lin" valueType="num">
                                      <p:cBhvr>
                                        <p:cTn id="87" dur="1000" fill="hold"/>
                                        <p:tgtEl>
                                          <p:spTgt spid="41"/>
                                        </p:tgtEl>
                                        <p:attrNameLst>
                                          <p:attrName>ppt_h</p:attrName>
                                        </p:attrNameLst>
                                      </p:cBhvr>
                                      <p:tavLst>
                                        <p:tav tm="0">
                                          <p:val>
                                            <p:fltVal val="0"/>
                                          </p:val>
                                        </p:tav>
                                        <p:tav tm="100000">
                                          <p:val>
                                            <p:strVal val="#ppt_h"/>
                                          </p:val>
                                        </p:tav>
                                      </p:tavLst>
                                    </p:anim>
                                    <p:anim calcmode="lin" valueType="num">
                                      <p:cBhvr>
                                        <p:cTn id="88" dur="1000" fill="hold"/>
                                        <p:tgtEl>
                                          <p:spTgt spid="41"/>
                                        </p:tgtEl>
                                        <p:attrNameLst>
                                          <p:attrName>ppt_x</p:attrName>
                                        </p:attrNameLst>
                                      </p:cBhvr>
                                      <p:tavLst>
                                        <p:tav tm="0" fmla="#ppt_x+(cos(-2*pi*(1-$))*-#ppt_x-sin(-2*pi*(1-$))*(1-#ppt_y))*(1-$)">
                                          <p:val>
                                            <p:fltVal val="0"/>
                                          </p:val>
                                        </p:tav>
                                        <p:tav tm="100000">
                                          <p:val>
                                            <p:fltVal val="1"/>
                                          </p:val>
                                        </p:tav>
                                      </p:tavLst>
                                    </p:anim>
                                    <p:anim calcmode="lin" valueType="num">
                                      <p:cBhvr>
                                        <p:cTn id="89" dur="1000" fill="hold"/>
                                        <p:tgtEl>
                                          <p:spTgt spid="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p:bldP spid="16" grpId="0" animBg="1"/>
      <p:bldP spid="17" grpId="0" animBg="1"/>
      <p:bldP spid="17" grpId="1" animBg="1"/>
      <p:bldP spid="18" grpId="0" animBg="1"/>
      <p:bldP spid="18" grpId="1" animBg="1"/>
      <p:bldP spid="22" grpId="0" animBg="1"/>
      <p:bldP spid="24" grpId="0"/>
      <p:bldP spid="30" grpId="0" animBg="1"/>
      <p:bldP spid="32" grpId="0"/>
      <p:bldP spid="35" grpId="0" animBg="1"/>
      <p:bldP spid="37" grpId="0"/>
      <p:bldP spid="39" grpId="0" animBg="1"/>
      <p:bldP spid="41" grpId="0"/>
      <p:bldP spid="25" grpId="0" animBg="1"/>
      <p:bldP spid="2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矩形 1"/>
          <p:cNvSpPr/>
          <p:nvPr/>
        </p:nvSpPr>
        <p:spPr>
          <a:xfrm>
            <a:off x="4408619" y="332208"/>
            <a:ext cx="4738668" cy="4809705"/>
          </a:xfrm>
          <a:custGeom>
            <a:avLst/>
            <a:gdLst/>
            <a:ahLst/>
            <a:cxnLst/>
            <a:rect l="l" t="t" r="r" b="b"/>
            <a:pathLst>
              <a:path w="4738667" h="4809705">
                <a:moveTo>
                  <a:pt x="4738667" y="0"/>
                </a:moveTo>
                <a:lnTo>
                  <a:pt x="4738667" y="1029020"/>
                </a:lnTo>
                <a:lnTo>
                  <a:pt x="1013823" y="4809705"/>
                </a:lnTo>
                <a:lnTo>
                  <a:pt x="0" y="480970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33" name="组合 1032"/>
          <p:cNvGrpSpPr/>
          <p:nvPr/>
        </p:nvGrpSpPr>
        <p:grpSpPr>
          <a:xfrm>
            <a:off x="6478110" y="1567777"/>
            <a:ext cx="2151378" cy="1825267"/>
            <a:chOff x="917575" y="1467648"/>
            <a:chExt cx="2859088" cy="2425700"/>
          </a:xfrm>
        </p:grpSpPr>
        <p:grpSp>
          <p:nvGrpSpPr>
            <p:cNvPr id="1028" name="组合 1027"/>
            <p:cNvGrpSpPr/>
            <p:nvPr/>
          </p:nvGrpSpPr>
          <p:grpSpPr>
            <a:xfrm>
              <a:off x="1563688" y="1586710"/>
              <a:ext cx="1566863" cy="2306638"/>
              <a:chOff x="1563688" y="1971675"/>
              <a:chExt cx="1566863" cy="2306638"/>
            </a:xfrm>
            <a:solidFill>
              <a:schemeClr val="tx2">
                <a:lumMod val="60000"/>
                <a:lumOff val="40000"/>
              </a:schemeClr>
            </a:solidFill>
          </p:grpSpPr>
          <p:sp>
            <p:nvSpPr>
              <p:cNvPr id="24" name="Oval 23"/>
              <p:cNvSpPr>
                <a:spLocks noChangeArrowheads="1"/>
              </p:cNvSpPr>
              <p:nvPr/>
            </p:nvSpPr>
            <p:spPr bwMode="auto">
              <a:xfrm>
                <a:off x="2198688" y="1971675"/>
                <a:ext cx="296863" cy="296863"/>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4"/>
              <p:cNvSpPr>
                <a:spLocks noEditPoints="1"/>
              </p:cNvSpPr>
              <p:nvPr/>
            </p:nvSpPr>
            <p:spPr bwMode="auto">
              <a:xfrm>
                <a:off x="1563688" y="2301875"/>
                <a:ext cx="1566863" cy="1976438"/>
              </a:xfrm>
              <a:custGeom>
                <a:avLst/>
                <a:gdLst>
                  <a:gd name="T0" fmla="*/ 896 w 930"/>
                  <a:gd name="T1" fmla="*/ 538 h 1173"/>
                  <a:gd name="T2" fmla="*/ 674 w 930"/>
                  <a:gd name="T3" fmla="*/ 538 h 1173"/>
                  <a:gd name="T4" fmla="*/ 581 w 930"/>
                  <a:gd name="T5" fmla="*/ 538 h 1173"/>
                  <a:gd name="T6" fmla="*/ 581 w 930"/>
                  <a:gd name="T7" fmla="*/ 147 h 1173"/>
                  <a:gd name="T8" fmla="*/ 622 w 930"/>
                  <a:gd name="T9" fmla="*/ 147 h 1173"/>
                  <a:gd name="T10" fmla="*/ 622 w 930"/>
                  <a:gd name="T11" fmla="*/ 408 h 1173"/>
                  <a:gd name="T12" fmla="*/ 622 w 930"/>
                  <a:gd name="T13" fmla="*/ 408 h 1173"/>
                  <a:gd name="T14" fmla="*/ 657 w 930"/>
                  <a:gd name="T15" fmla="*/ 444 h 1173"/>
                  <a:gd name="T16" fmla="*/ 692 w 930"/>
                  <a:gd name="T17" fmla="*/ 408 h 1173"/>
                  <a:gd name="T18" fmla="*/ 692 w 930"/>
                  <a:gd name="T19" fmla="*/ 408 h 1173"/>
                  <a:gd name="T20" fmla="*/ 692 w 930"/>
                  <a:gd name="T21" fmla="*/ 61 h 1173"/>
                  <a:gd name="T22" fmla="*/ 631 w 930"/>
                  <a:gd name="T23" fmla="*/ 0 h 1173"/>
                  <a:gd name="T24" fmla="*/ 528 w 930"/>
                  <a:gd name="T25" fmla="*/ 0 h 1173"/>
                  <a:gd name="T26" fmla="*/ 499 w 930"/>
                  <a:gd name="T27" fmla="*/ 138 h 1173"/>
                  <a:gd name="T28" fmla="*/ 495 w 930"/>
                  <a:gd name="T29" fmla="*/ 138 h 1173"/>
                  <a:gd name="T30" fmla="*/ 467 w 930"/>
                  <a:gd name="T31" fmla="*/ 60 h 1173"/>
                  <a:gd name="T32" fmla="*/ 484 w 930"/>
                  <a:gd name="T33" fmla="*/ 43 h 1173"/>
                  <a:gd name="T34" fmla="*/ 462 w 930"/>
                  <a:gd name="T35" fmla="*/ 21 h 1173"/>
                  <a:gd name="T36" fmla="*/ 439 w 930"/>
                  <a:gd name="T37" fmla="*/ 43 h 1173"/>
                  <a:gd name="T38" fmla="*/ 457 w 930"/>
                  <a:gd name="T39" fmla="*/ 60 h 1173"/>
                  <a:gd name="T40" fmla="*/ 433 w 930"/>
                  <a:gd name="T41" fmla="*/ 138 h 1173"/>
                  <a:gd name="T42" fmla="*/ 428 w 930"/>
                  <a:gd name="T43" fmla="*/ 138 h 1173"/>
                  <a:gd name="T44" fmla="*/ 392 w 930"/>
                  <a:gd name="T45" fmla="*/ 0 h 1173"/>
                  <a:gd name="T46" fmla="*/ 298 w 930"/>
                  <a:gd name="T47" fmla="*/ 0 h 1173"/>
                  <a:gd name="T48" fmla="*/ 237 w 930"/>
                  <a:gd name="T49" fmla="*/ 61 h 1173"/>
                  <a:gd name="T50" fmla="*/ 237 w 930"/>
                  <a:gd name="T51" fmla="*/ 408 h 1173"/>
                  <a:gd name="T52" fmla="*/ 237 w 930"/>
                  <a:gd name="T53" fmla="*/ 408 h 1173"/>
                  <a:gd name="T54" fmla="*/ 272 w 930"/>
                  <a:gd name="T55" fmla="*/ 444 h 1173"/>
                  <a:gd name="T56" fmla="*/ 308 w 930"/>
                  <a:gd name="T57" fmla="*/ 408 h 1173"/>
                  <a:gd name="T58" fmla="*/ 308 w 930"/>
                  <a:gd name="T59" fmla="*/ 408 h 1173"/>
                  <a:gd name="T60" fmla="*/ 308 w 930"/>
                  <a:gd name="T61" fmla="*/ 147 h 1173"/>
                  <a:gd name="T62" fmla="*/ 348 w 930"/>
                  <a:gd name="T63" fmla="*/ 147 h 1173"/>
                  <a:gd name="T64" fmla="*/ 348 w 930"/>
                  <a:gd name="T65" fmla="*/ 538 h 1173"/>
                  <a:gd name="T66" fmla="*/ 255 w 930"/>
                  <a:gd name="T67" fmla="*/ 538 h 1173"/>
                  <a:gd name="T68" fmla="*/ 34 w 930"/>
                  <a:gd name="T69" fmla="*/ 538 h 1173"/>
                  <a:gd name="T70" fmla="*/ 0 w 930"/>
                  <a:gd name="T71" fmla="*/ 572 h 1173"/>
                  <a:gd name="T72" fmla="*/ 34 w 930"/>
                  <a:gd name="T73" fmla="*/ 606 h 1173"/>
                  <a:gd name="T74" fmla="*/ 255 w 930"/>
                  <a:gd name="T75" fmla="*/ 606 h 1173"/>
                  <a:gd name="T76" fmla="*/ 255 w 930"/>
                  <a:gd name="T77" fmla="*/ 1121 h 1173"/>
                  <a:gd name="T78" fmla="*/ 207 w 930"/>
                  <a:gd name="T79" fmla="*/ 1121 h 1173"/>
                  <a:gd name="T80" fmla="*/ 181 w 930"/>
                  <a:gd name="T81" fmla="*/ 1147 h 1173"/>
                  <a:gd name="T82" fmla="*/ 207 w 930"/>
                  <a:gd name="T83" fmla="*/ 1173 h 1173"/>
                  <a:gd name="T84" fmla="*/ 255 w 930"/>
                  <a:gd name="T85" fmla="*/ 1173 h 1173"/>
                  <a:gd name="T86" fmla="*/ 666 w 930"/>
                  <a:gd name="T87" fmla="*/ 1173 h 1173"/>
                  <a:gd name="T88" fmla="*/ 674 w 930"/>
                  <a:gd name="T89" fmla="*/ 1173 h 1173"/>
                  <a:gd name="T90" fmla="*/ 722 w 930"/>
                  <a:gd name="T91" fmla="*/ 1173 h 1173"/>
                  <a:gd name="T92" fmla="*/ 748 w 930"/>
                  <a:gd name="T93" fmla="*/ 1147 h 1173"/>
                  <a:gd name="T94" fmla="*/ 722 w 930"/>
                  <a:gd name="T95" fmla="*/ 1121 h 1173"/>
                  <a:gd name="T96" fmla="*/ 674 w 930"/>
                  <a:gd name="T97" fmla="*/ 1121 h 1173"/>
                  <a:gd name="T98" fmla="*/ 674 w 930"/>
                  <a:gd name="T99" fmla="*/ 606 h 1173"/>
                  <a:gd name="T100" fmla="*/ 896 w 930"/>
                  <a:gd name="T101" fmla="*/ 606 h 1173"/>
                  <a:gd name="T102" fmla="*/ 930 w 930"/>
                  <a:gd name="T103" fmla="*/ 572 h 1173"/>
                  <a:gd name="T104" fmla="*/ 896 w 930"/>
                  <a:gd name="T105" fmla="*/ 538 h 1173"/>
                  <a:gd name="T106" fmla="*/ 484 w 930"/>
                  <a:gd name="T107" fmla="*/ 538 h 1173"/>
                  <a:gd name="T108" fmla="*/ 445 w 930"/>
                  <a:gd name="T109" fmla="*/ 538 h 1173"/>
                  <a:gd name="T110" fmla="*/ 445 w 930"/>
                  <a:gd name="T111" fmla="*/ 456 h 1173"/>
                  <a:gd name="T112" fmla="*/ 484 w 930"/>
                  <a:gd name="T113" fmla="*/ 456 h 1173"/>
                  <a:gd name="T114" fmla="*/ 484 w 930"/>
                  <a:gd name="T115" fmla="*/ 538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30" h="1173">
                    <a:moveTo>
                      <a:pt x="896" y="538"/>
                    </a:moveTo>
                    <a:cubicBezTo>
                      <a:pt x="674" y="538"/>
                      <a:pt x="674" y="538"/>
                      <a:pt x="674" y="538"/>
                    </a:cubicBezTo>
                    <a:cubicBezTo>
                      <a:pt x="581" y="538"/>
                      <a:pt x="581" y="538"/>
                      <a:pt x="581" y="538"/>
                    </a:cubicBezTo>
                    <a:cubicBezTo>
                      <a:pt x="581" y="147"/>
                      <a:pt x="581" y="147"/>
                      <a:pt x="581" y="147"/>
                    </a:cubicBezTo>
                    <a:cubicBezTo>
                      <a:pt x="622" y="147"/>
                      <a:pt x="622" y="147"/>
                      <a:pt x="622" y="147"/>
                    </a:cubicBezTo>
                    <a:cubicBezTo>
                      <a:pt x="622" y="408"/>
                      <a:pt x="622" y="408"/>
                      <a:pt x="622" y="408"/>
                    </a:cubicBezTo>
                    <a:cubicBezTo>
                      <a:pt x="622" y="408"/>
                      <a:pt x="622" y="408"/>
                      <a:pt x="622" y="408"/>
                    </a:cubicBezTo>
                    <a:cubicBezTo>
                      <a:pt x="622" y="428"/>
                      <a:pt x="638" y="444"/>
                      <a:pt x="657" y="444"/>
                    </a:cubicBezTo>
                    <a:cubicBezTo>
                      <a:pt x="677" y="444"/>
                      <a:pt x="692" y="428"/>
                      <a:pt x="692" y="408"/>
                    </a:cubicBezTo>
                    <a:cubicBezTo>
                      <a:pt x="692" y="408"/>
                      <a:pt x="692" y="408"/>
                      <a:pt x="692" y="408"/>
                    </a:cubicBezTo>
                    <a:cubicBezTo>
                      <a:pt x="692" y="61"/>
                      <a:pt x="692" y="61"/>
                      <a:pt x="692" y="61"/>
                    </a:cubicBezTo>
                    <a:cubicBezTo>
                      <a:pt x="692" y="27"/>
                      <a:pt x="665" y="0"/>
                      <a:pt x="631" y="0"/>
                    </a:cubicBezTo>
                    <a:cubicBezTo>
                      <a:pt x="528" y="0"/>
                      <a:pt x="528" y="0"/>
                      <a:pt x="528" y="0"/>
                    </a:cubicBezTo>
                    <a:cubicBezTo>
                      <a:pt x="499" y="138"/>
                      <a:pt x="499" y="138"/>
                      <a:pt x="499" y="138"/>
                    </a:cubicBezTo>
                    <a:cubicBezTo>
                      <a:pt x="495" y="138"/>
                      <a:pt x="495" y="138"/>
                      <a:pt x="495" y="138"/>
                    </a:cubicBezTo>
                    <a:cubicBezTo>
                      <a:pt x="467" y="60"/>
                      <a:pt x="467" y="60"/>
                      <a:pt x="467" y="60"/>
                    </a:cubicBezTo>
                    <a:cubicBezTo>
                      <a:pt x="484" y="43"/>
                      <a:pt x="484" y="43"/>
                      <a:pt x="484" y="43"/>
                    </a:cubicBezTo>
                    <a:cubicBezTo>
                      <a:pt x="462" y="21"/>
                      <a:pt x="462" y="21"/>
                      <a:pt x="462" y="21"/>
                    </a:cubicBezTo>
                    <a:cubicBezTo>
                      <a:pt x="439" y="43"/>
                      <a:pt x="439" y="43"/>
                      <a:pt x="439" y="43"/>
                    </a:cubicBezTo>
                    <a:cubicBezTo>
                      <a:pt x="457" y="60"/>
                      <a:pt x="457" y="60"/>
                      <a:pt x="457" y="60"/>
                    </a:cubicBezTo>
                    <a:cubicBezTo>
                      <a:pt x="433" y="138"/>
                      <a:pt x="433" y="138"/>
                      <a:pt x="433" y="138"/>
                    </a:cubicBezTo>
                    <a:cubicBezTo>
                      <a:pt x="428" y="138"/>
                      <a:pt x="428" y="138"/>
                      <a:pt x="428" y="138"/>
                    </a:cubicBezTo>
                    <a:cubicBezTo>
                      <a:pt x="392" y="0"/>
                      <a:pt x="392" y="0"/>
                      <a:pt x="392" y="0"/>
                    </a:cubicBezTo>
                    <a:cubicBezTo>
                      <a:pt x="298" y="0"/>
                      <a:pt x="298" y="0"/>
                      <a:pt x="298" y="0"/>
                    </a:cubicBezTo>
                    <a:cubicBezTo>
                      <a:pt x="264" y="0"/>
                      <a:pt x="237" y="27"/>
                      <a:pt x="237" y="61"/>
                    </a:cubicBezTo>
                    <a:cubicBezTo>
                      <a:pt x="237" y="408"/>
                      <a:pt x="237" y="408"/>
                      <a:pt x="237" y="408"/>
                    </a:cubicBezTo>
                    <a:cubicBezTo>
                      <a:pt x="237" y="408"/>
                      <a:pt x="237" y="408"/>
                      <a:pt x="237" y="408"/>
                    </a:cubicBezTo>
                    <a:cubicBezTo>
                      <a:pt x="237" y="428"/>
                      <a:pt x="253" y="444"/>
                      <a:pt x="272" y="444"/>
                    </a:cubicBezTo>
                    <a:cubicBezTo>
                      <a:pt x="292" y="444"/>
                      <a:pt x="308" y="428"/>
                      <a:pt x="308" y="408"/>
                    </a:cubicBezTo>
                    <a:cubicBezTo>
                      <a:pt x="308" y="408"/>
                      <a:pt x="308" y="408"/>
                      <a:pt x="308" y="408"/>
                    </a:cubicBezTo>
                    <a:cubicBezTo>
                      <a:pt x="308" y="147"/>
                      <a:pt x="308" y="147"/>
                      <a:pt x="308" y="147"/>
                    </a:cubicBezTo>
                    <a:cubicBezTo>
                      <a:pt x="348" y="147"/>
                      <a:pt x="348" y="147"/>
                      <a:pt x="348" y="147"/>
                    </a:cubicBezTo>
                    <a:cubicBezTo>
                      <a:pt x="348" y="538"/>
                      <a:pt x="348" y="538"/>
                      <a:pt x="348" y="538"/>
                    </a:cubicBezTo>
                    <a:cubicBezTo>
                      <a:pt x="255" y="538"/>
                      <a:pt x="255" y="538"/>
                      <a:pt x="255" y="538"/>
                    </a:cubicBezTo>
                    <a:cubicBezTo>
                      <a:pt x="34" y="538"/>
                      <a:pt x="34" y="538"/>
                      <a:pt x="34" y="538"/>
                    </a:cubicBezTo>
                    <a:cubicBezTo>
                      <a:pt x="15" y="538"/>
                      <a:pt x="0" y="553"/>
                      <a:pt x="0" y="572"/>
                    </a:cubicBezTo>
                    <a:cubicBezTo>
                      <a:pt x="0" y="591"/>
                      <a:pt x="15" y="606"/>
                      <a:pt x="34" y="606"/>
                    </a:cubicBezTo>
                    <a:cubicBezTo>
                      <a:pt x="255" y="606"/>
                      <a:pt x="255" y="606"/>
                      <a:pt x="255" y="606"/>
                    </a:cubicBezTo>
                    <a:cubicBezTo>
                      <a:pt x="255" y="1121"/>
                      <a:pt x="255" y="1121"/>
                      <a:pt x="255" y="1121"/>
                    </a:cubicBezTo>
                    <a:cubicBezTo>
                      <a:pt x="207" y="1121"/>
                      <a:pt x="207" y="1121"/>
                      <a:pt x="207" y="1121"/>
                    </a:cubicBezTo>
                    <a:cubicBezTo>
                      <a:pt x="193" y="1121"/>
                      <a:pt x="181" y="1133"/>
                      <a:pt x="181" y="1147"/>
                    </a:cubicBezTo>
                    <a:cubicBezTo>
                      <a:pt x="181" y="1161"/>
                      <a:pt x="193" y="1173"/>
                      <a:pt x="207" y="1173"/>
                    </a:cubicBezTo>
                    <a:cubicBezTo>
                      <a:pt x="255" y="1173"/>
                      <a:pt x="255" y="1173"/>
                      <a:pt x="255" y="1173"/>
                    </a:cubicBezTo>
                    <a:cubicBezTo>
                      <a:pt x="666" y="1173"/>
                      <a:pt x="666" y="1173"/>
                      <a:pt x="666" y="1173"/>
                    </a:cubicBezTo>
                    <a:cubicBezTo>
                      <a:pt x="674" y="1173"/>
                      <a:pt x="674" y="1173"/>
                      <a:pt x="674" y="1173"/>
                    </a:cubicBezTo>
                    <a:cubicBezTo>
                      <a:pt x="722" y="1173"/>
                      <a:pt x="722" y="1173"/>
                      <a:pt x="722" y="1173"/>
                    </a:cubicBezTo>
                    <a:cubicBezTo>
                      <a:pt x="737" y="1173"/>
                      <a:pt x="748" y="1161"/>
                      <a:pt x="748" y="1147"/>
                    </a:cubicBezTo>
                    <a:cubicBezTo>
                      <a:pt x="748" y="1133"/>
                      <a:pt x="737" y="1121"/>
                      <a:pt x="722" y="1121"/>
                    </a:cubicBezTo>
                    <a:cubicBezTo>
                      <a:pt x="674" y="1121"/>
                      <a:pt x="674" y="1121"/>
                      <a:pt x="674" y="1121"/>
                    </a:cubicBezTo>
                    <a:cubicBezTo>
                      <a:pt x="674" y="606"/>
                      <a:pt x="674" y="606"/>
                      <a:pt x="674" y="606"/>
                    </a:cubicBezTo>
                    <a:cubicBezTo>
                      <a:pt x="896" y="606"/>
                      <a:pt x="896" y="606"/>
                      <a:pt x="896" y="606"/>
                    </a:cubicBezTo>
                    <a:cubicBezTo>
                      <a:pt x="915" y="606"/>
                      <a:pt x="930" y="591"/>
                      <a:pt x="930" y="572"/>
                    </a:cubicBezTo>
                    <a:cubicBezTo>
                      <a:pt x="930" y="553"/>
                      <a:pt x="915" y="538"/>
                      <a:pt x="896" y="538"/>
                    </a:cubicBezTo>
                    <a:close/>
                    <a:moveTo>
                      <a:pt x="484" y="538"/>
                    </a:moveTo>
                    <a:cubicBezTo>
                      <a:pt x="445" y="538"/>
                      <a:pt x="445" y="538"/>
                      <a:pt x="445" y="538"/>
                    </a:cubicBezTo>
                    <a:cubicBezTo>
                      <a:pt x="445" y="456"/>
                      <a:pt x="445" y="456"/>
                      <a:pt x="445" y="456"/>
                    </a:cubicBezTo>
                    <a:cubicBezTo>
                      <a:pt x="484" y="456"/>
                      <a:pt x="484" y="456"/>
                      <a:pt x="484" y="456"/>
                    </a:cubicBezTo>
                    <a:lnTo>
                      <a:pt x="484" y="538"/>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30" name="组合 1029"/>
            <p:cNvGrpSpPr/>
            <p:nvPr/>
          </p:nvGrpSpPr>
          <p:grpSpPr>
            <a:xfrm>
              <a:off x="2817813" y="2078835"/>
              <a:ext cx="958850" cy="1814513"/>
              <a:chOff x="2817813" y="2463800"/>
              <a:chExt cx="958850" cy="1814513"/>
            </a:xfrm>
            <a:solidFill>
              <a:schemeClr val="tx1">
                <a:lumMod val="75000"/>
                <a:lumOff val="25000"/>
              </a:schemeClr>
            </a:solidFill>
          </p:grpSpPr>
          <p:sp>
            <p:nvSpPr>
              <p:cNvPr id="26" name="Freeform 25"/>
              <p:cNvSpPr/>
              <p:nvPr/>
            </p:nvSpPr>
            <p:spPr bwMode="auto">
              <a:xfrm>
                <a:off x="3005138" y="2941638"/>
                <a:ext cx="771525" cy="1336675"/>
              </a:xfrm>
              <a:custGeom>
                <a:avLst/>
                <a:gdLst>
                  <a:gd name="T0" fmla="*/ 408 w 458"/>
                  <a:gd name="T1" fmla="*/ 0 h 794"/>
                  <a:gd name="T2" fmla="*/ 358 w 458"/>
                  <a:gd name="T3" fmla="*/ 50 h 794"/>
                  <a:gd name="T4" fmla="*/ 358 w 458"/>
                  <a:gd name="T5" fmla="*/ 387 h 794"/>
                  <a:gd name="T6" fmla="*/ 50 w 458"/>
                  <a:gd name="T7" fmla="*/ 387 h 794"/>
                  <a:gd name="T8" fmla="*/ 0 w 458"/>
                  <a:gd name="T9" fmla="*/ 437 h 794"/>
                  <a:gd name="T10" fmla="*/ 50 w 458"/>
                  <a:gd name="T11" fmla="*/ 487 h 794"/>
                  <a:gd name="T12" fmla="*/ 216 w 458"/>
                  <a:gd name="T13" fmla="*/ 487 h 794"/>
                  <a:gd name="T14" fmla="*/ 216 w 458"/>
                  <a:gd name="T15" fmla="*/ 749 h 794"/>
                  <a:gd name="T16" fmla="*/ 99 w 458"/>
                  <a:gd name="T17" fmla="*/ 749 h 794"/>
                  <a:gd name="T18" fmla="*/ 99 w 458"/>
                  <a:gd name="T19" fmla="*/ 749 h 794"/>
                  <a:gd name="T20" fmla="*/ 99 w 458"/>
                  <a:gd name="T21" fmla="*/ 749 h 794"/>
                  <a:gd name="T22" fmla="*/ 77 w 458"/>
                  <a:gd name="T23" fmla="*/ 771 h 794"/>
                  <a:gd name="T24" fmla="*/ 99 w 458"/>
                  <a:gd name="T25" fmla="*/ 794 h 794"/>
                  <a:gd name="T26" fmla="*/ 99 w 458"/>
                  <a:gd name="T27" fmla="*/ 794 h 794"/>
                  <a:gd name="T28" fmla="*/ 99 w 458"/>
                  <a:gd name="T29" fmla="*/ 794 h 794"/>
                  <a:gd name="T30" fmla="*/ 343 w 458"/>
                  <a:gd name="T31" fmla="*/ 794 h 794"/>
                  <a:gd name="T32" fmla="*/ 343 w 458"/>
                  <a:gd name="T33" fmla="*/ 794 h 794"/>
                  <a:gd name="T34" fmla="*/ 366 w 458"/>
                  <a:gd name="T35" fmla="*/ 771 h 794"/>
                  <a:gd name="T36" fmla="*/ 343 w 458"/>
                  <a:gd name="T37" fmla="*/ 749 h 794"/>
                  <a:gd name="T38" fmla="*/ 343 w 458"/>
                  <a:gd name="T39" fmla="*/ 749 h 794"/>
                  <a:gd name="T40" fmla="*/ 244 w 458"/>
                  <a:gd name="T41" fmla="*/ 749 h 794"/>
                  <a:gd name="T42" fmla="*/ 244 w 458"/>
                  <a:gd name="T43" fmla="*/ 487 h 794"/>
                  <a:gd name="T44" fmla="*/ 410 w 458"/>
                  <a:gd name="T45" fmla="*/ 487 h 794"/>
                  <a:gd name="T46" fmla="*/ 410 w 458"/>
                  <a:gd name="T47" fmla="*/ 487 h 794"/>
                  <a:gd name="T48" fmla="*/ 458 w 458"/>
                  <a:gd name="T49" fmla="*/ 437 h 794"/>
                  <a:gd name="T50" fmla="*/ 458 w 458"/>
                  <a:gd name="T51" fmla="*/ 50 h 794"/>
                  <a:gd name="T52" fmla="*/ 408 w 458"/>
                  <a:gd name="T53"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8" h="794">
                    <a:moveTo>
                      <a:pt x="408" y="0"/>
                    </a:moveTo>
                    <a:cubicBezTo>
                      <a:pt x="380" y="0"/>
                      <a:pt x="358" y="22"/>
                      <a:pt x="358" y="50"/>
                    </a:cubicBezTo>
                    <a:cubicBezTo>
                      <a:pt x="358" y="387"/>
                      <a:pt x="358" y="387"/>
                      <a:pt x="358" y="387"/>
                    </a:cubicBezTo>
                    <a:cubicBezTo>
                      <a:pt x="50" y="387"/>
                      <a:pt x="50" y="387"/>
                      <a:pt x="50" y="387"/>
                    </a:cubicBezTo>
                    <a:cubicBezTo>
                      <a:pt x="22" y="387"/>
                      <a:pt x="0" y="409"/>
                      <a:pt x="0" y="437"/>
                    </a:cubicBezTo>
                    <a:cubicBezTo>
                      <a:pt x="0" y="464"/>
                      <a:pt x="22" y="487"/>
                      <a:pt x="50" y="487"/>
                    </a:cubicBezTo>
                    <a:cubicBezTo>
                      <a:pt x="216" y="487"/>
                      <a:pt x="216" y="487"/>
                      <a:pt x="216" y="487"/>
                    </a:cubicBezTo>
                    <a:cubicBezTo>
                      <a:pt x="216" y="749"/>
                      <a:pt x="216" y="749"/>
                      <a:pt x="216" y="749"/>
                    </a:cubicBezTo>
                    <a:cubicBezTo>
                      <a:pt x="99" y="749"/>
                      <a:pt x="99" y="749"/>
                      <a:pt x="99" y="749"/>
                    </a:cubicBezTo>
                    <a:cubicBezTo>
                      <a:pt x="99" y="749"/>
                      <a:pt x="99" y="749"/>
                      <a:pt x="99" y="749"/>
                    </a:cubicBezTo>
                    <a:cubicBezTo>
                      <a:pt x="99" y="749"/>
                      <a:pt x="99" y="749"/>
                      <a:pt x="99" y="749"/>
                    </a:cubicBezTo>
                    <a:cubicBezTo>
                      <a:pt x="87" y="749"/>
                      <a:pt x="77" y="759"/>
                      <a:pt x="77" y="771"/>
                    </a:cubicBezTo>
                    <a:cubicBezTo>
                      <a:pt x="77" y="784"/>
                      <a:pt x="87" y="794"/>
                      <a:pt x="99" y="794"/>
                    </a:cubicBezTo>
                    <a:cubicBezTo>
                      <a:pt x="99" y="794"/>
                      <a:pt x="99" y="794"/>
                      <a:pt x="99" y="794"/>
                    </a:cubicBezTo>
                    <a:cubicBezTo>
                      <a:pt x="99" y="794"/>
                      <a:pt x="99" y="794"/>
                      <a:pt x="99" y="794"/>
                    </a:cubicBezTo>
                    <a:cubicBezTo>
                      <a:pt x="343" y="794"/>
                      <a:pt x="343" y="794"/>
                      <a:pt x="343" y="794"/>
                    </a:cubicBezTo>
                    <a:cubicBezTo>
                      <a:pt x="343" y="794"/>
                      <a:pt x="343" y="794"/>
                      <a:pt x="343" y="794"/>
                    </a:cubicBezTo>
                    <a:cubicBezTo>
                      <a:pt x="356" y="794"/>
                      <a:pt x="366" y="784"/>
                      <a:pt x="366" y="771"/>
                    </a:cubicBezTo>
                    <a:cubicBezTo>
                      <a:pt x="366" y="759"/>
                      <a:pt x="356" y="749"/>
                      <a:pt x="343" y="749"/>
                    </a:cubicBezTo>
                    <a:cubicBezTo>
                      <a:pt x="343" y="749"/>
                      <a:pt x="343" y="749"/>
                      <a:pt x="343" y="749"/>
                    </a:cubicBezTo>
                    <a:cubicBezTo>
                      <a:pt x="244" y="749"/>
                      <a:pt x="244" y="749"/>
                      <a:pt x="244" y="749"/>
                    </a:cubicBezTo>
                    <a:cubicBezTo>
                      <a:pt x="244" y="487"/>
                      <a:pt x="244" y="487"/>
                      <a:pt x="244" y="487"/>
                    </a:cubicBezTo>
                    <a:cubicBezTo>
                      <a:pt x="410" y="487"/>
                      <a:pt x="410" y="487"/>
                      <a:pt x="410" y="487"/>
                    </a:cubicBezTo>
                    <a:cubicBezTo>
                      <a:pt x="410" y="487"/>
                      <a:pt x="410" y="487"/>
                      <a:pt x="410" y="487"/>
                    </a:cubicBezTo>
                    <a:cubicBezTo>
                      <a:pt x="437" y="485"/>
                      <a:pt x="458" y="464"/>
                      <a:pt x="458" y="437"/>
                    </a:cubicBezTo>
                    <a:cubicBezTo>
                      <a:pt x="458" y="50"/>
                      <a:pt x="458" y="50"/>
                      <a:pt x="458" y="50"/>
                    </a:cubicBezTo>
                    <a:cubicBezTo>
                      <a:pt x="458" y="22"/>
                      <a:pt x="435" y="0"/>
                      <a:pt x="40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Oval 26"/>
              <p:cNvSpPr>
                <a:spLocks noChangeArrowheads="1"/>
              </p:cNvSpPr>
              <p:nvPr/>
            </p:nvSpPr>
            <p:spPr bwMode="auto">
              <a:xfrm>
                <a:off x="3259138" y="2463800"/>
                <a:ext cx="300038" cy="30003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7"/>
              <p:cNvSpPr/>
              <p:nvPr/>
            </p:nvSpPr>
            <p:spPr bwMode="auto">
              <a:xfrm>
                <a:off x="2817813" y="2817813"/>
                <a:ext cx="749300" cy="1341438"/>
              </a:xfrm>
              <a:custGeom>
                <a:avLst/>
                <a:gdLst>
                  <a:gd name="T0" fmla="*/ 354 w 445"/>
                  <a:gd name="T1" fmla="*/ 0 h 796"/>
                  <a:gd name="T2" fmla="*/ 292 w 445"/>
                  <a:gd name="T3" fmla="*/ 24 h 796"/>
                  <a:gd name="T4" fmla="*/ 292 w 445"/>
                  <a:gd name="T5" fmla="*/ 24 h 796"/>
                  <a:gd name="T6" fmla="*/ 292 w 445"/>
                  <a:gd name="T7" fmla="*/ 24 h 796"/>
                  <a:gd name="T8" fmla="*/ 284 w 445"/>
                  <a:gd name="T9" fmla="*/ 32 h 796"/>
                  <a:gd name="T10" fmla="*/ 171 w 445"/>
                  <a:gd name="T11" fmla="*/ 148 h 796"/>
                  <a:gd name="T12" fmla="*/ 30 w 445"/>
                  <a:gd name="T13" fmla="*/ 148 h 796"/>
                  <a:gd name="T14" fmla="*/ 0 w 445"/>
                  <a:gd name="T15" fmla="*/ 178 h 796"/>
                  <a:gd name="T16" fmla="*/ 30 w 445"/>
                  <a:gd name="T17" fmla="*/ 208 h 796"/>
                  <a:gd name="T18" fmla="*/ 190 w 445"/>
                  <a:gd name="T19" fmla="*/ 208 h 796"/>
                  <a:gd name="T20" fmla="*/ 262 w 445"/>
                  <a:gd name="T21" fmla="*/ 135 h 796"/>
                  <a:gd name="T22" fmla="*/ 262 w 445"/>
                  <a:gd name="T23" fmla="*/ 348 h 796"/>
                  <a:gd name="T24" fmla="*/ 30 w 445"/>
                  <a:gd name="T25" fmla="*/ 348 h 796"/>
                  <a:gd name="T26" fmla="*/ 30 w 445"/>
                  <a:gd name="T27" fmla="*/ 348 h 796"/>
                  <a:gd name="T28" fmla="*/ 1 w 445"/>
                  <a:gd name="T29" fmla="*/ 377 h 796"/>
                  <a:gd name="T30" fmla="*/ 1 w 445"/>
                  <a:gd name="T31" fmla="*/ 378 h 796"/>
                  <a:gd name="T32" fmla="*/ 1 w 445"/>
                  <a:gd name="T33" fmla="*/ 378 h 796"/>
                  <a:gd name="T34" fmla="*/ 1 w 445"/>
                  <a:gd name="T35" fmla="*/ 747 h 796"/>
                  <a:gd name="T36" fmla="*/ 50 w 445"/>
                  <a:gd name="T37" fmla="*/ 796 h 796"/>
                  <a:gd name="T38" fmla="*/ 99 w 445"/>
                  <a:gd name="T39" fmla="*/ 747 h 796"/>
                  <a:gd name="T40" fmla="*/ 99 w 445"/>
                  <a:gd name="T41" fmla="*/ 456 h 796"/>
                  <a:gd name="T42" fmla="*/ 354 w 445"/>
                  <a:gd name="T43" fmla="*/ 456 h 796"/>
                  <a:gd name="T44" fmla="*/ 445 w 445"/>
                  <a:gd name="T45" fmla="*/ 364 h 796"/>
                  <a:gd name="T46" fmla="*/ 445 w 445"/>
                  <a:gd name="T47" fmla="*/ 92 h 796"/>
                  <a:gd name="T48" fmla="*/ 354 w 445"/>
                  <a:gd name="T49" fmla="*/ 0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5" h="796">
                    <a:moveTo>
                      <a:pt x="354" y="0"/>
                    </a:moveTo>
                    <a:cubicBezTo>
                      <a:pt x="330" y="0"/>
                      <a:pt x="309" y="9"/>
                      <a:pt x="292" y="24"/>
                    </a:cubicBezTo>
                    <a:cubicBezTo>
                      <a:pt x="292" y="24"/>
                      <a:pt x="292" y="24"/>
                      <a:pt x="292" y="24"/>
                    </a:cubicBezTo>
                    <a:cubicBezTo>
                      <a:pt x="292" y="24"/>
                      <a:pt x="292" y="24"/>
                      <a:pt x="292" y="24"/>
                    </a:cubicBezTo>
                    <a:cubicBezTo>
                      <a:pt x="289" y="26"/>
                      <a:pt x="287" y="29"/>
                      <a:pt x="284" y="32"/>
                    </a:cubicBezTo>
                    <a:cubicBezTo>
                      <a:pt x="171" y="148"/>
                      <a:pt x="171" y="148"/>
                      <a:pt x="171" y="148"/>
                    </a:cubicBezTo>
                    <a:cubicBezTo>
                      <a:pt x="30" y="148"/>
                      <a:pt x="30" y="148"/>
                      <a:pt x="30" y="148"/>
                    </a:cubicBezTo>
                    <a:cubicBezTo>
                      <a:pt x="13" y="148"/>
                      <a:pt x="0" y="161"/>
                      <a:pt x="0" y="178"/>
                    </a:cubicBezTo>
                    <a:cubicBezTo>
                      <a:pt x="0" y="195"/>
                      <a:pt x="13" y="208"/>
                      <a:pt x="30" y="208"/>
                    </a:cubicBezTo>
                    <a:cubicBezTo>
                      <a:pt x="190" y="208"/>
                      <a:pt x="190" y="208"/>
                      <a:pt x="190" y="208"/>
                    </a:cubicBezTo>
                    <a:cubicBezTo>
                      <a:pt x="262" y="135"/>
                      <a:pt x="262" y="135"/>
                      <a:pt x="262" y="135"/>
                    </a:cubicBezTo>
                    <a:cubicBezTo>
                      <a:pt x="262" y="348"/>
                      <a:pt x="262" y="348"/>
                      <a:pt x="262" y="348"/>
                    </a:cubicBezTo>
                    <a:cubicBezTo>
                      <a:pt x="30" y="348"/>
                      <a:pt x="30" y="348"/>
                      <a:pt x="30" y="348"/>
                    </a:cubicBezTo>
                    <a:cubicBezTo>
                      <a:pt x="30" y="348"/>
                      <a:pt x="30" y="348"/>
                      <a:pt x="30" y="348"/>
                    </a:cubicBezTo>
                    <a:cubicBezTo>
                      <a:pt x="14" y="348"/>
                      <a:pt x="1" y="361"/>
                      <a:pt x="1" y="377"/>
                    </a:cubicBezTo>
                    <a:cubicBezTo>
                      <a:pt x="1" y="378"/>
                      <a:pt x="1" y="378"/>
                      <a:pt x="1" y="378"/>
                    </a:cubicBezTo>
                    <a:cubicBezTo>
                      <a:pt x="1" y="378"/>
                      <a:pt x="1" y="378"/>
                      <a:pt x="1" y="378"/>
                    </a:cubicBezTo>
                    <a:cubicBezTo>
                      <a:pt x="1" y="747"/>
                      <a:pt x="1" y="747"/>
                      <a:pt x="1" y="747"/>
                    </a:cubicBezTo>
                    <a:cubicBezTo>
                      <a:pt x="1" y="774"/>
                      <a:pt x="23" y="796"/>
                      <a:pt x="50" y="796"/>
                    </a:cubicBezTo>
                    <a:cubicBezTo>
                      <a:pt x="77" y="796"/>
                      <a:pt x="99" y="774"/>
                      <a:pt x="99" y="747"/>
                    </a:cubicBezTo>
                    <a:cubicBezTo>
                      <a:pt x="99" y="456"/>
                      <a:pt x="99" y="456"/>
                      <a:pt x="99" y="456"/>
                    </a:cubicBezTo>
                    <a:cubicBezTo>
                      <a:pt x="354" y="456"/>
                      <a:pt x="354" y="456"/>
                      <a:pt x="354" y="456"/>
                    </a:cubicBezTo>
                    <a:cubicBezTo>
                      <a:pt x="404" y="456"/>
                      <a:pt x="445" y="415"/>
                      <a:pt x="445" y="364"/>
                    </a:cubicBezTo>
                    <a:cubicBezTo>
                      <a:pt x="445" y="92"/>
                      <a:pt x="445" y="92"/>
                      <a:pt x="445" y="92"/>
                    </a:cubicBezTo>
                    <a:cubicBezTo>
                      <a:pt x="445" y="41"/>
                      <a:pt x="404" y="0"/>
                      <a:pt x="35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29" name="组合 1028"/>
            <p:cNvGrpSpPr/>
            <p:nvPr/>
          </p:nvGrpSpPr>
          <p:grpSpPr>
            <a:xfrm>
              <a:off x="917575" y="2078835"/>
              <a:ext cx="958850" cy="1814513"/>
              <a:chOff x="917575" y="2463800"/>
              <a:chExt cx="958850" cy="1814513"/>
            </a:xfrm>
            <a:solidFill>
              <a:schemeClr val="tx1">
                <a:lumMod val="75000"/>
                <a:lumOff val="25000"/>
              </a:schemeClr>
            </a:solidFill>
          </p:grpSpPr>
          <p:sp>
            <p:nvSpPr>
              <p:cNvPr id="29" name="Freeform 28"/>
              <p:cNvSpPr/>
              <p:nvPr/>
            </p:nvSpPr>
            <p:spPr bwMode="auto">
              <a:xfrm>
                <a:off x="917575" y="2941638"/>
                <a:ext cx="771525" cy="1336675"/>
              </a:xfrm>
              <a:custGeom>
                <a:avLst/>
                <a:gdLst>
                  <a:gd name="T0" fmla="*/ 50 w 458"/>
                  <a:gd name="T1" fmla="*/ 0 h 794"/>
                  <a:gd name="T2" fmla="*/ 100 w 458"/>
                  <a:gd name="T3" fmla="*/ 50 h 794"/>
                  <a:gd name="T4" fmla="*/ 100 w 458"/>
                  <a:gd name="T5" fmla="*/ 387 h 794"/>
                  <a:gd name="T6" fmla="*/ 408 w 458"/>
                  <a:gd name="T7" fmla="*/ 387 h 794"/>
                  <a:gd name="T8" fmla="*/ 458 w 458"/>
                  <a:gd name="T9" fmla="*/ 437 h 794"/>
                  <a:gd name="T10" fmla="*/ 408 w 458"/>
                  <a:gd name="T11" fmla="*/ 487 h 794"/>
                  <a:gd name="T12" fmla="*/ 241 w 458"/>
                  <a:gd name="T13" fmla="*/ 487 h 794"/>
                  <a:gd name="T14" fmla="*/ 241 w 458"/>
                  <a:gd name="T15" fmla="*/ 749 h 794"/>
                  <a:gd name="T16" fmla="*/ 358 w 458"/>
                  <a:gd name="T17" fmla="*/ 749 h 794"/>
                  <a:gd name="T18" fmla="*/ 358 w 458"/>
                  <a:gd name="T19" fmla="*/ 749 h 794"/>
                  <a:gd name="T20" fmla="*/ 358 w 458"/>
                  <a:gd name="T21" fmla="*/ 749 h 794"/>
                  <a:gd name="T22" fmla="*/ 381 w 458"/>
                  <a:gd name="T23" fmla="*/ 771 h 794"/>
                  <a:gd name="T24" fmla="*/ 358 w 458"/>
                  <a:gd name="T25" fmla="*/ 794 h 794"/>
                  <a:gd name="T26" fmla="*/ 358 w 458"/>
                  <a:gd name="T27" fmla="*/ 794 h 794"/>
                  <a:gd name="T28" fmla="*/ 358 w 458"/>
                  <a:gd name="T29" fmla="*/ 794 h 794"/>
                  <a:gd name="T30" fmla="*/ 114 w 458"/>
                  <a:gd name="T31" fmla="*/ 794 h 794"/>
                  <a:gd name="T32" fmla="*/ 114 w 458"/>
                  <a:gd name="T33" fmla="*/ 794 h 794"/>
                  <a:gd name="T34" fmla="*/ 92 w 458"/>
                  <a:gd name="T35" fmla="*/ 771 h 794"/>
                  <a:gd name="T36" fmla="*/ 114 w 458"/>
                  <a:gd name="T37" fmla="*/ 749 h 794"/>
                  <a:gd name="T38" fmla="*/ 114 w 458"/>
                  <a:gd name="T39" fmla="*/ 749 h 794"/>
                  <a:gd name="T40" fmla="*/ 214 w 458"/>
                  <a:gd name="T41" fmla="*/ 749 h 794"/>
                  <a:gd name="T42" fmla="*/ 214 w 458"/>
                  <a:gd name="T43" fmla="*/ 487 h 794"/>
                  <a:gd name="T44" fmla="*/ 47 w 458"/>
                  <a:gd name="T45" fmla="*/ 487 h 794"/>
                  <a:gd name="T46" fmla="*/ 47 w 458"/>
                  <a:gd name="T47" fmla="*/ 487 h 794"/>
                  <a:gd name="T48" fmla="*/ 0 w 458"/>
                  <a:gd name="T49" fmla="*/ 437 h 794"/>
                  <a:gd name="T50" fmla="*/ 0 w 458"/>
                  <a:gd name="T51" fmla="*/ 50 h 794"/>
                  <a:gd name="T52" fmla="*/ 50 w 458"/>
                  <a:gd name="T53"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8" h="794">
                    <a:moveTo>
                      <a:pt x="50" y="0"/>
                    </a:moveTo>
                    <a:cubicBezTo>
                      <a:pt x="77" y="0"/>
                      <a:pt x="100" y="22"/>
                      <a:pt x="100" y="50"/>
                    </a:cubicBezTo>
                    <a:cubicBezTo>
                      <a:pt x="100" y="387"/>
                      <a:pt x="100" y="387"/>
                      <a:pt x="100" y="387"/>
                    </a:cubicBezTo>
                    <a:cubicBezTo>
                      <a:pt x="408" y="387"/>
                      <a:pt x="408" y="387"/>
                      <a:pt x="408" y="387"/>
                    </a:cubicBezTo>
                    <a:cubicBezTo>
                      <a:pt x="435" y="387"/>
                      <a:pt x="458" y="409"/>
                      <a:pt x="458" y="437"/>
                    </a:cubicBezTo>
                    <a:cubicBezTo>
                      <a:pt x="458" y="464"/>
                      <a:pt x="435" y="487"/>
                      <a:pt x="408" y="487"/>
                    </a:cubicBezTo>
                    <a:cubicBezTo>
                      <a:pt x="241" y="487"/>
                      <a:pt x="241" y="487"/>
                      <a:pt x="241" y="487"/>
                    </a:cubicBezTo>
                    <a:cubicBezTo>
                      <a:pt x="241" y="749"/>
                      <a:pt x="241" y="749"/>
                      <a:pt x="241" y="749"/>
                    </a:cubicBezTo>
                    <a:cubicBezTo>
                      <a:pt x="358" y="749"/>
                      <a:pt x="358" y="749"/>
                      <a:pt x="358" y="749"/>
                    </a:cubicBezTo>
                    <a:cubicBezTo>
                      <a:pt x="358" y="749"/>
                      <a:pt x="358" y="749"/>
                      <a:pt x="358" y="749"/>
                    </a:cubicBezTo>
                    <a:cubicBezTo>
                      <a:pt x="358" y="749"/>
                      <a:pt x="358" y="749"/>
                      <a:pt x="358" y="749"/>
                    </a:cubicBezTo>
                    <a:cubicBezTo>
                      <a:pt x="371" y="749"/>
                      <a:pt x="381" y="759"/>
                      <a:pt x="381" y="771"/>
                    </a:cubicBezTo>
                    <a:cubicBezTo>
                      <a:pt x="381" y="784"/>
                      <a:pt x="371" y="794"/>
                      <a:pt x="358" y="794"/>
                    </a:cubicBezTo>
                    <a:cubicBezTo>
                      <a:pt x="358" y="794"/>
                      <a:pt x="358" y="794"/>
                      <a:pt x="358" y="794"/>
                    </a:cubicBezTo>
                    <a:cubicBezTo>
                      <a:pt x="358" y="794"/>
                      <a:pt x="358" y="794"/>
                      <a:pt x="358" y="794"/>
                    </a:cubicBezTo>
                    <a:cubicBezTo>
                      <a:pt x="114" y="794"/>
                      <a:pt x="114" y="794"/>
                      <a:pt x="114" y="794"/>
                    </a:cubicBezTo>
                    <a:cubicBezTo>
                      <a:pt x="114" y="794"/>
                      <a:pt x="114" y="794"/>
                      <a:pt x="114" y="794"/>
                    </a:cubicBezTo>
                    <a:cubicBezTo>
                      <a:pt x="102" y="794"/>
                      <a:pt x="92" y="784"/>
                      <a:pt x="92" y="771"/>
                    </a:cubicBezTo>
                    <a:cubicBezTo>
                      <a:pt x="92" y="759"/>
                      <a:pt x="102" y="749"/>
                      <a:pt x="114" y="749"/>
                    </a:cubicBezTo>
                    <a:cubicBezTo>
                      <a:pt x="114" y="749"/>
                      <a:pt x="114" y="749"/>
                      <a:pt x="114" y="749"/>
                    </a:cubicBezTo>
                    <a:cubicBezTo>
                      <a:pt x="214" y="749"/>
                      <a:pt x="214" y="749"/>
                      <a:pt x="214" y="749"/>
                    </a:cubicBezTo>
                    <a:cubicBezTo>
                      <a:pt x="214" y="487"/>
                      <a:pt x="214" y="487"/>
                      <a:pt x="214" y="487"/>
                    </a:cubicBezTo>
                    <a:cubicBezTo>
                      <a:pt x="47" y="487"/>
                      <a:pt x="47" y="487"/>
                      <a:pt x="47" y="487"/>
                    </a:cubicBezTo>
                    <a:cubicBezTo>
                      <a:pt x="47" y="487"/>
                      <a:pt x="47" y="487"/>
                      <a:pt x="47" y="487"/>
                    </a:cubicBezTo>
                    <a:cubicBezTo>
                      <a:pt x="21" y="485"/>
                      <a:pt x="0" y="464"/>
                      <a:pt x="0" y="437"/>
                    </a:cubicBezTo>
                    <a:cubicBezTo>
                      <a:pt x="0" y="50"/>
                      <a:pt x="0" y="50"/>
                      <a:pt x="0" y="50"/>
                    </a:cubicBezTo>
                    <a:cubicBezTo>
                      <a:pt x="0" y="22"/>
                      <a:pt x="22" y="0"/>
                      <a:pt x="5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Oval 29"/>
              <p:cNvSpPr>
                <a:spLocks noChangeArrowheads="1"/>
              </p:cNvSpPr>
              <p:nvPr/>
            </p:nvSpPr>
            <p:spPr bwMode="auto">
              <a:xfrm>
                <a:off x="1133475" y="2463800"/>
                <a:ext cx="300038" cy="30003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30"/>
              <p:cNvSpPr/>
              <p:nvPr/>
            </p:nvSpPr>
            <p:spPr bwMode="auto">
              <a:xfrm>
                <a:off x="1123950" y="2817813"/>
                <a:ext cx="752475" cy="1341438"/>
              </a:xfrm>
              <a:custGeom>
                <a:avLst/>
                <a:gdLst>
                  <a:gd name="T0" fmla="*/ 92 w 446"/>
                  <a:gd name="T1" fmla="*/ 0 h 796"/>
                  <a:gd name="T2" fmla="*/ 153 w 446"/>
                  <a:gd name="T3" fmla="*/ 24 h 796"/>
                  <a:gd name="T4" fmla="*/ 153 w 446"/>
                  <a:gd name="T5" fmla="*/ 24 h 796"/>
                  <a:gd name="T6" fmla="*/ 153 w 446"/>
                  <a:gd name="T7" fmla="*/ 24 h 796"/>
                  <a:gd name="T8" fmla="*/ 161 w 446"/>
                  <a:gd name="T9" fmla="*/ 32 h 796"/>
                  <a:gd name="T10" fmla="*/ 274 w 446"/>
                  <a:gd name="T11" fmla="*/ 148 h 796"/>
                  <a:gd name="T12" fmla="*/ 416 w 446"/>
                  <a:gd name="T13" fmla="*/ 148 h 796"/>
                  <a:gd name="T14" fmla="*/ 446 w 446"/>
                  <a:gd name="T15" fmla="*/ 178 h 796"/>
                  <a:gd name="T16" fmla="*/ 416 w 446"/>
                  <a:gd name="T17" fmla="*/ 208 h 796"/>
                  <a:gd name="T18" fmla="*/ 256 w 446"/>
                  <a:gd name="T19" fmla="*/ 208 h 796"/>
                  <a:gd name="T20" fmla="*/ 183 w 446"/>
                  <a:gd name="T21" fmla="*/ 135 h 796"/>
                  <a:gd name="T22" fmla="*/ 183 w 446"/>
                  <a:gd name="T23" fmla="*/ 348 h 796"/>
                  <a:gd name="T24" fmla="*/ 416 w 446"/>
                  <a:gd name="T25" fmla="*/ 348 h 796"/>
                  <a:gd name="T26" fmla="*/ 416 w 446"/>
                  <a:gd name="T27" fmla="*/ 348 h 796"/>
                  <a:gd name="T28" fmla="*/ 445 w 446"/>
                  <a:gd name="T29" fmla="*/ 377 h 796"/>
                  <a:gd name="T30" fmla="*/ 445 w 446"/>
                  <a:gd name="T31" fmla="*/ 378 h 796"/>
                  <a:gd name="T32" fmla="*/ 445 w 446"/>
                  <a:gd name="T33" fmla="*/ 378 h 796"/>
                  <a:gd name="T34" fmla="*/ 445 w 446"/>
                  <a:gd name="T35" fmla="*/ 747 h 796"/>
                  <a:gd name="T36" fmla="*/ 395 w 446"/>
                  <a:gd name="T37" fmla="*/ 796 h 796"/>
                  <a:gd name="T38" fmla="*/ 346 w 446"/>
                  <a:gd name="T39" fmla="*/ 747 h 796"/>
                  <a:gd name="T40" fmla="*/ 346 w 446"/>
                  <a:gd name="T41" fmla="*/ 456 h 796"/>
                  <a:gd name="T42" fmla="*/ 92 w 446"/>
                  <a:gd name="T43" fmla="*/ 456 h 796"/>
                  <a:gd name="T44" fmla="*/ 0 w 446"/>
                  <a:gd name="T45" fmla="*/ 364 h 796"/>
                  <a:gd name="T46" fmla="*/ 0 w 446"/>
                  <a:gd name="T47" fmla="*/ 92 h 796"/>
                  <a:gd name="T48" fmla="*/ 92 w 446"/>
                  <a:gd name="T49" fmla="*/ 0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6" h="796">
                    <a:moveTo>
                      <a:pt x="92" y="0"/>
                    </a:moveTo>
                    <a:cubicBezTo>
                      <a:pt x="115" y="0"/>
                      <a:pt x="137" y="9"/>
                      <a:pt x="153" y="24"/>
                    </a:cubicBezTo>
                    <a:cubicBezTo>
                      <a:pt x="153" y="24"/>
                      <a:pt x="153" y="24"/>
                      <a:pt x="153" y="24"/>
                    </a:cubicBezTo>
                    <a:cubicBezTo>
                      <a:pt x="153" y="24"/>
                      <a:pt x="153" y="24"/>
                      <a:pt x="153" y="24"/>
                    </a:cubicBezTo>
                    <a:cubicBezTo>
                      <a:pt x="156" y="26"/>
                      <a:pt x="159" y="29"/>
                      <a:pt x="161" y="32"/>
                    </a:cubicBezTo>
                    <a:cubicBezTo>
                      <a:pt x="274" y="148"/>
                      <a:pt x="274" y="148"/>
                      <a:pt x="274" y="148"/>
                    </a:cubicBezTo>
                    <a:cubicBezTo>
                      <a:pt x="416" y="148"/>
                      <a:pt x="416" y="148"/>
                      <a:pt x="416" y="148"/>
                    </a:cubicBezTo>
                    <a:cubicBezTo>
                      <a:pt x="432" y="148"/>
                      <a:pt x="446" y="161"/>
                      <a:pt x="446" y="178"/>
                    </a:cubicBezTo>
                    <a:cubicBezTo>
                      <a:pt x="446" y="195"/>
                      <a:pt x="432" y="208"/>
                      <a:pt x="416" y="208"/>
                    </a:cubicBezTo>
                    <a:cubicBezTo>
                      <a:pt x="256" y="208"/>
                      <a:pt x="256" y="208"/>
                      <a:pt x="256" y="208"/>
                    </a:cubicBezTo>
                    <a:cubicBezTo>
                      <a:pt x="183" y="135"/>
                      <a:pt x="183" y="135"/>
                      <a:pt x="183" y="135"/>
                    </a:cubicBezTo>
                    <a:cubicBezTo>
                      <a:pt x="183" y="348"/>
                      <a:pt x="183" y="348"/>
                      <a:pt x="183" y="348"/>
                    </a:cubicBezTo>
                    <a:cubicBezTo>
                      <a:pt x="416" y="348"/>
                      <a:pt x="416" y="348"/>
                      <a:pt x="416" y="348"/>
                    </a:cubicBezTo>
                    <a:cubicBezTo>
                      <a:pt x="416" y="348"/>
                      <a:pt x="416" y="348"/>
                      <a:pt x="416" y="348"/>
                    </a:cubicBezTo>
                    <a:cubicBezTo>
                      <a:pt x="432" y="348"/>
                      <a:pt x="445" y="361"/>
                      <a:pt x="445" y="377"/>
                    </a:cubicBezTo>
                    <a:cubicBezTo>
                      <a:pt x="445" y="378"/>
                      <a:pt x="445" y="378"/>
                      <a:pt x="445" y="378"/>
                    </a:cubicBezTo>
                    <a:cubicBezTo>
                      <a:pt x="445" y="378"/>
                      <a:pt x="445" y="378"/>
                      <a:pt x="445" y="378"/>
                    </a:cubicBezTo>
                    <a:cubicBezTo>
                      <a:pt x="445" y="747"/>
                      <a:pt x="445" y="747"/>
                      <a:pt x="445" y="747"/>
                    </a:cubicBezTo>
                    <a:cubicBezTo>
                      <a:pt x="445" y="774"/>
                      <a:pt x="423" y="796"/>
                      <a:pt x="395" y="796"/>
                    </a:cubicBezTo>
                    <a:cubicBezTo>
                      <a:pt x="368" y="796"/>
                      <a:pt x="346" y="774"/>
                      <a:pt x="346" y="747"/>
                    </a:cubicBezTo>
                    <a:cubicBezTo>
                      <a:pt x="346" y="456"/>
                      <a:pt x="346" y="456"/>
                      <a:pt x="346" y="456"/>
                    </a:cubicBezTo>
                    <a:cubicBezTo>
                      <a:pt x="92" y="456"/>
                      <a:pt x="92" y="456"/>
                      <a:pt x="92" y="456"/>
                    </a:cubicBezTo>
                    <a:cubicBezTo>
                      <a:pt x="41" y="456"/>
                      <a:pt x="0" y="415"/>
                      <a:pt x="0" y="364"/>
                    </a:cubicBezTo>
                    <a:cubicBezTo>
                      <a:pt x="0" y="92"/>
                      <a:pt x="0" y="92"/>
                      <a:pt x="0" y="92"/>
                    </a:cubicBezTo>
                    <a:cubicBezTo>
                      <a:pt x="0" y="41"/>
                      <a:pt x="41" y="0"/>
                      <a:pt x="9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024" name="Freeform 31"/>
            <p:cNvSpPr/>
            <p:nvPr/>
          </p:nvSpPr>
          <p:spPr bwMode="auto">
            <a:xfrm>
              <a:off x="952500" y="1467648"/>
              <a:ext cx="544513" cy="536575"/>
            </a:xfrm>
            <a:custGeom>
              <a:avLst/>
              <a:gdLst>
                <a:gd name="T0" fmla="*/ 323 w 323"/>
                <a:gd name="T1" fmla="*/ 130 h 318"/>
                <a:gd name="T2" fmla="*/ 161 w 323"/>
                <a:gd name="T3" fmla="*/ 0 h 318"/>
                <a:gd name="T4" fmla="*/ 0 w 323"/>
                <a:gd name="T5" fmla="*/ 130 h 318"/>
                <a:gd name="T6" fmla="*/ 161 w 323"/>
                <a:gd name="T7" fmla="*/ 261 h 318"/>
                <a:gd name="T8" fmla="*/ 179 w 323"/>
                <a:gd name="T9" fmla="*/ 260 h 318"/>
                <a:gd name="T10" fmla="*/ 244 w 323"/>
                <a:gd name="T11" fmla="*/ 318 h 318"/>
                <a:gd name="T12" fmla="*/ 244 w 323"/>
                <a:gd name="T13" fmla="*/ 242 h 318"/>
                <a:gd name="T14" fmla="*/ 323 w 323"/>
                <a:gd name="T15" fmla="*/ 130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318">
                  <a:moveTo>
                    <a:pt x="323" y="130"/>
                  </a:moveTo>
                  <a:cubicBezTo>
                    <a:pt x="323" y="58"/>
                    <a:pt x="250" y="0"/>
                    <a:pt x="161" y="0"/>
                  </a:cubicBezTo>
                  <a:cubicBezTo>
                    <a:pt x="72" y="0"/>
                    <a:pt x="0" y="58"/>
                    <a:pt x="0" y="130"/>
                  </a:cubicBezTo>
                  <a:cubicBezTo>
                    <a:pt x="0" y="203"/>
                    <a:pt x="72" y="261"/>
                    <a:pt x="161" y="261"/>
                  </a:cubicBezTo>
                  <a:cubicBezTo>
                    <a:pt x="167" y="261"/>
                    <a:pt x="173" y="261"/>
                    <a:pt x="179" y="260"/>
                  </a:cubicBezTo>
                  <a:cubicBezTo>
                    <a:pt x="244" y="318"/>
                    <a:pt x="244" y="318"/>
                    <a:pt x="244" y="318"/>
                  </a:cubicBezTo>
                  <a:cubicBezTo>
                    <a:pt x="244" y="242"/>
                    <a:pt x="244" y="242"/>
                    <a:pt x="244" y="242"/>
                  </a:cubicBezTo>
                  <a:cubicBezTo>
                    <a:pt x="291" y="220"/>
                    <a:pt x="323" y="178"/>
                    <a:pt x="323" y="130"/>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025" name="Freeform 32"/>
            <p:cNvSpPr/>
            <p:nvPr/>
          </p:nvSpPr>
          <p:spPr bwMode="auto">
            <a:xfrm>
              <a:off x="3197225" y="1467648"/>
              <a:ext cx="544513" cy="536575"/>
            </a:xfrm>
            <a:custGeom>
              <a:avLst/>
              <a:gdLst>
                <a:gd name="T0" fmla="*/ 0 w 323"/>
                <a:gd name="T1" fmla="*/ 130 h 318"/>
                <a:gd name="T2" fmla="*/ 161 w 323"/>
                <a:gd name="T3" fmla="*/ 0 h 318"/>
                <a:gd name="T4" fmla="*/ 323 w 323"/>
                <a:gd name="T5" fmla="*/ 130 h 318"/>
                <a:gd name="T6" fmla="*/ 161 w 323"/>
                <a:gd name="T7" fmla="*/ 261 h 318"/>
                <a:gd name="T8" fmla="*/ 143 w 323"/>
                <a:gd name="T9" fmla="*/ 260 h 318"/>
                <a:gd name="T10" fmla="*/ 78 w 323"/>
                <a:gd name="T11" fmla="*/ 318 h 318"/>
                <a:gd name="T12" fmla="*/ 78 w 323"/>
                <a:gd name="T13" fmla="*/ 242 h 318"/>
                <a:gd name="T14" fmla="*/ 0 w 323"/>
                <a:gd name="T15" fmla="*/ 130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318">
                  <a:moveTo>
                    <a:pt x="0" y="130"/>
                  </a:moveTo>
                  <a:cubicBezTo>
                    <a:pt x="0" y="58"/>
                    <a:pt x="72" y="0"/>
                    <a:pt x="161" y="0"/>
                  </a:cubicBezTo>
                  <a:cubicBezTo>
                    <a:pt x="250" y="0"/>
                    <a:pt x="323" y="58"/>
                    <a:pt x="323" y="130"/>
                  </a:cubicBezTo>
                  <a:cubicBezTo>
                    <a:pt x="323" y="203"/>
                    <a:pt x="250" y="261"/>
                    <a:pt x="161" y="261"/>
                  </a:cubicBezTo>
                  <a:cubicBezTo>
                    <a:pt x="155" y="261"/>
                    <a:pt x="149" y="261"/>
                    <a:pt x="143" y="260"/>
                  </a:cubicBezTo>
                  <a:cubicBezTo>
                    <a:pt x="78" y="318"/>
                    <a:pt x="78" y="318"/>
                    <a:pt x="78" y="318"/>
                  </a:cubicBezTo>
                  <a:cubicBezTo>
                    <a:pt x="78" y="242"/>
                    <a:pt x="78" y="242"/>
                    <a:pt x="78" y="242"/>
                  </a:cubicBezTo>
                  <a:cubicBezTo>
                    <a:pt x="31" y="220"/>
                    <a:pt x="0" y="178"/>
                    <a:pt x="0" y="130"/>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026" name="Freeform 33"/>
            <p:cNvSpPr>
              <a:spLocks noEditPoints="1"/>
            </p:cNvSpPr>
            <p:nvPr/>
          </p:nvSpPr>
          <p:spPr bwMode="auto">
            <a:xfrm>
              <a:off x="3394075" y="1597823"/>
              <a:ext cx="149225" cy="188913"/>
            </a:xfrm>
            <a:custGeom>
              <a:avLst/>
              <a:gdLst>
                <a:gd name="T0" fmla="*/ 5 w 88"/>
                <a:gd name="T1" fmla="*/ 0 h 112"/>
                <a:gd name="T2" fmla="*/ 84 w 88"/>
                <a:gd name="T3" fmla="*/ 9 h 112"/>
                <a:gd name="T4" fmla="*/ 72 w 88"/>
                <a:gd name="T5" fmla="*/ 41 h 112"/>
                <a:gd name="T6" fmla="*/ 72 w 88"/>
                <a:gd name="T7" fmla="*/ 73 h 112"/>
                <a:gd name="T8" fmla="*/ 88 w 88"/>
                <a:gd name="T9" fmla="*/ 108 h 112"/>
                <a:gd name="T10" fmla="*/ 0 w 88"/>
                <a:gd name="T11" fmla="*/ 108 h 112"/>
                <a:gd name="T12" fmla="*/ 16 w 88"/>
                <a:gd name="T13" fmla="*/ 73 h 112"/>
                <a:gd name="T14" fmla="*/ 16 w 88"/>
                <a:gd name="T15" fmla="*/ 41 h 112"/>
                <a:gd name="T16" fmla="*/ 5 w 88"/>
                <a:gd name="T17" fmla="*/ 9 h 112"/>
                <a:gd name="T18" fmla="*/ 60 w 88"/>
                <a:gd name="T19" fmla="*/ 84 h 112"/>
                <a:gd name="T20" fmla="*/ 14 w 88"/>
                <a:gd name="T21" fmla="*/ 103 h 112"/>
                <a:gd name="T22" fmla="*/ 16 w 88"/>
                <a:gd name="T23" fmla="*/ 89 h 112"/>
                <a:gd name="T24" fmla="*/ 62 w 88"/>
                <a:gd name="T25" fmla="*/ 80 h 112"/>
                <a:gd name="T26" fmla="*/ 68 w 88"/>
                <a:gd name="T27" fmla="*/ 75 h 112"/>
                <a:gd name="T28" fmla="*/ 47 w 88"/>
                <a:gd name="T29" fmla="*/ 59 h 112"/>
                <a:gd name="T30" fmla="*/ 47 w 88"/>
                <a:gd name="T31" fmla="*/ 59 h 112"/>
                <a:gd name="T32" fmla="*/ 46 w 88"/>
                <a:gd name="T33" fmla="*/ 59 h 112"/>
                <a:gd name="T34" fmla="*/ 46 w 88"/>
                <a:gd name="T35" fmla="*/ 57 h 112"/>
                <a:gd name="T36" fmla="*/ 46 w 88"/>
                <a:gd name="T37" fmla="*/ 57 h 112"/>
                <a:gd name="T38" fmla="*/ 46 w 88"/>
                <a:gd name="T39" fmla="*/ 57 h 112"/>
                <a:gd name="T40" fmla="*/ 46 w 88"/>
                <a:gd name="T41" fmla="*/ 56 h 112"/>
                <a:gd name="T42" fmla="*/ 46 w 88"/>
                <a:gd name="T43" fmla="*/ 55 h 112"/>
                <a:gd name="T44" fmla="*/ 47 w 88"/>
                <a:gd name="T45" fmla="*/ 55 h 112"/>
                <a:gd name="T46" fmla="*/ 48 w 88"/>
                <a:gd name="T47" fmla="*/ 55 h 112"/>
                <a:gd name="T48" fmla="*/ 75 w 88"/>
                <a:gd name="T49" fmla="*/ 9 h 112"/>
                <a:gd name="T50" fmla="*/ 21 w 88"/>
                <a:gd name="T51" fmla="*/ 39 h 112"/>
                <a:gd name="T52" fmla="*/ 41 w 88"/>
                <a:gd name="T53" fmla="*/ 55 h 112"/>
                <a:gd name="T54" fmla="*/ 42 w 88"/>
                <a:gd name="T55" fmla="*/ 55 h 112"/>
                <a:gd name="T56" fmla="*/ 42 w 88"/>
                <a:gd name="T57" fmla="*/ 55 h 112"/>
                <a:gd name="T58" fmla="*/ 43 w 88"/>
                <a:gd name="T59" fmla="*/ 57 h 112"/>
                <a:gd name="T60" fmla="*/ 43 w 88"/>
                <a:gd name="T61" fmla="*/ 57 h 112"/>
                <a:gd name="T62" fmla="*/ 43 w 88"/>
                <a:gd name="T63" fmla="*/ 57 h 112"/>
                <a:gd name="T64" fmla="*/ 42 w 88"/>
                <a:gd name="T65" fmla="*/ 58 h 112"/>
                <a:gd name="T66" fmla="*/ 42 w 88"/>
                <a:gd name="T67" fmla="*/ 59 h 112"/>
                <a:gd name="T68" fmla="*/ 42 w 88"/>
                <a:gd name="T69" fmla="*/ 59 h 112"/>
                <a:gd name="T70" fmla="*/ 41 w 88"/>
                <a:gd name="T71" fmla="*/ 59 h 112"/>
                <a:gd name="T72" fmla="*/ 16 w 88"/>
                <a:gd name="T73" fmla="*/ 89 h 112"/>
                <a:gd name="T74" fmla="*/ 30 w 88"/>
                <a:gd name="T75" fmla="*/ 43 h 112"/>
                <a:gd name="T76" fmla="*/ 42 w 88"/>
                <a:gd name="T77" fmla="*/ 50 h 112"/>
                <a:gd name="T78" fmla="*/ 43 w 88"/>
                <a:gd name="T79" fmla="*/ 51 h 112"/>
                <a:gd name="T80" fmla="*/ 45 w 88"/>
                <a:gd name="T81" fmla="*/ 51 h 112"/>
                <a:gd name="T82" fmla="*/ 46 w 88"/>
                <a:gd name="T83" fmla="*/ 50 h 112"/>
                <a:gd name="T84" fmla="*/ 67 w 88"/>
                <a:gd name="T85" fmla="*/ 31 h 112"/>
                <a:gd name="T86" fmla="*/ 55 w 88"/>
                <a:gd name="T87" fmla="*/ 40 h 112"/>
                <a:gd name="T88" fmla="*/ 45 w 88"/>
                <a:gd name="T89" fmla="*/ 46 h 112"/>
                <a:gd name="T90" fmla="*/ 44 w 88"/>
                <a:gd name="T91" fmla="*/ 46 h 112"/>
                <a:gd name="T92" fmla="*/ 33 w 88"/>
                <a:gd name="T93" fmla="*/ 40 h 112"/>
                <a:gd name="T94" fmla="*/ 22 w 88"/>
                <a:gd name="T95" fmla="*/ 31 h 112"/>
                <a:gd name="T96" fmla="*/ 45 w 88"/>
                <a:gd name="T97" fmla="*/ 4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 h="112">
                  <a:moveTo>
                    <a:pt x="5" y="9"/>
                  </a:moveTo>
                  <a:cubicBezTo>
                    <a:pt x="2" y="9"/>
                    <a:pt x="0" y="7"/>
                    <a:pt x="0" y="5"/>
                  </a:cubicBezTo>
                  <a:cubicBezTo>
                    <a:pt x="0" y="2"/>
                    <a:pt x="2" y="0"/>
                    <a:pt x="5" y="0"/>
                  </a:cubicBezTo>
                  <a:cubicBezTo>
                    <a:pt x="84" y="0"/>
                    <a:pt x="84" y="0"/>
                    <a:pt x="84" y="0"/>
                  </a:cubicBezTo>
                  <a:cubicBezTo>
                    <a:pt x="86" y="0"/>
                    <a:pt x="88" y="2"/>
                    <a:pt x="88" y="5"/>
                  </a:cubicBezTo>
                  <a:cubicBezTo>
                    <a:pt x="88" y="7"/>
                    <a:pt x="86" y="9"/>
                    <a:pt x="84" y="9"/>
                  </a:cubicBezTo>
                  <a:cubicBezTo>
                    <a:pt x="80" y="9"/>
                    <a:pt x="80" y="9"/>
                    <a:pt x="80" y="9"/>
                  </a:cubicBezTo>
                  <a:cubicBezTo>
                    <a:pt x="79" y="23"/>
                    <a:pt x="77" y="33"/>
                    <a:pt x="72" y="41"/>
                  </a:cubicBezTo>
                  <a:cubicBezTo>
                    <a:pt x="72" y="41"/>
                    <a:pt x="72" y="41"/>
                    <a:pt x="72" y="41"/>
                  </a:cubicBezTo>
                  <a:cubicBezTo>
                    <a:pt x="67" y="49"/>
                    <a:pt x="62" y="54"/>
                    <a:pt x="55" y="57"/>
                  </a:cubicBezTo>
                  <a:cubicBezTo>
                    <a:pt x="62" y="60"/>
                    <a:pt x="67" y="65"/>
                    <a:pt x="72" y="73"/>
                  </a:cubicBezTo>
                  <a:cubicBezTo>
                    <a:pt x="72" y="73"/>
                    <a:pt x="72" y="73"/>
                    <a:pt x="72" y="73"/>
                  </a:cubicBezTo>
                  <a:cubicBezTo>
                    <a:pt x="76" y="80"/>
                    <a:pt x="79" y="90"/>
                    <a:pt x="80" y="103"/>
                  </a:cubicBezTo>
                  <a:cubicBezTo>
                    <a:pt x="84" y="103"/>
                    <a:pt x="84" y="103"/>
                    <a:pt x="84" y="103"/>
                  </a:cubicBezTo>
                  <a:cubicBezTo>
                    <a:pt x="86" y="103"/>
                    <a:pt x="88" y="105"/>
                    <a:pt x="88" y="108"/>
                  </a:cubicBezTo>
                  <a:cubicBezTo>
                    <a:pt x="88" y="110"/>
                    <a:pt x="86" y="112"/>
                    <a:pt x="84" y="112"/>
                  </a:cubicBezTo>
                  <a:cubicBezTo>
                    <a:pt x="5" y="112"/>
                    <a:pt x="5" y="112"/>
                    <a:pt x="5" y="112"/>
                  </a:cubicBezTo>
                  <a:cubicBezTo>
                    <a:pt x="2" y="112"/>
                    <a:pt x="0" y="110"/>
                    <a:pt x="0" y="108"/>
                  </a:cubicBezTo>
                  <a:cubicBezTo>
                    <a:pt x="0" y="105"/>
                    <a:pt x="2" y="103"/>
                    <a:pt x="5" y="103"/>
                  </a:cubicBezTo>
                  <a:cubicBezTo>
                    <a:pt x="8" y="103"/>
                    <a:pt x="8" y="103"/>
                    <a:pt x="8" y="103"/>
                  </a:cubicBezTo>
                  <a:cubicBezTo>
                    <a:pt x="9" y="90"/>
                    <a:pt x="12" y="80"/>
                    <a:pt x="16" y="73"/>
                  </a:cubicBezTo>
                  <a:cubicBezTo>
                    <a:pt x="16" y="73"/>
                    <a:pt x="16" y="73"/>
                    <a:pt x="16" y="73"/>
                  </a:cubicBezTo>
                  <a:cubicBezTo>
                    <a:pt x="21" y="65"/>
                    <a:pt x="27" y="60"/>
                    <a:pt x="33" y="57"/>
                  </a:cubicBezTo>
                  <a:cubicBezTo>
                    <a:pt x="27" y="54"/>
                    <a:pt x="21" y="49"/>
                    <a:pt x="16" y="41"/>
                  </a:cubicBezTo>
                  <a:cubicBezTo>
                    <a:pt x="16" y="41"/>
                    <a:pt x="16" y="41"/>
                    <a:pt x="16" y="41"/>
                  </a:cubicBezTo>
                  <a:cubicBezTo>
                    <a:pt x="12" y="33"/>
                    <a:pt x="9" y="23"/>
                    <a:pt x="8" y="9"/>
                  </a:cubicBezTo>
                  <a:cubicBezTo>
                    <a:pt x="5" y="9"/>
                    <a:pt x="5" y="9"/>
                    <a:pt x="5" y="9"/>
                  </a:cubicBezTo>
                  <a:close/>
                  <a:moveTo>
                    <a:pt x="74" y="103"/>
                  </a:moveTo>
                  <a:cubicBezTo>
                    <a:pt x="74" y="103"/>
                    <a:pt x="74" y="103"/>
                    <a:pt x="74" y="103"/>
                  </a:cubicBezTo>
                  <a:cubicBezTo>
                    <a:pt x="72" y="94"/>
                    <a:pt x="66" y="88"/>
                    <a:pt x="60" y="84"/>
                  </a:cubicBezTo>
                  <a:cubicBezTo>
                    <a:pt x="55" y="81"/>
                    <a:pt x="50" y="80"/>
                    <a:pt x="44" y="80"/>
                  </a:cubicBezTo>
                  <a:cubicBezTo>
                    <a:pt x="39" y="80"/>
                    <a:pt x="33" y="81"/>
                    <a:pt x="28" y="84"/>
                  </a:cubicBezTo>
                  <a:cubicBezTo>
                    <a:pt x="22" y="88"/>
                    <a:pt x="17" y="94"/>
                    <a:pt x="14" y="103"/>
                  </a:cubicBezTo>
                  <a:cubicBezTo>
                    <a:pt x="74" y="103"/>
                    <a:pt x="74" y="103"/>
                    <a:pt x="74" y="103"/>
                  </a:cubicBezTo>
                  <a:close/>
                  <a:moveTo>
                    <a:pt x="16" y="89"/>
                  </a:moveTo>
                  <a:cubicBezTo>
                    <a:pt x="16" y="89"/>
                    <a:pt x="16" y="89"/>
                    <a:pt x="16" y="89"/>
                  </a:cubicBezTo>
                  <a:cubicBezTo>
                    <a:pt x="18" y="85"/>
                    <a:pt x="22" y="82"/>
                    <a:pt x="26" y="80"/>
                  </a:cubicBezTo>
                  <a:cubicBezTo>
                    <a:pt x="31" y="76"/>
                    <a:pt x="38" y="75"/>
                    <a:pt x="44" y="75"/>
                  </a:cubicBezTo>
                  <a:cubicBezTo>
                    <a:pt x="50" y="75"/>
                    <a:pt x="57" y="76"/>
                    <a:pt x="62" y="80"/>
                  </a:cubicBezTo>
                  <a:cubicBezTo>
                    <a:pt x="66" y="82"/>
                    <a:pt x="70" y="85"/>
                    <a:pt x="73" y="89"/>
                  </a:cubicBezTo>
                  <a:cubicBezTo>
                    <a:pt x="72" y="84"/>
                    <a:pt x="70" y="79"/>
                    <a:pt x="68" y="76"/>
                  </a:cubicBezTo>
                  <a:cubicBezTo>
                    <a:pt x="68" y="75"/>
                    <a:pt x="68" y="75"/>
                    <a:pt x="68" y="75"/>
                  </a:cubicBezTo>
                  <a:cubicBezTo>
                    <a:pt x="62" y="67"/>
                    <a:pt x="55" y="62"/>
                    <a:pt x="48" y="59"/>
                  </a:cubicBezTo>
                  <a:cubicBezTo>
                    <a:pt x="47" y="59"/>
                    <a:pt x="47" y="59"/>
                    <a:pt x="47" y="59"/>
                  </a:cubicBezTo>
                  <a:cubicBezTo>
                    <a:pt x="47" y="59"/>
                    <a:pt x="47" y="59"/>
                    <a:pt x="47" y="59"/>
                  </a:cubicBezTo>
                  <a:cubicBezTo>
                    <a:pt x="47" y="59"/>
                    <a:pt x="47" y="59"/>
                    <a:pt x="47" y="59"/>
                  </a:cubicBezTo>
                  <a:cubicBezTo>
                    <a:pt x="47" y="59"/>
                    <a:pt x="47" y="59"/>
                    <a:pt x="47" y="59"/>
                  </a:cubicBezTo>
                  <a:cubicBezTo>
                    <a:pt x="47" y="59"/>
                    <a:pt x="47" y="59"/>
                    <a:pt x="47" y="59"/>
                  </a:cubicBezTo>
                  <a:cubicBezTo>
                    <a:pt x="46" y="59"/>
                    <a:pt x="46" y="59"/>
                    <a:pt x="46" y="59"/>
                  </a:cubicBezTo>
                  <a:cubicBezTo>
                    <a:pt x="46" y="59"/>
                    <a:pt x="46" y="59"/>
                    <a:pt x="46" y="59"/>
                  </a:cubicBezTo>
                  <a:cubicBezTo>
                    <a:pt x="46" y="59"/>
                    <a:pt x="46" y="59"/>
                    <a:pt x="46" y="59"/>
                  </a:cubicBezTo>
                  <a:cubicBezTo>
                    <a:pt x="46" y="58"/>
                    <a:pt x="46" y="58"/>
                    <a:pt x="46" y="58"/>
                  </a:cubicBezTo>
                  <a:cubicBezTo>
                    <a:pt x="46" y="58"/>
                    <a:pt x="46" y="58"/>
                    <a:pt x="46" y="58"/>
                  </a:cubicBezTo>
                  <a:cubicBezTo>
                    <a:pt x="46" y="58"/>
                    <a:pt x="46" y="58"/>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6"/>
                    <a:pt x="46" y="56"/>
                    <a:pt x="46" y="56"/>
                  </a:cubicBezTo>
                  <a:cubicBezTo>
                    <a:pt x="46" y="56"/>
                    <a:pt x="46" y="56"/>
                    <a:pt x="46" y="56"/>
                  </a:cubicBezTo>
                  <a:cubicBezTo>
                    <a:pt x="46" y="56"/>
                    <a:pt x="46" y="56"/>
                    <a:pt x="46" y="55"/>
                  </a:cubicBezTo>
                  <a:cubicBezTo>
                    <a:pt x="46" y="55"/>
                    <a:pt x="46" y="55"/>
                    <a:pt x="46" y="55"/>
                  </a:cubicBezTo>
                  <a:cubicBezTo>
                    <a:pt x="46" y="55"/>
                    <a:pt x="46" y="55"/>
                    <a:pt x="46" y="55"/>
                  </a:cubicBezTo>
                  <a:cubicBezTo>
                    <a:pt x="47" y="55"/>
                    <a:pt x="47" y="55"/>
                    <a:pt x="47" y="55"/>
                  </a:cubicBezTo>
                  <a:cubicBezTo>
                    <a:pt x="47" y="55"/>
                    <a:pt x="47" y="55"/>
                    <a:pt x="47" y="55"/>
                  </a:cubicBezTo>
                  <a:cubicBezTo>
                    <a:pt x="47" y="55"/>
                    <a:pt x="47" y="55"/>
                    <a:pt x="47" y="55"/>
                  </a:cubicBezTo>
                  <a:cubicBezTo>
                    <a:pt x="47" y="55"/>
                    <a:pt x="47" y="55"/>
                    <a:pt x="47" y="55"/>
                  </a:cubicBezTo>
                  <a:cubicBezTo>
                    <a:pt x="47" y="55"/>
                    <a:pt x="47" y="55"/>
                    <a:pt x="47" y="55"/>
                  </a:cubicBezTo>
                  <a:cubicBezTo>
                    <a:pt x="48" y="55"/>
                    <a:pt x="48" y="55"/>
                    <a:pt x="48" y="55"/>
                  </a:cubicBezTo>
                  <a:cubicBezTo>
                    <a:pt x="55" y="52"/>
                    <a:pt x="62" y="47"/>
                    <a:pt x="68" y="39"/>
                  </a:cubicBezTo>
                  <a:cubicBezTo>
                    <a:pt x="68" y="38"/>
                    <a:pt x="68" y="38"/>
                    <a:pt x="68" y="38"/>
                  </a:cubicBezTo>
                  <a:cubicBezTo>
                    <a:pt x="72" y="31"/>
                    <a:pt x="74" y="22"/>
                    <a:pt x="75" y="9"/>
                  </a:cubicBezTo>
                  <a:cubicBezTo>
                    <a:pt x="13" y="9"/>
                    <a:pt x="13" y="9"/>
                    <a:pt x="13" y="9"/>
                  </a:cubicBezTo>
                  <a:cubicBezTo>
                    <a:pt x="14" y="22"/>
                    <a:pt x="17" y="31"/>
                    <a:pt x="21" y="38"/>
                  </a:cubicBezTo>
                  <a:cubicBezTo>
                    <a:pt x="21" y="39"/>
                    <a:pt x="21" y="39"/>
                    <a:pt x="21" y="39"/>
                  </a:cubicBezTo>
                  <a:cubicBezTo>
                    <a:pt x="26" y="47"/>
                    <a:pt x="33" y="52"/>
                    <a:pt x="41" y="55"/>
                  </a:cubicBezTo>
                  <a:cubicBezTo>
                    <a:pt x="41" y="55"/>
                    <a:pt x="41" y="55"/>
                    <a:pt x="41" y="55"/>
                  </a:cubicBezTo>
                  <a:cubicBezTo>
                    <a:pt x="41" y="55"/>
                    <a:pt x="41" y="55"/>
                    <a:pt x="41" y="55"/>
                  </a:cubicBezTo>
                  <a:cubicBezTo>
                    <a:pt x="41" y="55"/>
                    <a:pt x="41" y="55"/>
                    <a:pt x="42" y="55"/>
                  </a:cubicBezTo>
                  <a:cubicBezTo>
                    <a:pt x="42" y="55"/>
                    <a:pt x="42" y="55"/>
                    <a:pt x="42" y="55"/>
                  </a:cubicBezTo>
                  <a:cubicBezTo>
                    <a:pt x="42" y="55"/>
                    <a:pt x="42" y="55"/>
                    <a:pt x="42" y="55"/>
                  </a:cubicBezTo>
                  <a:cubicBezTo>
                    <a:pt x="42" y="55"/>
                    <a:pt x="42" y="55"/>
                    <a:pt x="42" y="55"/>
                  </a:cubicBezTo>
                  <a:cubicBezTo>
                    <a:pt x="42" y="55"/>
                    <a:pt x="42" y="55"/>
                    <a:pt x="42" y="55"/>
                  </a:cubicBezTo>
                  <a:cubicBezTo>
                    <a:pt x="42" y="55"/>
                    <a:pt x="42" y="55"/>
                    <a:pt x="42" y="55"/>
                  </a:cubicBezTo>
                  <a:cubicBezTo>
                    <a:pt x="42" y="56"/>
                    <a:pt x="42" y="56"/>
                    <a:pt x="42" y="56"/>
                  </a:cubicBezTo>
                  <a:cubicBezTo>
                    <a:pt x="42" y="56"/>
                    <a:pt x="42" y="56"/>
                    <a:pt x="42" y="56"/>
                  </a:cubicBezTo>
                  <a:cubicBezTo>
                    <a:pt x="42" y="56"/>
                    <a:pt x="42" y="56"/>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2" y="58"/>
                    <a:pt x="42" y="58"/>
                    <a:pt x="42" y="58"/>
                  </a:cubicBezTo>
                  <a:cubicBezTo>
                    <a:pt x="42" y="58"/>
                    <a:pt x="42" y="58"/>
                    <a:pt x="42" y="58"/>
                  </a:cubicBezTo>
                  <a:cubicBezTo>
                    <a:pt x="42" y="58"/>
                    <a:pt x="42" y="58"/>
                    <a:pt x="42" y="59"/>
                  </a:cubicBezTo>
                  <a:cubicBezTo>
                    <a:pt x="42" y="59"/>
                    <a:pt x="42" y="59"/>
                    <a:pt x="42" y="59"/>
                  </a:cubicBezTo>
                  <a:cubicBezTo>
                    <a:pt x="42" y="59"/>
                    <a:pt x="42" y="59"/>
                    <a:pt x="42" y="59"/>
                  </a:cubicBezTo>
                  <a:cubicBezTo>
                    <a:pt x="42" y="59"/>
                    <a:pt x="42" y="59"/>
                    <a:pt x="42" y="59"/>
                  </a:cubicBezTo>
                  <a:cubicBezTo>
                    <a:pt x="42" y="59"/>
                    <a:pt x="42" y="59"/>
                    <a:pt x="42" y="59"/>
                  </a:cubicBezTo>
                  <a:cubicBezTo>
                    <a:pt x="42" y="59"/>
                    <a:pt x="42" y="59"/>
                    <a:pt x="42" y="59"/>
                  </a:cubicBezTo>
                  <a:cubicBezTo>
                    <a:pt x="41" y="59"/>
                    <a:pt x="41" y="59"/>
                    <a:pt x="41" y="59"/>
                  </a:cubicBezTo>
                  <a:cubicBezTo>
                    <a:pt x="41" y="59"/>
                    <a:pt x="41" y="59"/>
                    <a:pt x="41" y="59"/>
                  </a:cubicBezTo>
                  <a:cubicBezTo>
                    <a:pt x="41" y="59"/>
                    <a:pt x="41" y="59"/>
                    <a:pt x="41" y="59"/>
                  </a:cubicBezTo>
                  <a:cubicBezTo>
                    <a:pt x="33" y="62"/>
                    <a:pt x="26" y="67"/>
                    <a:pt x="21" y="75"/>
                  </a:cubicBezTo>
                  <a:cubicBezTo>
                    <a:pt x="21" y="76"/>
                    <a:pt x="21" y="76"/>
                    <a:pt x="21" y="76"/>
                  </a:cubicBezTo>
                  <a:cubicBezTo>
                    <a:pt x="19" y="79"/>
                    <a:pt x="17" y="84"/>
                    <a:pt x="16" y="89"/>
                  </a:cubicBezTo>
                  <a:close/>
                  <a:moveTo>
                    <a:pt x="22" y="31"/>
                  </a:moveTo>
                  <a:cubicBezTo>
                    <a:pt x="22" y="31"/>
                    <a:pt x="22" y="31"/>
                    <a:pt x="22" y="31"/>
                  </a:cubicBezTo>
                  <a:cubicBezTo>
                    <a:pt x="24" y="35"/>
                    <a:pt x="26" y="40"/>
                    <a:pt x="30" y="43"/>
                  </a:cubicBezTo>
                  <a:cubicBezTo>
                    <a:pt x="33" y="46"/>
                    <a:pt x="37" y="49"/>
                    <a:pt x="42" y="50"/>
                  </a:cubicBezTo>
                  <a:cubicBezTo>
                    <a:pt x="42" y="50"/>
                    <a:pt x="42" y="50"/>
                    <a:pt x="42" y="50"/>
                  </a:cubicBezTo>
                  <a:cubicBezTo>
                    <a:pt x="42" y="50"/>
                    <a:pt x="42" y="50"/>
                    <a:pt x="42" y="50"/>
                  </a:cubicBezTo>
                  <a:cubicBezTo>
                    <a:pt x="43" y="51"/>
                    <a:pt x="43" y="51"/>
                    <a:pt x="43" y="51"/>
                  </a:cubicBezTo>
                  <a:cubicBezTo>
                    <a:pt x="43" y="51"/>
                    <a:pt x="43" y="51"/>
                    <a:pt x="43" y="51"/>
                  </a:cubicBezTo>
                  <a:cubicBezTo>
                    <a:pt x="43" y="51"/>
                    <a:pt x="43" y="51"/>
                    <a:pt x="43" y="51"/>
                  </a:cubicBezTo>
                  <a:cubicBezTo>
                    <a:pt x="44" y="51"/>
                    <a:pt x="44" y="51"/>
                    <a:pt x="44" y="51"/>
                  </a:cubicBezTo>
                  <a:cubicBezTo>
                    <a:pt x="44" y="51"/>
                    <a:pt x="45" y="51"/>
                    <a:pt x="45" y="51"/>
                  </a:cubicBezTo>
                  <a:cubicBezTo>
                    <a:pt x="45" y="51"/>
                    <a:pt x="45" y="51"/>
                    <a:pt x="45" y="51"/>
                  </a:cubicBezTo>
                  <a:cubicBezTo>
                    <a:pt x="46" y="50"/>
                    <a:pt x="46" y="50"/>
                    <a:pt x="46" y="50"/>
                  </a:cubicBezTo>
                  <a:cubicBezTo>
                    <a:pt x="46" y="50"/>
                    <a:pt x="46" y="50"/>
                    <a:pt x="46" y="50"/>
                  </a:cubicBezTo>
                  <a:cubicBezTo>
                    <a:pt x="46" y="50"/>
                    <a:pt x="46" y="50"/>
                    <a:pt x="46" y="50"/>
                  </a:cubicBezTo>
                  <a:cubicBezTo>
                    <a:pt x="51" y="49"/>
                    <a:pt x="55" y="46"/>
                    <a:pt x="59" y="43"/>
                  </a:cubicBezTo>
                  <a:cubicBezTo>
                    <a:pt x="59" y="43"/>
                    <a:pt x="59" y="43"/>
                    <a:pt x="59" y="43"/>
                  </a:cubicBezTo>
                  <a:cubicBezTo>
                    <a:pt x="62" y="40"/>
                    <a:pt x="65" y="35"/>
                    <a:pt x="67" y="31"/>
                  </a:cubicBezTo>
                  <a:cubicBezTo>
                    <a:pt x="67" y="29"/>
                    <a:pt x="66" y="28"/>
                    <a:pt x="65" y="27"/>
                  </a:cubicBezTo>
                  <a:cubicBezTo>
                    <a:pt x="64" y="27"/>
                    <a:pt x="62" y="27"/>
                    <a:pt x="62" y="29"/>
                  </a:cubicBezTo>
                  <a:cubicBezTo>
                    <a:pt x="60" y="33"/>
                    <a:pt x="58" y="37"/>
                    <a:pt x="55" y="40"/>
                  </a:cubicBezTo>
                  <a:cubicBezTo>
                    <a:pt x="52" y="42"/>
                    <a:pt x="49" y="44"/>
                    <a:pt x="45" y="46"/>
                  </a:cubicBezTo>
                  <a:cubicBezTo>
                    <a:pt x="45" y="46"/>
                    <a:pt x="45" y="46"/>
                    <a:pt x="45" y="46"/>
                  </a:cubicBezTo>
                  <a:cubicBezTo>
                    <a:pt x="45" y="46"/>
                    <a:pt x="45" y="46"/>
                    <a:pt x="45" y="46"/>
                  </a:cubicBezTo>
                  <a:cubicBezTo>
                    <a:pt x="44" y="46"/>
                    <a:pt x="44" y="46"/>
                    <a:pt x="44" y="46"/>
                  </a:cubicBezTo>
                  <a:cubicBezTo>
                    <a:pt x="44" y="46"/>
                    <a:pt x="44" y="46"/>
                    <a:pt x="44" y="46"/>
                  </a:cubicBezTo>
                  <a:cubicBezTo>
                    <a:pt x="44" y="46"/>
                    <a:pt x="44" y="46"/>
                    <a:pt x="44" y="46"/>
                  </a:cubicBezTo>
                  <a:cubicBezTo>
                    <a:pt x="44" y="46"/>
                    <a:pt x="44" y="46"/>
                    <a:pt x="44" y="46"/>
                  </a:cubicBezTo>
                  <a:cubicBezTo>
                    <a:pt x="44" y="46"/>
                    <a:pt x="44" y="46"/>
                    <a:pt x="44" y="46"/>
                  </a:cubicBezTo>
                  <a:cubicBezTo>
                    <a:pt x="39" y="44"/>
                    <a:pt x="36" y="42"/>
                    <a:pt x="33" y="40"/>
                  </a:cubicBezTo>
                  <a:cubicBezTo>
                    <a:pt x="30" y="37"/>
                    <a:pt x="28" y="33"/>
                    <a:pt x="27" y="29"/>
                  </a:cubicBezTo>
                  <a:cubicBezTo>
                    <a:pt x="26" y="27"/>
                    <a:pt x="25" y="27"/>
                    <a:pt x="23" y="27"/>
                  </a:cubicBezTo>
                  <a:cubicBezTo>
                    <a:pt x="22" y="28"/>
                    <a:pt x="21" y="29"/>
                    <a:pt x="22" y="31"/>
                  </a:cubicBezTo>
                  <a:close/>
                  <a:moveTo>
                    <a:pt x="45" y="46"/>
                  </a:moveTo>
                  <a:cubicBezTo>
                    <a:pt x="45" y="46"/>
                    <a:pt x="45" y="46"/>
                    <a:pt x="45" y="46"/>
                  </a:cubicBezTo>
                  <a:cubicBezTo>
                    <a:pt x="45" y="46"/>
                    <a:pt x="45" y="46"/>
                    <a:pt x="45" y="46"/>
                  </a:cubicBezTo>
                  <a:cubicBezTo>
                    <a:pt x="45" y="46"/>
                    <a:pt x="45" y="46"/>
                    <a:pt x="45" y="46"/>
                  </a:cubicBezTo>
                  <a:close/>
                </a:path>
              </a:pathLst>
            </a:custGeom>
            <a:solidFill>
              <a:srgbClr val="F8FAF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7" name="Freeform 34"/>
            <p:cNvSpPr>
              <a:spLocks noEditPoints="1"/>
            </p:cNvSpPr>
            <p:nvPr/>
          </p:nvSpPr>
          <p:spPr bwMode="auto">
            <a:xfrm>
              <a:off x="1130300" y="1604173"/>
              <a:ext cx="187325" cy="176213"/>
            </a:xfrm>
            <a:custGeom>
              <a:avLst/>
              <a:gdLst>
                <a:gd name="T0" fmla="*/ 5 w 112"/>
                <a:gd name="T1" fmla="*/ 57 h 105"/>
                <a:gd name="T2" fmla="*/ 13 w 112"/>
                <a:gd name="T3" fmla="*/ 9 h 105"/>
                <a:gd name="T4" fmla="*/ 22 w 112"/>
                <a:gd name="T5" fmla="*/ 0 h 105"/>
                <a:gd name="T6" fmla="*/ 97 w 112"/>
                <a:gd name="T7" fmla="*/ 3 h 105"/>
                <a:gd name="T8" fmla="*/ 100 w 112"/>
                <a:gd name="T9" fmla="*/ 9 h 105"/>
                <a:gd name="T10" fmla="*/ 108 w 112"/>
                <a:gd name="T11" fmla="*/ 57 h 105"/>
                <a:gd name="T12" fmla="*/ 112 w 112"/>
                <a:gd name="T13" fmla="*/ 61 h 105"/>
                <a:gd name="T14" fmla="*/ 108 w 112"/>
                <a:gd name="T15" fmla="*/ 105 h 105"/>
                <a:gd name="T16" fmla="*/ 5 w 112"/>
                <a:gd name="T17" fmla="*/ 105 h 105"/>
                <a:gd name="T18" fmla="*/ 0 w 112"/>
                <a:gd name="T19" fmla="*/ 100 h 105"/>
                <a:gd name="T20" fmla="*/ 5 w 112"/>
                <a:gd name="T21" fmla="*/ 57 h 105"/>
                <a:gd name="T22" fmla="*/ 18 w 112"/>
                <a:gd name="T23" fmla="*/ 57 h 105"/>
                <a:gd name="T24" fmla="*/ 34 w 112"/>
                <a:gd name="T25" fmla="*/ 61 h 105"/>
                <a:gd name="T26" fmla="*/ 56 w 112"/>
                <a:gd name="T27" fmla="*/ 79 h 105"/>
                <a:gd name="T28" fmla="*/ 78 w 112"/>
                <a:gd name="T29" fmla="*/ 61 h 105"/>
                <a:gd name="T30" fmla="*/ 83 w 112"/>
                <a:gd name="T31" fmla="*/ 57 h 105"/>
                <a:gd name="T32" fmla="*/ 95 w 112"/>
                <a:gd name="T33" fmla="*/ 9 h 105"/>
                <a:gd name="T34" fmla="*/ 93 w 112"/>
                <a:gd name="T35" fmla="*/ 6 h 105"/>
                <a:gd name="T36" fmla="*/ 22 w 112"/>
                <a:gd name="T37" fmla="*/ 5 h 105"/>
                <a:gd name="T38" fmla="*/ 18 w 112"/>
                <a:gd name="T39" fmla="*/ 9 h 105"/>
                <a:gd name="T40" fmla="*/ 32 w 112"/>
                <a:gd name="T41" fmla="*/ 35 h 105"/>
                <a:gd name="T42" fmla="*/ 49 w 112"/>
                <a:gd name="T43" fmla="*/ 52 h 105"/>
                <a:gd name="T44" fmla="*/ 55 w 112"/>
                <a:gd name="T45" fmla="*/ 52 h 105"/>
                <a:gd name="T46" fmla="*/ 86 w 112"/>
                <a:gd name="T47" fmla="*/ 21 h 105"/>
                <a:gd name="T48" fmla="*/ 80 w 112"/>
                <a:gd name="T49" fmla="*/ 15 h 105"/>
                <a:gd name="T50" fmla="*/ 38 w 112"/>
                <a:gd name="T51" fmla="*/ 29 h 105"/>
                <a:gd name="T52" fmla="*/ 32 w 112"/>
                <a:gd name="T53" fmla="*/ 35 h 105"/>
                <a:gd name="T54" fmla="*/ 27 w 112"/>
                <a:gd name="T55" fmla="*/ 66 h 105"/>
                <a:gd name="T56" fmla="*/ 9 w 112"/>
                <a:gd name="T57" fmla="*/ 96 h 105"/>
                <a:gd name="T58" fmla="*/ 103 w 112"/>
                <a:gd name="T59" fmla="*/ 66 h 105"/>
                <a:gd name="T60" fmla="*/ 76 w 112"/>
                <a:gd name="T61" fmla="*/ 81 h 105"/>
                <a:gd name="T62" fmla="*/ 36 w 112"/>
                <a:gd name="T63" fmla="*/ 8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2" h="105">
                  <a:moveTo>
                    <a:pt x="5" y="57"/>
                  </a:moveTo>
                  <a:cubicBezTo>
                    <a:pt x="5" y="57"/>
                    <a:pt x="5" y="57"/>
                    <a:pt x="5" y="57"/>
                  </a:cubicBezTo>
                  <a:cubicBezTo>
                    <a:pt x="13" y="57"/>
                    <a:pt x="13" y="57"/>
                    <a:pt x="13" y="57"/>
                  </a:cubicBezTo>
                  <a:cubicBezTo>
                    <a:pt x="13" y="9"/>
                    <a:pt x="13" y="9"/>
                    <a:pt x="13" y="9"/>
                  </a:cubicBezTo>
                  <a:cubicBezTo>
                    <a:pt x="13" y="7"/>
                    <a:pt x="14" y="4"/>
                    <a:pt x="15" y="3"/>
                  </a:cubicBezTo>
                  <a:cubicBezTo>
                    <a:pt x="17" y="1"/>
                    <a:pt x="20" y="0"/>
                    <a:pt x="22" y="0"/>
                  </a:cubicBezTo>
                  <a:cubicBezTo>
                    <a:pt x="90" y="0"/>
                    <a:pt x="90" y="0"/>
                    <a:pt x="90" y="0"/>
                  </a:cubicBezTo>
                  <a:cubicBezTo>
                    <a:pt x="93" y="0"/>
                    <a:pt x="95" y="1"/>
                    <a:pt x="97" y="3"/>
                  </a:cubicBezTo>
                  <a:cubicBezTo>
                    <a:pt x="97" y="3"/>
                    <a:pt x="97" y="3"/>
                    <a:pt x="97" y="3"/>
                  </a:cubicBezTo>
                  <a:cubicBezTo>
                    <a:pt x="99" y="4"/>
                    <a:pt x="100" y="7"/>
                    <a:pt x="100" y="9"/>
                  </a:cubicBezTo>
                  <a:cubicBezTo>
                    <a:pt x="100" y="57"/>
                    <a:pt x="100" y="57"/>
                    <a:pt x="100" y="57"/>
                  </a:cubicBezTo>
                  <a:cubicBezTo>
                    <a:pt x="108" y="57"/>
                    <a:pt x="108" y="57"/>
                    <a:pt x="108" y="57"/>
                  </a:cubicBezTo>
                  <a:cubicBezTo>
                    <a:pt x="110" y="57"/>
                    <a:pt x="112" y="59"/>
                    <a:pt x="112" y="61"/>
                  </a:cubicBezTo>
                  <a:cubicBezTo>
                    <a:pt x="112" y="61"/>
                    <a:pt x="112" y="61"/>
                    <a:pt x="112" y="61"/>
                  </a:cubicBezTo>
                  <a:cubicBezTo>
                    <a:pt x="112" y="100"/>
                    <a:pt x="112" y="100"/>
                    <a:pt x="112" y="100"/>
                  </a:cubicBezTo>
                  <a:cubicBezTo>
                    <a:pt x="112" y="103"/>
                    <a:pt x="110" y="105"/>
                    <a:pt x="108" y="105"/>
                  </a:cubicBezTo>
                  <a:cubicBezTo>
                    <a:pt x="108" y="105"/>
                    <a:pt x="108" y="105"/>
                    <a:pt x="108" y="105"/>
                  </a:cubicBezTo>
                  <a:cubicBezTo>
                    <a:pt x="5" y="105"/>
                    <a:pt x="5" y="105"/>
                    <a:pt x="5" y="105"/>
                  </a:cubicBezTo>
                  <a:cubicBezTo>
                    <a:pt x="2" y="105"/>
                    <a:pt x="0" y="103"/>
                    <a:pt x="0" y="100"/>
                  </a:cubicBezTo>
                  <a:cubicBezTo>
                    <a:pt x="0" y="100"/>
                    <a:pt x="0" y="100"/>
                    <a:pt x="0" y="100"/>
                  </a:cubicBezTo>
                  <a:cubicBezTo>
                    <a:pt x="0" y="61"/>
                    <a:pt x="0" y="61"/>
                    <a:pt x="0" y="61"/>
                  </a:cubicBezTo>
                  <a:cubicBezTo>
                    <a:pt x="0" y="59"/>
                    <a:pt x="2" y="57"/>
                    <a:pt x="5" y="57"/>
                  </a:cubicBezTo>
                  <a:close/>
                  <a:moveTo>
                    <a:pt x="18" y="57"/>
                  </a:moveTo>
                  <a:cubicBezTo>
                    <a:pt x="18" y="57"/>
                    <a:pt x="18" y="57"/>
                    <a:pt x="18" y="57"/>
                  </a:cubicBezTo>
                  <a:cubicBezTo>
                    <a:pt x="30" y="57"/>
                    <a:pt x="30" y="57"/>
                    <a:pt x="30" y="57"/>
                  </a:cubicBezTo>
                  <a:cubicBezTo>
                    <a:pt x="32" y="57"/>
                    <a:pt x="34" y="59"/>
                    <a:pt x="34" y="61"/>
                  </a:cubicBezTo>
                  <a:cubicBezTo>
                    <a:pt x="35" y="66"/>
                    <a:pt x="38" y="71"/>
                    <a:pt x="42" y="74"/>
                  </a:cubicBezTo>
                  <a:cubicBezTo>
                    <a:pt x="46" y="77"/>
                    <a:pt x="51" y="79"/>
                    <a:pt x="56" y="79"/>
                  </a:cubicBezTo>
                  <a:cubicBezTo>
                    <a:pt x="62" y="79"/>
                    <a:pt x="67" y="77"/>
                    <a:pt x="71" y="74"/>
                  </a:cubicBezTo>
                  <a:cubicBezTo>
                    <a:pt x="75" y="71"/>
                    <a:pt x="77" y="66"/>
                    <a:pt x="78" y="61"/>
                  </a:cubicBezTo>
                  <a:cubicBezTo>
                    <a:pt x="79" y="59"/>
                    <a:pt x="81" y="57"/>
                    <a:pt x="83" y="57"/>
                  </a:cubicBezTo>
                  <a:cubicBezTo>
                    <a:pt x="83" y="57"/>
                    <a:pt x="83" y="57"/>
                    <a:pt x="83" y="57"/>
                  </a:cubicBezTo>
                  <a:cubicBezTo>
                    <a:pt x="95" y="57"/>
                    <a:pt x="95" y="57"/>
                    <a:pt x="95" y="57"/>
                  </a:cubicBezTo>
                  <a:cubicBezTo>
                    <a:pt x="95" y="9"/>
                    <a:pt x="95" y="9"/>
                    <a:pt x="95" y="9"/>
                  </a:cubicBezTo>
                  <a:cubicBezTo>
                    <a:pt x="95" y="8"/>
                    <a:pt x="94" y="7"/>
                    <a:pt x="93" y="6"/>
                  </a:cubicBezTo>
                  <a:cubicBezTo>
                    <a:pt x="93" y="6"/>
                    <a:pt x="93" y="6"/>
                    <a:pt x="93" y="6"/>
                  </a:cubicBezTo>
                  <a:cubicBezTo>
                    <a:pt x="92" y="5"/>
                    <a:pt x="91" y="5"/>
                    <a:pt x="90" y="5"/>
                  </a:cubicBezTo>
                  <a:cubicBezTo>
                    <a:pt x="22" y="5"/>
                    <a:pt x="22" y="5"/>
                    <a:pt x="22" y="5"/>
                  </a:cubicBezTo>
                  <a:cubicBezTo>
                    <a:pt x="21" y="5"/>
                    <a:pt x="20" y="5"/>
                    <a:pt x="19" y="6"/>
                  </a:cubicBezTo>
                  <a:cubicBezTo>
                    <a:pt x="18" y="7"/>
                    <a:pt x="18" y="8"/>
                    <a:pt x="18" y="9"/>
                  </a:cubicBezTo>
                  <a:cubicBezTo>
                    <a:pt x="18" y="57"/>
                    <a:pt x="18" y="57"/>
                    <a:pt x="18" y="57"/>
                  </a:cubicBezTo>
                  <a:close/>
                  <a:moveTo>
                    <a:pt x="32" y="35"/>
                  </a:moveTo>
                  <a:cubicBezTo>
                    <a:pt x="32" y="35"/>
                    <a:pt x="32" y="35"/>
                    <a:pt x="32" y="35"/>
                  </a:cubicBezTo>
                  <a:cubicBezTo>
                    <a:pt x="49" y="52"/>
                    <a:pt x="49" y="52"/>
                    <a:pt x="49" y="52"/>
                  </a:cubicBezTo>
                  <a:cubicBezTo>
                    <a:pt x="51" y="53"/>
                    <a:pt x="53" y="53"/>
                    <a:pt x="55" y="52"/>
                  </a:cubicBezTo>
                  <a:cubicBezTo>
                    <a:pt x="55" y="52"/>
                    <a:pt x="55" y="52"/>
                    <a:pt x="55" y="52"/>
                  </a:cubicBezTo>
                  <a:cubicBezTo>
                    <a:pt x="55" y="52"/>
                    <a:pt x="55" y="52"/>
                    <a:pt x="55" y="52"/>
                  </a:cubicBezTo>
                  <a:cubicBezTo>
                    <a:pt x="86" y="21"/>
                    <a:pt x="86" y="21"/>
                    <a:pt x="86" y="21"/>
                  </a:cubicBezTo>
                  <a:cubicBezTo>
                    <a:pt x="87" y="19"/>
                    <a:pt x="87" y="17"/>
                    <a:pt x="86" y="15"/>
                  </a:cubicBezTo>
                  <a:cubicBezTo>
                    <a:pt x="84" y="13"/>
                    <a:pt x="81" y="13"/>
                    <a:pt x="80" y="15"/>
                  </a:cubicBezTo>
                  <a:cubicBezTo>
                    <a:pt x="52" y="43"/>
                    <a:pt x="52" y="43"/>
                    <a:pt x="52" y="43"/>
                  </a:cubicBezTo>
                  <a:cubicBezTo>
                    <a:pt x="38" y="29"/>
                    <a:pt x="38" y="29"/>
                    <a:pt x="38" y="29"/>
                  </a:cubicBezTo>
                  <a:cubicBezTo>
                    <a:pt x="36" y="27"/>
                    <a:pt x="34" y="27"/>
                    <a:pt x="32" y="29"/>
                  </a:cubicBezTo>
                  <a:cubicBezTo>
                    <a:pt x="30" y="30"/>
                    <a:pt x="30" y="33"/>
                    <a:pt x="32" y="35"/>
                  </a:cubicBezTo>
                  <a:close/>
                  <a:moveTo>
                    <a:pt x="27" y="66"/>
                  </a:moveTo>
                  <a:cubicBezTo>
                    <a:pt x="27" y="66"/>
                    <a:pt x="27" y="66"/>
                    <a:pt x="27" y="66"/>
                  </a:cubicBezTo>
                  <a:cubicBezTo>
                    <a:pt x="9" y="66"/>
                    <a:pt x="9" y="66"/>
                    <a:pt x="9" y="66"/>
                  </a:cubicBezTo>
                  <a:cubicBezTo>
                    <a:pt x="9" y="96"/>
                    <a:pt x="9" y="96"/>
                    <a:pt x="9" y="96"/>
                  </a:cubicBezTo>
                  <a:cubicBezTo>
                    <a:pt x="103" y="96"/>
                    <a:pt x="103" y="96"/>
                    <a:pt x="103" y="96"/>
                  </a:cubicBezTo>
                  <a:cubicBezTo>
                    <a:pt x="103" y="66"/>
                    <a:pt x="103" y="66"/>
                    <a:pt x="103" y="66"/>
                  </a:cubicBezTo>
                  <a:cubicBezTo>
                    <a:pt x="86" y="66"/>
                    <a:pt x="86" y="66"/>
                    <a:pt x="86" y="66"/>
                  </a:cubicBezTo>
                  <a:cubicBezTo>
                    <a:pt x="84" y="72"/>
                    <a:pt x="81" y="77"/>
                    <a:pt x="76" y="81"/>
                  </a:cubicBezTo>
                  <a:cubicBezTo>
                    <a:pt x="71" y="85"/>
                    <a:pt x="64" y="88"/>
                    <a:pt x="56" y="88"/>
                  </a:cubicBezTo>
                  <a:cubicBezTo>
                    <a:pt x="49" y="88"/>
                    <a:pt x="42" y="85"/>
                    <a:pt x="36" y="81"/>
                  </a:cubicBezTo>
                  <a:cubicBezTo>
                    <a:pt x="32" y="77"/>
                    <a:pt x="28" y="72"/>
                    <a:pt x="27" y="66"/>
                  </a:cubicBezTo>
                  <a:close/>
                </a:path>
              </a:pathLst>
            </a:custGeom>
            <a:solidFill>
              <a:srgbClr val="F8FAF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rgbClr val="1D9A78"/>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描述</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35" name="Rectangle 20"/>
          <p:cNvSpPr>
            <a:spLocks noChangeArrowheads="1"/>
          </p:cNvSpPr>
          <p:nvPr/>
        </p:nvSpPr>
        <p:spPr bwMode="auto">
          <a:xfrm>
            <a:off x="1038002" y="1416794"/>
            <a:ext cx="3597535" cy="273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50000"/>
              </a:lnSpc>
              <a:spcBef>
                <a:spcPct val="0"/>
              </a:spcBef>
              <a:spcAft>
                <a:spcPct val="0"/>
              </a:spcAft>
            </a:pPr>
            <a:r>
              <a:rPr lang="zh-CN" altLang="en-US" sz="1200" dirty="0">
                <a:latin typeface="微软雅黑" panose="020B0503020204020204" pitchFamily="34" charset="-122"/>
                <a:ea typeface="微软雅黑" panose="020B0503020204020204" pitchFamily="34" charset="-122"/>
              </a:rPr>
              <a:t>       通过设计商业招贴广告，了解招贴广告的特点、构成要素、商业类招贴广告的设计流程、设计表现的方法和创意技巧。</a:t>
            </a:r>
            <a:endParaRPr lang="en-US" altLang="zh-CN" sz="1200" dirty="0">
              <a:latin typeface="微软雅黑" panose="020B0503020204020204" pitchFamily="34" charset="-122"/>
              <a:ea typeface="微软雅黑" panose="020B0503020204020204" pitchFamily="34" charset="-122"/>
            </a:endParaRPr>
          </a:p>
          <a:p>
            <a:pPr algn="just" fontAlgn="base">
              <a:lnSpc>
                <a:spcPct val="150000"/>
              </a:lnSpc>
              <a:spcBef>
                <a:spcPct val="0"/>
              </a:spcBef>
              <a:spcAft>
                <a:spcPct val="0"/>
              </a:spcAft>
            </a:pPr>
            <a:r>
              <a:rPr lang="zh-CN" altLang="en-US" sz="1200" dirty="0">
                <a:latin typeface="微软雅黑" panose="020B0503020204020204" pitchFamily="34" charset="-122"/>
                <a:ea typeface="微软雅黑" panose="020B0503020204020204" pitchFamily="34" charset="-122"/>
              </a:rPr>
              <a:t>      欣赏各种葡萄酒招贴设计，结合活动了解客户需求，剖析客户需求，分析基本思路，设计制作创意方案。了解招贴设计的基础知识：招贴广告的构成要素、商业类招贴设计的方法与技巧等。欣赏各种文化类商业招贴设计，结合昆曲演出招贴的活动分析客户需求，了解客户需求、基本思路，设计制作创意方案，了解</a:t>
            </a:r>
          </a:p>
          <a:p>
            <a:pPr algn="just" fontAlgn="base">
              <a:lnSpc>
                <a:spcPct val="150000"/>
              </a:lnSpc>
              <a:spcBef>
                <a:spcPct val="0"/>
              </a:spcBef>
              <a:spcAft>
                <a:spcPct val="0"/>
              </a:spcAft>
            </a:pPr>
            <a:r>
              <a:rPr lang="zh-CN" altLang="en-US" sz="1200" dirty="0">
                <a:latin typeface="微软雅黑" panose="020B0503020204020204" pitchFamily="34" charset="-122"/>
                <a:ea typeface="微软雅黑" panose="020B0503020204020204" pitchFamily="34" charset="-122"/>
              </a:rPr>
              <a:t>文化类为主的商业招贴的设计方法与技巧。</a:t>
            </a:r>
          </a:p>
        </p:txBody>
      </p:sp>
    </p:spTree>
    <p:extLst>
      <p:ext uri="{BB962C8B-B14F-4D97-AF65-F5344CB8AC3E}">
        <p14:creationId xmlns:p14="http://schemas.microsoft.com/office/powerpoint/2010/main" val="27604167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00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anim calcmode="lin" valueType="num">
                                      <p:cBhvr>
                                        <p:cTn id="25" dur="500" fill="hold"/>
                                        <p:tgtEl>
                                          <p:spTgt spid="35"/>
                                        </p:tgtEl>
                                        <p:attrNameLst>
                                          <p:attrName>ppt_x</p:attrName>
                                        </p:attrNameLst>
                                      </p:cBhvr>
                                      <p:tavLst>
                                        <p:tav tm="0">
                                          <p:val>
                                            <p:strVal val="#ppt_x"/>
                                          </p:val>
                                        </p:tav>
                                        <p:tav tm="100000">
                                          <p:val>
                                            <p:strVal val="#ppt_x"/>
                                          </p:val>
                                        </p:tav>
                                      </p:tavLst>
                                    </p:anim>
                                    <p:anim calcmode="lin" valueType="num">
                                      <p:cBhvr>
                                        <p:cTn id="26" dur="500" fill="hold"/>
                                        <p:tgtEl>
                                          <p:spTgt spid="35"/>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1750"/>
                                  </p:stCondLst>
                                  <p:childTnLst>
                                    <p:set>
                                      <p:cBhvr>
                                        <p:cTn id="28" dur="1" fill="hold">
                                          <p:stCondLst>
                                            <p:cond delay="0"/>
                                          </p:stCondLst>
                                        </p:cTn>
                                        <p:tgtEl>
                                          <p:spTgt spid="1033"/>
                                        </p:tgtEl>
                                        <p:attrNameLst>
                                          <p:attrName>style.visibility</p:attrName>
                                        </p:attrNameLst>
                                      </p:cBhvr>
                                      <p:to>
                                        <p:strVal val="visible"/>
                                      </p:to>
                                    </p:set>
                                    <p:animEffect transition="in" filter="fade">
                                      <p:cBhvr>
                                        <p:cTn id="29" dur="500"/>
                                        <p:tgtEl>
                                          <p:spTgt spid="1033"/>
                                        </p:tgtEl>
                                      </p:cBhvr>
                                    </p:animEffect>
                                    <p:anim calcmode="lin" valueType="num">
                                      <p:cBhvr>
                                        <p:cTn id="30" dur="500" fill="hold"/>
                                        <p:tgtEl>
                                          <p:spTgt spid="1033"/>
                                        </p:tgtEl>
                                        <p:attrNameLst>
                                          <p:attrName>ppt_x</p:attrName>
                                        </p:attrNameLst>
                                      </p:cBhvr>
                                      <p:tavLst>
                                        <p:tav tm="0">
                                          <p:val>
                                            <p:strVal val="#ppt_x"/>
                                          </p:val>
                                        </p:tav>
                                        <p:tav tm="100000">
                                          <p:val>
                                            <p:strVal val="#ppt_x"/>
                                          </p:val>
                                        </p:tav>
                                      </p:tavLst>
                                    </p:anim>
                                    <p:anim calcmode="lin" valueType="num">
                                      <p:cBhvr>
                                        <p:cTn id="31" dur="500" fill="hold"/>
                                        <p:tgtEl>
                                          <p:spTgt spid="1033"/>
                                        </p:tgtEl>
                                        <p:attrNameLst>
                                          <p:attrName>ppt_y</p:attrName>
                                        </p:attrNameLst>
                                      </p:cBhvr>
                                      <p:tavLst>
                                        <p:tav tm="0">
                                          <p:val>
                                            <p:strVal val="#ppt_y-.1"/>
                                          </p:val>
                                        </p:tav>
                                        <p:tav tm="100000">
                                          <p:val>
                                            <p:strVal val="#ppt_y"/>
                                          </p:val>
                                        </p:tav>
                                      </p:tavLst>
                                    </p:anim>
                                  </p:childTnLst>
                                </p:cTn>
                              </p:par>
                              <p:par>
                                <p:cTn id="32" presetID="22" presetClass="entr" presetSubtype="1" fill="hold" grpId="0" nodeType="withEffect">
                                  <p:stCondLst>
                                    <p:cond delay="1750"/>
                                  </p:stCondLst>
                                  <p:childTnLst>
                                    <p:set>
                                      <p:cBhvr>
                                        <p:cTn id="33" dur="1" fill="hold">
                                          <p:stCondLst>
                                            <p:cond delay="0"/>
                                          </p:stCondLst>
                                        </p:cTn>
                                        <p:tgtEl>
                                          <p:spTgt spid="62"/>
                                        </p:tgtEl>
                                        <p:attrNameLst>
                                          <p:attrName>style.visibility</p:attrName>
                                        </p:attrNameLst>
                                      </p:cBhvr>
                                      <p:to>
                                        <p:strVal val="visible"/>
                                      </p:to>
                                    </p:set>
                                    <p:animEffect transition="in" filter="wipe(up)">
                                      <p:cBhvr>
                                        <p:cTn id="3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40" grpId="0" animBg="1"/>
      <p:bldP spid="40" grpId="1" animBg="1"/>
      <p:bldP spid="41" grpId="0" animBg="1"/>
      <p:bldP spid="41" grpId="1" animBg="1"/>
      <p:bldP spid="42"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工作</a:t>
            </a:r>
            <a:r>
              <a:rPr lang="zh-CN" altLang="en-US" sz="2000" b="1" dirty="0">
                <a:solidFill>
                  <a:schemeClr val="accent2"/>
                </a:solidFill>
                <a:latin typeface="Impact" pitchFamily="34" charset="0"/>
                <a:ea typeface="微软雅黑" pitchFamily="34" charset="-122"/>
                <a:cs typeface="宋体" pitchFamily="2" charset="-122"/>
              </a:rPr>
              <a:t>环境</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6" name="菱形 5"/>
          <p:cNvSpPr/>
          <p:nvPr/>
        </p:nvSpPr>
        <p:spPr>
          <a:xfrm>
            <a:off x="4210373" y="1202805"/>
            <a:ext cx="720080" cy="72008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dirty="0"/>
          </a:p>
        </p:txBody>
      </p:sp>
      <p:cxnSp>
        <p:nvCxnSpPr>
          <p:cNvPr id="8" name="直接连接符 7"/>
          <p:cNvCxnSpPr>
            <a:stCxn id="6" idx="2"/>
            <a:endCxn id="23" idx="0"/>
          </p:cNvCxnSpPr>
          <p:nvPr/>
        </p:nvCxnSpPr>
        <p:spPr>
          <a:xfrm>
            <a:off x="4570412" y="1922889"/>
            <a:ext cx="0" cy="165945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6" idx="1"/>
          </p:cNvCxnSpPr>
          <p:nvPr/>
        </p:nvCxnSpPr>
        <p:spPr>
          <a:xfrm flipH="1">
            <a:off x="3922341" y="1562844"/>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402065" y="1074449"/>
            <a:ext cx="2376263" cy="2805779"/>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p>
        </p:txBody>
      </p:sp>
      <p:cxnSp>
        <p:nvCxnSpPr>
          <p:cNvPr id="13" name="直接连接符 12"/>
          <p:cNvCxnSpPr/>
          <p:nvPr/>
        </p:nvCxnSpPr>
        <p:spPr>
          <a:xfrm>
            <a:off x="1487885" y="1562844"/>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20"/>
          <p:cNvSpPr>
            <a:spLocks noChangeArrowheads="1"/>
          </p:cNvSpPr>
          <p:nvPr/>
        </p:nvSpPr>
        <p:spPr bwMode="auto">
          <a:xfrm>
            <a:off x="1487884" y="1301150"/>
            <a:ext cx="1426344" cy="19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30000"/>
              </a:lnSpc>
              <a:spcBef>
                <a:spcPct val="0"/>
              </a:spcBef>
              <a:spcAft>
                <a:spcPct val="0"/>
              </a:spcAft>
            </a:pPr>
            <a:r>
              <a:rPr lang="zh-CN" altLang="en-US" sz="1100" b="1" dirty="0">
                <a:latin typeface="微软雅黑" panose="020B0503020204020204" pitchFamily="34" charset="-122"/>
                <a:ea typeface="微软雅黑" panose="020B0503020204020204" pitchFamily="34" charset="-122"/>
              </a:rPr>
              <a:t>环境要求</a:t>
            </a:r>
          </a:p>
        </p:txBody>
      </p:sp>
      <p:sp>
        <p:nvSpPr>
          <p:cNvPr id="15" name="Rectangle 20"/>
          <p:cNvSpPr>
            <a:spLocks noChangeArrowheads="1"/>
          </p:cNvSpPr>
          <p:nvPr/>
        </p:nvSpPr>
        <p:spPr bwMode="auto">
          <a:xfrm>
            <a:off x="1487885" y="1636429"/>
            <a:ext cx="2218432" cy="19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30000"/>
              </a:lnSpc>
              <a:spcBef>
                <a:spcPct val="0"/>
              </a:spcBef>
              <a:spcAft>
                <a:spcPct val="0"/>
              </a:spcAft>
            </a:pPr>
            <a:r>
              <a:rPr lang="zh-CN" altLang="en-US" sz="1100" dirty="0">
                <a:latin typeface="微软雅黑" panose="020B0503020204020204" pitchFamily="34" charset="-122"/>
                <a:ea typeface="微软雅黑" panose="020B0503020204020204" pitchFamily="34" charset="-122"/>
              </a:rPr>
              <a:t>教室、多媒体机房、实物投影仪等。</a:t>
            </a:r>
          </a:p>
        </p:txBody>
      </p:sp>
      <p:sp>
        <p:nvSpPr>
          <p:cNvPr id="23" name="菱形 22"/>
          <p:cNvSpPr/>
          <p:nvPr/>
        </p:nvSpPr>
        <p:spPr>
          <a:xfrm>
            <a:off x="4210373" y="3582340"/>
            <a:ext cx="720080" cy="72008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dirty="0"/>
          </a:p>
        </p:txBody>
      </p:sp>
      <p:cxnSp>
        <p:nvCxnSpPr>
          <p:cNvPr id="24" name="直接连接符 23"/>
          <p:cNvCxnSpPr/>
          <p:nvPr/>
        </p:nvCxnSpPr>
        <p:spPr>
          <a:xfrm flipH="1">
            <a:off x="4930451" y="3942379"/>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5356846" y="1922886"/>
            <a:ext cx="2376263" cy="2670945"/>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p>
        </p:txBody>
      </p:sp>
      <p:sp>
        <p:nvSpPr>
          <p:cNvPr id="26" name="矩形 25"/>
          <p:cNvSpPr/>
          <p:nvPr/>
        </p:nvSpPr>
        <p:spPr>
          <a:xfrm>
            <a:off x="5426524" y="2092237"/>
            <a:ext cx="2234572" cy="1349464"/>
          </a:xfrm>
          <a:prstGeom prst="rect">
            <a:avLst/>
          </a:prstGeom>
          <a:blipFill>
            <a:blip r:embed="rId2" cstate="print"/>
            <a:stretch>
              <a:fillRect/>
            </a:stretch>
          </a:blip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p>
        </p:txBody>
      </p:sp>
      <p:cxnSp>
        <p:nvCxnSpPr>
          <p:cNvPr id="27" name="直接连接符 26"/>
          <p:cNvCxnSpPr/>
          <p:nvPr/>
        </p:nvCxnSpPr>
        <p:spPr>
          <a:xfrm>
            <a:off x="5442664" y="3942379"/>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8" name="Rectangle 20"/>
          <p:cNvSpPr>
            <a:spLocks noChangeArrowheads="1"/>
          </p:cNvSpPr>
          <p:nvPr/>
        </p:nvSpPr>
        <p:spPr bwMode="auto">
          <a:xfrm>
            <a:off x="5442664" y="3680685"/>
            <a:ext cx="1426344" cy="19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30000"/>
              </a:lnSpc>
              <a:spcBef>
                <a:spcPct val="0"/>
              </a:spcBef>
              <a:spcAft>
                <a:spcPct val="0"/>
              </a:spcAft>
            </a:pPr>
            <a:r>
              <a:rPr lang="zh-CN" altLang="en-US" sz="1100" b="1" dirty="0">
                <a:latin typeface="微软雅黑" panose="020B0503020204020204" pitchFamily="34" charset="-122"/>
                <a:ea typeface="微软雅黑" panose="020B0503020204020204" pitchFamily="34" charset="-122"/>
              </a:rPr>
              <a:t>所需工具</a:t>
            </a:r>
          </a:p>
        </p:txBody>
      </p:sp>
      <p:sp>
        <p:nvSpPr>
          <p:cNvPr id="29" name="Rectangle 20"/>
          <p:cNvSpPr>
            <a:spLocks noChangeArrowheads="1"/>
          </p:cNvSpPr>
          <p:nvPr/>
        </p:nvSpPr>
        <p:spPr bwMode="auto">
          <a:xfrm>
            <a:off x="5442664" y="4010957"/>
            <a:ext cx="2218432" cy="196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30000"/>
              </a:lnSpc>
              <a:spcBef>
                <a:spcPct val="0"/>
              </a:spcBef>
              <a:spcAft>
                <a:spcPct val="0"/>
              </a:spcAft>
            </a:pPr>
            <a:r>
              <a:rPr lang="zh-CN" altLang="en-US" sz="1100" dirty="0">
                <a:latin typeface="微软雅黑" panose="020B0503020204020204" pitchFamily="34" charset="-122"/>
                <a:ea typeface="微软雅黑" panose="020B0503020204020204" pitchFamily="34" charset="-122"/>
              </a:rPr>
              <a:t>平面设计软件、铅笔、纸、橡皮等。</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540" y="2060820"/>
            <a:ext cx="2217311" cy="166213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3"/>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2"/>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300"/>
                                        <p:tgtEl>
                                          <p:spTgt spid="4"/>
                                        </p:tgtEl>
                                      </p:cBhvr>
                                    </p:animEffect>
                                    <p:anim calcmode="lin" valueType="num">
                                      <p:cBhvr>
                                        <p:cTn id="20" dur="300" fill="hold"/>
                                        <p:tgtEl>
                                          <p:spTgt spid="4"/>
                                        </p:tgtEl>
                                        <p:attrNameLst>
                                          <p:attrName>ppt_x</p:attrName>
                                        </p:attrNameLst>
                                      </p:cBhvr>
                                      <p:tavLst>
                                        <p:tav tm="0">
                                          <p:val>
                                            <p:strVal val="#ppt_x"/>
                                          </p:val>
                                        </p:tav>
                                        <p:tav tm="100000">
                                          <p:val>
                                            <p:strVal val="#ppt_x"/>
                                          </p:val>
                                        </p:tav>
                                      </p:tavLst>
                                    </p:anim>
                                    <p:anim calcmode="lin" valueType="num">
                                      <p:cBhvr>
                                        <p:cTn id="21" dur="300" fill="hold"/>
                                        <p:tgtEl>
                                          <p:spTgt spid="4"/>
                                        </p:tgtEl>
                                        <p:attrNameLst>
                                          <p:attrName>ppt_y</p:attrName>
                                        </p:attrNameLst>
                                      </p:cBhvr>
                                      <p:tavLst>
                                        <p:tav tm="0">
                                          <p:val>
                                            <p:strVal val="#ppt_y-.1"/>
                                          </p:val>
                                        </p:tav>
                                        <p:tav tm="100000">
                                          <p:val>
                                            <p:strVal val="#ppt_y"/>
                                          </p:val>
                                        </p:tav>
                                      </p:tavLst>
                                    </p:anim>
                                  </p:childTnLst>
                                </p:cTn>
                              </p:par>
                              <p:par>
                                <p:cTn id="22" presetID="53" presetClass="entr" presetSubtype="16" fill="hold" grpId="0" nodeType="withEffect">
                                  <p:stCondLst>
                                    <p:cond delay="100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22" presetClass="entr" presetSubtype="2" fill="hold" nodeType="withEffect">
                                  <p:stCondLst>
                                    <p:cond delay="1500"/>
                                  </p:stCondLst>
                                  <p:childTnLst>
                                    <p:set>
                                      <p:cBhvr>
                                        <p:cTn id="28" dur="1" fill="hold">
                                          <p:stCondLst>
                                            <p:cond delay="0"/>
                                          </p:stCondLst>
                                        </p:cTn>
                                        <p:tgtEl>
                                          <p:spTgt spid="18"/>
                                        </p:tgtEl>
                                        <p:attrNameLst>
                                          <p:attrName>style.visibility</p:attrName>
                                        </p:attrNameLst>
                                      </p:cBhvr>
                                      <p:to>
                                        <p:strVal val="visible"/>
                                      </p:to>
                                    </p:set>
                                    <p:animEffect transition="in" filter="wipe(right)">
                                      <p:cBhvr>
                                        <p:cTn id="29" dur="500"/>
                                        <p:tgtEl>
                                          <p:spTgt spid="18"/>
                                        </p:tgtEl>
                                      </p:cBhvr>
                                    </p:animEffect>
                                  </p:childTnLst>
                                </p:cTn>
                              </p:par>
                              <p:par>
                                <p:cTn id="30" presetID="2" presetClass="entr" presetSubtype="8"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00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0-#ppt_w/2"/>
                                          </p:val>
                                        </p:tav>
                                        <p:tav tm="100000">
                                          <p:val>
                                            <p:strVal val="#ppt_x"/>
                                          </p:val>
                                        </p:tav>
                                      </p:tavLst>
                                    </p:anim>
                                    <p:anim calcmode="lin" valueType="num">
                                      <p:cBhvr additive="base">
                                        <p:cTn id="37" dur="500" fill="hold"/>
                                        <p:tgtEl>
                                          <p:spTgt spid="5"/>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200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200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0-#ppt_w/2"/>
                                          </p:val>
                                        </p:tav>
                                        <p:tav tm="100000">
                                          <p:val>
                                            <p:strVal val="#ppt_x"/>
                                          </p:val>
                                        </p:tav>
                                      </p:tavLst>
                                    </p:anim>
                                    <p:anim calcmode="lin" valueType="num">
                                      <p:cBhvr additive="base">
                                        <p:cTn id="45" dur="500" fill="hold"/>
                                        <p:tgtEl>
                                          <p:spTgt spid="14"/>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200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0-#ppt_w/2"/>
                                          </p:val>
                                        </p:tav>
                                        <p:tav tm="100000">
                                          <p:val>
                                            <p:strVal val="#ppt_x"/>
                                          </p:val>
                                        </p:tav>
                                      </p:tavLst>
                                    </p:anim>
                                    <p:anim calcmode="lin" valueType="num">
                                      <p:cBhvr additive="base">
                                        <p:cTn id="49" dur="500" fill="hold"/>
                                        <p:tgtEl>
                                          <p:spTgt spid="15"/>
                                        </p:tgtEl>
                                        <p:attrNameLst>
                                          <p:attrName>ppt_y</p:attrName>
                                        </p:attrNameLst>
                                      </p:cBhvr>
                                      <p:tavLst>
                                        <p:tav tm="0">
                                          <p:val>
                                            <p:strVal val="#ppt_y"/>
                                          </p:val>
                                        </p:tav>
                                        <p:tav tm="100000">
                                          <p:val>
                                            <p:strVal val="#ppt_y"/>
                                          </p:val>
                                        </p:tav>
                                      </p:tavLst>
                                    </p:anim>
                                  </p:childTnLst>
                                </p:cTn>
                              </p:par>
                              <p:par>
                                <p:cTn id="50" presetID="22" presetClass="entr" presetSubtype="1" fill="hold" nodeType="withEffect">
                                  <p:stCondLst>
                                    <p:cond delay="2500"/>
                                  </p:stCondLst>
                                  <p:childTnLst>
                                    <p:set>
                                      <p:cBhvr>
                                        <p:cTn id="51" dur="1" fill="hold">
                                          <p:stCondLst>
                                            <p:cond delay="0"/>
                                          </p:stCondLst>
                                        </p:cTn>
                                        <p:tgtEl>
                                          <p:spTgt spid="8"/>
                                        </p:tgtEl>
                                        <p:attrNameLst>
                                          <p:attrName>style.visibility</p:attrName>
                                        </p:attrNameLst>
                                      </p:cBhvr>
                                      <p:to>
                                        <p:strVal val="visible"/>
                                      </p:to>
                                    </p:set>
                                    <p:animEffect transition="in" filter="wipe(up)">
                                      <p:cBhvr>
                                        <p:cTn id="52" dur="500"/>
                                        <p:tgtEl>
                                          <p:spTgt spid="8"/>
                                        </p:tgtEl>
                                      </p:cBhvr>
                                    </p:animEffect>
                                  </p:childTnLst>
                                </p:cTn>
                              </p:par>
                              <p:par>
                                <p:cTn id="53" presetID="53" presetClass="entr" presetSubtype="16" fill="hold" grpId="0" nodeType="withEffect">
                                  <p:stCondLst>
                                    <p:cond delay="300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ppt_w</p:attrName>
                                        </p:attrNameLst>
                                      </p:cBhvr>
                                      <p:tavLst>
                                        <p:tav tm="0">
                                          <p:val>
                                            <p:fltVal val="0"/>
                                          </p:val>
                                        </p:tav>
                                        <p:tav tm="100000">
                                          <p:val>
                                            <p:strVal val="#ppt_w"/>
                                          </p:val>
                                        </p:tav>
                                      </p:tavLst>
                                    </p:anim>
                                    <p:anim calcmode="lin" valueType="num">
                                      <p:cBhvr>
                                        <p:cTn id="56" dur="500" fill="hold"/>
                                        <p:tgtEl>
                                          <p:spTgt spid="23"/>
                                        </p:tgtEl>
                                        <p:attrNameLst>
                                          <p:attrName>ppt_h</p:attrName>
                                        </p:attrNameLst>
                                      </p:cBhvr>
                                      <p:tavLst>
                                        <p:tav tm="0">
                                          <p:val>
                                            <p:fltVal val="0"/>
                                          </p:val>
                                        </p:tav>
                                        <p:tav tm="100000">
                                          <p:val>
                                            <p:strVal val="#ppt_h"/>
                                          </p:val>
                                        </p:tav>
                                      </p:tavLst>
                                    </p:anim>
                                    <p:animEffect transition="in" filter="fade">
                                      <p:cBhvr>
                                        <p:cTn id="57" dur="500"/>
                                        <p:tgtEl>
                                          <p:spTgt spid="23"/>
                                        </p:tgtEl>
                                      </p:cBhvr>
                                    </p:animEffect>
                                  </p:childTnLst>
                                </p:cTn>
                              </p:par>
                              <p:par>
                                <p:cTn id="58" presetID="22" presetClass="entr" presetSubtype="8" fill="hold" nodeType="withEffect">
                                  <p:stCondLst>
                                    <p:cond delay="350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par>
                                <p:cTn id="61" presetID="2" presetClass="entr" presetSubtype="2" fill="hold" grpId="0" nodeType="withEffect">
                                  <p:stCondLst>
                                    <p:cond delay="400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1+#ppt_w/2"/>
                                          </p:val>
                                        </p:tav>
                                        <p:tav tm="100000">
                                          <p:val>
                                            <p:strVal val="#ppt_x"/>
                                          </p:val>
                                        </p:tav>
                                      </p:tavLst>
                                    </p:anim>
                                    <p:anim calcmode="lin" valueType="num">
                                      <p:cBhvr additive="base">
                                        <p:cTn id="64" dur="500" fill="hold"/>
                                        <p:tgtEl>
                                          <p:spTgt spid="25"/>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400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1+#ppt_w/2"/>
                                          </p:val>
                                        </p:tav>
                                        <p:tav tm="100000">
                                          <p:val>
                                            <p:strVal val="#ppt_x"/>
                                          </p:val>
                                        </p:tav>
                                      </p:tavLst>
                                    </p:anim>
                                    <p:anim calcmode="lin" valueType="num">
                                      <p:cBhvr additive="base">
                                        <p:cTn id="68" dur="500" fill="hold"/>
                                        <p:tgtEl>
                                          <p:spTgt spid="26"/>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400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1+#ppt_w/2"/>
                                          </p:val>
                                        </p:tav>
                                        <p:tav tm="100000">
                                          <p:val>
                                            <p:strVal val="#ppt_x"/>
                                          </p:val>
                                        </p:tav>
                                      </p:tavLst>
                                    </p:anim>
                                    <p:anim calcmode="lin" valueType="num">
                                      <p:cBhvr additive="base">
                                        <p:cTn id="72" dur="500" fill="hold"/>
                                        <p:tgtEl>
                                          <p:spTgt spid="28"/>
                                        </p:tgtEl>
                                        <p:attrNameLst>
                                          <p:attrName>ppt_y</p:attrName>
                                        </p:attrNameLst>
                                      </p:cBhvr>
                                      <p:tavLst>
                                        <p:tav tm="0">
                                          <p:val>
                                            <p:strVal val="#ppt_y"/>
                                          </p:val>
                                        </p:tav>
                                        <p:tav tm="100000">
                                          <p:val>
                                            <p:strVal val="#ppt_y"/>
                                          </p:val>
                                        </p:tav>
                                      </p:tavLst>
                                    </p:anim>
                                  </p:childTnLst>
                                </p:cTn>
                              </p:par>
                              <p:par>
                                <p:cTn id="73" presetID="2" presetClass="entr" presetSubtype="2" fill="hold" nodeType="withEffect">
                                  <p:stCondLst>
                                    <p:cond delay="400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fill="hold"/>
                                        <p:tgtEl>
                                          <p:spTgt spid="27"/>
                                        </p:tgtEl>
                                        <p:attrNameLst>
                                          <p:attrName>ppt_x</p:attrName>
                                        </p:attrNameLst>
                                      </p:cBhvr>
                                      <p:tavLst>
                                        <p:tav tm="0">
                                          <p:val>
                                            <p:strVal val="1+#ppt_w/2"/>
                                          </p:val>
                                        </p:tav>
                                        <p:tav tm="100000">
                                          <p:val>
                                            <p:strVal val="#ppt_x"/>
                                          </p:val>
                                        </p:tav>
                                      </p:tavLst>
                                    </p:anim>
                                    <p:anim calcmode="lin" valueType="num">
                                      <p:cBhvr additive="base">
                                        <p:cTn id="76" dur="500" fill="hold"/>
                                        <p:tgtEl>
                                          <p:spTgt spid="27"/>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4000"/>
                                  </p:stCondLst>
                                  <p:childTnLst>
                                    <p:set>
                                      <p:cBhvr>
                                        <p:cTn id="78" dur="1" fill="hold">
                                          <p:stCondLst>
                                            <p:cond delay="0"/>
                                          </p:stCondLst>
                                        </p:cTn>
                                        <p:tgtEl>
                                          <p:spTgt spid="29"/>
                                        </p:tgtEl>
                                        <p:attrNameLst>
                                          <p:attrName>style.visibility</p:attrName>
                                        </p:attrNameLst>
                                      </p:cBhvr>
                                      <p:to>
                                        <p:strVal val="visible"/>
                                      </p:to>
                                    </p:set>
                                    <p:anim calcmode="lin" valueType="num">
                                      <p:cBhvr additive="base">
                                        <p:cTn id="79" dur="500" fill="hold"/>
                                        <p:tgtEl>
                                          <p:spTgt spid="29"/>
                                        </p:tgtEl>
                                        <p:attrNameLst>
                                          <p:attrName>ppt_x</p:attrName>
                                        </p:attrNameLst>
                                      </p:cBhvr>
                                      <p:tavLst>
                                        <p:tav tm="0">
                                          <p:val>
                                            <p:strVal val="1+#ppt_w/2"/>
                                          </p:val>
                                        </p:tav>
                                        <p:tav tm="100000">
                                          <p:val>
                                            <p:strVal val="#ppt_x"/>
                                          </p:val>
                                        </p:tav>
                                      </p:tavLst>
                                    </p:anim>
                                    <p:anim calcmode="lin" valueType="num">
                                      <p:cBhvr additive="base">
                                        <p:cTn id="8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p:bldP spid="6" grpId="0" animBg="1"/>
      <p:bldP spid="9" grpId="0" animBg="1"/>
      <p:bldP spid="14" grpId="0"/>
      <p:bldP spid="15" grpId="0"/>
      <p:bldP spid="23" grpId="0" animBg="1"/>
      <p:bldP spid="25" grpId="0" animBg="1"/>
      <p:bldP spid="26" grpId="0" animBg="1"/>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rcRect l="17715" t="22447" r="14013" b="28080"/>
          <a:stretch>
            <a:fillRect/>
          </a:stretch>
        </p:blipFill>
        <p:spPr>
          <a:xfrm>
            <a:off x="941270" y="1202956"/>
            <a:ext cx="2998543" cy="2998543"/>
          </a:xfrm>
          <a:custGeom>
            <a:avLst/>
            <a:gdLst>
              <a:gd name="connsiteX0" fmla="*/ 1499272 w 2998543"/>
              <a:gd name="connsiteY0" fmla="*/ 0 h 2998543"/>
              <a:gd name="connsiteX1" fmla="*/ 2998543 w 2998543"/>
              <a:gd name="connsiteY1" fmla="*/ 1499272 h 2998543"/>
              <a:gd name="connsiteX2" fmla="*/ 1499272 w 2998543"/>
              <a:gd name="connsiteY2" fmla="*/ 2998543 h 2998543"/>
              <a:gd name="connsiteX3" fmla="*/ 0 w 2998543"/>
              <a:gd name="connsiteY3" fmla="*/ 1499272 h 2998543"/>
            </a:gdLst>
            <a:ahLst/>
            <a:cxnLst>
              <a:cxn ang="0">
                <a:pos x="connsiteX0" y="connsiteY0"/>
              </a:cxn>
              <a:cxn ang="0">
                <a:pos x="connsiteX1" y="connsiteY1"/>
              </a:cxn>
              <a:cxn ang="0">
                <a:pos x="connsiteX2" y="connsiteY2"/>
              </a:cxn>
              <a:cxn ang="0">
                <a:pos x="connsiteX3" y="connsiteY3"/>
              </a:cxn>
            </a:cxnLst>
            <a:rect l="l" t="t" r="r" b="b"/>
            <a:pathLst>
              <a:path w="2998543" h="2998543">
                <a:moveTo>
                  <a:pt x="1499272" y="0"/>
                </a:moveTo>
                <a:lnTo>
                  <a:pt x="2998543" y="1499272"/>
                </a:lnTo>
                <a:lnTo>
                  <a:pt x="1499272" y="2998543"/>
                </a:lnTo>
                <a:lnTo>
                  <a:pt x="0" y="1499272"/>
                </a:lnTo>
                <a:close/>
              </a:path>
            </a:pathLst>
          </a:custGeom>
        </p:spPr>
      </p:pic>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13" name="菱形 112"/>
          <p:cNvSpPr/>
          <p:nvPr/>
        </p:nvSpPr>
        <p:spPr>
          <a:xfrm>
            <a:off x="778418" y="1692209"/>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985909" y="1905929"/>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Rectangle 24"/>
          <p:cNvSpPr>
            <a:spLocks noChangeArrowheads="1"/>
          </p:cNvSpPr>
          <p:nvPr/>
        </p:nvSpPr>
        <p:spPr bwMode="auto">
          <a:xfrm>
            <a:off x="4570408" y="1654428"/>
            <a:ext cx="3991581" cy="20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a:t>
            </a:r>
            <a:r>
              <a:rPr lang="zh-CN" altLang="en-US" sz="1200" b="1" dirty="0">
                <a:latin typeface="微软雅黑" panose="020B0503020204020204" pitchFamily="34" charset="-122"/>
                <a:ea typeface="微软雅黑" panose="020B0503020204020204" pitchFamily="34" charset="-122"/>
              </a:rPr>
              <a:t>）招贴的概念。</a:t>
            </a:r>
            <a:endParaRPr lang="en-US" altLang="zh-CN" sz="1200" b="1" dirty="0">
              <a:latin typeface="微软雅黑" panose="020B0503020204020204" pitchFamily="34" charset="-122"/>
              <a:ea typeface="微软雅黑" panose="020B0503020204020204" pitchFamily="34" charset="-122"/>
            </a:endParaRPr>
          </a:p>
        </p:txBody>
      </p:sp>
      <p:sp>
        <p:nvSpPr>
          <p:cNvPr id="120" name="Rectangle 24"/>
          <p:cNvSpPr>
            <a:spLocks noChangeArrowheads="1"/>
          </p:cNvSpPr>
          <p:nvPr/>
        </p:nvSpPr>
        <p:spPr bwMode="auto">
          <a:xfrm>
            <a:off x="4570412" y="2116524"/>
            <a:ext cx="3791995" cy="153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38" indent="-171438">
              <a:lnSpc>
                <a:spcPct val="12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招贴，英文为</a:t>
            </a:r>
            <a:r>
              <a:rPr lang="en-US" altLang="zh-CN" sz="1200" dirty="0">
                <a:latin typeface="微软雅黑" panose="020B0503020204020204" pitchFamily="34" charset="-122"/>
                <a:ea typeface="微软雅黑" panose="020B0503020204020204" pitchFamily="34" charset="-122"/>
              </a:rPr>
              <a:t>Poster</a:t>
            </a:r>
            <a:r>
              <a:rPr lang="zh-CN" altLang="en-US" sz="1200" dirty="0">
                <a:latin typeface="微软雅黑" panose="020B0503020204020204" pitchFamily="34" charset="-122"/>
                <a:ea typeface="微软雅黑" panose="020B0503020204020204" pitchFamily="34" charset="-122"/>
              </a:rPr>
              <a:t>，原意指在公共场所展示的告示。在伦敦“国际教科书出版公司”出版的广告词典中，招贴是指张贴于纸板、墙、木板或车辆上的印刷广告。还有一种解释从</a:t>
            </a:r>
            <a:r>
              <a:rPr lang="en-US" altLang="zh-CN" sz="1200" dirty="0">
                <a:latin typeface="微软雅黑" panose="020B0503020204020204" pitchFamily="34" charset="-122"/>
                <a:ea typeface="微软雅黑" panose="020B0503020204020204" pitchFamily="34" charset="-122"/>
              </a:rPr>
              <a:t>Poster </a:t>
            </a:r>
            <a:r>
              <a:rPr lang="zh-CN" altLang="en-US" sz="1200" dirty="0">
                <a:latin typeface="微软雅黑" panose="020B0503020204020204" pitchFamily="34" charset="-122"/>
                <a:ea typeface="微软雅黑" panose="020B0503020204020204" pitchFamily="34" charset="-122"/>
              </a:rPr>
              <a:t>的词语结构及典故入手，认为“</a:t>
            </a:r>
            <a:r>
              <a:rPr lang="en-US" altLang="zh-CN" sz="1200" dirty="0">
                <a:latin typeface="微软雅黑" panose="020B0503020204020204" pitchFamily="34" charset="-122"/>
                <a:ea typeface="微软雅黑" panose="020B0503020204020204" pitchFamily="34" charset="-122"/>
              </a:rPr>
              <a:t>Poster”</a:t>
            </a:r>
            <a:r>
              <a:rPr lang="zh-CN" altLang="en-US" sz="1200" dirty="0">
                <a:latin typeface="微软雅黑" panose="020B0503020204020204" pitchFamily="34" charset="-122"/>
                <a:ea typeface="微软雅黑" panose="020B0503020204020204" pitchFamily="34" charset="-122"/>
              </a:rPr>
              <a:t>是从“</a:t>
            </a:r>
            <a:r>
              <a:rPr lang="en-US" altLang="zh-CN" sz="1200" dirty="0">
                <a:latin typeface="微软雅黑" panose="020B0503020204020204" pitchFamily="34" charset="-122"/>
                <a:ea typeface="微软雅黑" panose="020B0503020204020204" pitchFamily="34" charset="-122"/>
              </a:rPr>
              <a:t>Post”</a:t>
            </a:r>
            <a:r>
              <a:rPr lang="zh-CN" altLang="en-US" sz="1200" dirty="0">
                <a:latin typeface="微软雅黑" panose="020B0503020204020204" pitchFamily="34" charset="-122"/>
                <a:ea typeface="微软雅黑" panose="020B0503020204020204" pitchFamily="34" charset="-122"/>
              </a:rPr>
              <a:t>演化而来的，而“</a:t>
            </a:r>
            <a:r>
              <a:rPr lang="en-US" altLang="zh-CN" sz="1200" dirty="0">
                <a:latin typeface="微软雅黑" panose="020B0503020204020204" pitchFamily="34" charset="-122"/>
                <a:ea typeface="微软雅黑" panose="020B0503020204020204" pitchFamily="34" charset="-122"/>
              </a:rPr>
              <a:t>Post”</a:t>
            </a:r>
            <a:r>
              <a:rPr lang="zh-CN" altLang="en-US" sz="1200" dirty="0">
                <a:latin typeface="微软雅黑" panose="020B0503020204020204" pitchFamily="34" charset="-122"/>
                <a:ea typeface="微软雅黑" panose="020B0503020204020204" pitchFamily="34" charset="-122"/>
              </a:rPr>
              <a:t>原意有“柱子”的意思，所以“</a:t>
            </a:r>
            <a:r>
              <a:rPr lang="en-US" altLang="zh-CN" sz="1200" dirty="0">
                <a:latin typeface="微软雅黑" panose="020B0503020204020204" pitchFamily="34" charset="-122"/>
                <a:ea typeface="微软雅黑" panose="020B0503020204020204" pitchFamily="34" charset="-122"/>
              </a:rPr>
              <a:t>Poster”</a:t>
            </a:r>
            <a:r>
              <a:rPr lang="zh-CN" altLang="en-US" sz="1200" dirty="0">
                <a:latin typeface="微软雅黑" panose="020B0503020204020204" pitchFamily="34" charset="-122"/>
                <a:ea typeface="微软雅黑" panose="020B0503020204020204" pitchFamily="34" charset="-122"/>
              </a:rPr>
              <a:t>又指张贴于柱子上的告示。在我国招贴又称为“海报”。</a:t>
            </a:r>
            <a:endParaRPr lang="en-US" altLang="zh-CN" sz="1200" dirty="0">
              <a:latin typeface="微软雅黑" panose="020B0503020204020204" pitchFamily="34" charset="-122"/>
              <a:ea typeface="微软雅黑" panose="020B0503020204020204" pitchFamily="34" charset="-122"/>
            </a:endParaRPr>
          </a:p>
        </p:txBody>
      </p:sp>
      <p:sp>
        <p:nvSpPr>
          <p:cNvPr id="121" name="菱形 120"/>
          <p:cNvSpPr/>
          <p:nvPr/>
        </p:nvSpPr>
        <p:spPr>
          <a:xfrm>
            <a:off x="3557612" y="1797506"/>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3766951" y="2006330"/>
            <a:ext cx="219356"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菱形 122"/>
          <p:cNvSpPr/>
          <p:nvPr/>
        </p:nvSpPr>
        <p:spPr>
          <a:xfrm>
            <a:off x="1097435" y="2579708"/>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1881988" y="2944257"/>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Rectangle 24"/>
          <p:cNvSpPr>
            <a:spLocks noChangeArrowheads="1"/>
          </p:cNvSpPr>
          <p:nvPr/>
        </p:nvSpPr>
        <p:spPr bwMode="auto">
          <a:xfrm>
            <a:off x="1447714" y="3298883"/>
            <a:ext cx="1108850" cy="53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商业类招贴</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的特性</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1234333" y="3783288"/>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1666566" y="2365793"/>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21"/>
                                            </p:tgtEl>
                                            <p:attrNameLst>
                                              <p:attrName>style.visibility</p:attrName>
                                            </p:attrNameLst>
                                          </p:cBhvr>
                                          <p:to>
                                            <p:strVal val="visible"/>
                                          </p:to>
                                        </p:set>
                                        <p:animEffect transition="in" filter="wheel(1)">
                                          <p:cBhvr>
                                            <p:cTn id="36" dur="500"/>
                                            <p:tgtEl>
                                              <p:spTgt spid="21"/>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500"/>
                                            <p:tgtEl>
                                              <p:spTgt spid="118"/>
                                            </p:tgtEl>
                                          </p:cBhvr>
                                        </p:animEffect>
                                        <p:anim calcmode="lin" valueType="num">
                                          <p:cBhvr>
                                            <p:cTn id="70" dur="500" fill="hold"/>
                                            <p:tgtEl>
                                              <p:spTgt spid="118"/>
                                            </p:tgtEl>
                                            <p:attrNameLst>
                                              <p:attrName>ppt_x</p:attrName>
                                            </p:attrNameLst>
                                          </p:cBhvr>
                                          <p:tavLst>
                                            <p:tav tm="0">
                                              <p:val>
                                                <p:strVal val="#ppt_x"/>
                                              </p:val>
                                            </p:tav>
                                            <p:tav tm="100000">
                                              <p:val>
                                                <p:strVal val="#ppt_x"/>
                                              </p:val>
                                            </p:tav>
                                          </p:tavLst>
                                        </p:anim>
                                        <p:anim calcmode="lin" valueType="num">
                                          <p:cBhvr>
                                            <p:cTn id="71" dur="500" fill="hold"/>
                                            <p:tgtEl>
                                              <p:spTgt spid="118"/>
                                            </p:tgtEl>
                                            <p:attrNameLst>
                                              <p:attrName>ppt_y</p:attrName>
                                            </p:attrNameLst>
                                          </p:cBhvr>
                                          <p:tavLst>
                                            <p:tav tm="0">
                                              <p:val>
                                                <p:strVal val="#ppt_y+.1"/>
                                              </p:val>
                                            </p:tav>
                                            <p:tav tm="100000">
                                              <p:val>
                                                <p:strVal val="#ppt_y"/>
                                              </p:val>
                                            </p:tav>
                                          </p:tavLst>
                                        </p:anim>
                                      </p:childTnLst>
                                    </p:cTn>
                                  </p:par>
                                  <p:par>
                                    <p:cTn id="72" presetID="2" presetClass="entr" presetSubtype="2" fill="hold" grpId="0" nodeType="withEffect" p14:presetBounceEnd="60000">
                                      <p:stCondLst>
                                        <p:cond delay="3100"/>
                                      </p:stCondLst>
                                      <p:childTnLst>
                                        <p:set>
                                          <p:cBhvr>
                                            <p:cTn id="73" dur="1" fill="hold">
                                              <p:stCondLst>
                                                <p:cond delay="0"/>
                                              </p:stCondLst>
                                            </p:cTn>
                                            <p:tgtEl>
                                              <p:spTgt spid="119"/>
                                            </p:tgtEl>
                                            <p:attrNameLst>
                                              <p:attrName>style.visibility</p:attrName>
                                            </p:attrNameLst>
                                          </p:cBhvr>
                                          <p:to>
                                            <p:strVal val="visible"/>
                                          </p:to>
                                        </p:set>
                                        <p:anim calcmode="lin" valueType="num" p14:bounceEnd="60000">
                                          <p:cBhvr additive="base">
                                            <p:cTn id="74" dur="500" fill="hold"/>
                                            <p:tgtEl>
                                              <p:spTgt spid="119"/>
                                            </p:tgtEl>
                                            <p:attrNameLst>
                                              <p:attrName>ppt_x</p:attrName>
                                            </p:attrNameLst>
                                          </p:cBhvr>
                                          <p:tavLst>
                                            <p:tav tm="0">
                                              <p:val>
                                                <p:strVal val="1+#ppt_w/2"/>
                                              </p:val>
                                            </p:tav>
                                            <p:tav tm="100000">
                                              <p:val>
                                                <p:strVal val="#ppt_x"/>
                                              </p:val>
                                            </p:tav>
                                          </p:tavLst>
                                        </p:anim>
                                        <p:anim calcmode="lin" valueType="num" p14:bounceEnd="60000">
                                          <p:cBhvr additive="base">
                                            <p:cTn id="75" dur="500" fill="hold"/>
                                            <p:tgtEl>
                                              <p:spTgt spid="119"/>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14:presetBounceEnd="60000">
                                      <p:stCondLst>
                                        <p:cond delay="3100"/>
                                      </p:stCondLst>
                                      <p:childTnLst>
                                        <p:set>
                                          <p:cBhvr>
                                            <p:cTn id="77" dur="1" fill="hold">
                                              <p:stCondLst>
                                                <p:cond delay="0"/>
                                              </p:stCondLst>
                                            </p:cTn>
                                            <p:tgtEl>
                                              <p:spTgt spid="120"/>
                                            </p:tgtEl>
                                            <p:attrNameLst>
                                              <p:attrName>style.visibility</p:attrName>
                                            </p:attrNameLst>
                                          </p:cBhvr>
                                          <p:to>
                                            <p:strVal val="visible"/>
                                          </p:to>
                                        </p:set>
                                        <p:anim calcmode="lin" valueType="num" p14:bounceEnd="60000">
                                          <p:cBhvr additive="base">
                                            <p:cTn id="78"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79"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19" grpId="0"/>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21"/>
                                            </p:tgtEl>
                                            <p:attrNameLst>
                                              <p:attrName>style.visibility</p:attrName>
                                            </p:attrNameLst>
                                          </p:cBhvr>
                                          <p:to>
                                            <p:strVal val="visible"/>
                                          </p:to>
                                        </p:set>
                                        <p:animEffect transition="in" filter="wheel(1)">
                                          <p:cBhvr>
                                            <p:cTn id="36" dur="500"/>
                                            <p:tgtEl>
                                              <p:spTgt spid="21"/>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500"/>
                                            <p:tgtEl>
                                              <p:spTgt spid="118"/>
                                            </p:tgtEl>
                                          </p:cBhvr>
                                        </p:animEffect>
                                        <p:anim calcmode="lin" valueType="num">
                                          <p:cBhvr>
                                            <p:cTn id="70" dur="500" fill="hold"/>
                                            <p:tgtEl>
                                              <p:spTgt spid="118"/>
                                            </p:tgtEl>
                                            <p:attrNameLst>
                                              <p:attrName>ppt_x</p:attrName>
                                            </p:attrNameLst>
                                          </p:cBhvr>
                                          <p:tavLst>
                                            <p:tav tm="0">
                                              <p:val>
                                                <p:strVal val="#ppt_x"/>
                                              </p:val>
                                            </p:tav>
                                            <p:tav tm="100000">
                                              <p:val>
                                                <p:strVal val="#ppt_x"/>
                                              </p:val>
                                            </p:tav>
                                          </p:tavLst>
                                        </p:anim>
                                        <p:anim calcmode="lin" valueType="num">
                                          <p:cBhvr>
                                            <p:cTn id="71" dur="500" fill="hold"/>
                                            <p:tgtEl>
                                              <p:spTgt spid="118"/>
                                            </p:tgtEl>
                                            <p:attrNameLst>
                                              <p:attrName>ppt_y</p:attrName>
                                            </p:attrNameLst>
                                          </p:cBhvr>
                                          <p:tavLst>
                                            <p:tav tm="0">
                                              <p:val>
                                                <p:strVal val="#ppt_y+.1"/>
                                              </p:val>
                                            </p:tav>
                                            <p:tav tm="100000">
                                              <p:val>
                                                <p:strVal val="#ppt_y"/>
                                              </p:val>
                                            </p:tav>
                                          </p:tavLst>
                                        </p:anim>
                                      </p:childTnLst>
                                    </p:cTn>
                                  </p:par>
                                  <p:par>
                                    <p:cTn id="72" presetID="2" presetClass="entr" presetSubtype="2" fill="hold" grpId="0" nodeType="withEffect">
                                      <p:stCondLst>
                                        <p:cond delay="3100"/>
                                      </p:stCondLst>
                                      <p:childTnLst>
                                        <p:set>
                                          <p:cBhvr>
                                            <p:cTn id="73" dur="1" fill="hold">
                                              <p:stCondLst>
                                                <p:cond delay="0"/>
                                              </p:stCondLst>
                                            </p:cTn>
                                            <p:tgtEl>
                                              <p:spTgt spid="119"/>
                                            </p:tgtEl>
                                            <p:attrNameLst>
                                              <p:attrName>style.visibility</p:attrName>
                                            </p:attrNameLst>
                                          </p:cBhvr>
                                          <p:to>
                                            <p:strVal val="visible"/>
                                          </p:to>
                                        </p:set>
                                        <p:anim calcmode="lin" valueType="num">
                                          <p:cBhvr additive="base">
                                            <p:cTn id="74" dur="500" fill="hold"/>
                                            <p:tgtEl>
                                              <p:spTgt spid="119"/>
                                            </p:tgtEl>
                                            <p:attrNameLst>
                                              <p:attrName>ppt_x</p:attrName>
                                            </p:attrNameLst>
                                          </p:cBhvr>
                                          <p:tavLst>
                                            <p:tav tm="0">
                                              <p:val>
                                                <p:strVal val="1+#ppt_w/2"/>
                                              </p:val>
                                            </p:tav>
                                            <p:tav tm="100000">
                                              <p:val>
                                                <p:strVal val="#ppt_x"/>
                                              </p:val>
                                            </p:tav>
                                          </p:tavLst>
                                        </p:anim>
                                        <p:anim calcmode="lin" valueType="num">
                                          <p:cBhvr additive="base">
                                            <p:cTn id="75" dur="500" fill="hold"/>
                                            <p:tgtEl>
                                              <p:spTgt spid="119"/>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stCondLst>
                                        <p:cond delay="3100"/>
                                      </p:stCondLst>
                                      <p:childTnLst>
                                        <p:set>
                                          <p:cBhvr>
                                            <p:cTn id="77" dur="1" fill="hold">
                                              <p:stCondLst>
                                                <p:cond delay="0"/>
                                              </p:stCondLst>
                                            </p:cTn>
                                            <p:tgtEl>
                                              <p:spTgt spid="120"/>
                                            </p:tgtEl>
                                            <p:attrNameLst>
                                              <p:attrName>style.visibility</p:attrName>
                                            </p:attrNameLst>
                                          </p:cBhvr>
                                          <p:to>
                                            <p:strVal val="visible"/>
                                          </p:to>
                                        </p:set>
                                        <p:anim calcmode="lin" valueType="num">
                                          <p:cBhvr additive="base">
                                            <p:cTn id="78" dur="500" fill="hold"/>
                                            <p:tgtEl>
                                              <p:spTgt spid="120"/>
                                            </p:tgtEl>
                                            <p:attrNameLst>
                                              <p:attrName>ppt_x</p:attrName>
                                            </p:attrNameLst>
                                          </p:cBhvr>
                                          <p:tavLst>
                                            <p:tav tm="0">
                                              <p:val>
                                                <p:strVal val="1+#ppt_w/2"/>
                                              </p:val>
                                            </p:tav>
                                            <p:tav tm="100000">
                                              <p:val>
                                                <p:strVal val="#ppt_x"/>
                                              </p:val>
                                            </p:tav>
                                          </p:tavLst>
                                        </p:anim>
                                        <p:anim calcmode="lin" valueType="num">
                                          <p:cBhvr additive="base">
                                            <p:cTn id="79"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19" grpId="0"/>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Fallback>
  </mc:AlternateContent>
</p:sld>
</file>

<file path=ppt/theme/theme1.xml><?xml version="1.0" encoding="utf-8"?>
<a:theme xmlns:a="http://schemas.openxmlformats.org/drawingml/2006/main" name="Office 主题​​">
  <a:themeElements>
    <a:clrScheme name="蓝绿色">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1595</TotalTime>
  <Words>5000</Words>
  <Application>Microsoft Office PowerPoint</Application>
  <PresentationFormat>自定义</PresentationFormat>
  <Paragraphs>244</Paragraphs>
  <Slides>53</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53</vt:i4>
      </vt:variant>
    </vt:vector>
  </HeadingPairs>
  <TitlesOfParts>
    <vt:vector size="60" baseType="lpstr">
      <vt:lpstr>微软雅黑</vt:lpstr>
      <vt:lpstr>Arial</vt:lpstr>
      <vt:lpstr>Calibri</vt:lpstr>
      <vt:lpstr>Calibri Light</vt:lpstr>
      <vt:lpstr>Impact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ma chong</cp:lastModifiedBy>
  <cp:revision>161</cp:revision>
  <dcterms:created xsi:type="dcterms:W3CDTF">2016-02-29T06:04:00Z</dcterms:created>
  <dcterms:modified xsi:type="dcterms:W3CDTF">2023-03-11T05:46:22Z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2052-10.1.0.5559</vt:lpwstr>
  </property>
</Properties>
</file>