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90" r:id="rId3"/>
    <p:sldId id="553" r:id="rId4"/>
    <p:sldId id="547" r:id="rId5"/>
    <p:sldId id="533" r:id="rId6"/>
    <p:sldId id="548" r:id="rId7"/>
    <p:sldId id="539" r:id="rId8"/>
    <p:sldId id="552" r:id="rId9"/>
    <p:sldId id="433" r:id="rId10"/>
  </p:sldIdLst>
  <p:sldSz cx="12192000" cy="6858000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89"/>
    <a:srgbClr val="BDE0C1"/>
    <a:srgbClr val="5DA9A5"/>
    <a:srgbClr val="FFFFFF"/>
    <a:srgbClr val="5F8ADF"/>
    <a:srgbClr val="D4BA3A"/>
    <a:srgbClr val="2E67A5"/>
    <a:srgbClr val="5988DD"/>
    <a:srgbClr val="77956D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50" d="100"/>
          <a:sy n="50" d="100"/>
        </p:scale>
        <p:origin x="-1267" y="-72"/>
      </p:cViewPr>
      <p:guideLst>
        <p:guide orient="horz" pos="1771"/>
        <p:guide pos="38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6" name="Rectangle 4"/>
          <p:cNvSpPr>
            <a:spLocks noGrp="1"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Click to edit Master text styles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457200" marR="0" lvl="1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Second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914400" marR="0" lvl="2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Third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371600" marR="0" lvl="3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Fourth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  <a:p>
            <a:pPr marL="1828800" marR="0" lvl="4" indent="0" algn="l" defTabSz="914400" rtl="0" eaLnBrk="0" fontAlgn="base" latinLnBrk="1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ulim" panose="020B0600000101010101" pitchFamily="34" charset="-127"/>
                <a:ea typeface="Gulim" panose="020B0600000101010101" pitchFamily="34" charset="-127"/>
                <a:cs typeface="+mn-cs"/>
              </a:rPr>
              <a:t>Fifth level</a:t>
            </a: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ulim" panose="020B0600000101010101" pitchFamily="34" charset="-127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>
              <a:buNone/>
            </a:pPr>
            <a:fld id="{9A0DB2DC-4C9A-4742-B13C-FB6460FD3503}" type="slidenum">
              <a:rPr lang="ko-KR" altLang="en-US" sz="1200" strike="noStrike" noProof="1" dirty="0">
                <a:latin typeface="Arial" panose="020B060402020202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200" strike="noStrike" noProof="1" dirty="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10672763" y="0"/>
            <a:ext cx="1519238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9" name="Rectangle 3"/>
          <p:cNvSpPr>
            <a:spLocks noChangeArrowheads="1"/>
          </p:cNvSpPr>
          <p:nvPr userDrawn="1"/>
        </p:nvSpPr>
        <p:spPr bwMode="auto">
          <a:xfrm>
            <a:off x="-14287" y="4648200"/>
            <a:ext cx="12192000" cy="2219325"/>
          </a:xfrm>
          <a:prstGeom prst="rect">
            <a:avLst/>
          </a:prstGeom>
          <a:solidFill>
            <a:schemeClr val="folHlink">
              <a:alpha val="31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0" y="2149475"/>
            <a:ext cx="12192000" cy="24987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" name="Freeform 7"/>
          <p:cNvSpPr/>
          <p:nvPr userDrawn="1"/>
        </p:nvSpPr>
        <p:spPr bwMode="auto">
          <a:xfrm>
            <a:off x="-14287" y="2133600"/>
            <a:ext cx="10687050" cy="2271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3000"/>
            </a:schemeClr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2" name="AutoShape 8"/>
          <p:cNvSpPr>
            <a:spLocks noChangeArrowheads="1"/>
          </p:cNvSpPr>
          <p:nvPr userDrawn="1"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" name="AutoShape 9"/>
          <p:cNvSpPr>
            <a:spLocks noChangeArrowheads="1"/>
          </p:cNvSpPr>
          <p:nvPr userDrawn="1"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" name="AutoShape 10"/>
          <p:cNvSpPr>
            <a:spLocks noChangeArrowheads="1"/>
          </p:cNvSpPr>
          <p:nvPr userDrawn="1"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hlink">
              <a:alpha val="50000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725" y="2149475"/>
            <a:ext cx="4283075" cy="3392488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016000" y="1371600"/>
            <a:ext cx="9550400" cy="762000"/>
          </a:xfrm>
        </p:spPr>
        <p:txBody>
          <a:bodyPr/>
          <a:lstStyle>
            <a:lvl1pPr algn="r">
              <a:defRPr sz="3600" b="1">
                <a:solidFill>
                  <a:schemeClr val="tx2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368800" y="3124200"/>
            <a:ext cx="6096000" cy="6858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28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5384800" y="6553200"/>
            <a:ext cx="2438400" cy="152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2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6400" y="6553200"/>
            <a:ext cx="3149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 typeface="Arial" panose="020B0604020202020204" pitchFamily="34" charset="0"/>
              <a:buNone/>
              <a:defRPr sz="1400" smtClean="0">
                <a:solidFill>
                  <a:schemeClr val="tx2"/>
                </a:solidFill>
                <a:ea typeface="Gulim" panose="020B0600000101010101" pitchFamily="34" charset="-127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anose="02020603050405020304" pitchFamily="18" charset="0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5080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algn="r" eaLnBrk="1" fontAlgn="base" hangingPunct="1">
              <a:buNone/>
            </a:pPr>
            <a:fld id="{9A0DB2DC-4C9A-4742-B13C-FB6460FD3503}" type="slidenum">
              <a:rPr lang="ko-KR" altLang="en-US" sz="1400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z="1400" strike="noStrike" noProof="1" dirty="0"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13800" y="381000"/>
            <a:ext cx="2768600" cy="59436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381000"/>
            <a:ext cx="8102600" cy="59436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08000" y="1066800"/>
            <a:ext cx="11074400" cy="5257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u"/>
              <a:defRPr/>
            </a:pPr>
            <a:endParaRPr kumimoji="0" lang="zh-CN" altLang="en-US" sz="28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58800" y="1193800"/>
            <a:ext cx="10274935" cy="4889500"/>
          </a:xfrm>
        </p:spPr>
        <p:txBody>
          <a:bodyPr/>
          <a:lstStyle>
            <a:lvl2pPr>
              <a:defRPr>
                <a:latin typeface="+mn-lt"/>
              </a:defRPr>
            </a:lvl2pPr>
            <a:lvl3pPr>
              <a:defRPr>
                <a:latin typeface="Verdana" panose="020B0604030504040204" pitchFamily="34" charset="0"/>
              </a:defRPr>
            </a:lvl3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46800" y="1066800"/>
            <a:ext cx="54356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Freeform 2"/>
          <p:cNvSpPr/>
          <p:nvPr/>
        </p:nvSpPr>
        <p:spPr bwMode="auto">
          <a:xfrm>
            <a:off x="-12700" y="344488"/>
            <a:ext cx="10926763" cy="633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049" y="2"/>
              </a:cxn>
              <a:cxn ang="0">
                <a:pos x="5048" y="1458"/>
              </a:cxn>
              <a:cxn ang="0">
                <a:pos x="0" y="1471"/>
              </a:cxn>
              <a:cxn ang="0">
                <a:pos x="0" y="0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</a:ln>
          <a:effectLst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9738" y="6502400"/>
            <a:ext cx="3352800" cy="2286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000" smtClean="0">
                <a:latin typeface="+mn-lt"/>
                <a:ea typeface="Gulim" panose="020B0600000101010101" pitchFamily="34" charset="-127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CN" sz="10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Gulim" panose="020B0600000101010101" pitchFamily="34" charset="-127"/>
              <a:cs typeface="+mn-cs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body"/>
          </p:nvPr>
        </p:nvSpPr>
        <p:spPr>
          <a:xfrm>
            <a:off x="892810" y="2697480"/>
            <a:ext cx="9895205" cy="324612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029" name="Group 5"/>
          <p:cNvGrpSpPr/>
          <p:nvPr userDrawn="1"/>
        </p:nvGrpSpPr>
        <p:grpSpPr>
          <a:xfrm>
            <a:off x="10871200" y="0"/>
            <a:ext cx="1320800" cy="6858000"/>
            <a:chOff x="0" y="0"/>
            <a:chExt cx="720" cy="4320"/>
          </a:xfrm>
        </p:grpSpPr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2" y="0"/>
              <a:ext cx="718" cy="4320"/>
            </a:xfrm>
            <a:prstGeom prst="rect">
              <a:avLst/>
            </a:prstGeom>
            <a:solidFill>
              <a:schemeClr val="bg2">
                <a:alpha val="39999"/>
              </a:schemeClr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0" y="219"/>
              <a:ext cx="720" cy="39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2" name="Rectangle 8"/>
          <p:cNvSpPr>
            <a:spLocks noGrp="1"/>
          </p:cNvSpPr>
          <p:nvPr>
            <p:ph type="title"/>
          </p:nvPr>
        </p:nvSpPr>
        <p:spPr>
          <a:xfrm>
            <a:off x="1625600" y="381000"/>
            <a:ext cx="8839200" cy="533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1033" name="Group 9"/>
          <p:cNvGrpSpPr/>
          <p:nvPr userDrawn="1"/>
        </p:nvGrpSpPr>
        <p:grpSpPr>
          <a:xfrm>
            <a:off x="203200" y="228600"/>
            <a:ext cx="1117600" cy="838200"/>
            <a:chOff x="0" y="0"/>
            <a:chExt cx="510" cy="480"/>
          </a:xfrm>
        </p:grpSpPr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0" y="11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222" y="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AutoShape 12"/>
            <p:cNvSpPr>
              <a:spLocks noChangeArrowheads="1"/>
            </p:cNvSpPr>
            <p:nvPr/>
          </p:nvSpPr>
          <p:spPr bwMode="auto">
            <a:xfrm>
              <a:off x="222" y="240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 cmpd="sng">
              <a:solidFill>
                <a:schemeClr val="bg1"/>
              </a:solidFill>
              <a:miter lim="800000"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10261600" y="59436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8" name="AutoShape 14"/>
          <p:cNvSpPr>
            <a:spLocks noChangeArrowheads="1"/>
          </p:cNvSpPr>
          <p:nvPr/>
        </p:nvSpPr>
        <p:spPr bwMode="auto">
          <a:xfrm>
            <a:off x="10972800" y="563880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9" name="AutoShape 15"/>
          <p:cNvSpPr>
            <a:spLocks noChangeArrowheads="1"/>
          </p:cNvSpPr>
          <p:nvPr/>
        </p:nvSpPr>
        <p:spPr bwMode="auto">
          <a:xfrm>
            <a:off x="10960100" y="6229350"/>
            <a:ext cx="812800" cy="533400"/>
          </a:xfrm>
          <a:prstGeom prst="hexagon">
            <a:avLst>
              <a:gd name="adj" fmla="val 28571"/>
              <a:gd name="vf" fmla="val 115470"/>
            </a:avLst>
          </a:prstGeom>
          <a:solidFill>
            <a:schemeClr val="bg2">
              <a:alpha val="34999"/>
            </a:schemeClr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362700"/>
            <a:ext cx="508000" cy="228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000">
                <a:solidFill>
                  <a:schemeClr val="bg1"/>
                </a:solidFill>
                <a:latin typeface="Verdana" panose="020B0604030504040204" pitchFamily="34" charset="0"/>
                <a:ea typeface="Gulim" panose="020B0600000101010101" pitchFamily="34" charset="-127"/>
              </a:defRPr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random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u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3"/>
          <p:cNvSpPr txBox="1"/>
          <p:nvPr/>
        </p:nvSpPr>
        <p:spPr>
          <a:xfrm>
            <a:off x="7467600" y="5865813"/>
            <a:ext cx="2011363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zh-CN" altLang="en-US" sz="2400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主讲人：任静</a:t>
            </a:r>
            <a:endParaRPr lang="zh-CN" altLang="en-US" sz="24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00" name="WordArt 6"/>
          <p:cNvSpPr/>
          <p:nvPr/>
        </p:nvSpPr>
        <p:spPr>
          <a:xfrm>
            <a:off x="6051550" y="1177925"/>
            <a:ext cx="4319588" cy="863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  <a:normAutofit/>
          </a:bodyPr>
          <a:p>
            <a:pPr algn="ctr"/>
            <a:r>
              <a:rPr lang="zh-CN" altLang="en-US" sz="4400">
                <a:solidFill>
                  <a:srgbClr val="0033CC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</a:rPr>
              <a:t>建筑施工组织</a:t>
            </a:r>
            <a:endParaRPr lang="zh-CN" altLang="en-US" sz="4400">
              <a:solidFill>
                <a:srgbClr val="0033CC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4314508" y="3138170"/>
            <a:ext cx="5351780" cy="768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eaLnBrk="0" hangingPunct="0"/>
            <a:r>
              <a:rPr lang="en-US" altLang="zh-CN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</a:t>
            </a:r>
            <a:r>
              <a:rPr lang="zh-CN" altLang="en-US" sz="4400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双代号网络图的线路</a:t>
            </a:r>
            <a:endParaRPr lang="zh-CN" altLang="en-US" sz="4400" dirty="0">
              <a:solidFill>
                <a:schemeClr val="bg1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pic>
        <p:nvPicPr>
          <p:cNvPr id="2" name="图片 5126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000" y="133350"/>
            <a:ext cx="895350" cy="895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文本框 3"/>
          <p:cNvSpPr txBox="1"/>
          <p:nvPr/>
        </p:nvSpPr>
        <p:spPr>
          <a:xfrm>
            <a:off x="1317625" y="287338"/>
            <a:ext cx="3778250" cy="89058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2400" u="sng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聊 城 市 技 师 学 院</a:t>
            </a:r>
            <a:endParaRPr lang="zh-CN" altLang="en-US" u="sng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r>
              <a:rPr lang="en-US" altLang="zh-CN" sz="1000" dirty="0">
                <a:solidFill>
                  <a:srgbClr val="303030"/>
                </a:solidFill>
                <a:latin typeface="微软雅黑" panose="020B0503020204020204" charset="-122"/>
                <a:ea typeface="微软雅黑" panose="020B0503020204020204" charset="-122"/>
              </a:rPr>
              <a:t>TECHNICIAN COLLEGE OF LIAOCHENG CITY</a:t>
            </a:r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eaLnBrk="0" hangingPunct="0"/>
            <a:endParaRPr lang="zh-CN" altLang="en-US" dirty="0">
              <a:solidFill>
                <a:srgbClr val="30303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410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双代号网络图基本组成要素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5" name="Group 3"/>
          <p:cNvGrpSpPr/>
          <p:nvPr/>
        </p:nvGrpSpPr>
        <p:grpSpPr>
          <a:xfrm>
            <a:off x="3058795" y="4733925"/>
            <a:ext cx="4045585" cy="781050"/>
            <a:chOff x="-307" y="7"/>
            <a:chExt cx="4239" cy="492"/>
          </a:xfrm>
        </p:grpSpPr>
        <p:sp>
          <p:nvSpPr>
            <p:cNvPr id="5128" name="AutoShape 8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484" y="61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>
                    <a:gamma/>
                    <a:shade val="46275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线路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88" name="AutoShape 6"/>
            <p:cNvSpPr>
              <a:spLocks noChangeAspect="1"/>
            </p:cNvSpPr>
            <p:nvPr/>
          </p:nvSpPr>
          <p:spPr>
            <a:xfrm>
              <a:off x="-307" y="7"/>
              <a:ext cx="948" cy="492"/>
            </a:xfrm>
            <a:prstGeom prst="hexagon">
              <a:avLst>
                <a:gd name="adj" fmla="val 28553"/>
                <a:gd name="vf" fmla="val 115470"/>
              </a:avLst>
            </a:prstGeom>
            <a:solidFill>
              <a:schemeClr val="hlink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3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6" name="Group 10"/>
          <p:cNvGrpSpPr/>
          <p:nvPr/>
        </p:nvGrpSpPr>
        <p:grpSpPr>
          <a:xfrm>
            <a:off x="3030220" y="3368040"/>
            <a:ext cx="4074160" cy="781050"/>
            <a:chOff x="-213" y="16"/>
            <a:chExt cx="4373" cy="492"/>
          </a:xfrm>
        </p:grpSpPr>
        <p:sp>
          <p:nvSpPr>
            <p:cNvPr id="5131" name="AutoShape 11">
              <a:hlinkClick r:id="" action="ppaction://noaction"/>
            </p:cNvPr>
            <p:cNvSpPr>
              <a:spLocks noChangeArrowheads="1"/>
            </p:cNvSpPr>
            <p:nvPr/>
          </p:nvSpPr>
          <p:spPr bwMode="auto">
            <a:xfrm>
              <a:off x="712" y="69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    节点</a:t>
              </a:r>
              <a:endPara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华文中宋" panose="02010600040101010101" pitchFamily="2" charset="-122"/>
                <a:ea typeface="华文中宋" panose="02010600040101010101" pitchFamily="2" charset="-122"/>
                <a:cs typeface="+mn-cs"/>
              </a:endParaRPr>
            </a:p>
          </p:txBody>
        </p:sp>
        <p:sp>
          <p:nvSpPr>
            <p:cNvPr id="16391" name="AutoShape 12"/>
            <p:cNvSpPr>
              <a:spLocks noChangeAspect="1"/>
            </p:cNvSpPr>
            <p:nvPr/>
          </p:nvSpPr>
          <p:spPr>
            <a:xfrm>
              <a:off x="-213" y="16"/>
              <a:ext cx="930" cy="492"/>
            </a:xfrm>
            <a:prstGeom prst="hexagon">
              <a:avLst>
                <a:gd name="adj" fmla="val 28554"/>
                <a:gd name="vf" fmla="val 115470"/>
              </a:avLst>
            </a:prstGeom>
            <a:solidFill>
              <a:schemeClr val="accent1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2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7" name="Group 13"/>
          <p:cNvGrpSpPr/>
          <p:nvPr/>
        </p:nvGrpSpPr>
        <p:grpSpPr>
          <a:xfrm>
            <a:off x="3089275" y="1310005"/>
            <a:ext cx="4015105" cy="1588135"/>
            <a:chOff x="-1474" y="98"/>
            <a:chExt cx="4422" cy="1037"/>
          </a:xfrm>
        </p:grpSpPr>
        <p:grpSp>
          <p:nvGrpSpPr>
            <p:cNvPr id="16393" name="Group 14"/>
            <p:cNvGrpSpPr/>
            <p:nvPr/>
          </p:nvGrpSpPr>
          <p:grpSpPr>
            <a:xfrm>
              <a:off x="635" y="98"/>
              <a:ext cx="2313" cy="294"/>
              <a:chOff x="635" y="91"/>
              <a:chExt cx="2313" cy="294"/>
            </a:xfrm>
          </p:grpSpPr>
          <p:sp>
            <p:nvSpPr>
              <p:cNvPr id="16396" name="AutoShape 17"/>
              <p:cNvSpPr/>
              <p:nvPr/>
            </p:nvSpPr>
            <p:spPr>
              <a:xfrm>
                <a:off x="635" y="91"/>
                <a:ext cx="2313" cy="29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</a:ln>
            </p:spPr>
            <p:txBody>
              <a:bodyPr wrap="none" anchor="ctr"/>
              <a:p>
                <a:pPr latinLnBrk="1"/>
                <a:r>
                  <a:rPr lang="zh-CN" altLang="en-US" sz="28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5.3.1</a:t>
                </a:r>
                <a:r>
                  <a:rPr lang="ko-KR" altLang="en-US" sz="28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　组合体的类型</a:t>
                </a:r>
                <a:endParaRPr lang="zh-CN" altLang="en-US" sz="2800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sp>
            <p:nvSpPr>
              <p:cNvPr id="16397" name="AutoShape 18"/>
              <p:cNvSpPr/>
              <p:nvPr/>
            </p:nvSpPr>
            <p:spPr>
              <a:xfrm>
                <a:off x="635" y="91"/>
                <a:ext cx="2313" cy="294"/>
              </a:xfrm>
              <a:prstGeom prst="roundRect">
                <a:avLst>
                  <a:gd name="adj" fmla="val 16667"/>
                </a:avLst>
              </a:prstGeom>
              <a:noFill/>
              <a:ln w="9525">
                <a:noFill/>
              </a:ln>
            </p:spPr>
            <p:txBody>
              <a:bodyPr wrap="none" anchor="ctr"/>
              <a:p>
                <a:pPr latinLnBrk="1"/>
                <a:r>
                  <a:rPr lang="zh-CN" altLang="en-US" sz="28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5.3.1</a:t>
                </a:r>
                <a:r>
                  <a:rPr lang="ko-KR" altLang="en-US" sz="2800" b="1" dirty="0">
                    <a:solidFill>
                      <a:schemeClr val="bg1"/>
                    </a:solidFill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　组合体的类型</a:t>
                </a:r>
                <a:endParaRPr lang="zh-CN" altLang="en-US" sz="2800" b="1" dirty="0">
                  <a:solidFill>
                    <a:schemeClr val="bg1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</p:grpSp>
        <p:sp>
          <p:nvSpPr>
            <p:cNvPr id="5141" name="AutoShape 21"/>
            <p:cNvSpPr>
              <a:spLocks noChangeArrowheads="1"/>
            </p:cNvSpPr>
            <p:nvPr/>
          </p:nvSpPr>
          <p:spPr bwMode="auto">
            <a:xfrm>
              <a:off x="-501" y="697"/>
              <a:ext cx="3448" cy="38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800" b="1" i="0" u="none" strike="noStrike" kern="1200" cap="none" spc="0" normalizeH="0" baseline="0" noProof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rPr>
                <a:t>    </a:t>
              </a:r>
              <a:r>
                <a: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华文中宋" panose="02010600040101010101" pitchFamily="2" charset="-122"/>
                  <a:ea typeface="华文中宋" panose="02010600040101010101" pitchFamily="2" charset="-122"/>
                  <a:cs typeface="+mn-cs"/>
                </a:rPr>
                <a:t>箭线</a:t>
              </a:r>
              <a:endPara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406" name="AutoShape 27"/>
            <p:cNvSpPr>
              <a:spLocks noChangeAspect="1"/>
            </p:cNvSpPr>
            <p:nvPr/>
          </p:nvSpPr>
          <p:spPr>
            <a:xfrm>
              <a:off x="-1474" y="644"/>
              <a:ext cx="913" cy="491"/>
            </a:xfrm>
            <a:prstGeom prst="hexagon">
              <a:avLst>
                <a:gd name="adj" fmla="val 28615"/>
                <a:gd name="vf" fmla="val 115470"/>
              </a:avLst>
            </a:prstGeom>
            <a:solidFill>
              <a:schemeClr val="accent2"/>
            </a:solidFill>
            <a:ln w="28575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  <a:effectLst>
              <a:outerShdw dist="63500" dir="2212193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p>
              <a:pPr algn="ctr" eaLnBrk="0" hangingPunct="0"/>
              <a:r>
                <a:rPr lang="en-US" altLang="zh-CN" sz="28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Gulim" panose="020B0600000101010101" pitchFamily="34" charset="-127"/>
                </a:rPr>
                <a:t>1</a:t>
              </a:r>
              <a:endPara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Gulim" panose="020B0600000101010101" pitchFamily="34" charset="-127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4085" y="2576195"/>
            <a:ext cx="9296400" cy="2584450"/>
          </a:xfrm>
        </p:spPr>
        <p:txBody>
          <a:bodyPr/>
          <a:p>
            <a:pPr lvl="0"/>
            <a:r>
              <a:rPr lang="zh-CN" altLang="en-US" sz="3265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线路    </a:t>
            </a:r>
            <a:endParaRPr lang="zh-CN" altLang="en-US" sz="3265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lvl="1"/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在网络图中，从起点节点开始，沿箭线方向连续通过一系列箭线和节点，最后到达终点节点的若干条通路称为线路。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如图所示：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1     2     3     4     6     7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为一条线路，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11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天。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通常情况下，一个网络图可以有多条线路，线路上各工作的持续时间之和为线路时间</a:t>
            </a:r>
            <a:r>
              <a:rPr lang="en-US" altLang="zh-CN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,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也称为工期。</a:t>
            </a:r>
            <a:endParaRPr lang="zh-CN" altLang="en-US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lvl="1"/>
            <a:endParaRPr lang="en-US" altLang="zh-CN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457200" lvl="1" indent="0">
              <a:buNone/>
            </a:pPr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914400" lvl="2" indent="0">
              <a:buFont typeface="Wingdings" panose="05000000000000000000" charset="0"/>
              <a:buNone/>
            </a:pPr>
            <a:endParaRPr lang="zh-CN" altLang="en-US" sz="20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pic>
        <p:nvPicPr>
          <p:cNvPr id="15364" name="图片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10255" y="1043940"/>
            <a:ext cx="5318125" cy="25425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文本框 6"/>
          <p:cNvSpPr txBox="1"/>
          <p:nvPr/>
        </p:nvSpPr>
        <p:spPr>
          <a:xfrm>
            <a:off x="3037205" y="2054225"/>
            <a:ext cx="5715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☛</a:t>
            </a:r>
            <a:endParaRPr lang="zh-CN" altLang="en-US" sz="28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双代号网络图的线路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2" name="直接箭头连接符 1"/>
          <p:cNvCxnSpPr/>
          <p:nvPr/>
        </p:nvCxnSpPr>
        <p:spPr>
          <a:xfrm>
            <a:off x="6028055" y="4908550"/>
            <a:ext cx="41275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5" name="直接箭头连接符 4"/>
          <p:cNvCxnSpPr/>
          <p:nvPr/>
        </p:nvCxnSpPr>
        <p:spPr>
          <a:xfrm>
            <a:off x="4121150" y="4908550"/>
            <a:ext cx="41275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8" name="直接箭头连接符 7"/>
          <p:cNvCxnSpPr/>
          <p:nvPr/>
        </p:nvCxnSpPr>
        <p:spPr>
          <a:xfrm>
            <a:off x="4699635" y="4908550"/>
            <a:ext cx="41275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9" name="直接箭头连接符 8"/>
          <p:cNvCxnSpPr/>
          <p:nvPr/>
        </p:nvCxnSpPr>
        <p:spPr>
          <a:xfrm>
            <a:off x="5375910" y="4908550"/>
            <a:ext cx="41275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0" name="直接箭头连接符 9"/>
          <p:cNvCxnSpPr/>
          <p:nvPr/>
        </p:nvCxnSpPr>
        <p:spPr>
          <a:xfrm>
            <a:off x="3464560" y="4981575"/>
            <a:ext cx="41275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698 0.009259 L 0.162552 0.011852 " pathEditMode="relative" rAng="0" ptsTypes="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6198 -0.034259 L 0.153958 -0.139815 " pathEditMode="relative" ptsTypes="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5052 -0.135833 L 0.233437 -0.137778 " pathEditMode="relative" ptsTypes="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4583 -0.115926 L 0.235677 0.063241 " pathEditMode="relative" ptsTypes="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0"/>
                            </p:stCondLst>
                            <p:childTnLst>
                              <p:par>
                                <p:cTn id="2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1250 0.107130 L 0.429427 0.103056 " pathEditMode="relative" rAng="0" ptsTypes="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28281 0.109074 L 0.430521 0.007500 " pathEditMode="relative" ptsTypes="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双代号网络图的线路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3" name="组合 2"/>
          <p:cNvGrpSpPr/>
          <p:nvPr/>
        </p:nvGrpSpPr>
        <p:grpSpPr bwMode="auto">
          <a:xfrm>
            <a:off x="2753360" y="2919730"/>
            <a:ext cx="2533650" cy="1482725"/>
            <a:chOff x="733193" y="3991305"/>
            <a:chExt cx="2924673" cy="1738698"/>
          </a:xfrm>
        </p:grpSpPr>
        <p:sp>
          <p:nvSpPr>
            <p:cNvPr id="40" name="Oval 5"/>
            <p:cNvSpPr>
              <a:spLocks noChangeArrowheads="1"/>
            </p:cNvSpPr>
            <p:nvPr/>
          </p:nvSpPr>
          <p:spPr bwMode="auto">
            <a:xfrm>
              <a:off x="733193" y="3991305"/>
              <a:ext cx="2924673" cy="1738698"/>
            </a:xfrm>
            <a:prstGeom prst="ellipse">
              <a:avLst/>
            </a:prstGeom>
            <a:solidFill>
              <a:srgbClr val="333389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1119022" y="3991305"/>
              <a:ext cx="2308618" cy="13147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254357" y="4403827"/>
              <a:ext cx="1965908" cy="612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关键线路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 bwMode="auto">
          <a:xfrm>
            <a:off x="5621655" y="2811780"/>
            <a:ext cx="2385695" cy="1590040"/>
            <a:chOff x="4103199" y="3991305"/>
            <a:chExt cx="2926253" cy="1738698"/>
          </a:xfrm>
        </p:grpSpPr>
        <p:sp>
          <p:nvSpPr>
            <p:cNvPr id="42" name="Oval 13"/>
            <p:cNvSpPr>
              <a:spLocks noChangeArrowheads="1"/>
            </p:cNvSpPr>
            <p:nvPr/>
          </p:nvSpPr>
          <p:spPr bwMode="auto">
            <a:xfrm>
              <a:off x="4103199" y="3991305"/>
              <a:ext cx="2926253" cy="1738698"/>
            </a:xfrm>
            <a:prstGeom prst="ellipse">
              <a:avLst/>
            </a:prstGeom>
            <a:solidFill>
              <a:srgbClr val="333389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>
              <a:off x="4411942" y="4021163"/>
              <a:ext cx="2308612" cy="13147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4842828" y="4218798"/>
              <a:ext cx="1791402" cy="10422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非关键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线路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 bwMode="auto">
          <a:xfrm>
            <a:off x="4280456" y="1210152"/>
            <a:ext cx="2365772" cy="1878806"/>
            <a:chOff x="2299755" y="1767795"/>
            <a:chExt cx="3155238" cy="2506188"/>
          </a:xfrm>
        </p:grpSpPr>
        <p:sp>
          <p:nvSpPr>
            <p:cNvPr id="44" name="Oval 21"/>
            <p:cNvSpPr>
              <a:spLocks noChangeArrowheads="1"/>
            </p:cNvSpPr>
            <p:nvPr/>
          </p:nvSpPr>
          <p:spPr bwMode="auto">
            <a:xfrm>
              <a:off x="2418850" y="1767795"/>
              <a:ext cx="2923400" cy="1740673"/>
            </a:xfrm>
            <a:prstGeom prst="ellipse">
              <a:avLst/>
            </a:prstGeom>
            <a:solidFill>
              <a:srgbClr val="D4BA3A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5" name="任意多边形 44"/>
            <p:cNvSpPr/>
            <p:nvPr/>
          </p:nvSpPr>
          <p:spPr bwMode="auto">
            <a:xfrm>
              <a:off x="3821002" y="2511075"/>
              <a:ext cx="1633991" cy="1762908"/>
            </a:xfrm>
            <a:custGeom>
              <a:avLst/>
              <a:gdLst>
                <a:gd name="connsiteX0" fmla="*/ 515938 w 1643063"/>
                <a:gd name="connsiteY0" fmla="*/ 0 h 1771650"/>
                <a:gd name="connsiteX1" fmla="*/ 1396892 w 1643063"/>
                <a:gd name="connsiteY1" fmla="*/ 1393578 h 1771650"/>
                <a:gd name="connsiteX2" fmla="*/ 1546225 w 1643063"/>
                <a:gd name="connsiteY2" fmla="*/ 1143000 h 1771650"/>
                <a:gd name="connsiteX3" fmla="*/ 1643063 w 1643063"/>
                <a:gd name="connsiteY3" fmla="*/ 1771650 h 1771650"/>
                <a:gd name="connsiteX4" fmla="*/ 1030288 w 1643063"/>
                <a:gd name="connsiteY4" fmla="*/ 1606550 h 1771650"/>
                <a:gd name="connsiteX5" fmla="*/ 1292341 w 1643063"/>
                <a:gd name="connsiteY5" fmla="*/ 1487550 h 1771650"/>
                <a:gd name="connsiteX6" fmla="*/ 0 w 1643063"/>
                <a:gd name="connsiteY6" fmla="*/ 46355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3063" h="1771650">
                  <a:moveTo>
                    <a:pt x="515938" y="0"/>
                  </a:moveTo>
                  <a:lnTo>
                    <a:pt x="1396892" y="1393578"/>
                  </a:lnTo>
                  <a:lnTo>
                    <a:pt x="1546225" y="1143000"/>
                  </a:lnTo>
                  <a:lnTo>
                    <a:pt x="1643063" y="1771650"/>
                  </a:lnTo>
                  <a:lnTo>
                    <a:pt x="1030288" y="1606550"/>
                  </a:lnTo>
                  <a:lnTo>
                    <a:pt x="1292341" y="1487550"/>
                  </a:lnTo>
                  <a:lnTo>
                    <a:pt x="0" y="463550"/>
                  </a:lnTo>
                  <a:close/>
                </a:path>
              </a:pathLst>
            </a:custGeom>
            <a:solidFill>
              <a:srgbClr val="5F8ADF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6" name="任意多边形 45"/>
            <p:cNvSpPr/>
            <p:nvPr/>
          </p:nvSpPr>
          <p:spPr bwMode="auto">
            <a:xfrm>
              <a:off x="2299755" y="2511075"/>
              <a:ext cx="1640342" cy="1762908"/>
            </a:xfrm>
            <a:custGeom>
              <a:avLst/>
              <a:gdLst>
                <a:gd name="connsiteX0" fmla="*/ 1127126 w 1649413"/>
                <a:gd name="connsiteY0" fmla="*/ 0 h 1771650"/>
                <a:gd name="connsiteX1" fmla="*/ 1649413 w 1649413"/>
                <a:gd name="connsiteY1" fmla="*/ 463550 h 1771650"/>
                <a:gd name="connsiteX2" fmla="*/ 351553 w 1649413"/>
                <a:gd name="connsiteY2" fmla="*/ 1487910 h 1771650"/>
                <a:gd name="connsiteX3" fmla="*/ 619125 w 1649413"/>
                <a:gd name="connsiteY3" fmla="*/ 1606550 h 1771650"/>
                <a:gd name="connsiteX4" fmla="*/ 0 w 1649413"/>
                <a:gd name="connsiteY4" fmla="*/ 1771650 h 1771650"/>
                <a:gd name="connsiteX5" fmla="*/ 103188 w 1649413"/>
                <a:gd name="connsiteY5" fmla="*/ 1143000 h 1771650"/>
                <a:gd name="connsiteX6" fmla="*/ 246184 w 1649413"/>
                <a:gd name="connsiteY6" fmla="*/ 1393559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9413" h="1771650">
                  <a:moveTo>
                    <a:pt x="1127126" y="0"/>
                  </a:moveTo>
                  <a:lnTo>
                    <a:pt x="1649413" y="463550"/>
                  </a:lnTo>
                  <a:lnTo>
                    <a:pt x="351553" y="1487910"/>
                  </a:lnTo>
                  <a:lnTo>
                    <a:pt x="619125" y="1606550"/>
                  </a:lnTo>
                  <a:lnTo>
                    <a:pt x="0" y="1771650"/>
                  </a:lnTo>
                  <a:lnTo>
                    <a:pt x="103188" y="1143000"/>
                  </a:lnTo>
                  <a:lnTo>
                    <a:pt x="246184" y="1393559"/>
                  </a:lnTo>
                  <a:close/>
                </a:path>
              </a:pathLst>
            </a:custGeom>
            <a:solidFill>
              <a:srgbClr val="5DA9A5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7" name="Oval 26"/>
            <p:cNvSpPr>
              <a:spLocks noChangeArrowheads="1"/>
            </p:cNvSpPr>
            <p:nvPr/>
          </p:nvSpPr>
          <p:spPr bwMode="auto">
            <a:xfrm>
              <a:off x="2723735" y="1767795"/>
              <a:ext cx="2307279" cy="131503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2914288" y="2077283"/>
              <a:ext cx="1926173" cy="696269"/>
            </a:xfrm>
            <a:prstGeom prst="rect">
              <a:avLst/>
            </a:prstGeom>
            <a:noFill/>
          </p:spPr>
          <p:txBody>
            <a:bodyPr>
              <a:spAutoFit/>
            </a:bodyPr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线路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endParaRPr>
            </a:p>
          </p:txBody>
        </p:sp>
      </p:grp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163955" y="4686300"/>
            <a:ext cx="9300845" cy="2584450"/>
          </a:xfrm>
        </p:spPr>
        <p:txBody>
          <a:bodyPr/>
          <a:p>
            <a:pPr lvl="1" algn="just"/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依据工期大小，我们将线路分为关键线路和非关键线路。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914400" lvl="1" indent="0" algn="just">
              <a:buFont typeface="Wingdings" panose="05000000000000000000" charset="0"/>
              <a:buNone/>
            </a:pPr>
            <a:endParaRPr lang="zh-CN" altLang="en-US" sz="20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5" name="Group 4"/>
          <p:cNvGrpSpPr/>
          <p:nvPr/>
        </p:nvGrpSpPr>
        <p:grpSpPr>
          <a:xfrm>
            <a:off x="4895215" y="1221105"/>
            <a:ext cx="5469890" cy="2404110"/>
            <a:chOff x="1344" y="336"/>
            <a:chExt cx="3984" cy="1728"/>
          </a:xfrm>
        </p:grpSpPr>
        <p:sp>
          <p:nvSpPr>
            <p:cNvPr id="10245" name="Oval 5"/>
            <p:cNvSpPr/>
            <p:nvPr/>
          </p:nvSpPr>
          <p:spPr>
            <a:xfrm>
              <a:off x="2582" y="1776"/>
              <a:ext cx="290" cy="276"/>
            </a:xfrm>
            <a:prstGeom prst="ellipse">
              <a:avLst/>
            </a:prstGeom>
            <a:noFill/>
            <a:ln w="9525" cap="flat" cmpd="sng">
              <a:solidFill>
                <a:srgbClr val="5F5F5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 dirty="0">
                <a:latin typeface="Times New Roman" panose="02020603050405020304" pitchFamily="18" charset="0"/>
              </a:endParaRPr>
            </a:p>
          </p:txBody>
        </p:sp>
        <p:grpSp>
          <p:nvGrpSpPr>
            <p:cNvPr id="10246" name="Group 6"/>
            <p:cNvGrpSpPr/>
            <p:nvPr/>
          </p:nvGrpSpPr>
          <p:grpSpPr>
            <a:xfrm>
              <a:off x="1344" y="336"/>
              <a:ext cx="3984" cy="1728"/>
              <a:chOff x="1344" y="336"/>
              <a:chExt cx="3984" cy="1728"/>
            </a:xfrm>
          </p:grpSpPr>
          <p:sp>
            <p:nvSpPr>
              <p:cNvPr id="10247" name="Line 7"/>
              <p:cNvSpPr/>
              <p:nvPr/>
            </p:nvSpPr>
            <p:spPr>
              <a:xfrm flipV="1">
                <a:off x="1633" y="643"/>
                <a:ext cx="943" cy="514"/>
              </a:xfrm>
              <a:prstGeom prst="line">
                <a:avLst/>
              </a:prstGeom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248" name="Line 8"/>
              <p:cNvSpPr/>
              <p:nvPr/>
            </p:nvSpPr>
            <p:spPr>
              <a:xfrm>
                <a:off x="2720" y="731"/>
                <a:ext cx="0" cy="1026"/>
              </a:xfrm>
              <a:prstGeom prst="line">
                <a:avLst/>
              </a:prstGeom>
              <a:ln w="9525" cap="flat" cmpd="sng">
                <a:solidFill>
                  <a:srgbClr val="5F5F5F"/>
                </a:solidFill>
                <a:prstDash val="dash"/>
                <a:headEnd type="none" w="med" len="med"/>
                <a:tailEnd type="triangle" w="med" len="med"/>
              </a:ln>
            </p:spPr>
          </p:sp>
          <p:sp>
            <p:nvSpPr>
              <p:cNvPr id="10249" name="Text Box 9"/>
              <p:cNvSpPr txBox="1"/>
              <p:nvPr/>
            </p:nvSpPr>
            <p:spPr>
              <a:xfrm>
                <a:off x="1435" y="1150"/>
                <a:ext cx="146" cy="20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600" dirty="0">
                    <a:latin typeface="Times New Roman" panose="02020603050405020304" pitchFamily="18" charset="0"/>
                  </a:rPr>
                  <a:t>1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0" name="Text Box 10"/>
              <p:cNvSpPr txBox="1"/>
              <p:nvPr/>
            </p:nvSpPr>
            <p:spPr>
              <a:xfrm>
                <a:off x="2650" y="505"/>
                <a:ext cx="144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</a:rPr>
                  <a:t>2</a:t>
                </a:r>
                <a:endParaRPr lang="en-US" altLang="zh-CN" sz="18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1" name="Text Box 11"/>
              <p:cNvSpPr txBox="1"/>
              <p:nvPr/>
            </p:nvSpPr>
            <p:spPr>
              <a:xfrm>
                <a:off x="3993" y="492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2000" dirty="0">
                    <a:latin typeface="Times New Roman" panose="02020603050405020304" pitchFamily="18" charset="0"/>
                  </a:rPr>
                  <a:t>4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2" name="Text Box 12"/>
              <p:cNvSpPr txBox="1"/>
              <p:nvPr/>
            </p:nvSpPr>
            <p:spPr>
              <a:xfrm>
                <a:off x="1832" y="746"/>
                <a:ext cx="145" cy="20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i="1" dirty="0">
                    <a:latin typeface="Times New Roman" panose="02020603050405020304" pitchFamily="18" charset="0"/>
                  </a:rPr>
                  <a:t>A</a:t>
                </a:r>
                <a:endParaRPr lang="en-US" altLang="zh-CN" sz="1000" i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3" name="Text Box 13"/>
              <p:cNvSpPr txBox="1"/>
              <p:nvPr/>
            </p:nvSpPr>
            <p:spPr>
              <a:xfrm>
                <a:off x="1882" y="1315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i="1" dirty="0">
                    <a:latin typeface="Times New Roman" panose="02020603050405020304" pitchFamily="18" charset="0"/>
                  </a:rPr>
                  <a:t>C</a:t>
                </a:r>
                <a:endParaRPr lang="en-US" altLang="zh-CN" sz="1800" i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4" name="Text Box 14"/>
              <p:cNvSpPr txBox="1"/>
              <p:nvPr/>
            </p:nvSpPr>
            <p:spPr>
              <a:xfrm>
                <a:off x="1832" y="1552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</a:rPr>
                  <a:t>5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5" name="Text Box 15"/>
              <p:cNvSpPr txBox="1"/>
              <p:nvPr/>
            </p:nvSpPr>
            <p:spPr>
              <a:xfrm>
                <a:off x="3281" y="336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i="1" dirty="0">
                    <a:latin typeface="Times New Roman" panose="02020603050405020304" pitchFamily="18" charset="0"/>
                  </a:rPr>
                  <a:t>B</a:t>
                </a:r>
                <a:endParaRPr lang="en-US" altLang="zh-CN" sz="1800" i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6" name="Text Box 16"/>
              <p:cNvSpPr txBox="1"/>
              <p:nvPr/>
            </p:nvSpPr>
            <p:spPr>
              <a:xfrm>
                <a:off x="3281" y="541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</a:rPr>
                  <a:t>2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7" name="Text Box 17"/>
              <p:cNvSpPr txBox="1"/>
              <p:nvPr/>
            </p:nvSpPr>
            <p:spPr>
              <a:xfrm>
                <a:off x="3336" y="912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i="1" dirty="0">
                    <a:latin typeface="Times New Roman" panose="02020603050405020304" pitchFamily="18" charset="0"/>
                  </a:rPr>
                  <a:t>D</a:t>
                </a:r>
                <a:endParaRPr lang="en-US" altLang="zh-CN" sz="1800" i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8" name="Text Box 18"/>
              <p:cNvSpPr txBox="1"/>
              <p:nvPr/>
            </p:nvSpPr>
            <p:spPr>
              <a:xfrm>
                <a:off x="3498" y="1141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2000" dirty="0">
                    <a:latin typeface="Times New Roman" panose="02020603050405020304" pitchFamily="18" charset="0"/>
                  </a:rPr>
                  <a:t>4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59" name="Text Box 19"/>
              <p:cNvSpPr txBox="1"/>
              <p:nvPr/>
            </p:nvSpPr>
            <p:spPr>
              <a:xfrm>
                <a:off x="3282" y="1603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i="1" dirty="0">
                    <a:latin typeface="Times New Roman" panose="02020603050405020304" pitchFamily="18" charset="0"/>
                  </a:rPr>
                  <a:t>E</a:t>
                </a:r>
                <a:endParaRPr lang="en-US" altLang="zh-CN" sz="1800" i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0" name="Text Box 20"/>
              <p:cNvSpPr txBox="1"/>
              <p:nvPr/>
            </p:nvSpPr>
            <p:spPr>
              <a:xfrm>
                <a:off x="3281" y="1859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</a:rPr>
                  <a:t>5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1" name="Text Box 21"/>
              <p:cNvSpPr txBox="1"/>
              <p:nvPr/>
            </p:nvSpPr>
            <p:spPr>
              <a:xfrm>
                <a:off x="4359" y="1373"/>
                <a:ext cx="146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i="1" dirty="0">
                    <a:latin typeface="Times New Roman" panose="02020603050405020304" pitchFamily="18" charset="0"/>
                  </a:rPr>
                  <a:t>G</a:t>
                </a:r>
                <a:endParaRPr lang="en-US" altLang="zh-CN" sz="1800" i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2" name="Text Box 22"/>
              <p:cNvSpPr txBox="1"/>
              <p:nvPr/>
            </p:nvSpPr>
            <p:spPr>
              <a:xfrm>
                <a:off x="4603" y="1552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2000" dirty="0">
                    <a:latin typeface="Times New Roman" panose="02020603050405020304" pitchFamily="18" charset="0"/>
                  </a:rPr>
                  <a:t>3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3" name="Text Box 23"/>
              <p:cNvSpPr txBox="1"/>
              <p:nvPr/>
            </p:nvSpPr>
            <p:spPr>
              <a:xfrm>
                <a:off x="4574" y="566"/>
                <a:ext cx="145" cy="20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i="1" dirty="0">
                    <a:latin typeface="Times New Roman" panose="02020603050405020304" pitchFamily="18" charset="0"/>
                  </a:rPr>
                  <a:t>F</a:t>
                </a:r>
                <a:endParaRPr lang="en-US" altLang="zh-CN" sz="1800" i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4" name="Text Box 24"/>
              <p:cNvSpPr txBox="1"/>
              <p:nvPr/>
            </p:nvSpPr>
            <p:spPr>
              <a:xfrm>
                <a:off x="4386" y="834"/>
                <a:ext cx="146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</a:rPr>
                  <a:t>5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5" name="Text Box 25"/>
              <p:cNvSpPr txBox="1"/>
              <p:nvPr/>
            </p:nvSpPr>
            <p:spPr>
              <a:xfrm>
                <a:off x="5166" y="1085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</a:rPr>
                  <a:t>6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6" name="Text Box 26"/>
              <p:cNvSpPr txBox="1"/>
              <p:nvPr/>
            </p:nvSpPr>
            <p:spPr>
              <a:xfrm>
                <a:off x="2690" y="1776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</a:rPr>
                  <a:t>3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7" name="Text Box 27"/>
              <p:cNvSpPr txBox="1"/>
              <p:nvPr/>
            </p:nvSpPr>
            <p:spPr>
              <a:xfrm>
                <a:off x="3980" y="1806"/>
                <a:ext cx="145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1800" dirty="0">
                    <a:latin typeface="Times New Roman" panose="02020603050405020304" pitchFamily="18" charset="0"/>
                  </a:rPr>
                  <a:t>5</a:t>
                </a:r>
                <a:endParaRPr lang="en-US" altLang="zh-CN" sz="18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8" name="Text Box 28"/>
              <p:cNvSpPr txBox="1"/>
              <p:nvPr/>
            </p:nvSpPr>
            <p:spPr>
              <a:xfrm>
                <a:off x="2050" y="952"/>
                <a:ext cx="144" cy="20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lIns="0" tIns="0" rIns="0" bIns="0"/>
              <a:p>
                <a:pPr algn="just"/>
                <a:r>
                  <a:rPr lang="en-US" altLang="zh-CN" sz="2000" dirty="0">
                    <a:latin typeface="Times New Roman" panose="02020603050405020304" pitchFamily="18" charset="0"/>
                  </a:rPr>
                  <a:t>1</a:t>
                </a:r>
                <a:endParaRPr lang="en-US" altLang="zh-CN" sz="10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69" name="Oval 29"/>
              <p:cNvSpPr/>
              <p:nvPr/>
            </p:nvSpPr>
            <p:spPr>
              <a:xfrm>
                <a:off x="1344" y="1084"/>
                <a:ext cx="289" cy="276"/>
              </a:xfrm>
              <a:prstGeom prst="ellipse">
                <a:avLst/>
              </a:prstGeom>
              <a:noFill/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70" name="Oval 30"/>
              <p:cNvSpPr/>
              <p:nvPr/>
            </p:nvSpPr>
            <p:spPr>
              <a:xfrm>
                <a:off x="2576" y="438"/>
                <a:ext cx="289" cy="276"/>
              </a:xfrm>
              <a:prstGeom prst="ellipse">
                <a:avLst/>
              </a:prstGeom>
              <a:noFill/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71" name="Oval 31"/>
              <p:cNvSpPr/>
              <p:nvPr/>
            </p:nvSpPr>
            <p:spPr>
              <a:xfrm>
                <a:off x="3879" y="438"/>
                <a:ext cx="290" cy="276"/>
              </a:xfrm>
              <a:prstGeom prst="ellipse">
                <a:avLst/>
              </a:prstGeom>
              <a:noFill/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72" name="Oval 32"/>
              <p:cNvSpPr/>
              <p:nvPr/>
            </p:nvSpPr>
            <p:spPr>
              <a:xfrm>
                <a:off x="3879" y="1757"/>
                <a:ext cx="290" cy="276"/>
              </a:xfrm>
              <a:prstGeom prst="ellipse">
                <a:avLst/>
              </a:prstGeom>
              <a:noFill/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73" name="Oval 33"/>
              <p:cNvSpPr/>
              <p:nvPr/>
            </p:nvSpPr>
            <p:spPr>
              <a:xfrm>
                <a:off x="5039" y="1039"/>
                <a:ext cx="289" cy="276"/>
              </a:xfrm>
              <a:prstGeom prst="ellipse">
                <a:avLst/>
              </a:prstGeom>
              <a:noFill/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274" name="Line 34"/>
              <p:cNvSpPr/>
              <p:nvPr/>
            </p:nvSpPr>
            <p:spPr>
              <a:xfrm>
                <a:off x="2865" y="541"/>
                <a:ext cx="1014" cy="0"/>
              </a:xfrm>
              <a:prstGeom prst="line">
                <a:avLst/>
              </a:prstGeom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275" name="Line 35"/>
              <p:cNvSpPr/>
              <p:nvPr/>
            </p:nvSpPr>
            <p:spPr>
              <a:xfrm>
                <a:off x="1562" y="1346"/>
                <a:ext cx="1014" cy="513"/>
              </a:xfrm>
              <a:prstGeom prst="line">
                <a:avLst/>
              </a:prstGeom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276" name="Line 36"/>
              <p:cNvSpPr/>
              <p:nvPr/>
            </p:nvSpPr>
            <p:spPr>
              <a:xfrm>
                <a:off x="2865" y="1859"/>
                <a:ext cx="1014" cy="0"/>
              </a:xfrm>
              <a:prstGeom prst="line">
                <a:avLst/>
              </a:prstGeom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277" name="Line 37"/>
              <p:cNvSpPr/>
              <p:nvPr/>
            </p:nvSpPr>
            <p:spPr>
              <a:xfrm flipV="1">
                <a:off x="4169" y="1243"/>
                <a:ext cx="870" cy="616"/>
              </a:xfrm>
              <a:prstGeom prst="line">
                <a:avLst/>
              </a:prstGeom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278" name="Line 38"/>
              <p:cNvSpPr/>
              <p:nvPr/>
            </p:nvSpPr>
            <p:spPr>
              <a:xfrm>
                <a:off x="4169" y="526"/>
                <a:ext cx="870" cy="615"/>
              </a:xfrm>
              <a:prstGeom prst="line">
                <a:avLst/>
              </a:prstGeom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10279" name="Line 39"/>
              <p:cNvSpPr/>
              <p:nvPr/>
            </p:nvSpPr>
            <p:spPr>
              <a:xfrm flipV="1">
                <a:off x="2798" y="682"/>
                <a:ext cx="1076" cy="1094"/>
              </a:xfrm>
              <a:prstGeom prst="line">
                <a:avLst/>
              </a:prstGeom>
              <a:ln w="9525" cap="flat" cmpd="sng">
                <a:solidFill>
                  <a:srgbClr val="5F5F5F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sp>
        <p:nvSpPr>
          <p:cNvPr id="63491" name="Rectangle 3"/>
          <p:cNvSpPr>
            <a:spLocks noGrp="1"/>
          </p:cNvSpPr>
          <p:nvPr/>
        </p:nvSpPr>
        <p:spPr>
          <a:xfrm>
            <a:off x="5020310" y="3858895"/>
            <a:ext cx="5546090" cy="2660015"/>
          </a:xfrm>
          <a:prstGeom prst="rect">
            <a:avLst/>
          </a:prstGeom>
          <a:gradFill>
            <a:gsLst>
              <a:gs pos="100000">
                <a:srgbClr val="B5D5B7"/>
              </a:gs>
              <a:gs pos="0">
                <a:srgbClr val="C5EDCD"/>
              </a:gs>
            </a:gsLst>
            <a:lin ang="0" scaled="0"/>
          </a:gradFill>
          <a:ln w="9525">
            <a:noFill/>
          </a:ln>
        </p:spPr>
        <p:txBody>
          <a:bodyPr vert="horz" wrap="square" lIns="91440" tIns="45720" rIns="91440" bIns="45720" anchor="t"/>
          <a:lstStyle>
            <a:lvl1pPr marL="460375" indent="-460375" algn="l" defTabSz="1181100" rtl="0" eaLnBrk="0" fontAlgn="base" hangingPunct="0">
              <a:lnSpc>
                <a:spcPct val="90000"/>
              </a:lnSpc>
              <a:spcBef>
                <a:spcPts val="2325"/>
              </a:spcBef>
              <a:spcAft>
                <a:spcPct val="0"/>
              </a:spcAft>
              <a:buClr>
                <a:srgbClr val="47B6E7"/>
              </a:buClr>
              <a:buSzPct val="60000"/>
              <a:buFont typeface="Wingdings 2" panose="05020102010507070707" pitchFamily="18" charset="2"/>
              <a:buChar char=""/>
              <a:defRPr sz="3100" kern="1200">
                <a:solidFill>
                  <a:srgbClr val="1A93C8"/>
                </a:solidFill>
                <a:latin typeface="Times New Roman" panose="02020603050405020304" pitchFamily="18" charset="0"/>
                <a:ea typeface="幼圆" panose="02010509060101010101" charset="-122"/>
                <a:cs typeface="幼圆" panose="02010509060101010101" charset="-122"/>
              </a:defRPr>
            </a:lvl1pPr>
            <a:lvl2pPr marL="460375" indent="-460375" algn="l" defTabSz="1181100" rtl="0" eaLnBrk="0" fontAlgn="base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 "/>
              <a:defRPr sz="2300" kern="1200">
                <a:solidFill>
                  <a:srgbClr val="5F5F5F"/>
                </a:solidFill>
                <a:latin typeface="Times New Roman" panose="02020603050405020304" pitchFamily="18" charset="0"/>
                <a:ea typeface="幼圆" panose="02010509060101010101" charset="-122"/>
                <a:cs typeface="幼圆" panose="02010509060101010101" charset="-122"/>
              </a:defRPr>
            </a:lvl2pPr>
            <a:lvl3pPr marL="1476375" indent="-295275" algn="l" defTabSz="1181100" rtl="0" eaLnBrk="0" fontAlgn="base" hangingPunct="0">
              <a:lnSpc>
                <a:spcPct val="90000"/>
              </a:lnSpc>
              <a:spcBef>
                <a:spcPts val="6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rgbClr val="7F7F7F"/>
                </a:solidFill>
                <a:latin typeface="Times New Roman" panose="02020603050405020304" pitchFamily="18" charset="0"/>
                <a:ea typeface="幼圆" panose="02010509060101010101" charset="-122"/>
                <a:cs typeface="幼圆" panose="02010509060101010101" charset="-122"/>
              </a:defRPr>
            </a:lvl3pPr>
            <a:lvl4pPr marL="2066925" indent="-295275" algn="l" defTabSz="1181100" rtl="0" eaLnBrk="0" fontAlgn="base" hangingPunct="0">
              <a:lnSpc>
                <a:spcPct val="90000"/>
              </a:lnSpc>
              <a:spcBef>
                <a:spcPts val="6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 kern="1200">
                <a:solidFill>
                  <a:srgbClr val="7F7F7F"/>
                </a:solidFill>
                <a:latin typeface="Times New Roman" panose="02020603050405020304" pitchFamily="18" charset="0"/>
                <a:ea typeface="幼圆" panose="02010509060101010101" charset="-122"/>
                <a:cs typeface="幼圆" panose="02010509060101010101" charset="-122"/>
              </a:defRPr>
            </a:lvl4pPr>
            <a:lvl5pPr marL="2657475" indent="-295275" algn="l" defTabSz="1181100" rtl="0" eaLnBrk="0" fontAlgn="base" hangingPunct="0">
              <a:lnSpc>
                <a:spcPct val="90000"/>
              </a:lnSpc>
              <a:spcBef>
                <a:spcPts val="6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 kern="1200">
                <a:solidFill>
                  <a:srgbClr val="7F7F7F"/>
                </a:solidFill>
                <a:latin typeface="Times New Roman" panose="02020603050405020304" pitchFamily="18" charset="0"/>
                <a:ea typeface="幼圆" panose="02010509060101010101" charset="-122"/>
                <a:cs typeface="幼圆" panose="02010509060101010101" charset="-122"/>
              </a:defRPr>
            </a:lvl5pPr>
            <a:lvl6pPr marL="3249295" indent="-295275" algn="l" defTabSz="1181735" rtl="0" eaLnBrk="1" latinLnBrk="0" hangingPunct="1">
              <a:lnSpc>
                <a:spcPct val="90000"/>
              </a:lnSpc>
              <a:spcBef>
                <a:spcPts val="645"/>
              </a:spcBef>
              <a:buFont typeface="Arial" panose="020B0604020202020204" pitchFamily="34" charset="0"/>
              <a:buChar char="•"/>
              <a:defRPr sz="2345" kern="1200">
                <a:solidFill>
                  <a:srgbClr val="5F5F5F"/>
                </a:solidFill>
                <a:latin typeface="Times New Roman" panose="02020603050405020304" pitchFamily="18" charset="0"/>
                <a:ea typeface="幼圆" panose="02010509060101010101" charset="-122"/>
                <a:cs typeface="+mn-ea"/>
              </a:defRPr>
            </a:lvl6pPr>
            <a:lvl7pPr marL="3840480" indent="-295275" algn="l" defTabSz="1181735" rtl="0" eaLnBrk="1" latinLnBrk="0" hangingPunct="1">
              <a:lnSpc>
                <a:spcPct val="90000"/>
              </a:lnSpc>
              <a:spcBef>
                <a:spcPts val="645"/>
              </a:spcBef>
              <a:buFont typeface="Arial" panose="020B0604020202020204" pitchFamily="34" charset="0"/>
              <a:buChar char="•"/>
              <a:defRPr sz="2345" kern="1200">
                <a:solidFill>
                  <a:srgbClr val="5F5F5F"/>
                </a:solidFill>
                <a:latin typeface="Times New Roman" panose="02020603050405020304" pitchFamily="18" charset="0"/>
                <a:ea typeface="幼圆" panose="02010509060101010101" charset="-122"/>
                <a:cs typeface="+mn-ea"/>
              </a:defRPr>
            </a:lvl7pPr>
            <a:lvl8pPr marL="4430395" indent="-295275" algn="l" defTabSz="1181735" rtl="0" eaLnBrk="1" latinLnBrk="0" hangingPunct="1">
              <a:lnSpc>
                <a:spcPct val="90000"/>
              </a:lnSpc>
              <a:spcBef>
                <a:spcPts val="645"/>
              </a:spcBef>
              <a:buFont typeface="Arial" panose="020B0604020202020204" pitchFamily="34" charset="0"/>
              <a:buChar char="•"/>
              <a:defRPr sz="2345" kern="1200">
                <a:solidFill>
                  <a:srgbClr val="5F5F5F"/>
                </a:solidFill>
                <a:latin typeface="Times New Roman" panose="02020603050405020304" pitchFamily="18" charset="0"/>
                <a:ea typeface="幼圆" panose="02010509060101010101" charset="-122"/>
                <a:cs typeface="+mn-ea"/>
              </a:defRPr>
            </a:lvl8pPr>
            <a:lvl9pPr marL="5021580" indent="-295275" algn="l" defTabSz="1181735" rtl="0" eaLnBrk="1" latinLnBrk="0" hangingPunct="1">
              <a:lnSpc>
                <a:spcPct val="90000"/>
              </a:lnSpc>
              <a:spcBef>
                <a:spcPts val="645"/>
              </a:spcBef>
              <a:buFont typeface="Arial" panose="020B0604020202020204" pitchFamily="34" charset="0"/>
              <a:buChar char="•"/>
              <a:defRPr sz="2345" kern="1200">
                <a:solidFill>
                  <a:srgbClr val="5F5F5F"/>
                </a:solidFill>
                <a:latin typeface="Times New Roman" panose="02020603050405020304" pitchFamily="18" charset="0"/>
                <a:ea typeface="幼圆" panose="02010509060101010101" charset="-122"/>
                <a:cs typeface="+mn-ea"/>
              </a:defRPr>
            </a:lvl9pPr>
          </a:lstStyle>
          <a:p>
            <a:pPr algn="just" eaLnBrk="1" latinLnBrk="0" hangingPunct="1">
              <a:lnSpc>
                <a:spcPct val="90000"/>
              </a:lnSpc>
              <a:spcBef>
                <a:spcPts val="2300"/>
              </a:spcBef>
              <a:buNone/>
            </a:pPr>
            <a:r>
              <a:rPr lang="zh-CN" altLang="en-US" sz="2000" b="1" dirty="0">
                <a:solidFill>
                  <a:srgbClr val="FF3300"/>
                </a:solidFill>
              </a:rPr>
              <a:t>线路</a:t>
            </a:r>
            <a:r>
              <a:rPr lang="zh-CN" altLang="en-US" sz="2000" dirty="0">
                <a:solidFill>
                  <a:srgbClr val="FF3300"/>
                </a:solidFill>
              </a:rPr>
              <a:t>：</a:t>
            </a:r>
            <a:r>
              <a:rPr lang="zh-CN" altLang="en-US" sz="2000" dirty="0"/>
              <a:t>   </a:t>
            </a:r>
            <a:r>
              <a:rPr lang="zh-CN" altLang="en-US" sz="2000" dirty="0">
                <a:solidFill>
                  <a:schemeClr val="tx1"/>
                </a:solidFill>
              </a:rPr>
              <a:t>   </a:t>
            </a: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</a:rPr>
              <a:t>①→②→④→⑥           </a:t>
            </a:r>
            <a:r>
              <a:rPr lang="en-US" altLang="zh-CN" sz="2000" dirty="0">
                <a:solidFill>
                  <a:schemeClr val="tx1"/>
                </a:solidFill>
                <a:latin typeface="宋体" panose="02010600030101010101" pitchFamily="2" charset="-122"/>
              </a:rPr>
              <a:t>8d</a:t>
            </a:r>
            <a:endParaRPr lang="en-US" altLang="zh-CN" sz="2000" dirty="0">
              <a:solidFill>
                <a:schemeClr val="tx1"/>
              </a:solidFill>
            </a:endParaRPr>
          </a:p>
          <a:p>
            <a:pPr algn="just" eaLnBrk="1" latinLnBrk="0" hangingPunct="1">
              <a:lnSpc>
                <a:spcPct val="90000"/>
              </a:lnSpc>
              <a:spcBef>
                <a:spcPts val="2300"/>
              </a:spcBef>
              <a:buNone/>
            </a:pPr>
            <a:r>
              <a:rPr lang="en-US" altLang="zh-CN" sz="2000" dirty="0">
                <a:solidFill>
                  <a:schemeClr val="tx1"/>
                </a:solidFill>
                <a:latin typeface="宋体" panose="02010600030101010101" pitchFamily="2" charset="-122"/>
              </a:rPr>
              <a:t>         ①→②→③→④→⑥       10d</a:t>
            </a:r>
            <a:endParaRPr lang="en-US" altLang="zh-CN" sz="2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algn="just" eaLnBrk="1" latinLnBrk="0" hangingPunct="1">
              <a:lnSpc>
                <a:spcPct val="90000"/>
              </a:lnSpc>
              <a:spcBef>
                <a:spcPts val="2300"/>
              </a:spcBef>
              <a:buNone/>
            </a:pPr>
            <a:r>
              <a:rPr lang="en-US" altLang="zh-CN" sz="2000" dirty="0">
                <a:solidFill>
                  <a:schemeClr val="tx1"/>
                </a:solidFill>
                <a:latin typeface="宋体" panose="02010600030101010101" pitchFamily="2" charset="-122"/>
              </a:rPr>
              <a:t>         ①→②→③→⑤→⑥       9d</a:t>
            </a:r>
            <a:endParaRPr lang="en-US" altLang="zh-CN" sz="2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algn="just" eaLnBrk="1" latinLnBrk="0" hangingPunct="1">
              <a:lnSpc>
                <a:spcPct val="90000"/>
              </a:lnSpc>
              <a:spcBef>
                <a:spcPts val="2300"/>
              </a:spcBef>
              <a:buNone/>
            </a:pPr>
            <a:r>
              <a:rPr lang="en-US" altLang="zh-CN" sz="2000" dirty="0">
                <a:solidFill>
                  <a:schemeClr val="tx1"/>
                </a:solidFill>
                <a:latin typeface="宋体" panose="02010600030101010101" pitchFamily="2" charset="-122"/>
              </a:rPr>
              <a:t>         ①→③→④→⑥           14d</a:t>
            </a:r>
            <a:endParaRPr lang="en-US" altLang="zh-CN" sz="2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algn="just" eaLnBrk="1" latinLnBrk="0" hangingPunct="1">
              <a:lnSpc>
                <a:spcPct val="90000"/>
              </a:lnSpc>
              <a:spcBef>
                <a:spcPts val="2300"/>
              </a:spcBef>
              <a:buNone/>
            </a:pPr>
            <a:r>
              <a:rPr lang="en-US" altLang="zh-CN" sz="2000" dirty="0">
                <a:solidFill>
                  <a:schemeClr val="tx1"/>
                </a:solidFill>
                <a:latin typeface="宋体" panose="02010600030101010101" pitchFamily="2" charset="-122"/>
              </a:rPr>
              <a:t>         ①→③→⑤→⑥           13d</a:t>
            </a:r>
            <a:endParaRPr lang="en-US" altLang="zh-CN" sz="2000" dirty="0">
              <a:solidFill>
                <a:schemeClr val="tx1"/>
              </a:solidFill>
              <a:latin typeface="宋体" panose="02010600030101010101" pitchFamily="2" charset="-122"/>
            </a:endParaRPr>
          </a:p>
          <a:p>
            <a:pPr algn="just" eaLnBrk="1" latinLnBrk="0" hangingPunct="1">
              <a:lnSpc>
                <a:spcPct val="90000"/>
              </a:lnSpc>
              <a:buNone/>
            </a:pPr>
            <a:r>
              <a:rPr lang="zh-CN" altLang="en-US" sz="2800" dirty="0"/>
              <a:t> </a:t>
            </a:r>
            <a:endParaRPr lang="zh-CN" altLang="en-US" sz="2800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466090" y="1221105"/>
            <a:ext cx="10274935" cy="4889500"/>
          </a:xfrm>
        </p:spPr>
        <p:txBody>
          <a:bodyPr/>
          <a:p>
            <a:pPr lvl="0"/>
            <a:r>
              <a:rPr lang="en-US" altLang="zh-CN" b="0" dirty="0"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b="0" dirty="0">
                <a:latin typeface="微软雅黑" panose="020B0503020204020204" charset="-122"/>
                <a:ea typeface="微软雅黑" panose="020B0503020204020204" charset="-122"/>
              </a:rPr>
              <a:t>关键线路</a:t>
            </a:r>
            <a:endParaRPr lang="zh-CN" altLang="en-US" b="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lvl="1" indent="-285750">
              <a:buFont typeface="Wingdings" panose="05000000000000000000" charset="0"/>
              <a:buChar char="n"/>
            </a:pPr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网络图中，线路上总的工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71450" lvl="1" indent="0">
              <a:buFont typeface="Wingdings" panose="05000000000000000000" charset="0"/>
              <a:buNone/>
            </a:pPr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作持续时间最长的线路称为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71450" lvl="1" indent="0">
              <a:buFont typeface="Wingdings" panose="05000000000000000000" charset="0"/>
              <a:buNone/>
            </a:pPr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关键线路。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lvl="1" indent="-285750">
              <a:buFont typeface="Wingdings" panose="05000000000000000000" charset="0"/>
              <a:buChar char="n"/>
            </a:pPr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关键线路用彩线、双线或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71450" lvl="1" indent="0">
              <a:buFont typeface="Wingdings" panose="05000000000000000000" charset="0"/>
              <a:buNone/>
            </a:pPr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者粗线表示，以突出其在网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171450" lvl="1" indent="0">
              <a:buFont typeface="Wingdings" panose="05000000000000000000" charset="0"/>
              <a:buNone/>
            </a:pPr>
            <a:r>
              <a:rPr lang="zh-CN" altLang="en-US" b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络图计划中的重要位置。</a:t>
            </a: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lvl="0" indent="-342900">
              <a:buFont typeface="Wingdings" panose="05000000000000000000" charset="0"/>
              <a:buChar char="u"/>
            </a:pPr>
            <a:endParaRPr lang="zh-CN" altLang="en-US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0" lvl="0" indent="-285750">
              <a:buFont typeface="Wingdings" panose="05000000000000000000" charset="0"/>
              <a:buChar char="n"/>
            </a:pPr>
            <a:endParaRPr lang="zh-CN" altLang="en-US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V="1">
            <a:off x="6186805" y="5902960"/>
            <a:ext cx="3781425" cy="27305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045075" y="2590800"/>
            <a:ext cx="1538605" cy="825500"/>
          </a:xfrm>
          <a:prstGeom prst="line">
            <a:avLst/>
          </a:prstGeom>
          <a:ln>
            <a:solidFill>
              <a:srgbClr val="FF0000"/>
            </a:solidFill>
            <a:miter lim="800000"/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>
            <a:endCxn id="10271" idx="3"/>
          </p:cNvCxnSpPr>
          <p:nvPr/>
        </p:nvCxnSpPr>
        <p:spPr>
          <a:xfrm flipV="1">
            <a:off x="6983730" y="1691005"/>
            <a:ext cx="1450340" cy="1575435"/>
          </a:xfrm>
          <a:prstGeom prst="line">
            <a:avLst/>
          </a:prstGeom>
          <a:ln>
            <a:solidFill>
              <a:srgbClr val="FF0000"/>
            </a:solidFill>
            <a:miter lim="800000"/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8773795" y="1588770"/>
            <a:ext cx="1194435" cy="834390"/>
          </a:xfrm>
          <a:prstGeom prst="line">
            <a:avLst/>
          </a:prstGeom>
          <a:ln>
            <a:solidFill>
              <a:srgbClr val="FF0000"/>
            </a:solidFill>
            <a:miter lim="800000"/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双代号网络图的关键线路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34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nimBg="1" uiExpand="1" build="p"/>
      <p:bldP spid="63491" grpId="1" animBg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690" y="1323340"/>
            <a:ext cx="10274935" cy="4889500"/>
          </a:xfrm>
        </p:spPr>
        <p:txBody>
          <a:bodyPr/>
          <a:p>
            <a:pPr marL="800100" lvl="1" indent="-342900">
              <a:buFont typeface="Wingdings" panose="05000000000000000000" charset="0"/>
              <a:buChar char="u"/>
            </a:pPr>
            <a:r>
              <a:rPr lang="zh-CN" altLang="en-US" sz="2400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一个网络图中，至少有一条关键线路。</a:t>
            </a:r>
            <a:endParaRPr lang="en-US" altLang="zh-CN" sz="24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342900" lvl="0" indent="-342900">
              <a:buFont typeface="Wingdings" panose="05000000000000000000" charset="0"/>
              <a:buChar char="u"/>
            </a:pPr>
            <a:r>
              <a:rPr lang="en-US" altLang="zh-CN" sz="2800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2.</a:t>
            </a:r>
            <a:r>
              <a:rPr lang="zh-CN" altLang="en-US" sz="2800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非关键线路</a:t>
            </a:r>
            <a:endParaRPr lang="zh-CN" altLang="en-US" sz="2800" b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457200" lvl="1" indent="-285750">
              <a:buFont typeface="Wingdings" panose="05000000000000000000" charset="0"/>
              <a:buChar char="n"/>
            </a:pPr>
            <a:r>
              <a:rPr lang="zh-CN" altLang="en-US" sz="2800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网络图中，关键线路以外的线路，称为非关键线路。</a:t>
            </a:r>
            <a:endParaRPr lang="zh-CN" altLang="en-US" sz="2800" b="0" dirty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marL="457200" lvl="1" indent="-285750">
              <a:buFont typeface="Wingdings" panose="05000000000000000000" charset="0"/>
              <a:buChar char="n"/>
            </a:pPr>
            <a:r>
              <a:rPr lang="zh-CN" altLang="en-US" sz="2800" b="0" dirty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相对于关键线路，非关键线路上有相应的机动时间。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双代号网络图的非关键线路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双代号网络图的线路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5940" y="1377315"/>
            <a:ext cx="10274935" cy="4889500"/>
          </a:xfrm>
        </p:spPr>
        <p:txBody>
          <a:bodyPr/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今天我们重点学习了双代号网络图的线路、关键线路和非关键线路，你记住了吗？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  <p:grpSp>
        <p:nvGrpSpPr>
          <p:cNvPr id="4" name="组合 3"/>
          <p:cNvGrpSpPr/>
          <p:nvPr/>
        </p:nvGrpSpPr>
        <p:grpSpPr bwMode="auto">
          <a:xfrm>
            <a:off x="4427855" y="4180840"/>
            <a:ext cx="2533650" cy="1482725"/>
            <a:chOff x="733193" y="3991305"/>
            <a:chExt cx="2924673" cy="1738698"/>
          </a:xfrm>
        </p:grpSpPr>
        <p:sp>
          <p:nvSpPr>
            <p:cNvPr id="40" name="Oval 5"/>
            <p:cNvSpPr>
              <a:spLocks noChangeArrowheads="1"/>
            </p:cNvSpPr>
            <p:nvPr/>
          </p:nvSpPr>
          <p:spPr bwMode="auto">
            <a:xfrm>
              <a:off x="733193" y="3991305"/>
              <a:ext cx="2924673" cy="1738698"/>
            </a:xfrm>
            <a:prstGeom prst="ellipse">
              <a:avLst/>
            </a:prstGeom>
            <a:solidFill>
              <a:srgbClr val="333389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1119022" y="3991305"/>
              <a:ext cx="2308618" cy="13147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254357" y="4403827"/>
              <a:ext cx="1965908" cy="6120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关键线路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 bwMode="auto">
          <a:xfrm>
            <a:off x="7296150" y="4072890"/>
            <a:ext cx="2385695" cy="1590040"/>
            <a:chOff x="4103199" y="3991305"/>
            <a:chExt cx="2926253" cy="1738698"/>
          </a:xfrm>
        </p:grpSpPr>
        <p:sp>
          <p:nvSpPr>
            <p:cNvPr id="42" name="Oval 13"/>
            <p:cNvSpPr>
              <a:spLocks noChangeArrowheads="1"/>
            </p:cNvSpPr>
            <p:nvPr/>
          </p:nvSpPr>
          <p:spPr bwMode="auto">
            <a:xfrm>
              <a:off x="4103199" y="3991305"/>
              <a:ext cx="2926253" cy="1738698"/>
            </a:xfrm>
            <a:prstGeom prst="ellipse">
              <a:avLst/>
            </a:prstGeom>
            <a:solidFill>
              <a:srgbClr val="333389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>
              <a:off x="4411942" y="4021163"/>
              <a:ext cx="2308612" cy="13147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4842828" y="4218798"/>
              <a:ext cx="1791402" cy="104224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非关键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线路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 bwMode="auto">
          <a:xfrm>
            <a:off x="5954951" y="2471262"/>
            <a:ext cx="2365772" cy="1878806"/>
            <a:chOff x="2299755" y="1767795"/>
            <a:chExt cx="3155238" cy="2506188"/>
          </a:xfrm>
        </p:grpSpPr>
        <p:sp>
          <p:nvSpPr>
            <p:cNvPr id="44" name="Oval 21"/>
            <p:cNvSpPr>
              <a:spLocks noChangeArrowheads="1"/>
            </p:cNvSpPr>
            <p:nvPr/>
          </p:nvSpPr>
          <p:spPr bwMode="auto">
            <a:xfrm>
              <a:off x="2418850" y="1767795"/>
              <a:ext cx="2923400" cy="1740673"/>
            </a:xfrm>
            <a:prstGeom prst="ellipse">
              <a:avLst/>
            </a:prstGeom>
            <a:solidFill>
              <a:srgbClr val="D4BA3A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5" name="任意多边形 44"/>
            <p:cNvSpPr/>
            <p:nvPr/>
          </p:nvSpPr>
          <p:spPr bwMode="auto">
            <a:xfrm>
              <a:off x="3821002" y="2511075"/>
              <a:ext cx="1633991" cy="1762908"/>
            </a:xfrm>
            <a:custGeom>
              <a:avLst/>
              <a:gdLst>
                <a:gd name="connsiteX0" fmla="*/ 515938 w 1643063"/>
                <a:gd name="connsiteY0" fmla="*/ 0 h 1771650"/>
                <a:gd name="connsiteX1" fmla="*/ 1396892 w 1643063"/>
                <a:gd name="connsiteY1" fmla="*/ 1393578 h 1771650"/>
                <a:gd name="connsiteX2" fmla="*/ 1546225 w 1643063"/>
                <a:gd name="connsiteY2" fmla="*/ 1143000 h 1771650"/>
                <a:gd name="connsiteX3" fmla="*/ 1643063 w 1643063"/>
                <a:gd name="connsiteY3" fmla="*/ 1771650 h 1771650"/>
                <a:gd name="connsiteX4" fmla="*/ 1030288 w 1643063"/>
                <a:gd name="connsiteY4" fmla="*/ 1606550 h 1771650"/>
                <a:gd name="connsiteX5" fmla="*/ 1292341 w 1643063"/>
                <a:gd name="connsiteY5" fmla="*/ 1487550 h 1771650"/>
                <a:gd name="connsiteX6" fmla="*/ 0 w 1643063"/>
                <a:gd name="connsiteY6" fmla="*/ 46355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3063" h="1771650">
                  <a:moveTo>
                    <a:pt x="515938" y="0"/>
                  </a:moveTo>
                  <a:lnTo>
                    <a:pt x="1396892" y="1393578"/>
                  </a:lnTo>
                  <a:lnTo>
                    <a:pt x="1546225" y="1143000"/>
                  </a:lnTo>
                  <a:lnTo>
                    <a:pt x="1643063" y="1771650"/>
                  </a:lnTo>
                  <a:lnTo>
                    <a:pt x="1030288" y="1606550"/>
                  </a:lnTo>
                  <a:lnTo>
                    <a:pt x="1292341" y="1487550"/>
                  </a:lnTo>
                  <a:lnTo>
                    <a:pt x="0" y="463550"/>
                  </a:lnTo>
                  <a:close/>
                </a:path>
              </a:pathLst>
            </a:custGeom>
            <a:solidFill>
              <a:srgbClr val="5F8ADF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6" name="任意多边形 45"/>
            <p:cNvSpPr/>
            <p:nvPr/>
          </p:nvSpPr>
          <p:spPr bwMode="auto">
            <a:xfrm>
              <a:off x="2299755" y="2511075"/>
              <a:ext cx="1640342" cy="1762908"/>
            </a:xfrm>
            <a:custGeom>
              <a:avLst/>
              <a:gdLst>
                <a:gd name="connsiteX0" fmla="*/ 1127126 w 1649413"/>
                <a:gd name="connsiteY0" fmla="*/ 0 h 1771650"/>
                <a:gd name="connsiteX1" fmla="*/ 1649413 w 1649413"/>
                <a:gd name="connsiteY1" fmla="*/ 463550 h 1771650"/>
                <a:gd name="connsiteX2" fmla="*/ 351553 w 1649413"/>
                <a:gd name="connsiteY2" fmla="*/ 1487910 h 1771650"/>
                <a:gd name="connsiteX3" fmla="*/ 619125 w 1649413"/>
                <a:gd name="connsiteY3" fmla="*/ 1606550 h 1771650"/>
                <a:gd name="connsiteX4" fmla="*/ 0 w 1649413"/>
                <a:gd name="connsiteY4" fmla="*/ 1771650 h 1771650"/>
                <a:gd name="connsiteX5" fmla="*/ 103188 w 1649413"/>
                <a:gd name="connsiteY5" fmla="*/ 1143000 h 1771650"/>
                <a:gd name="connsiteX6" fmla="*/ 246184 w 1649413"/>
                <a:gd name="connsiteY6" fmla="*/ 1393559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9413" h="1771650">
                  <a:moveTo>
                    <a:pt x="1127126" y="0"/>
                  </a:moveTo>
                  <a:lnTo>
                    <a:pt x="1649413" y="463550"/>
                  </a:lnTo>
                  <a:lnTo>
                    <a:pt x="351553" y="1487910"/>
                  </a:lnTo>
                  <a:lnTo>
                    <a:pt x="619125" y="1606550"/>
                  </a:lnTo>
                  <a:lnTo>
                    <a:pt x="0" y="1771650"/>
                  </a:lnTo>
                  <a:lnTo>
                    <a:pt x="103188" y="1143000"/>
                  </a:lnTo>
                  <a:lnTo>
                    <a:pt x="246184" y="1393559"/>
                  </a:lnTo>
                  <a:close/>
                </a:path>
              </a:pathLst>
            </a:custGeom>
            <a:solidFill>
              <a:srgbClr val="5DA9A5"/>
            </a:solidFill>
            <a:ln>
              <a:noFill/>
            </a:ln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47" name="Oval 26"/>
            <p:cNvSpPr>
              <a:spLocks noChangeArrowheads="1"/>
            </p:cNvSpPr>
            <p:nvPr/>
          </p:nvSpPr>
          <p:spPr bwMode="auto">
            <a:xfrm>
              <a:off x="2723735" y="1767795"/>
              <a:ext cx="2307279" cy="131503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000">
                <a:latin typeface="微软雅黑" panose="020B0503020204020204" charset="-122"/>
                <a:cs typeface="+mn-ea"/>
                <a:sym typeface="微软雅黑" panose="020B0503020204020204" charset="-122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2914288" y="2077283"/>
              <a:ext cx="1926173" cy="696269"/>
            </a:xfrm>
            <a:prstGeom prst="rect">
              <a:avLst/>
            </a:prstGeom>
            <a:noFill/>
          </p:spPr>
          <p:txBody>
            <a:bodyPr>
              <a:spAutoFit/>
            </a:bodyPr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b="1" dirty="0"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微软雅黑" panose="020B0503020204020204" charset="-122"/>
                </a:rPr>
                <a:t>线路</a:t>
              </a:r>
              <a:endParaRPr lang="zh-CN" altLang="en-US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标题 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r>
              <a:rPr lang="zh-CN" altLang="en-US">
                <a:latin typeface="微软雅黑" panose="020B0503020204020204" charset="-122"/>
                <a:ea typeface="微软雅黑" panose="020B0503020204020204" charset="-122"/>
              </a:rPr>
              <a:t>双代号网络图的线路</a:t>
            </a:r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同心圆 13"/>
          <p:cNvSpPr/>
          <p:nvPr/>
        </p:nvSpPr>
        <p:spPr>
          <a:xfrm>
            <a:off x="3521075" y="1330325"/>
            <a:ext cx="4875213" cy="3654425"/>
          </a:xfrm>
          <a:prstGeom prst="donut">
            <a:avLst>
              <a:gd name="adj" fmla="val 4879"/>
            </a:avLst>
          </a:prstGeom>
          <a:gradFill>
            <a:gsLst>
              <a:gs pos="0">
                <a:sysClr val="window" lastClr="FFFFFF"/>
              </a:gs>
              <a:gs pos="55000">
                <a:sysClr val="window" lastClr="FFFFFF">
                  <a:lumMod val="95000"/>
                </a:sysClr>
              </a:gs>
              <a:gs pos="100000">
                <a:sysClr val="window" lastClr="FFFFFF">
                  <a:lumMod val="65000"/>
                </a:sysClr>
              </a:gs>
            </a:gsLst>
            <a:lin ang="8100000" scaled="0"/>
          </a:gra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4556760" y="3052445"/>
            <a:ext cx="2925763" cy="9223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1209675"/>
            <a:r>
              <a:rPr lang="zh-CN" altLang="en-US" sz="5400" noProof="1">
                <a:solidFill>
                  <a:srgbClr val="5F8ADF"/>
                </a:solidFill>
                <a:effectLst>
                  <a:outerShdw dist="53882" dir="2699999" algn="ctr" rotWithShape="0">
                    <a:srgbClr val="9999FF">
                      <a:alpha val="75000"/>
                    </a:srgbClr>
                  </a:outerShdw>
                </a:effectLst>
                <a:latin typeface="华文琥珀" panose="02010800040101010101" charset="-122"/>
                <a:ea typeface="华文琥珀" panose="02010800040101010101" charset="-122"/>
                <a:cs typeface="+mn-cs"/>
              </a:rPr>
              <a:t>谢谢聆听</a:t>
            </a:r>
            <a:endParaRPr lang="zh-CN" altLang="en-US" sz="5400" b="1" noProof="1" dirty="0">
              <a:solidFill>
                <a:srgbClr val="5F8ADF"/>
              </a:solidFill>
              <a:effectLst>
                <a:outerShdw dist="53882" dir="2699999" algn="ctr" rotWithShape="0">
                  <a:srgbClr val="9999FF">
                    <a:alpha val="75000"/>
                  </a:srgbClr>
                </a:outerShdw>
              </a:effectLst>
              <a:latin typeface="华文琥珀" panose="02010800040101010101" charset="-122"/>
              <a:ea typeface="华文琥珀" panose="02010800040101010101" charset="-122"/>
              <a:cs typeface="+mn-cs"/>
            </a:endParaRPr>
          </a:p>
        </p:txBody>
      </p:sp>
      <p:sp>
        <p:nvSpPr>
          <p:cNvPr id="20" name="椭圆 19"/>
          <p:cNvSpPr/>
          <p:nvPr/>
        </p:nvSpPr>
        <p:spPr>
          <a:xfrm rot="10498052">
            <a:off x="3316288" y="5319713"/>
            <a:ext cx="298450" cy="223838"/>
          </a:xfrm>
          <a:prstGeom prst="ellipse">
            <a:avLst/>
          </a:prstGeom>
          <a:solidFill>
            <a:srgbClr val="CEB9A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21" name="组合 16"/>
          <p:cNvGrpSpPr/>
          <p:nvPr/>
        </p:nvGrpSpPr>
        <p:grpSpPr>
          <a:xfrm>
            <a:off x="680804" y="3499109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22" name="同心圆 21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28" name="椭圆 27"/>
          <p:cNvSpPr/>
          <p:nvPr/>
        </p:nvSpPr>
        <p:spPr>
          <a:xfrm rot="10498052">
            <a:off x="2679700" y="3987800"/>
            <a:ext cx="300038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3" name="组合 23"/>
          <p:cNvGrpSpPr/>
          <p:nvPr/>
        </p:nvGrpSpPr>
        <p:grpSpPr>
          <a:xfrm>
            <a:off x="2426473" y="511304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5" name="同心圆 34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37" name="椭圆 36"/>
          <p:cNvSpPr/>
          <p:nvPr/>
        </p:nvSpPr>
        <p:spPr>
          <a:xfrm rot="10498052">
            <a:off x="1637665" y="4575810"/>
            <a:ext cx="395288" cy="298450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38" name="组合 27"/>
          <p:cNvGrpSpPr/>
          <p:nvPr/>
        </p:nvGrpSpPr>
        <p:grpSpPr>
          <a:xfrm>
            <a:off x="5956351" y="5537794"/>
            <a:ext cx="404782" cy="303270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39" name="同心圆 38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40" name="椭圆 39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41" name="椭圆 40"/>
          <p:cNvSpPr/>
          <p:nvPr/>
        </p:nvSpPr>
        <p:spPr>
          <a:xfrm rot="10498052">
            <a:off x="4953000" y="5403850"/>
            <a:ext cx="250825" cy="187325"/>
          </a:xfrm>
          <a:prstGeom prst="ellipse">
            <a:avLst/>
          </a:prstGeom>
          <a:solidFill>
            <a:srgbClr val="628EE3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2" name="椭圆 41"/>
          <p:cNvSpPr/>
          <p:nvPr/>
        </p:nvSpPr>
        <p:spPr>
          <a:xfrm rot="10498052">
            <a:off x="768350" y="5475288"/>
            <a:ext cx="298450" cy="222250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3" name="椭圆 42"/>
          <p:cNvSpPr/>
          <p:nvPr/>
        </p:nvSpPr>
        <p:spPr>
          <a:xfrm rot="10498052">
            <a:off x="10814050" y="4322763"/>
            <a:ext cx="296863" cy="223838"/>
          </a:xfrm>
          <a:prstGeom prst="ellipse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45" name="椭圆 44"/>
          <p:cNvSpPr/>
          <p:nvPr/>
        </p:nvSpPr>
        <p:spPr>
          <a:xfrm rot="10498052">
            <a:off x="10040938" y="3197225"/>
            <a:ext cx="296863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grpSp>
        <p:nvGrpSpPr>
          <p:cNvPr id="49" name="组合 44"/>
          <p:cNvGrpSpPr/>
          <p:nvPr/>
        </p:nvGrpSpPr>
        <p:grpSpPr>
          <a:xfrm>
            <a:off x="9114829" y="4301127"/>
            <a:ext cx="575354" cy="431066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49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76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ea"/>
              </a:endParaRPr>
            </a:p>
          </p:txBody>
        </p:sp>
      </p:grpSp>
      <p:sp>
        <p:nvSpPr>
          <p:cNvPr id="54" name="椭圆 53"/>
          <p:cNvSpPr/>
          <p:nvPr/>
        </p:nvSpPr>
        <p:spPr>
          <a:xfrm rot="10498052">
            <a:off x="7756525" y="4872038"/>
            <a:ext cx="396875" cy="296863"/>
          </a:xfrm>
          <a:prstGeom prst="ellipse">
            <a:avLst/>
          </a:prstGeom>
          <a:solidFill>
            <a:srgbClr val="2BC3B5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5" name="椭圆 54"/>
          <p:cNvSpPr/>
          <p:nvPr/>
        </p:nvSpPr>
        <p:spPr>
          <a:xfrm rot="10498052">
            <a:off x="9772650" y="5264150"/>
            <a:ext cx="250825" cy="187325"/>
          </a:xfrm>
          <a:prstGeom prst="ellipse">
            <a:avLst/>
          </a:prstGeom>
          <a:solidFill>
            <a:srgbClr val="4F81BD">
              <a:lumMod val="50000"/>
            </a:srgbClr>
          </a:solidFill>
          <a:ln w="25400" cap="flat" cmpd="sng" algn="ctr">
            <a:solidFill>
              <a:srgbClr val="1F497D"/>
            </a:solidFill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56" name="椭圆 55"/>
          <p:cNvSpPr/>
          <p:nvPr/>
        </p:nvSpPr>
        <p:spPr>
          <a:xfrm rot="10498052">
            <a:off x="7175500" y="5503863"/>
            <a:ext cx="298450" cy="223838"/>
          </a:xfrm>
          <a:prstGeom prst="ellipse">
            <a:avLst/>
          </a:prstGeom>
          <a:solidFill>
            <a:srgbClr val="47B6E7"/>
          </a:solidFill>
          <a:ln w="25400" cap="flat" cmpd="sng" algn="ctr">
            <a:noFill/>
            <a:prstDash val="solid"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76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ea"/>
            </a:endParaRPr>
          </a:p>
        </p:txBody>
      </p:sp>
      <p:sp>
        <p:nvSpPr>
          <p:cNvPr id="8" name="KSO_Shape"/>
          <p:cNvSpPr/>
          <p:nvPr/>
        </p:nvSpPr>
        <p:spPr bwMode="auto">
          <a:xfrm>
            <a:off x="5092700" y="1606485"/>
            <a:ext cx="1905000" cy="1330325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rgbClr val="D4BA3A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1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ko-KR" altLang="en-US" strike="noStrike" noProof="1" dirty="0">
                <a:latin typeface="Verdana" panose="020B0604030504040204" pitchFamily="34" charset="0"/>
                <a:ea typeface="Gulim" panose="020B0600000101010101" pitchFamily="34" charset="-127"/>
                <a:cs typeface="+mn-cs"/>
              </a:rPr>
            </a:fld>
            <a:endParaRPr lang="ko-KR" altLang="en-US" strike="noStrike" noProof="1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0 -0.806119 L -0.014240 -0.01680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3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2951 -0.81173 L 0 -2.46914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7600" y="40586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6 -0.7892 L 5E-6 2.4691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44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3194 -0.36577 L -2.77778E-7 5.68428E-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9700" y="1828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7135 -0.78931 L 8.33333E-7 -4.71733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5712 -0.81186 L -0.01424 -0.0225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7600" y="39450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 bldLvl="0" animBg="1"/>
      <p:bldP spid="28" grpId="0" bldLvl="0" animBg="1"/>
      <p:bldP spid="37" grpId="0" bldLvl="0" animBg="1"/>
      <p:bldP spid="41" grpId="0" bldLvl="0" animBg="1"/>
      <p:bldP spid="42" grpId="0" bldLvl="0" animBg="1"/>
      <p:bldP spid="43" grpId="0" bldLvl="0" animBg="1"/>
      <p:bldP spid="45" grpId="0" bldLvl="0" animBg="1"/>
      <p:bldP spid="54" grpId="0" bldLvl="0" animBg="1"/>
      <p:bldP spid="55" grpId="0" bldLvl="0" animBg="1"/>
      <p:bldP spid="56" grpId="0" bldLvl="0" animBg="1"/>
      <p:bldP spid="8" grpId="0" bldLvl="0" animBg="1"/>
    </p:bldLst>
  </p:timing>
</p:sld>
</file>

<file path=ppt/theme/theme1.xml><?xml version="1.0" encoding="utf-8"?>
<a:theme xmlns:a="http://schemas.openxmlformats.org/drawingml/2006/main" name="148TGp_industry_light">
  <a:themeElements>
    <a:clrScheme name="148TGp_industry_light 2">
      <a:dk1>
        <a:srgbClr val="333389"/>
      </a:dk1>
      <a:lt1>
        <a:srgbClr val="FFFFFF"/>
      </a:lt1>
      <a:dk2>
        <a:srgbClr val="4D8ACD"/>
      </a:dk2>
      <a:lt2>
        <a:srgbClr val="C0C0C0"/>
      </a:lt2>
      <a:accent1>
        <a:srgbClr val="5F8ADF"/>
      </a:accent1>
      <a:accent2>
        <a:srgbClr val="D4BA3A"/>
      </a:accent2>
      <a:accent3>
        <a:srgbClr val="FFFFFF"/>
      </a:accent3>
      <a:accent4>
        <a:srgbClr val="2A2A74"/>
      </a:accent4>
      <a:accent5>
        <a:srgbClr val="B6C4EC"/>
      </a:accent5>
      <a:accent6>
        <a:srgbClr val="C0A834"/>
      </a:accent6>
      <a:hlink>
        <a:srgbClr val="5DA9A5"/>
      </a:hlink>
      <a:folHlink>
        <a:srgbClr val="BAC4A0"/>
      </a:folHlink>
    </a:clrScheme>
    <a:fontScheme name="148TGp_industry_ligh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148TGp_industry_light 1">
        <a:dk1>
          <a:srgbClr val="003366"/>
        </a:dk1>
        <a:lt1>
          <a:srgbClr val="FFFFFF"/>
        </a:lt1>
        <a:dk2>
          <a:srgbClr val="6542AA"/>
        </a:dk2>
        <a:lt2>
          <a:srgbClr val="C0C0C0"/>
        </a:lt2>
        <a:accent1>
          <a:srgbClr val="269DD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ACCCE9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2">
        <a:dk1>
          <a:srgbClr val="333389"/>
        </a:dk1>
        <a:lt1>
          <a:srgbClr val="FFFFFF"/>
        </a:lt1>
        <a:dk2>
          <a:srgbClr val="4D8ACD"/>
        </a:dk2>
        <a:lt2>
          <a:srgbClr val="C0C0C0"/>
        </a:lt2>
        <a:accent1>
          <a:srgbClr val="5F8ADF"/>
        </a:accent1>
        <a:accent2>
          <a:srgbClr val="D4BA3A"/>
        </a:accent2>
        <a:accent3>
          <a:srgbClr val="FFFFFF"/>
        </a:accent3>
        <a:accent4>
          <a:srgbClr val="2A2A74"/>
        </a:accent4>
        <a:accent5>
          <a:srgbClr val="B6C4EC"/>
        </a:accent5>
        <a:accent6>
          <a:srgbClr val="C0A834"/>
        </a:accent6>
        <a:hlink>
          <a:srgbClr val="5DA9A5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8TGp_industry_light 3">
        <a:dk1>
          <a:srgbClr val="006666"/>
        </a:dk1>
        <a:lt1>
          <a:srgbClr val="FFFFFF"/>
        </a:lt1>
        <a:dk2>
          <a:srgbClr val="003366"/>
        </a:dk2>
        <a:lt2>
          <a:srgbClr val="C0C0C0"/>
        </a:lt2>
        <a:accent1>
          <a:srgbClr val="73A784"/>
        </a:accent1>
        <a:accent2>
          <a:srgbClr val="D4BA3A"/>
        </a:accent2>
        <a:accent3>
          <a:srgbClr val="FFFFFF"/>
        </a:accent3>
        <a:accent4>
          <a:srgbClr val="005656"/>
        </a:accent4>
        <a:accent5>
          <a:srgbClr val="BCD0C2"/>
        </a:accent5>
        <a:accent6>
          <a:srgbClr val="C0A834"/>
        </a:accent6>
        <a:hlink>
          <a:srgbClr val="A1A959"/>
        </a:hlink>
        <a:folHlink>
          <a:srgbClr val="BAC4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148TGp_industry_light</Template>
  <TotalTime>0</TotalTime>
  <Words>732</Words>
  <Application>WPS 演示</Application>
  <PresentationFormat>全屏显示(4:3)</PresentationFormat>
  <Paragraphs>149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Gulim</vt:lpstr>
      <vt:lpstr>Verdana</vt:lpstr>
      <vt:lpstr>黑体</vt:lpstr>
      <vt:lpstr>华文琥珀</vt:lpstr>
      <vt:lpstr>方正姚体</vt:lpstr>
      <vt:lpstr>微软雅黑</vt:lpstr>
      <vt:lpstr>华文中宋</vt:lpstr>
      <vt:lpstr>Wingdings</vt:lpstr>
      <vt:lpstr>Wingdings 2</vt:lpstr>
      <vt:lpstr>幼圆</vt:lpstr>
      <vt:lpstr>Calibri</vt:lpstr>
      <vt:lpstr>Calibri</vt:lpstr>
      <vt:lpstr>Arial Unicode MS</vt:lpstr>
      <vt:lpstr>148TGp_industry_light</vt:lpstr>
      <vt:lpstr>PowerPoint 演示文稿</vt:lpstr>
      <vt:lpstr>双代号网络图基本组成要素</vt:lpstr>
      <vt:lpstr>双代号网络图的线路</vt:lpstr>
      <vt:lpstr>双代号网络图的线路</vt:lpstr>
      <vt:lpstr>双代号网络图的关键线路</vt:lpstr>
      <vt:lpstr>双代号网络图的非关键线路</vt:lpstr>
      <vt:lpstr>双代号网络图的线路</vt:lpstr>
      <vt:lpstr>双代号网络图的线路</vt:lpstr>
    </vt:vector>
  </TitlesOfParts>
  <Company>hep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</dc:creator>
  <cp:lastModifiedBy>蓝天白云</cp:lastModifiedBy>
  <cp:revision>185</cp:revision>
  <dcterms:created xsi:type="dcterms:W3CDTF">2010-04-09T08:49:00Z</dcterms:created>
  <dcterms:modified xsi:type="dcterms:W3CDTF">2021-10-27T05:57:40Z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2052-11.1.0.10938</vt:lpwstr>
  </property>
  <property fmtid="{D5CDD505-2E9C-101B-9397-08002B2CF9AE}" pid="3" name="ICV">
    <vt:lpwstr>CDE6BE814F9E4EB9A999B5D2A3407668</vt:lpwstr>
  </property>
</Properties>
</file>