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6" r:id="rId2"/>
    <p:sldId id="399" r:id="rId3"/>
    <p:sldId id="400" r:id="rId4"/>
    <p:sldId id="401" r:id="rId5"/>
    <p:sldId id="402" r:id="rId6"/>
    <p:sldId id="403" r:id="rId7"/>
    <p:sldId id="304" r:id="rId8"/>
    <p:sldId id="404" r:id="rId9"/>
    <p:sldId id="271" r:id="rId10"/>
    <p:sldId id="349" r:id="rId11"/>
    <p:sldId id="396" r:id="rId12"/>
    <p:sldId id="397" r:id="rId13"/>
    <p:sldId id="352" r:id="rId14"/>
    <p:sldId id="353" r:id="rId15"/>
    <p:sldId id="355" r:id="rId16"/>
    <p:sldId id="398" r:id="rId17"/>
    <p:sldId id="354" r:id="rId18"/>
    <p:sldId id="356" r:id="rId19"/>
    <p:sldId id="405" r:id="rId20"/>
    <p:sldId id="406" r:id="rId21"/>
    <p:sldId id="320" r:id="rId22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145"/>
    <a:srgbClr val="1D9A78"/>
    <a:srgbClr val="36AFCE"/>
    <a:srgbClr val="1D9B77"/>
    <a:srgbClr val="558ED5"/>
    <a:srgbClr val="F2A01A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howGuides="1">
      <p:cViewPr>
        <p:scale>
          <a:sx n="80" d="100"/>
          <a:sy n="80" d="100"/>
        </p:scale>
        <p:origin x="1478" y="470"/>
      </p:cViewPr>
      <p:guideLst>
        <p:guide orient="horz" pos="1684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3" indent="0" algn="ctr">
              <a:buNone/>
              <a:defRPr sz="1499"/>
            </a:lvl2pPr>
            <a:lvl3pPr marL="685526" indent="0" algn="ctr">
              <a:buNone/>
              <a:defRPr sz="1349"/>
            </a:lvl3pPr>
            <a:lvl4pPr marL="1028289" indent="0" algn="ctr">
              <a:buNone/>
              <a:defRPr sz="1200"/>
            </a:lvl4pPr>
            <a:lvl5pPr marL="1371051" indent="0" algn="ctr">
              <a:buNone/>
              <a:defRPr sz="1200"/>
            </a:lvl5pPr>
            <a:lvl6pPr marL="1713814" indent="0" algn="ctr">
              <a:buNone/>
              <a:defRPr sz="1200"/>
            </a:lvl6pPr>
            <a:lvl7pPr marL="2056577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10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8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2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181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1886" y="4860930"/>
            <a:ext cx="18739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6205" y="4800601"/>
            <a:ext cx="238163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432" y="4860930"/>
            <a:ext cx="17546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6854" y="4854858"/>
            <a:ext cx="359916" cy="144016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5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1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7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6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0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7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3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0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526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1" indent="-171381" algn="l" defTabSz="6855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92782" y="1970680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项目一  </a:t>
            </a:r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拍摄摄影素材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0998" y="2675012"/>
            <a:ext cx="3399012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590535" y="1433799"/>
            <a:ext cx="2866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学习单元二 平面设计素材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34130" y="2756643"/>
            <a:ext cx="337897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●</a:t>
            </a:r>
            <a:r>
              <a:rPr lang="zh-CN" altLang="en-US" sz="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 拍摄人物素材   </a:t>
            </a:r>
            <a:r>
              <a:rPr lang="zh-CN" altLang="en-US" sz="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 拍摄风景素材  </a:t>
            </a:r>
            <a:r>
              <a:rPr lang="zh-CN" altLang="en-US" sz="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任务三 拍摄景物素材 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B973D52B-C55D-1D63-C03B-87264C9329F4}"/>
              </a:ext>
            </a:extLst>
          </p:cNvPr>
          <p:cNvSpPr/>
          <p:nvPr/>
        </p:nvSpPr>
        <p:spPr bwMode="auto">
          <a:xfrm>
            <a:off x="-19333" y="16906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A772D22D-2938-8E3D-3F1A-F0610CC90692}"/>
              </a:ext>
            </a:extLst>
          </p:cNvPr>
          <p:cNvSpPr/>
          <p:nvPr/>
        </p:nvSpPr>
        <p:spPr bwMode="auto">
          <a:xfrm>
            <a:off x="1946428" y="1587688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709C4BF2-1F8E-65B1-267E-B41C0C6DC1F4}"/>
              </a:ext>
            </a:extLst>
          </p:cNvPr>
          <p:cNvSpPr/>
          <p:nvPr/>
        </p:nvSpPr>
        <p:spPr bwMode="auto">
          <a:xfrm>
            <a:off x="2202798" y="2114803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菱形 29">
            <a:extLst>
              <a:ext uri="{FF2B5EF4-FFF2-40B4-BE49-F238E27FC236}">
                <a16:creationId xmlns:a16="http://schemas.microsoft.com/office/drawing/2014/main" id="{4D69E4B2-AC03-4D4F-CCA3-B77D4853641A}"/>
              </a:ext>
            </a:extLst>
          </p:cNvPr>
          <p:cNvSpPr/>
          <p:nvPr/>
        </p:nvSpPr>
        <p:spPr>
          <a:xfrm>
            <a:off x="1016315" y="3190377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菱形 30">
            <a:extLst>
              <a:ext uri="{FF2B5EF4-FFF2-40B4-BE49-F238E27FC236}">
                <a16:creationId xmlns:a16="http://schemas.microsoft.com/office/drawing/2014/main" id="{2AF1B095-7668-4A08-FB6E-B31100B20B59}"/>
              </a:ext>
            </a:extLst>
          </p:cNvPr>
          <p:cNvSpPr/>
          <p:nvPr/>
        </p:nvSpPr>
        <p:spPr>
          <a:xfrm>
            <a:off x="-37588" y="4251984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菱形 31">
            <a:extLst>
              <a:ext uri="{FF2B5EF4-FFF2-40B4-BE49-F238E27FC236}">
                <a16:creationId xmlns:a16="http://schemas.microsoft.com/office/drawing/2014/main" id="{FBDCE91B-D03F-95CB-C313-031DCF82A3AD}"/>
              </a:ext>
            </a:extLst>
          </p:cNvPr>
          <p:cNvSpPr/>
          <p:nvPr/>
        </p:nvSpPr>
        <p:spPr>
          <a:xfrm>
            <a:off x="2070761" y="4251984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9" dur="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5" dur="1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7" grpId="0"/>
          <p:bldP spid="13" grpId="0"/>
          <p:bldP spid="27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2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9" dur="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5" dur="1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7" grpId="0"/>
          <p:bldP spid="13" grpId="0"/>
          <p:bldP spid="27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2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858413" y="1441725"/>
            <a:ext cx="3279610" cy="2893132"/>
            <a:chOff x="3716206" y="1490178"/>
            <a:chExt cx="2735955" cy="2893132"/>
          </a:xfrm>
        </p:grpSpPr>
        <p:sp>
          <p:nvSpPr>
            <p:cNvPr id="120" name="Rectangle 24"/>
            <p:cNvSpPr>
              <a:spLocks noChangeArrowheads="1"/>
            </p:cNvSpPr>
            <p:nvPr/>
          </p:nvSpPr>
          <p:spPr bwMode="auto">
            <a:xfrm>
              <a:off x="3716206" y="1490178"/>
              <a:ext cx="2735955" cy="24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）像素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英寸（分辨率）</a:t>
              </a:r>
              <a:r>
                <a:rPr lang="zh-CN" altLang="en-US" sz="1200" dirty="0"/>
                <a:t>。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782398" y="1922956"/>
              <a:ext cx="2542973" cy="246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7145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像素是构成数码影像的基本单元，通常以像素每英寸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PPI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Pixels per Inch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）为单位来表示影像分辨率的大小。例如，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300×300PPI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即表示水平方向与垂直方向上每“英寸”长度上的像素数都是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，也可表示为一平方英寸内有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万（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300×300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）像素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像素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英寸（分辨率），如图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2-1-34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所示。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02802" y="961832"/>
            <a:ext cx="3417970" cy="3671999"/>
            <a:chOff x="586236" y="1347808"/>
            <a:chExt cx="2731940" cy="2909369"/>
          </a:xfrm>
        </p:grpSpPr>
        <p:sp>
          <p:nvSpPr>
            <p:cNvPr id="3" name="矩形 2"/>
            <p:cNvSpPr/>
            <p:nvPr/>
          </p:nvSpPr>
          <p:spPr>
            <a:xfrm>
              <a:off x="1052206" y="4010956"/>
              <a:ext cx="180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2-1-34 300×300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像素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236" y="1347808"/>
              <a:ext cx="2731940" cy="246727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6204E87-D47D-194A-9D5D-47E4F59CC3B3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E1B9C7E-3DAA-2A9C-1AC4-FCD402132A4C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E319B2D7-3560-4684-7411-790DA8D9A91D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91CBFE51-B65F-26F0-A306-AA3D71BAA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2547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218412" y="1288805"/>
            <a:ext cx="2741763" cy="2893132"/>
            <a:chOff x="3716206" y="1490178"/>
            <a:chExt cx="2741763" cy="2893132"/>
          </a:xfrm>
        </p:grpSpPr>
        <p:sp>
          <p:nvSpPr>
            <p:cNvPr id="120" name="Rectangle 24"/>
            <p:cNvSpPr>
              <a:spLocks noChangeArrowheads="1"/>
            </p:cNvSpPr>
            <p:nvPr/>
          </p:nvSpPr>
          <p:spPr bwMode="auto">
            <a:xfrm>
              <a:off x="3722014" y="1490178"/>
              <a:ext cx="2735955" cy="24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）数码相机图像质量。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3716206" y="1922956"/>
              <a:ext cx="2741763" cy="246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71450" indent="-171450" algn="just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像素可以用一个数表示，比如一个“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0.3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兆像素”数码相机，它有额定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万像素；也可以用一对数字表示，如成像为“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640×480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”像素，表示横向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640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像素和纵向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480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像素，其总数为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640×480=307200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像素。同理，如图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2-1-35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所示，成像为“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4288×2848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”的像素，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4288×2848=12212224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像素，等同于日常所说的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1200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万像素。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73164" y="1043845"/>
            <a:ext cx="3525248" cy="3615111"/>
            <a:chOff x="548206" y="1346956"/>
            <a:chExt cx="2953686" cy="3054221"/>
          </a:xfrm>
        </p:grpSpPr>
        <p:sp>
          <p:nvSpPr>
            <p:cNvPr id="3" name="矩形 2"/>
            <p:cNvSpPr/>
            <p:nvPr/>
          </p:nvSpPr>
          <p:spPr>
            <a:xfrm>
              <a:off x="1158176" y="4154956"/>
              <a:ext cx="180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2-1-35 4288×2848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像素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206" y="1346956"/>
              <a:ext cx="2953686" cy="2667534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82555E8-E77F-8073-35A7-D399DF1D0C16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AC63131-9CD5-0383-8769-9132379871E3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2D9AFD9-0302-3333-B939-CD991D23F242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E55A35B9-E819-7EE6-9040-68EEBDD6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32256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682412" y="807526"/>
            <a:ext cx="2735955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）常规数码照片尺寸如表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62412" y="1351149"/>
            <a:ext cx="5862649" cy="3346379"/>
            <a:chOff x="954793" y="1562956"/>
            <a:chExt cx="5174101" cy="2845719"/>
          </a:xfrm>
        </p:grpSpPr>
        <p:sp>
          <p:nvSpPr>
            <p:cNvPr id="3" name="矩形 2"/>
            <p:cNvSpPr/>
            <p:nvPr/>
          </p:nvSpPr>
          <p:spPr>
            <a:xfrm>
              <a:off x="2641844" y="4162454"/>
              <a:ext cx="180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2-1-7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常规数码照片尺寸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954793" y="1562956"/>
              <a:ext cx="5174101" cy="2527247"/>
              <a:chOff x="954794" y="1546179"/>
              <a:chExt cx="5174101" cy="2527247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794" y="2751337"/>
                <a:ext cx="5174101" cy="1322089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07"/>
              <a:stretch/>
            </p:blipFill>
            <p:spPr>
              <a:xfrm>
                <a:off x="963021" y="1546179"/>
                <a:ext cx="5156207" cy="1440000"/>
              </a:xfrm>
              <a:prstGeom prst="rect">
                <a:avLst/>
              </a:prstGeom>
            </p:spPr>
          </p:pic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0E51064-CEE5-87E1-F9F2-0596D2923D90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6155FD1-78F3-D3B5-7835-D61F5268E5F4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248C116-89FE-31E2-83A6-1EAD30714522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063DA1E7-DD84-BF91-AF60-C68944F4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8501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299552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598532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546933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633129" y="1188736"/>
            <a:ext cx="3651409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）图像处理软件。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705132" y="1474200"/>
            <a:ext cx="3560120" cy="273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图像处理软件是用于处理图像信息的各种应用软件的总称，美国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ADOBE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公司出品的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是著名的图象处理软件。它在修饰和处理摄影作品和绘画作品时，具有非常强大的功能。广告摄影作为一种对视觉要求非常严格的工作，其最终成品往往要经过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修改才能得到满意的效果。广告的构思与表现形式是密切相关的，有了好的构思就需要通过软件来完成它，而大多数的广告是通过图像合成与特效技术来完成的。通过这些技术手段可以更加准确地表达出广告的主题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92962" y="1970062"/>
            <a:ext cx="278115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just"/>
            <a:endParaRPr lang="zh-CN" altLang="en-US" sz="1200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651383" y="3230353"/>
            <a:ext cx="1451857" cy="53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修饰商业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人像图片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5F02D90-D4D2-FD36-9650-00ED4450DD6E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C61AE3F6-59CD-DD32-3E9D-78BA2C4EB37A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BC6D326F-3859-583C-1728-B35CED6D9443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1381C114-C4DB-0D68-8A92-550AE43B7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91470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98412" y="889602"/>
            <a:ext cx="6912000" cy="87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）调整数码照片的影调。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图片拍摄完毕后，通常会有一些曝光上的问题，如照片背景不够白，人物偏黑，曝光略有不足，需要表行调整，照片调整前后的效果如图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2-1-36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2-1-37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10412" y="2066956"/>
            <a:ext cx="1582104" cy="2770132"/>
            <a:chOff x="1340206" y="1764906"/>
            <a:chExt cx="1582104" cy="2770132"/>
          </a:xfrm>
        </p:grpSpPr>
        <p:sp>
          <p:nvSpPr>
            <p:cNvPr id="5" name="矩形 4"/>
            <p:cNvSpPr/>
            <p:nvPr/>
          </p:nvSpPr>
          <p:spPr>
            <a:xfrm>
              <a:off x="1556421" y="4288817"/>
              <a:ext cx="114967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2-1-36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调整前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0206" y="1764906"/>
              <a:ext cx="1582104" cy="238391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5073878" y="2066957"/>
            <a:ext cx="1582105" cy="2770131"/>
            <a:chOff x="4003671" y="1764906"/>
            <a:chExt cx="1582105" cy="2770131"/>
          </a:xfrm>
        </p:grpSpPr>
        <p:sp>
          <p:nvSpPr>
            <p:cNvPr id="8" name="矩形 7"/>
            <p:cNvSpPr/>
            <p:nvPr/>
          </p:nvSpPr>
          <p:spPr>
            <a:xfrm>
              <a:off x="4220206" y="4288816"/>
              <a:ext cx="114967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2-1-37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调整后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3671" y="1764906"/>
              <a:ext cx="1582105" cy="2383916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88A8A28-871F-7C75-2DBB-C5238E7CB3D7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5088A85-DB64-4AAE-9B2B-94F17000808A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DEAA4C-95E7-4FE9-49FF-5EB8751106B1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E29F9AB3-C212-501B-348E-9C8C6CD05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2673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858412" y="2138956"/>
            <a:ext cx="3168000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28600" indent="-2286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里打开这张图片，按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Ctrl+L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键调出色阶面板，观察一下色阶亮部、暗部以及中间影调的分布，发现亮部像素数较少，如图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2-1-38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46950" y="1634956"/>
            <a:ext cx="2897375" cy="2371498"/>
            <a:chOff x="484017" y="1597679"/>
            <a:chExt cx="2897375" cy="2371498"/>
          </a:xfrm>
        </p:grpSpPr>
        <p:sp>
          <p:nvSpPr>
            <p:cNvPr id="4" name="矩形 3"/>
            <p:cNvSpPr/>
            <p:nvPr/>
          </p:nvSpPr>
          <p:spPr>
            <a:xfrm>
              <a:off x="811243" y="3722956"/>
              <a:ext cx="224292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2-1-38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Photoshop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中打开图片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017" y="1597679"/>
              <a:ext cx="2897375" cy="2005884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03DE60B-C931-32DB-78B3-A2848F2E0426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4318A59-5A4C-4422-65C9-EB3DAA2E1E07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F6B1E89-8AF5-AEEC-0AA1-CE91EAEAFF5B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BA8D3399-4359-03A0-44D5-45BDC01FF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696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114412" y="986156"/>
            <a:ext cx="669600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 startAt="2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调整色阶，增加画面亮部区域，调整画面的黑、白、灰的关系，如图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2-1-39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Ctrl+M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键，调出曲线面板来调整影调。一般，以人物脸部曝光效果来判断影调调整得是否合适，如图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2-1-40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18412" y="2426956"/>
            <a:ext cx="3061550" cy="2152239"/>
            <a:chOff x="3737370" y="-62171"/>
            <a:chExt cx="3061550" cy="2152239"/>
          </a:xfrm>
        </p:grpSpPr>
        <p:sp>
          <p:nvSpPr>
            <p:cNvPr id="4" name="矩形 3"/>
            <p:cNvSpPr/>
            <p:nvPr/>
          </p:nvSpPr>
          <p:spPr>
            <a:xfrm>
              <a:off x="4500948" y="1843847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2-1-39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调整图片色阶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7370" y="-62171"/>
              <a:ext cx="3061550" cy="188351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4786413" y="2423420"/>
            <a:ext cx="2678615" cy="2164336"/>
            <a:chOff x="3716206" y="1917769"/>
            <a:chExt cx="2678615" cy="216433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6206" y="1917769"/>
              <a:ext cx="2678615" cy="1909553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031835" y="3835884"/>
              <a:ext cx="204735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2-1-40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运用曲线面板调整影调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CAA8246-CCA6-65E0-4C8D-448BB6E84E49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8772CAC-616D-7A98-2C63-F2CDB3B18CEF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41DFB6-AB3D-03C0-9BC1-3F1779FCA465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3A48D255-A3E6-9243-173B-6D06C466D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16484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3592518" y="801675"/>
            <a:ext cx="5051341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）认识专业照片打印机。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3625907" y="1130956"/>
            <a:ext cx="4798765" cy="32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许多摄影师在拍摄照片之后都需要将照片打印出来。不少摄影师对画面有着非常苛刻的要求，希望能够打印出完全的照片。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先，专业照片打印机最重要的是墨盒数，这项硬件指标直接影响着打印机的色彩输出，目前市面上初级打印机也要四色墨盒，打印机价钱越高，档次越高，墨盒数就相应越多。除了喷墨打印以外，还有一种利用墨粉打印的彩色激光打印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次，就是所有打印机都要注意的打印精度，也就是我们常说的光学有效分辨率，它直接决定照片打印出来的细腻程度，如果光学分辨率到不了打印需求，那么好照片就无从谈起了，目前市场上的照片打印机基本能够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1200dpi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以上，而一款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600dpi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的打印机应对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纸这样大小照片的打印基本够用，如果有更高需求，如专业摄影打印，就要加入数码分辨率来进行补校，或者换一款更高端的打印机。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8D3B09-C0D4-3400-0BD5-5E244E3C1C02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8BC6014E-E047-A211-6667-E47A8B878B8A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AC292235-8A24-E6B9-0ADE-93FC65A496D2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13A9EA31-1946-392C-CE20-D2F5EEC40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E445C19-4006-A50A-E286-DC1026E78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12" y="1451312"/>
            <a:ext cx="2361124" cy="22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90079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9" grpId="0"/>
          <p:bldP spid="1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9" grpId="0"/>
          <p:bldP spid="12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98412" y="842956"/>
            <a:ext cx="7072478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）打印前设置。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型号的打印机设置方法有所不同，先阅读打印机操作说明书，按照正确步骤进行安装、设置。一般来说，在打印之前需要对纸张类型（在纸张质量里边根据相纸的表面选择光纸或者绒面相纸）、图像打印质量、画幅尺寸、打印版面、页面方向等进行设置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13" y="2282956"/>
            <a:ext cx="4383941" cy="231184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8CC76C5-8704-7828-2822-CF43D1760B44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DC788991-2D73-E8F4-7B17-4BDBF6913804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10B356B2-1872-31F0-7C55-4C8447F50437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58A53594-CF1E-2D2E-9A06-BF67952A8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45227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299552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598532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546933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344000" y="2095239"/>
            <a:ext cx="273595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）修饰一组蓝色背景单人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寸照片。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）修饰一组单色背景单人、多人艺术照。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651383" y="3258267"/>
            <a:ext cx="1451857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对拍摄的模特照片进行颜色、比例调整</a:t>
            </a: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E187036-0069-A774-8D3D-B633C4FA1372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C9EA4F72-4571-362D-5D85-CD44830CED22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9494D5C3-55AD-F7A3-7D2B-FCE9A5F3F7F3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9CF824EB-D9B5-82A8-DC06-F06A6AA5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27451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191451" y="2788402"/>
            <a:ext cx="2473051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商业摄影的工作流程分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拍摄人物”“拍摄风景”“拍摄静物”，本项目遵循了完整的工作过程，涵盖了全部课程目标和课程内容。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以上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个部分分别依托“拍摄平面广告模特”“拍摄旅游杂志自然风景图片”“拍摄农业书籍配图”三个实际项目，使你亲历设计摄影的工作流程，熟悉企业的工作标准，掌握设计摄影的基本工作方法。</a:t>
            </a:r>
            <a:endParaRPr lang="zh-CN" altLang="en-US" sz="9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354412" y="2498956"/>
            <a:ext cx="4283609" cy="22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人物。以“拍摄平面广告模特”项目为载体。首先，根据客户需求和分析，制作拍摄进度表，规划拍摄进程。然后，调整模特的姿态、情绪，在与模特互动中进行拍摄，反复调整，捕捉最佳瞬间。最后，进行人物图片修饰，在此过程中，初步了解摄影行业，熟悉商业人像的拍摄设备，掌握商业人像的拍摄流程和方法，初步掌握摄影用光方法，进而理解摄影与设计的关系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：拍摄风景。以“拍摄旅游杂志自然风景图片”项目为载体。从客户需求分析到打印出片这一过程，让你熟悉风景摄影的拍摄设备，掌握风景摄影的拍摄流程以及摄影构图的基本方法。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任务三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：拍摄静物。以“农业书籍配图”项目为载体。掌握商业静物摄影设备，熟悉商业静物布光的基本方法以及流程。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通过以上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的学习，你能够理解什么是设计摄影，熟悉摄影设备以及基本摄影技术，掌握商业摄影的工作流程和方法；并在拍摄商业素材的过程中，感受通过摄影给人们带来的感官感受，经过学习，一定能帮助你在未来的职业生涯中顺利地扬帆起航。</a:t>
            </a: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858076" y="2580540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3664503" y="4453540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26C1096-E73E-18B7-E6A4-3FA04F270475}"/>
              </a:ext>
            </a:extLst>
          </p:cNvPr>
          <p:cNvGrpSpPr/>
          <p:nvPr/>
        </p:nvGrpSpPr>
        <p:grpSpPr>
          <a:xfrm>
            <a:off x="0" y="-69958"/>
            <a:ext cx="9140825" cy="2478724"/>
            <a:chOff x="0" y="-29359"/>
            <a:chExt cx="9140825" cy="247872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F63BF4A-460A-681D-6F30-5D1BEF01D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05" b="41892"/>
            <a:stretch/>
          </p:blipFill>
          <p:spPr>
            <a:xfrm>
              <a:off x="1142207" y="-1435"/>
              <a:ext cx="6856413" cy="2212391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98EB489-DD94-A618-748C-BD6705EA9DEC}"/>
                </a:ext>
              </a:extLst>
            </p:cNvPr>
            <p:cNvSpPr/>
            <p:nvPr/>
          </p:nvSpPr>
          <p:spPr>
            <a:xfrm>
              <a:off x="1" y="0"/>
              <a:ext cx="9140824" cy="2210916"/>
            </a:xfrm>
            <a:prstGeom prst="rect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b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19E9686-3F4C-D3BE-0070-ECE97170FBD7}"/>
                </a:ext>
              </a:extLst>
            </p:cNvPr>
            <p:cNvSpPr/>
            <p:nvPr/>
          </p:nvSpPr>
          <p:spPr bwMode="auto">
            <a:xfrm>
              <a:off x="0" y="-29359"/>
              <a:ext cx="1191451" cy="2378740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D7A4092-63B0-8B11-3550-5344ED61890C}"/>
                </a:ext>
              </a:extLst>
            </p:cNvPr>
            <p:cNvSpPr/>
            <p:nvPr/>
          </p:nvSpPr>
          <p:spPr bwMode="auto">
            <a:xfrm>
              <a:off x="351931" y="1514461"/>
              <a:ext cx="466611" cy="934904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EDE5F2B4-84A4-6A79-71D1-F7E86BA65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453" y="975345"/>
              <a:ext cx="1231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项目分析</a:t>
              </a:r>
              <a:endParaRPr lang="en-US" altLang="zh-CN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936488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299552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598532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546933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650411" y="2280150"/>
            <a:ext cx="219086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）打印一版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寸照片。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）打印一张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寸艺术照片。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651383" y="3258267"/>
            <a:ext cx="1451857" cy="46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挑选较好的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照片打印输出</a:t>
            </a: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6620B82-322D-BAAC-4065-51B40084250A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3FAB345E-C537-58B3-CA5F-4016B0B0AA19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DAA33B4-F319-E423-083A-B345A9D5466B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Rectangle 18">
              <a:extLst>
                <a:ext uri="{FF2B5EF4-FFF2-40B4-BE49-F238E27FC236}">
                  <a16:creationId xmlns:a16="http://schemas.microsoft.com/office/drawing/2014/main" id="{D9565F61-98F0-EA14-D555-7E85445AE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995442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3606" y="-7938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3606" y="2133600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79367" y="1562844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35737" y="2089959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33779" y="2078513"/>
            <a:ext cx="33990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668583" y="2683356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49254" y="3165533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4649" y="4227140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103700" y="4227140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1035" y="0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96237" y="99753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917626" y="407530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7738018" y="2314577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77" y="1484530"/>
            <a:ext cx="6989573" cy="26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58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r="21700" b="8109"/>
          <a:stretch/>
        </p:blipFill>
        <p:spPr>
          <a:xfrm>
            <a:off x="1163665" y="963815"/>
            <a:ext cx="6834955" cy="5056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5879" y="0"/>
            <a:ext cx="6856413" cy="5162956"/>
          </a:xfrm>
          <a:prstGeom prst="rect">
            <a:avLst/>
          </a:prstGeom>
          <a:solidFill>
            <a:schemeClr val="accent4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190419" y="3722957"/>
            <a:ext cx="2383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任务一 拍摄人物素材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4688198" y="3817411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046402" y="3674892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491689" y="3731420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2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18864" y="14426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318748" y="36943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682412" y="338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114412" y="1782086"/>
            <a:ext cx="3191685" cy="157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本任务主要通过“拍摄平面模特”初步了解摄影行业，熟悉商业人像的拍摄设备，掌握商业人像的拍摄流程和方法，初步掌握摄影用光方法，进而理解摄影与设计的关系。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/>
          <a:stretch/>
        </p:blipFill>
        <p:spPr>
          <a:xfrm>
            <a:off x="5146412" y="1063218"/>
            <a:ext cx="2578892" cy="32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290862" y="60954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390746" y="286126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54412" y="255649"/>
            <a:ext cx="2877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1  </a:t>
            </a:r>
            <a:r>
              <a:rPr lang="zh-CN" altLang="en-US" sz="2000" b="1" dirty="0">
                <a:solidFill>
                  <a:srgbClr val="1D9A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拍摄</a:t>
            </a:r>
            <a:r>
              <a:rPr lang="zh-CN" altLang="en-US" sz="2000" b="1" dirty="0">
                <a:solidFill>
                  <a:srgbClr val="8BC1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平面广告模特</a:t>
            </a:r>
            <a:endParaRPr lang="en-US" altLang="zh-CN" sz="2000" b="1" dirty="0">
              <a:solidFill>
                <a:srgbClr val="8BC1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142206" y="1318492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8376" y="2374179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8" name="Freeform 9"/>
          <p:cNvSpPr/>
          <p:nvPr/>
        </p:nvSpPr>
        <p:spPr bwMode="auto">
          <a:xfrm>
            <a:off x="2295857" y="3939112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2292" y="1162785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790036" y="1581288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069831" y="1510708"/>
            <a:ext cx="756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693683" y="2495995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968159" y="2419050"/>
            <a:ext cx="1088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476335" y="329120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718182" y="3211168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6295584" y="4093270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514412" y="3975384"/>
            <a:ext cx="936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5620" y="2572938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44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4402157" y="332208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5343903" y="1567782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111412" y="3445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211296" y="25962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74960" y="22914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256701" y="1807912"/>
            <a:ext cx="2964657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熟悉图像后期处理软件及常见工具，使用图像后期处理软件修饰图片。熟悉打印设备、纸张，进行打印前设置。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74864" y="34723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74748" y="259895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538412" y="229418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210373" y="1202805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922889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1074448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301150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87885" y="1636430"/>
            <a:ext cx="2218432" cy="17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教室、摄影棚、多媒体投影。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210373" y="3582340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1301150"/>
            <a:ext cx="2376263" cy="329268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9423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680685"/>
            <a:ext cx="1426344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42664" y="4015965"/>
            <a:ext cx="2218432" cy="3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数码专业相机、投影仪、专业摄影灯光、摄影棚。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85" y="1944181"/>
            <a:ext cx="2218433" cy="1477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/>
          <a:stretch/>
        </p:blipFill>
        <p:spPr>
          <a:xfrm>
            <a:off x="5442664" y="1524921"/>
            <a:ext cx="2218432" cy="19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9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4" grpId="0"/>
      <p:bldP spid="15" grpId="0"/>
      <p:bldP spid="23" grpId="0" animBg="1"/>
      <p:bldP spid="25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299552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598532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546933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5092749" y="1825414"/>
            <a:ext cx="2879958" cy="16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）像素。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像素是指原色素及其灰度的基本编码。若把图像放大数倍，会发现这些连续色调其实是由许多色彩相近的小方点所组成的，这些小方点就是构成影像的最小单元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646359" y="3374942"/>
            <a:ext cx="1451857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照片参数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D8956B4-9736-555F-398B-3CFFC364B9A9}"/>
              </a:ext>
            </a:extLst>
          </p:cNvPr>
          <p:cNvGrpSpPr/>
          <p:nvPr/>
        </p:nvGrpSpPr>
        <p:grpSpPr>
          <a:xfrm>
            <a:off x="26293" y="5793"/>
            <a:ext cx="1489470" cy="658178"/>
            <a:chOff x="1138385" y="0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14A377D0-8CDD-2193-2B27-C72146174EC9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00DB2F6-C87B-647E-580B-4B9FCCD67494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90C2C58A-3264-9815-C22C-F95D51D28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2414</TotalTime>
  <Words>1461</Words>
  <Application>Microsoft Office PowerPoint</Application>
  <PresentationFormat>自定义</PresentationFormat>
  <Paragraphs>77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260</cp:revision>
  <dcterms:created xsi:type="dcterms:W3CDTF">2016-02-29T06:04:00Z</dcterms:created>
  <dcterms:modified xsi:type="dcterms:W3CDTF">2023-03-11T03:45:20Z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