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10" r:id="rId3"/>
    <p:sldId id="411" r:id="rId4"/>
    <p:sldId id="412" r:id="rId5"/>
    <p:sldId id="413" r:id="rId6"/>
    <p:sldId id="414" r:id="rId7"/>
    <p:sldId id="415" r:id="rId8"/>
    <p:sldId id="416" r:id="rId9"/>
    <p:sldId id="417" r:id="rId10"/>
    <p:sldId id="418" r:id="rId11"/>
    <p:sldId id="419" r:id="rId12"/>
    <p:sldId id="420" r:id="rId1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defRPr u="none" strike="noStrike" kern="1200" cap="none" spc="150" normalizeH="0" baseline="0">
                <a:uFillTx/>
              </a:defRPr>
            </a:lvl1pPr>
            <a:lvl2pPr marL="685800" indent="-228600" defTabSz="914400" eaLnBrk="1" fontAlgn="auto" latinLnBrk="0" hangingPunct="1">
              <a:lnSpc>
                <a:spcPct val="120000"/>
              </a:lnSpc>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defRPr u="none" strike="noStrike" kern="1200" cap="none" spc="150" normalizeH="0" baseline="0">
                <a:uFillTx/>
              </a:defRPr>
            </a:lvl3pPr>
            <a:lvl4pPr marL="1600200" indent="-228600" eaLnBrk="1" fontAlgn="auto" latinLnBrk="0" hangingPunct="1">
              <a:lnSpc>
                <a:spcPct val="120000"/>
              </a:lnSpc>
              <a:defRPr u="none" strike="noStrike" kern="1200" cap="none" spc="150" normalizeH="0" baseline="0">
                <a:uFillTx/>
              </a:defRPr>
            </a:lvl4pPr>
            <a:lvl5pPr marL="2057400" indent="-228600" eaLnBrk="1" fontAlgn="auto" latinLnBrk="0" hangingPunct="1">
              <a:lnSpc>
                <a:spcPct val="120000"/>
              </a:lnSpc>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defRPr kumimoji="0" lang="zh-CN" altLang="en-US" sz="18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uFillTx/>
                <a:latin typeface="Arial" panose="020B0604020202020204" pitchFamily="34" charset="0"/>
                <a:ea typeface="微软雅黑" panose="020B0503020204020204" pitchFamily="34" charset="-122"/>
                <a:cs typeface="+mn-cs"/>
                <a:sym typeface="+mn-ea"/>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defRPr sz="1600" u="none" strike="noStrike" kern="1200" cap="none" spc="150" normalizeH="0" baseline="0">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tabLst>
                <a:tab pos="1609725" algn="l"/>
                <a:tab pos="1609725" algn="l"/>
                <a:tab pos="1609725" algn="l"/>
                <a:tab pos="1609725" algn="l"/>
              </a:tabLst>
              <a:defRPr sz="1600" u="none" strike="noStrike" kern="1200" cap="none" spc="150" normalizeH="0" baseline="0">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defRPr sz="1600" u="none" strike="noStrike" kern="1200" cap="none" spc="150" normalizeH="0" baseline="0">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defRPr sz="1400" u="none" strike="noStrike" kern="1200" cap="none" spc="150" normalizeH="0" baseline="0">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None/>
              <a:defRPr kumimoji="0" lang="zh-CN" altLang="en-US" sz="2000" b="1" i="0" u="none" strike="noStrike" kern="1200" cap="none" spc="200" normalizeH="0" baseline="0" noProof="1" dirty="0">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tabLst>
                <a:tab pos="1609725" algn="l"/>
              </a:tabLs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defRPr kumimoji="0" lang="zh-CN" altLang="en-US" sz="14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defRPr u="none" strike="noStrike" kern="1200" cap="none" spc="150" normalizeH="0" baseline="0">
                <a:uFillTx/>
              </a:defRPr>
            </a:lvl1pPr>
            <a:lvl2pPr marL="685800" indent="-228600" defTabSz="914400" eaLnBrk="1" fontAlgn="auto" latinLnBrk="0" hangingPunct="1">
              <a:lnSpc>
                <a:spcPct val="120000"/>
              </a:lnSpc>
              <a:spcAft>
                <a:spcPts val="600"/>
              </a:spcAft>
              <a:tabLst>
                <a:tab pos="1609725" algn="l"/>
                <a:tab pos="1609725" algn="l"/>
                <a:tab pos="1609725" algn="l"/>
                <a:tab pos="1609725" algn="l"/>
              </a:tabLst>
              <a:defRPr u="none" strike="noStrike" kern="1200" cap="none" spc="150" normalizeH="0" baseline="0">
                <a:uFillTx/>
              </a:defRPr>
            </a:lvl2pPr>
            <a:lvl3pPr marL="1143000" indent="-228600" eaLnBrk="1" fontAlgn="auto" latinLnBrk="0" hangingPunct="1">
              <a:lnSpc>
                <a:spcPct val="120000"/>
              </a:lnSpc>
              <a:spcAft>
                <a:spcPts val="600"/>
              </a:spcAft>
              <a:defRPr u="none" strike="noStrike" kern="1200" cap="none" spc="150" normalizeH="0" baseline="0">
                <a:uFillTx/>
              </a:defRPr>
            </a:lvl3pPr>
            <a:lvl4pPr marL="1600200" indent="-228600" eaLnBrk="1" fontAlgn="auto" latinLnBrk="0" hangingPunct="1">
              <a:lnSpc>
                <a:spcPct val="120000"/>
              </a:lnSpc>
              <a:spcAft>
                <a:spcPts val="300"/>
              </a:spcAft>
              <a:defRPr u="none" strike="noStrike" kern="1200" cap="none" spc="150" normalizeH="0" baseline="0">
                <a:uFillTx/>
              </a:defRPr>
            </a:lvl4pPr>
            <a:lvl5pPr marL="2057400" indent="-228600" eaLnBrk="1" fontAlgn="auto" latinLnBrk="0" hangingPunct="1">
              <a:lnSpc>
                <a:spcPct val="120000"/>
              </a:lnSpc>
              <a:spcAft>
                <a:spcPts val="300"/>
              </a:spcAft>
              <a:defRPr u="none" strike="noStrike" kern="1200" cap="none" spc="150" normalizeH="0" baseline="0">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slide" Target="slide3.xml"/><Relationship Id="rId2" Type="http://schemas.openxmlformats.org/officeDocument/2006/relationships/image" Target="../media/image2.jpeg"/><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31621" name="Rectangle 5"/>
          <p:cNvSpPr>
            <a:spLocks noChangeArrowheads="1"/>
          </p:cNvSpPr>
          <p:nvPr/>
        </p:nvSpPr>
        <p:spPr bwMode="blackWhite">
          <a:xfrm>
            <a:off x="1524000" y="2794000"/>
            <a:ext cx="9144000" cy="1558290"/>
          </a:xfrm>
          <a:prstGeom prst="rect">
            <a:avLst/>
          </a:prstGeom>
          <a:solidFill>
            <a:schemeClr val="accent1">
              <a:lumMod val="20000"/>
              <a:lumOff val="80000"/>
            </a:schemeClr>
          </a:solidFill>
          <a:ln w="12700">
            <a:solidFill>
              <a:schemeClr val="tx1">
                <a:lumMod val="85000"/>
                <a:lumOff val="15000"/>
              </a:schemeClr>
            </a:solidFill>
            <a:miter lim="800000"/>
          </a:ln>
          <a:effectLst/>
        </p:spPr>
        <p:txBody>
          <a:bodyPr wrap="square">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en-US" sz="3600"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第</a:t>
            </a:r>
            <a:r>
              <a:rPr lang="en-US" altLang="zh-CN" b="1" strike="noStrike" noProof="0" smtClean="0">
                <a:ln>
                  <a:noFill/>
                </a:ln>
                <a:effectLst/>
                <a:uLnTx/>
                <a:uFillTx/>
                <a:latin typeface="Times New Roman" panose="02020603050405020304" pitchFamily="18" charset="0"/>
                <a:ea typeface="黑体" panose="02010609060101010101" pitchFamily="49" charset="-122"/>
                <a:cs typeface="+mn-cs"/>
                <a:sym typeface="+mn-ea"/>
              </a:rPr>
              <a:t>8</a:t>
            </a:r>
            <a:r>
              <a:rPr lang="zh-CN" altLang="en-US" b="1" strike="noStrike" noProof="0" smtClean="0">
                <a:ln>
                  <a:noFill/>
                </a:ln>
                <a:effectLst/>
                <a:uLnTx/>
                <a:uFillTx/>
                <a:latin typeface="Times New Roman" panose="02020603050405020304" pitchFamily="18" charset="0"/>
                <a:ea typeface="黑体" panose="02010609060101010101" pitchFamily="49" charset="-122"/>
                <a:cs typeface="+mn-cs"/>
                <a:sym typeface="+mn-ea"/>
              </a:rPr>
              <a:t>单元    库存与核算业务</a:t>
            </a:r>
            <a:endParaRPr kumimoji="1" lang="zh-CN" altLang="en-US" b="1" i="0" u="none" strike="noStrike" kern="1200" cap="none" spc="0" normalizeH="0" baseline="0" noProof="0" smtClean="0">
              <a:ln>
                <a:noFill/>
              </a:ln>
              <a:solidFill>
                <a:schemeClr val="tx1"/>
              </a:solidFill>
              <a:effectLst/>
              <a:uLnTx/>
              <a:uFillTx/>
              <a:latin typeface="Times New Roman" panose="02020603050405020304" pitchFamily="18" charset="0"/>
              <a:ea typeface="黑体" panose="02010609060101010101" pitchFamily="49" charset="-122"/>
              <a:cs typeface="+mn-cs"/>
            </a:endParaRPr>
          </a:p>
          <a:p>
            <a:pPr marL="0" marR="0" lvl="0" indent="0" algn="ctr" defTabSz="914400" rtl="0" eaLnBrk="1" fontAlgn="base" latinLnBrk="0" hangingPunct="1">
              <a:lnSpc>
                <a:spcPct val="75000"/>
              </a:lnSpc>
              <a:spcBef>
                <a:spcPct val="20000"/>
              </a:spcBef>
              <a:spcAft>
                <a:spcPct val="0"/>
              </a:spcAft>
              <a:buClrTx/>
              <a:buSzTx/>
              <a:buFontTx/>
              <a:buNone/>
              <a:defRPr/>
            </a:pPr>
            <a:endParaRPr kumimoji="1" lang="zh-CN" altLang="zh-CN" sz="3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Times New Roman" panose="02020603050405020304" pitchFamily="18" charset="0"/>
              <a:ea typeface="黑体" panose="02010609060101010101" pitchFamily="49" charset="-122"/>
              <a:cs typeface="+mn-cs"/>
            </a:endParaRPr>
          </a:p>
        </p:txBody>
      </p:sp>
      <p:sp>
        <p:nvSpPr>
          <p:cNvPr id="2" name="Rectangle 5"/>
          <p:cNvSpPr>
            <a:spLocks noChangeArrowheads="1"/>
          </p:cNvSpPr>
          <p:nvPr/>
        </p:nvSpPr>
        <p:spPr bwMode="blackWhite">
          <a:xfrm>
            <a:off x="1524000" y="1225550"/>
            <a:ext cx="9144000" cy="1568450"/>
          </a:xfrm>
          <a:prstGeom prst="rect">
            <a:avLst/>
          </a:prstGeom>
          <a:solidFill>
            <a:schemeClr val="accent1">
              <a:lumMod val="20000"/>
              <a:lumOff val="80000"/>
            </a:schemeClr>
          </a:solidFill>
          <a:ln w="12700">
            <a:solidFill>
              <a:schemeClr val="tx1"/>
            </a:solidFill>
            <a:miter lim="800000"/>
          </a:ln>
          <a:effectLst/>
        </p:spPr>
        <p:txBody>
          <a:bodyPr>
            <a:spAutoFit/>
          </a:bodyPr>
          <a:lstStyle>
            <a:lvl1pPr eaLnBrk="0" hangingPunct="0">
              <a:defRPr kumimoji="1" sz="3600">
                <a:solidFill>
                  <a:schemeClr val="tx1"/>
                </a:solidFill>
                <a:latin typeface="Times New Roman" panose="02020603050405020304" pitchFamily="18" charset="0"/>
                <a:ea typeface="黑体" panose="02010609060101010101" pitchFamily="49" charset="-122"/>
              </a:defRPr>
            </a:lvl1pPr>
            <a:lvl2pPr marL="742950" indent="-285750" eaLnBrk="0" hangingPunct="0">
              <a:defRPr kumimoji="1" sz="3600">
                <a:solidFill>
                  <a:schemeClr val="tx1"/>
                </a:solidFill>
                <a:latin typeface="Times New Roman" panose="02020603050405020304" pitchFamily="18" charset="0"/>
                <a:ea typeface="黑体" panose="02010609060101010101" pitchFamily="49" charset="-122"/>
              </a:defRPr>
            </a:lvl2pPr>
            <a:lvl3pPr marL="1143000" indent="-228600" eaLnBrk="0" hangingPunct="0">
              <a:defRPr kumimoji="1" sz="3600">
                <a:solidFill>
                  <a:schemeClr val="tx1"/>
                </a:solidFill>
                <a:latin typeface="Times New Roman" panose="02020603050405020304" pitchFamily="18" charset="0"/>
                <a:ea typeface="黑体" panose="02010609060101010101" pitchFamily="49" charset="-122"/>
              </a:defRPr>
            </a:lvl3pPr>
            <a:lvl4pPr marL="1600200" indent="-228600" eaLnBrk="0" hangingPunct="0">
              <a:defRPr kumimoji="1" sz="3600">
                <a:solidFill>
                  <a:schemeClr val="tx1"/>
                </a:solidFill>
                <a:latin typeface="Times New Roman" panose="02020603050405020304" pitchFamily="18" charset="0"/>
                <a:ea typeface="黑体" panose="02010609060101010101" pitchFamily="49" charset="-122"/>
              </a:defRPr>
            </a:lvl4pPr>
            <a:lvl5pPr marL="2057400" indent="-228600" eaLnBrk="0" hangingPunct="0">
              <a:defRPr kumimoji="1" sz="3600">
                <a:solidFill>
                  <a:schemeClr val="tx1"/>
                </a:solidFill>
                <a:latin typeface="Times New Roman" panose="02020603050405020304" pitchFamily="18" charset="0"/>
                <a:ea typeface="黑体" panose="02010609060101010101" pitchFamily="49" charset="-122"/>
              </a:defRPr>
            </a:lvl5pPr>
            <a:lvl6pPr marL="25146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6pPr>
            <a:lvl7pPr marL="29718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7pPr>
            <a:lvl8pPr marL="34290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8pPr>
            <a:lvl9pPr marL="3886200" indent="-228600" eaLnBrk="0" fontAlgn="base" hangingPunct="0">
              <a:spcBef>
                <a:spcPct val="0"/>
              </a:spcBef>
              <a:spcAft>
                <a:spcPct val="0"/>
              </a:spcAft>
              <a:defRPr kumimoji="1" sz="3600">
                <a:solidFill>
                  <a:schemeClr val="tx1"/>
                </a:solidFill>
                <a:latin typeface="Times New Roman" panose="02020603050405020304" pitchFamily="18" charset="0"/>
                <a:ea typeface="黑体" panose="02010609060101010101" pitchFamily="49"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会计电算化技能</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实训教程</a:t>
            </a:r>
            <a:endParaRPr kumimoji="1" lang="zh-CN" altLang="en-US" sz="4800" b="1" i="0" u="none" strike="noStrike" kern="1200" cap="none" spc="0" normalizeH="0" baseline="0" noProof="0" smtClean="0">
              <a:ln>
                <a:noFill/>
              </a:ln>
              <a:solidFill>
                <a:srgbClr val="CC0000"/>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endParaRPr>
          </a:p>
        </p:txBody>
      </p:sp>
    </p:spTree>
    <p:custDataLst>
      <p:tags r:id="rId1"/>
    </p:custData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7411"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7412"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7413" name="Rectangle 6"/>
          <p:cNvSpPr/>
          <p:nvPr/>
        </p:nvSpPr>
        <p:spPr>
          <a:xfrm>
            <a:off x="2855913" y="2381885"/>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8</a:t>
            </a:r>
            <a:r>
              <a:rPr lang="zh-CN" altLang="en-US" sz="2000" dirty="0">
                <a:latin typeface="楷体_GB2312" pitchFamily="49" charset="-122"/>
                <a:ea typeface="楷体_GB2312" pitchFamily="49" charset="-122"/>
              </a:rPr>
              <a:t>：生成其他入库单的记账凭证</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30</a:t>
            </a:r>
            <a:r>
              <a:rPr lang="zh-CN" altLang="en-US" sz="2000" dirty="0">
                <a:latin typeface="楷体_GB2312" pitchFamily="49" charset="-122"/>
                <a:ea typeface="楷体_GB2312" pitchFamily="49" charset="-122"/>
              </a:rPr>
              <a:t>日，由会计生成所有的其他入库记账凭证。</a:t>
            </a:r>
            <a:endParaRPr lang="zh-CN" altLang="en-US" sz="2000" dirty="0">
              <a:latin typeface="楷体_GB2312" pitchFamily="49" charset="-122"/>
              <a:ea typeface="楷体_GB2312" pitchFamily="49" charset="-122"/>
            </a:endParaRPr>
          </a:p>
        </p:txBody>
      </p:sp>
      <p:sp>
        <p:nvSpPr>
          <p:cNvPr id="17414"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7415"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8435"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8436"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8437" name="Rectangle 6"/>
          <p:cNvSpPr/>
          <p:nvPr/>
        </p:nvSpPr>
        <p:spPr>
          <a:xfrm>
            <a:off x="2855913" y="2381886"/>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9</a:t>
            </a:r>
            <a:r>
              <a:rPr lang="zh-CN" altLang="en-US" sz="2000" dirty="0">
                <a:latin typeface="楷体_GB2312" pitchFamily="49" charset="-122"/>
                <a:ea typeface="楷体_GB2312" pitchFamily="49" charset="-122"/>
              </a:rPr>
              <a:t>：生成往来业务的记账凭证</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    由业务会计生成所有的客户往来和供应商往来的记账凭证。</a:t>
            </a:r>
            <a:endParaRPr lang="zh-CN" altLang="en-US" sz="2000" dirty="0">
              <a:latin typeface="楷体_GB2312" pitchFamily="49" charset="-122"/>
              <a:ea typeface="楷体_GB2312" pitchFamily="49" charset="-122"/>
            </a:endParaRPr>
          </a:p>
        </p:txBody>
      </p:sp>
      <p:sp>
        <p:nvSpPr>
          <p:cNvPr id="18438"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8439"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9219"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t>8.3  </a:t>
            </a:r>
            <a:r>
              <a:rPr lang="zh-CN" altLang="en-US" sz="3200" dirty="0"/>
              <a:t>存货核算</a:t>
            </a:r>
            <a:endParaRPr lang="zh-CN" altLang="en-US" sz="3200" b="0" dirty="0">
              <a:latin typeface="黑体" panose="02010609060101010101" pitchFamily="49" charset="-122"/>
            </a:endParaRPr>
          </a:p>
        </p:txBody>
      </p:sp>
      <p:sp>
        <p:nvSpPr>
          <p:cNvPr id="9220" name="Rectangle 5"/>
          <p:cNvSpPr/>
          <p:nvPr/>
        </p:nvSpPr>
        <p:spPr>
          <a:xfrm>
            <a:off x="2603500" y="1795463"/>
            <a:ext cx="7200900" cy="3476625"/>
          </a:xfrm>
          <a:prstGeom prst="rect">
            <a:avLst/>
          </a:prstGeom>
          <a:noFill/>
          <a:ln w="12700">
            <a:noFill/>
          </a:ln>
        </p:spPr>
        <p:txBody>
          <a:bodyPr anchor="ctr">
            <a:spAutoFit/>
          </a:bodyPr>
          <a:p>
            <a:r>
              <a:rPr lang="zh-CN" altLang="en-US" sz="2000" b="1" dirty="0">
                <a:latin typeface="宋体" panose="02010600030101010101" pitchFamily="2" charset="-122"/>
                <a:ea typeface="宋体" panose="02010600030101010101" pitchFamily="2" charset="-122"/>
              </a:rPr>
              <a:t>任务导入：</a:t>
            </a:r>
            <a:endParaRPr lang="zh-CN" altLang="en-US"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    宏信公司现在已经完成了购销存系统及存货核算系统的公共基础设置，并且完成了存货核算系统业务控制参数的设置和期初余额的录入及会计科目的设置。接着就要开始进行存货核算的日常业务的处理了。现在需要了解存货核算系统日常业务处理与采购管理、销售管理、库存管理及总账系统之间的业务处理流程和数据传递关系。单据记账的记账方法，产成品成本的分配方法、产成品平均单价的计算方法以及各种与存货相关的业务处理后的制单的种类和制单的方法；了解各业务系统结账与核算系统期末处理的关系，熟悉存货核算系统的财务处理与总账系统的关系。</a:t>
            </a:r>
            <a:endParaRPr lang="zh-CN" altLang="en-US" sz="2000" dirty="0">
              <a:latin typeface="宋体" panose="02010600030101010101" pitchFamily="2" charset="-122"/>
              <a:ea typeface="宋体" panose="02010600030101010101" pitchFamily="2" charset="-122"/>
            </a:endParaRPr>
          </a:p>
        </p:txBody>
      </p:sp>
      <p:sp>
        <p:nvSpPr>
          <p:cNvPr id="9221"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0243" name="AutoShape 9"/>
          <p:cNvSpPr/>
          <p:nvPr/>
        </p:nvSpPr>
        <p:spPr>
          <a:xfrm>
            <a:off x="2640013" y="2492375"/>
            <a:ext cx="7164387" cy="1765300"/>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0244" name="Rectangle 7"/>
          <p:cNvSpPr/>
          <p:nvPr/>
        </p:nvSpPr>
        <p:spPr>
          <a:xfrm>
            <a:off x="2243138" y="180721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0245" name="Rectangle 8"/>
          <p:cNvSpPr/>
          <p:nvPr/>
        </p:nvSpPr>
        <p:spPr>
          <a:xfrm>
            <a:off x="2855913" y="2525078"/>
            <a:ext cx="6877050" cy="1630045"/>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：计算产成品成本</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15</a:t>
            </a:r>
            <a:r>
              <a:rPr lang="zh-CN" altLang="en-US" sz="2000" dirty="0">
                <a:latin typeface="楷体_GB2312" pitchFamily="49" charset="-122"/>
                <a:ea typeface="楷体_GB2312" pitchFamily="49" charset="-122"/>
              </a:rPr>
              <a:t>日完工入库的</a:t>
            </a:r>
            <a:r>
              <a:rPr lang="en-US" altLang="zh-CN" sz="2000" dirty="0">
                <a:latin typeface="楷体_GB2312" pitchFamily="49" charset="-122"/>
                <a:ea typeface="楷体_GB2312" pitchFamily="49" charset="-122"/>
              </a:rPr>
              <a:t>xYA</a:t>
            </a:r>
            <a:r>
              <a:rPr lang="zh-CN" altLang="en-US" sz="2000" dirty="0">
                <a:latin typeface="楷体_GB2312" pitchFamily="49" charset="-122"/>
                <a:ea typeface="楷体_GB2312" pitchFamily="49" charset="-122"/>
              </a:rPr>
              <a:t>产品</a:t>
            </a:r>
            <a:r>
              <a:rPr lang="en-US" altLang="zh-CN" sz="2000" dirty="0">
                <a:latin typeface="楷体_GB2312" pitchFamily="49" charset="-122"/>
                <a:ea typeface="楷体_GB2312" pitchFamily="49" charset="-122"/>
              </a:rPr>
              <a:t>12</a:t>
            </a:r>
            <a:r>
              <a:rPr lang="zh-CN" altLang="en-US" sz="2000" dirty="0">
                <a:latin typeface="楷体_GB2312" pitchFamily="49" charset="-122"/>
                <a:ea typeface="楷体_GB2312" pitchFamily="49" charset="-122"/>
              </a:rPr>
              <a:t>台，经过计算合计发生总成本为</a:t>
            </a:r>
            <a:r>
              <a:rPr lang="en-US" altLang="zh-CN" sz="2000" dirty="0">
                <a:latin typeface="楷体_GB2312" pitchFamily="49" charset="-122"/>
                <a:ea typeface="楷体_GB2312" pitchFamily="49" charset="-122"/>
              </a:rPr>
              <a:t>72000</a:t>
            </a:r>
            <a:r>
              <a:rPr lang="zh-CN" altLang="en-US" sz="2000" dirty="0">
                <a:latin typeface="楷体_GB2312" pitchFamily="49" charset="-122"/>
                <a:ea typeface="楷体_GB2312" pitchFamily="49" charset="-122"/>
              </a:rPr>
              <a:t>元；</a:t>
            </a:r>
            <a:r>
              <a:rPr lang="en-US" altLang="zh-CN" sz="2000" dirty="0">
                <a:latin typeface="楷体_GB2312" pitchFamily="49" charset="-122"/>
                <a:ea typeface="楷体_GB2312" pitchFamily="49" charset="-122"/>
              </a:rPr>
              <a:t>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15</a:t>
            </a:r>
            <a:r>
              <a:rPr lang="zh-CN" altLang="en-US" sz="2000" dirty="0">
                <a:latin typeface="楷体_GB2312" pitchFamily="49" charset="-122"/>
                <a:ea typeface="楷体_GB2312" pitchFamily="49" charset="-122"/>
              </a:rPr>
              <a:t>日完工入库的</a:t>
            </a:r>
            <a:r>
              <a:rPr lang="en-US" altLang="zh-CN" sz="2000" dirty="0">
                <a:latin typeface="楷体_GB2312" pitchFamily="49" charset="-122"/>
                <a:ea typeface="楷体_GB2312" pitchFamily="49" charset="-122"/>
              </a:rPr>
              <a:t>xYB</a:t>
            </a:r>
            <a:r>
              <a:rPr lang="zh-CN" altLang="en-US" sz="2000" dirty="0">
                <a:latin typeface="楷体_GB2312" pitchFamily="49" charset="-122"/>
                <a:ea typeface="楷体_GB2312" pitchFamily="49" charset="-122"/>
              </a:rPr>
              <a:t>产品</a:t>
            </a:r>
            <a:r>
              <a:rPr lang="en-US" altLang="zh-CN" sz="2000" dirty="0">
                <a:latin typeface="楷体_GB2312" pitchFamily="49" charset="-122"/>
                <a:ea typeface="楷体_GB2312" pitchFamily="49" charset="-122"/>
              </a:rPr>
              <a:t>16</a:t>
            </a:r>
            <a:r>
              <a:rPr lang="zh-CN" altLang="en-US" sz="2000" dirty="0">
                <a:latin typeface="楷体_GB2312" pitchFamily="49" charset="-122"/>
                <a:ea typeface="楷体_GB2312" pitchFamily="49" charset="-122"/>
              </a:rPr>
              <a:t>台，经过计算合计发生总成本为</a:t>
            </a:r>
            <a:r>
              <a:rPr lang="en-US" altLang="zh-CN" sz="2000" dirty="0">
                <a:latin typeface="楷体_GB2312" pitchFamily="49" charset="-122"/>
                <a:ea typeface="楷体_GB2312" pitchFamily="49" charset="-122"/>
              </a:rPr>
              <a:t>64000</a:t>
            </a:r>
            <a:r>
              <a:rPr lang="zh-CN" altLang="en-US" sz="2000" dirty="0">
                <a:latin typeface="楷体_GB2312" pitchFamily="49" charset="-122"/>
                <a:ea typeface="楷体_GB2312" pitchFamily="49" charset="-122"/>
              </a:rPr>
              <a:t>，完工产成品总成本为</a:t>
            </a:r>
            <a:r>
              <a:rPr lang="en-US" altLang="zh-CN" sz="2000" dirty="0">
                <a:latin typeface="楷体_GB2312" pitchFamily="49" charset="-122"/>
                <a:ea typeface="楷体_GB2312" pitchFamily="49" charset="-122"/>
              </a:rPr>
              <a:t>136000</a:t>
            </a:r>
            <a:r>
              <a:rPr lang="zh-CN" altLang="en-US" sz="2000" dirty="0">
                <a:latin typeface="楷体_GB2312" pitchFamily="49" charset="-122"/>
                <a:ea typeface="楷体_GB2312" pitchFamily="49" charset="-122"/>
              </a:rPr>
              <a:t>元。</a:t>
            </a:r>
            <a:endParaRPr lang="zh-CN" altLang="en-US" sz="2000" dirty="0">
              <a:latin typeface="楷体_GB2312" pitchFamily="49" charset="-122"/>
              <a:ea typeface="楷体_GB2312" pitchFamily="49" charset="-122"/>
            </a:endParaRPr>
          </a:p>
        </p:txBody>
      </p:sp>
      <p:sp>
        <p:nvSpPr>
          <p:cNvPr id="10246" name="Rectangle 9"/>
          <p:cNvSpPr/>
          <p:nvPr/>
        </p:nvSpPr>
        <p:spPr>
          <a:xfrm>
            <a:off x="2892425" y="4578509"/>
            <a:ext cx="6767513" cy="92202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42925" algn="l"/>
              </a:tabLst>
            </a:pPr>
            <a:r>
              <a:rPr lang="zh-CN" altLang="en-US" sz="1800" dirty="0">
                <a:latin typeface="黑体" panose="02010609060101010101" pitchFamily="49" charset="-122"/>
              </a:rPr>
              <a:t>知识要点：</a:t>
            </a:r>
            <a:endParaRPr lang="zh-CN" altLang="en-US" sz="1800" dirty="0">
              <a:latin typeface="黑体" panose="02010609060101010101" pitchFamily="49" charset="-122"/>
            </a:endParaRPr>
          </a:p>
          <a:p>
            <a:pPr marL="0" lvl="0" indent="0" defTabSz="914400" eaLnBrk="1" hangingPunct="1">
              <a:spcAft>
                <a:spcPct val="0"/>
              </a:spcAft>
              <a:buFontTx/>
              <a:buNone/>
              <a:tabLst>
                <a:tab pos="542925" algn="l"/>
              </a:tabLst>
            </a:pPr>
            <a:r>
              <a:rPr lang="zh-CN" altLang="en-US" sz="1800" dirty="0">
                <a:latin typeface="楷体_GB2312" pitchFamily="49" charset="-122"/>
                <a:ea typeface="楷体_GB2312" pitchFamily="49" charset="-122"/>
              </a:rPr>
              <a:t>    这里单击</a:t>
            </a:r>
            <a:r>
              <a:rPr lang="en-US" altLang="zh-CN" sz="1800" dirty="0">
                <a:latin typeface="楷体_GB2312" pitchFamily="49" charset="-122"/>
                <a:ea typeface="楷体_GB2312" pitchFamily="49" charset="-122"/>
              </a:rPr>
              <a:t>【</a:t>
            </a:r>
            <a:r>
              <a:rPr lang="zh-CN" altLang="en-US" sz="1800" dirty="0">
                <a:latin typeface="楷体_GB2312" pitchFamily="49" charset="-122"/>
                <a:ea typeface="楷体_GB2312" pitchFamily="49" charset="-122"/>
              </a:rPr>
              <a:t>明细</a:t>
            </a:r>
            <a:r>
              <a:rPr lang="en-US" altLang="zh-CN" sz="1800" dirty="0">
                <a:latin typeface="楷体_GB2312" pitchFamily="49" charset="-122"/>
                <a:ea typeface="楷体_GB2312" pitchFamily="49" charset="-122"/>
              </a:rPr>
              <a:t>】</a:t>
            </a:r>
            <a:r>
              <a:rPr lang="zh-CN" altLang="en-US" sz="1800" dirty="0">
                <a:latin typeface="楷体_GB2312" pitchFamily="49" charset="-122"/>
                <a:ea typeface="楷体_GB2312" pitchFamily="49" charset="-122"/>
              </a:rPr>
              <a:t>按钮，可以查询产成品入库的具体情况，如入库单号，入库时间和入库的数量等信息。</a:t>
            </a:r>
            <a:endParaRPr lang="zh-CN" altLang="en-US" sz="1800" dirty="0">
              <a:latin typeface="楷体_GB2312" pitchFamily="49" charset="-122"/>
              <a:ea typeface="楷体_GB2312" pitchFamily="49" charset="-122"/>
            </a:endParaRPr>
          </a:p>
        </p:txBody>
      </p:sp>
      <p:sp>
        <p:nvSpPr>
          <p:cNvPr id="10247"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0248"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1267" name="AutoShape 9"/>
          <p:cNvSpPr/>
          <p:nvPr/>
        </p:nvSpPr>
        <p:spPr>
          <a:xfrm>
            <a:off x="2640013" y="2241550"/>
            <a:ext cx="7164387" cy="1260475"/>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1268"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1269" name="Rectangle 6"/>
          <p:cNvSpPr/>
          <p:nvPr/>
        </p:nvSpPr>
        <p:spPr>
          <a:xfrm>
            <a:off x="2855913" y="2381886"/>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2</a:t>
            </a:r>
            <a:r>
              <a:rPr lang="zh-CN" altLang="en-US" sz="2000" dirty="0">
                <a:latin typeface="楷体_GB2312" pitchFamily="49" charset="-122"/>
                <a:ea typeface="楷体_GB2312" pitchFamily="49" charset="-122"/>
              </a:rPr>
              <a:t>：单据记账</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30</a:t>
            </a:r>
            <a:r>
              <a:rPr lang="zh-CN" altLang="en-US" sz="2000" dirty="0">
                <a:latin typeface="楷体_GB2312" pitchFamily="49" charset="-122"/>
                <a:ea typeface="楷体_GB2312" pitchFamily="49" charset="-122"/>
              </a:rPr>
              <a:t>日，由业务会计</a:t>
            </a:r>
            <a:r>
              <a:rPr lang="zh-CN" altLang="en-US" sz="2000" dirty="0">
                <a:ea typeface="楷体_GB2312" pitchFamily="49" charset="-122"/>
              </a:rPr>
              <a:t>“</a:t>
            </a:r>
            <a:r>
              <a:rPr lang="en-US" altLang="zh-CN" sz="2000" dirty="0">
                <a:latin typeface="楷体_GB2312" pitchFamily="49" charset="-122"/>
                <a:ea typeface="楷体_GB2312" pitchFamily="49" charset="-122"/>
              </a:rPr>
              <a:t>YWKJ </a:t>
            </a:r>
            <a:r>
              <a:rPr lang="zh-CN" altLang="en-US" sz="2000" dirty="0">
                <a:latin typeface="楷体_GB2312" pitchFamily="49" charset="-122"/>
                <a:ea typeface="楷体_GB2312" pitchFamily="49" charset="-122"/>
              </a:rPr>
              <a:t>李明</a:t>
            </a:r>
            <a:r>
              <a:rPr lang="zh-CN" altLang="en-US" sz="2000" dirty="0">
                <a:ea typeface="楷体_GB2312" pitchFamily="49" charset="-122"/>
              </a:rPr>
              <a:t>”</a:t>
            </a:r>
            <a:r>
              <a:rPr lang="zh-CN" altLang="en-US" sz="2000" dirty="0">
                <a:latin typeface="楷体_GB2312" pitchFamily="49" charset="-122"/>
                <a:ea typeface="楷体_GB2312" pitchFamily="49" charset="-122"/>
              </a:rPr>
              <a:t>对本期的出入库业务单据执行单据记账并查询</a:t>
            </a:r>
            <a:r>
              <a:rPr lang="zh-CN" altLang="en-US" sz="2000" dirty="0">
                <a:ea typeface="楷体_GB2312" pitchFamily="49" charset="-122"/>
              </a:rPr>
              <a:t>“</a:t>
            </a:r>
            <a:r>
              <a:rPr lang="zh-CN" altLang="en-US" sz="2000" dirty="0">
                <a:latin typeface="楷体_GB2312" pitchFamily="49" charset="-122"/>
                <a:ea typeface="楷体_GB2312" pitchFamily="49" charset="-122"/>
              </a:rPr>
              <a:t>出入库流水账</a:t>
            </a:r>
            <a:r>
              <a:rPr lang="zh-CN" altLang="en-US" sz="2000" dirty="0">
                <a:ea typeface="楷体_GB2312" pitchFamily="49" charset="-122"/>
              </a:rPr>
              <a:t>”</a:t>
            </a:r>
            <a:r>
              <a:rPr lang="zh-CN" altLang="en-US" sz="2000" dirty="0">
                <a:latin typeface="楷体_GB2312" pitchFamily="49" charset="-122"/>
                <a:ea typeface="楷体_GB2312" pitchFamily="49" charset="-122"/>
              </a:rPr>
              <a:t>。</a:t>
            </a:r>
            <a:endParaRPr lang="zh-CN" altLang="en-US" sz="2000" dirty="0">
              <a:latin typeface="楷体_GB2312" pitchFamily="49" charset="-122"/>
              <a:ea typeface="楷体_GB2312" pitchFamily="49" charset="-122"/>
            </a:endParaRPr>
          </a:p>
        </p:txBody>
      </p:sp>
      <p:sp>
        <p:nvSpPr>
          <p:cNvPr id="11270" name="Rectangle 7"/>
          <p:cNvSpPr/>
          <p:nvPr/>
        </p:nvSpPr>
        <p:spPr>
          <a:xfrm>
            <a:off x="2892425" y="3638233"/>
            <a:ext cx="6767513" cy="206121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42925" algn="l"/>
              </a:tabLst>
            </a:pPr>
            <a:r>
              <a:rPr lang="zh-CN" altLang="en-US" sz="1600" dirty="0"/>
              <a:t>知识要点：</a:t>
            </a:r>
            <a:endParaRPr lang="zh-CN" altLang="en-US" sz="1600" dirty="0"/>
          </a:p>
          <a:p>
            <a:pPr marL="0" lvl="0" indent="0" defTabSz="914400" eaLnBrk="1" hangingPunct="1">
              <a:spcAft>
                <a:spcPct val="0"/>
              </a:spcAft>
              <a:buFontTx/>
              <a:buNone/>
              <a:tabLst>
                <a:tab pos="542925" algn="l"/>
              </a:tabLst>
            </a:pPr>
            <a:r>
              <a:rPr lang="zh-CN" altLang="en-US" sz="1600" dirty="0">
                <a:latin typeface="楷体_GB2312" pitchFamily="49" charset="-122"/>
                <a:ea typeface="楷体_GB2312" pitchFamily="49" charset="-122"/>
              </a:rPr>
              <a:t>    记账界面显示的是所有未经记账的单据，记账后，记过账的业务单据在记账界面不再显示。但在</a:t>
            </a:r>
            <a:r>
              <a:rPr lang="zh-CN" altLang="en-US" sz="1600" dirty="0">
                <a:ea typeface="楷体_GB2312" pitchFamily="49" charset="-122"/>
              </a:rPr>
              <a:t>“</a:t>
            </a:r>
            <a:r>
              <a:rPr lang="zh-CN" altLang="en-US" sz="1600" dirty="0">
                <a:latin typeface="楷体_GB2312" pitchFamily="49" charset="-122"/>
                <a:ea typeface="楷体_GB2312" pitchFamily="49" charset="-122"/>
              </a:rPr>
              <a:t>取消记账</a:t>
            </a:r>
            <a:r>
              <a:rPr lang="zh-CN" altLang="en-US" sz="1600" dirty="0">
                <a:ea typeface="楷体_GB2312" pitchFamily="49" charset="-122"/>
              </a:rPr>
              <a:t>”</a:t>
            </a:r>
            <a:r>
              <a:rPr lang="zh-CN" altLang="en-US" sz="1600" dirty="0">
                <a:latin typeface="楷体_GB2312" pitchFamily="49" charset="-122"/>
                <a:ea typeface="楷体_GB2312" pitchFamily="49" charset="-122"/>
              </a:rPr>
              <a:t>界面可以查询所有已记账的单据。</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542925" algn="l"/>
              </a:tabLst>
            </a:pPr>
            <a:r>
              <a:rPr lang="zh-CN" altLang="en-US" sz="1600" dirty="0">
                <a:latin typeface="楷体_GB2312" pitchFamily="49" charset="-122"/>
                <a:ea typeface="楷体_GB2312" pitchFamily="49" charset="-122"/>
              </a:rPr>
              <a:t>    记账完毕之后，可以查询存货相关的各种账簿。</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542925" algn="l"/>
              </a:tabLst>
            </a:pPr>
            <a:r>
              <a:rPr lang="zh-CN" altLang="en-US" sz="1600" dirty="0">
                <a:latin typeface="楷体_GB2312" pitchFamily="49" charset="-122"/>
                <a:ea typeface="楷体_GB2312" pitchFamily="49" charset="-122"/>
              </a:rPr>
              <a:t>    记账后，单据只能查询，不可修改，如果要修改必须先取消记账，然后再修改。</a:t>
            </a:r>
            <a:endParaRPr lang="zh-CN" altLang="en-US" sz="1600" dirty="0">
              <a:latin typeface="楷体_GB2312" pitchFamily="49" charset="-122"/>
              <a:ea typeface="楷体_GB2312" pitchFamily="49" charset="-122"/>
            </a:endParaRPr>
          </a:p>
          <a:p>
            <a:pPr marL="0" lvl="0" indent="0" defTabSz="914400" eaLnBrk="1" hangingPunct="1">
              <a:spcAft>
                <a:spcPct val="0"/>
              </a:spcAft>
              <a:buFontTx/>
              <a:buNone/>
              <a:tabLst>
                <a:tab pos="542925" algn="l"/>
              </a:tabLst>
            </a:pPr>
            <a:r>
              <a:rPr lang="zh-CN" altLang="en-US" sz="1600" dirty="0">
                <a:latin typeface="楷体_GB2312" pitchFamily="49" charset="-122"/>
                <a:ea typeface="楷体_GB2312" pitchFamily="49" charset="-122"/>
              </a:rPr>
              <a:t>    记账后，对于计价方法为先进先出、后进先出、移动平均、个别计价的仓库，系统将根据相关资料自动计算出库成本。</a:t>
            </a:r>
            <a:endParaRPr lang="zh-CN" altLang="en-US" sz="1600" dirty="0">
              <a:latin typeface="楷体_GB2312" pitchFamily="49" charset="-122"/>
              <a:ea typeface="楷体_GB2312" pitchFamily="49" charset="-122"/>
            </a:endParaRPr>
          </a:p>
        </p:txBody>
      </p:sp>
      <p:sp>
        <p:nvSpPr>
          <p:cNvPr id="11271"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1272"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2291"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2292"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2293" name="Rectangle 6"/>
          <p:cNvSpPr/>
          <p:nvPr/>
        </p:nvSpPr>
        <p:spPr>
          <a:xfrm>
            <a:off x="2855913" y="2228216"/>
            <a:ext cx="6877050" cy="132207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3</a:t>
            </a:r>
            <a:r>
              <a:rPr lang="zh-CN" altLang="en-US" sz="2000" dirty="0">
                <a:latin typeface="楷体_GB2312" pitchFamily="49" charset="-122"/>
                <a:ea typeface="楷体_GB2312" pitchFamily="49" charset="-122"/>
              </a:rPr>
              <a:t>：对仓库进行期末业务处理</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31</a:t>
            </a:r>
            <a:r>
              <a:rPr lang="zh-CN" altLang="en-US" sz="2000" dirty="0">
                <a:latin typeface="楷体_GB2312" pitchFamily="49" charset="-122"/>
                <a:ea typeface="楷体_GB2312" pitchFamily="49" charset="-122"/>
              </a:rPr>
              <a:t>日，本期购销存业务全部结束，由业务主管</a:t>
            </a:r>
            <a:r>
              <a:rPr lang="zh-CN" altLang="en-US" sz="2000" dirty="0">
                <a:ea typeface="楷体_GB2312" pitchFamily="49" charset="-122"/>
              </a:rPr>
              <a:t>“</a:t>
            </a:r>
            <a:r>
              <a:rPr lang="en-US" altLang="zh-CN" sz="2000" dirty="0">
                <a:latin typeface="楷体_GB2312" pitchFamily="49" charset="-122"/>
                <a:ea typeface="楷体_GB2312" pitchFamily="49" charset="-122"/>
              </a:rPr>
              <a:t>YWZG </a:t>
            </a:r>
            <a:r>
              <a:rPr lang="zh-CN" altLang="en-US" sz="2000" dirty="0">
                <a:latin typeface="楷体_GB2312" pitchFamily="49" charset="-122"/>
                <a:ea typeface="楷体_GB2312" pitchFamily="49" charset="-122"/>
              </a:rPr>
              <a:t>高放</a:t>
            </a:r>
            <a:r>
              <a:rPr lang="zh-CN" altLang="en-US" sz="2000" dirty="0">
                <a:ea typeface="楷体_GB2312" pitchFamily="49" charset="-122"/>
              </a:rPr>
              <a:t>”</a:t>
            </a:r>
            <a:r>
              <a:rPr lang="zh-CN" altLang="en-US" sz="2000" dirty="0">
                <a:latin typeface="楷体_GB2312" pitchFamily="49" charset="-122"/>
                <a:ea typeface="楷体_GB2312" pitchFamily="49" charset="-122"/>
              </a:rPr>
              <a:t>对采购系统、销售系统进行结账，并对仓库进行期末处理。</a:t>
            </a:r>
            <a:endParaRPr lang="zh-CN" altLang="en-US" sz="2000" dirty="0">
              <a:latin typeface="楷体_GB2312" pitchFamily="49" charset="-122"/>
              <a:ea typeface="楷体_GB2312" pitchFamily="49" charset="-122"/>
            </a:endParaRPr>
          </a:p>
        </p:txBody>
      </p:sp>
      <p:sp>
        <p:nvSpPr>
          <p:cNvPr id="12294" name="Rectangle 7"/>
          <p:cNvSpPr/>
          <p:nvPr/>
        </p:nvSpPr>
        <p:spPr>
          <a:xfrm>
            <a:off x="2892425" y="3759835"/>
            <a:ext cx="6767513" cy="18148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defTabSz="914400" eaLnBrk="1" hangingPunct="1">
              <a:spcAft>
                <a:spcPct val="0"/>
              </a:spcAft>
              <a:buFontTx/>
              <a:buNone/>
              <a:tabLst>
                <a:tab pos="542925" algn="l"/>
              </a:tabLst>
            </a:pPr>
            <a:r>
              <a:rPr lang="zh-CN" altLang="en-US" sz="1600" dirty="0"/>
              <a:t>知识要点：</a:t>
            </a:r>
            <a:endParaRPr lang="zh-CN" altLang="en-US" sz="1600" dirty="0"/>
          </a:p>
          <a:p>
            <a:pPr marL="457200" lvl="1" indent="0" defTabSz="914400" eaLnBrk="1" hangingPunct="1">
              <a:spcAft>
                <a:spcPct val="0"/>
              </a:spcAft>
              <a:buFontTx/>
              <a:buNone/>
              <a:tabLst>
                <a:tab pos="542925" algn="l"/>
              </a:tabLst>
            </a:pPr>
            <a:r>
              <a:rPr lang="zh-CN" altLang="en-US" sz="1600" dirty="0">
                <a:ea typeface="楷体_GB2312" pitchFamily="49" charset="-122"/>
              </a:rPr>
              <a:t>    由于本系统可以处理压单不记账的情况，因此，进行期末处理之前，应仔细检查是否本月业务还有未记账的单据；应做完本会计月的全部日常业务后，再做期末处理工作。</a:t>
            </a:r>
            <a:endParaRPr lang="zh-CN" altLang="en-US" sz="1600" dirty="0">
              <a:ea typeface="楷体_GB2312" pitchFamily="49" charset="-122"/>
            </a:endParaRPr>
          </a:p>
          <a:p>
            <a:pPr marL="457200" lvl="1" indent="0" defTabSz="914400" eaLnBrk="1" hangingPunct="1">
              <a:spcAft>
                <a:spcPct val="0"/>
              </a:spcAft>
              <a:buFontTx/>
              <a:buNone/>
              <a:tabLst>
                <a:tab pos="542925" algn="l"/>
              </a:tabLst>
            </a:pPr>
            <a:r>
              <a:rPr lang="zh-CN" altLang="en-US" sz="1600" dirty="0">
                <a:ea typeface="楷体_GB2312" pitchFamily="49" charset="-122"/>
              </a:rPr>
              <a:t>    本月的单据如果用户不想记账，可以放在下个会计月进行记账，算作下个会计月的单据。</a:t>
            </a:r>
            <a:endParaRPr lang="zh-CN" altLang="en-US" sz="1600" dirty="0">
              <a:ea typeface="楷体_GB2312" pitchFamily="49" charset="-122"/>
            </a:endParaRPr>
          </a:p>
          <a:p>
            <a:pPr marL="457200" lvl="1" indent="0" defTabSz="914400" eaLnBrk="1" hangingPunct="1">
              <a:spcAft>
                <a:spcPct val="0"/>
              </a:spcAft>
              <a:buFontTx/>
              <a:buNone/>
              <a:tabLst>
                <a:tab pos="542925" algn="l"/>
              </a:tabLst>
            </a:pPr>
            <a:r>
              <a:rPr lang="zh-CN" altLang="en-US" sz="1600" dirty="0">
                <a:ea typeface="楷体_GB2312" pitchFamily="49" charset="-122"/>
              </a:rPr>
              <a:t>    本月已进行期末处理的仓库不能再进行期末处理。</a:t>
            </a:r>
            <a:endParaRPr lang="zh-CN" altLang="en-US" sz="1600" dirty="0">
              <a:ea typeface="楷体_GB2312" pitchFamily="49" charset="-122"/>
            </a:endParaRPr>
          </a:p>
        </p:txBody>
      </p:sp>
      <p:sp>
        <p:nvSpPr>
          <p:cNvPr id="12295"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2296"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3315"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3316"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3317" name="Rectangle 6"/>
          <p:cNvSpPr/>
          <p:nvPr/>
        </p:nvSpPr>
        <p:spPr>
          <a:xfrm>
            <a:off x="2855913" y="2381886"/>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4</a:t>
            </a:r>
            <a:r>
              <a:rPr lang="zh-CN" altLang="en-US" sz="2000" dirty="0">
                <a:latin typeface="楷体_GB2312" pitchFamily="49" charset="-122"/>
                <a:ea typeface="楷体_GB2312" pitchFamily="49" charset="-122"/>
              </a:rPr>
              <a:t>：平均价计算 </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  为了随时了解产成品库的平均单价，</a:t>
            </a:r>
            <a:r>
              <a:rPr lang="en-US" altLang="zh-CN" sz="2000" dirty="0">
                <a:latin typeface="楷体_GB2312" pitchFamily="49" charset="-122"/>
                <a:ea typeface="楷体_GB2312" pitchFamily="49" charset="-122"/>
              </a:rPr>
              <a:t>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31</a:t>
            </a:r>
            <a:r>
              <a:rPr lang="zh-CN" altLang="en-US" sz="2000" dirty="0">
                <a:latin typeface="楷体_GB2312" pitchFamily="49" charset="-122"/>
                <a:ea typeface="楷体_GB2312" pitchFamily="49" charset="-122"/>
              </a:rPr>
              <a:t>日，由会计对产成品库进行平均单价计算。</a:t>
            </a:r>
            <a:endParaRPr lang="zh-CN" altLang="en-US" sz="2000" dirty="0">
              <a:latin typeface="楷体_GB2312" pitchFamily="49" charset="-122"/>
              <a:ea typeface="楷体_GB2312" pitchFamily="49" charset="-122"/>
            </a:endParaRPr>
          </a:p>
        </p:txBody>
      </p:sp>
      <p:sp>
        <p:nvSpPr>
          <p:cNvPr id="13318"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3319"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4339"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4340"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4341" name="Rectangle 6"/>
          <p:cNvSpPr/>
          <p:nvPr/>
        </p:nvSpPr>
        <p:spPr>
          <a:xfrm>
            <a:off x="2855913" y="2381885"/>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5</a:t>
            </a:r>
            <a:r>
              <a:rPr lang="zh-CN" altLang="en-US" sz="2000" dirty="0">
                <a:latin typeface="楷体_GB2312" pitchFamily="49" charset="-122"/>
                <a:ea typeface="楷体_GB2312" pitchFamily="49" charset="-122"/>
              </a:rPr>
              <a:t>：生成购入存货的记账凭证</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30</a:t>
            </a:r>
            <a:r>
              <a:rPr lang="zh-CN" altLang="en-US" sz="2000" dirty="0">
                <a:latin typeface="楷体_GB2312" pitchFamily="49" charset="-122"/>
                <a:ea typeface="楷体_GB2312" pitchFamily="49" charset="-122"/>
              </a:rPr>
              <a:t>日，由会计生成所有的采购入库记账凭证。</a:t>
            </a:r>
            <a:endParaRPr lang="zh-CN" altLang="en-US" sz="2000" dirty="0">
              <a:latin typeface="楷体_GB2312" pitchFamily="49" charset="-122"/>
              <a:ea typeface="楷体_GB2312" pitchFamily="49" charset="-122"/>
            </a:endParaRPr>
          </a:p>
        </p:txBody>
      </p:sp>
      <p:sp>
        <p:nvSpPr>
          <p:cNvPr id="14342"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4343"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5363"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5364"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5365" name="Rectangle 6"/>
          <p:cNvSpPr/>
          <p:nvPr/>
        </p:nvSpPr>
        <p:spPr>
          <a:xfrm>
            <a:off x="2855913" y="2381886"/>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6</a:t>
            </a:r>
            <a:r>
              <a:rPr lang="zh-CN" altLang="en-US" sz="2000" dirty="0">
                <a:latin typeface="楷体_GB2312" pitchFamily="49" charset="-122"/>
                <a:ea typeface="楷体_GB2312" pitchFamily="49" charset="-122"/>
              </a:rPr>
              <a:t>：生成产品入库的记账凭证</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30</a:t>
            </a:r>
            <a:r>
              <a:rPr lang="zh-CN" altLang="en-US" sz="2000" dirty="0">
                <a:latin typeface="楷体_GB2312" pitchFamily="49" charset="-122"/>
                <a:ea typeface="楷体_GB2312" pitchFamily="49" charset="-122"/>
              </a:rPr>
              <a:t>日，由会计生成所有的产成品入库记账凭证。</a:t>
            </a:r>
            <a:endParaRPr lang="zh-CN" altLang="en-US" sz="2000" dirty="0">
              <a:latin typeface="楷体_GB2312" pitchFamily="49" charset="-122"/>
              <a:ea typeface="楷体_GB2312" pitchFamily="49" charset="-122"/>
            </a:endParaRPr>
          </a:p>
        </p:txBody>
      </p:sp>
      <p:sp>
        <p:nvSpPr>
          <p:cNvPr id="15366"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5367"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Text Box 3"/>
          <p:cNvSpPr txBox="1"/>
          <p:nvPr/>
        </p:nvSpPr>
        <p:spPr>
          <a:xfrm>
            <a:off x="1919288" y="765175"/>
            <a:ext cx="8137525" cy="106235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endParaRPr lang="en-US" altLang="zh-CN" sz="3200" dirty="0"/>
          </a:p>
          <a:p>
            <a:pPr marL="342900" lvl="0" indent="-342900" algn="just" eaLnBrk="1" hangingPunct="1">
              <a:buClr>
                <a:srgbClr val="FF0000"/>
              </a:buClr>
              <a:buSzPct val="120000"/>
              <a:buNone/>
            </a:pPr>
            <a:endParaRPr lang="en-US" altLang="zh-CN" sz="2400" dirty="0">
              <a:latin typeface="楷体_GB2312" pitchFamily="49" charset="-122"/>
            </a:endParaRPr>
          </a:p>
        </p:txBody>
      </p:sp>
      <p:sp>
        <p:nvSpPr>
          <p:cNvPr id="16387" name="AutoShape 9"/>
          <p:cNvSpPr/>
          <p:nvPr/>
        </p:nvSpPr>
        <p:spPr>
          <a:xfrm>
            <a:off x="2640013" y="2241550"/>
            <a:ext cx="7164387" cy="1366838"/>
          </a:xfrm>
          <a:prstGeom prst="roundRect">
            <a:avLst>
              <a:gd name="adj" fmla="val 16667"/>
            </a:avLst>
          </a:prstGeom>
          <a:solidFill>
            <a:srgbClr val="AA71FF"/>
          </a:solidFill>
          <a:ln w="9525">
            <a:noFill/>
          </a:ln>
        </p:spPr>
        <p:txBody>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algn="just" eaLnBrk="1" hangingPunct="1">
              <a:spcAft>
                <a:spcPct val="0"/>
              </a:spcAft>
              <a:buFontTx/>
              <a:buNone/>
            </a:pPr>
            <a:endParaRPr lang="zh-CN" altLang="en-US" sz="2400" dirty="0">
              <a:latin typeface="楷体_GB2312" pitchFamily="49" charset="-122"/>
              <a:ea typeface="楷体_GB2312" pitchFamily="49" charset="-122"/>
            </a:endParaRPr>
          </a:p>
        </p:txBody>
      </p:sp>
      <p:sp>
        <p:nvSpPr>
          <p:cNvPr id="16388" name="Rectangle 5"/>
          <p:cNvSpPr/>
          <p:nvPr/>
        </p:nvSpPr>
        <p:spPr>
          <a:xfrm>
            <a:off x="2243138" y="1699260"/>
            <a:ext cx="1452880" cy="398780"/>
          </a:xfrm>
          <a:prstGeom prst="rect">
            <a:avLst/>
          </a:prstGeom>
          <a:noFill/>
          <a:ln w="12700">
            <a:noFill/>
          </a:ln>
        </p:spPr>
        <p:txBody>
          <a:bodyPr wrap="none" anchor="ctr">
            <a:spAutoFit/>
          </a:bodyPr>
          <a:p>
            <a:pPr eaLnBrk="0" hangingPunct="0"/>
            <a:r>
              <a:rPr lang="en-US" altLang="zh-CN" sz="2000" b="1" dirty="0">
                <a:latin typeface="Times New Roman" panose="02020603050405020304" pitchFamily="18" charset="0"/>
              </a:rPr>
              <a:t>【</a:t>
            </a:r>
            <a:r>
              <a:rPr lang="zh-CN" altLang="en-US" sz="2000" b="1" dirty="0">
                <a:latin typeface="Times New Roman" panose="02020603050405020304" pitchFamily="18" charset="0"/>
              </a:rPr>
              <a:t>做中学</a:t>
            </a:r>
            <a:r>
              <a:rPr lang="en-US" altLang="zh-CN" sz="2000" b="1" dirty="0">
                <a:latin typeface="Times New Roman" panose="02020603050405020304" pitchFamily="18" charset="0"/>
              </a:rPr>
              <a:t>】</a:t>
            </a:r>
            <a:endParaRPr lang="en-US" altLang="zh-CN" sz="2000" b="1" dirty="0">
              <a:latin typeface="Times New Roman" panose="02020603050405020304" pitchFamily="18" charset="0"/>
            </a:endParaRPr>
          </a:p>
        </p:txBody>
      </p:sp>
      <p:sp>
        <p:nvSpPr>
          <p:cNvPr id="16389" name="Rectangle 6"/>
          <p:cNvSpPr/>
          <p:nvPr/>
        </p:nvSpPr>
        <p:spPr>
          <a:xfrm>
            <a:off x="2855913" y="2381885"/>
            <a:ext cx="6877050" cy="1014730"/>
          </a:xfrm>
          <a:prstGeom prst="rect">
            <a:avLst/>
          </a:prstGeom>
          <a:noFill/>
          <a:ln w="12700">
            <a:noFill/>
          </a:ln>
        </p:spPr>
        <p:txBody>
          <a:bodyPr anchor="ct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266700" defTabSz="914400" eaLnBrk="1" hangingPunct="1">
              <a:spcAft>
                <a:spcPct val="0"/>
              </a:spcAft>
              <a:buFontTx/>
              <a:buNone/>
              <a:tabLst>
                <a:tab pos="571500" algn="l"/>
              </a:tabLst>
            </a:pPr>
            <a:r>
              <a:rPr lang="zh-CN" altLang="en-US" sz="2000" dirty="0">
                <a:latin typeface="楷体_GB2312" pitchFamily="49" charset="-122"/>
                <a:ea typeface="楷体_GB2312" pitchFamily="49" charset="-122"/>
              </a:rPr>
              <a:t>任务</a:t>
            </a:r>
            <a:r>
              <a:rPr lang="en-US" altLang="zh-CN" sz="2000" dirty="0">
                <a:latin typeface="楷体_GB2312" pitchFamily="49" charset="-122"/>
                <a:ea typeface="楷体_GB2312" pitchFamily="49" charset="-122"/>
              </a:rPr>
              <a:t>7</a:t>
            </a:r>
            <a:r>
              <a:rPr lang="zh-CN" altLang="en-US" sz="2000" dirty="0">
                <a:latin typeface="楷体_GB2312" pitchFamily="49" charset="-122"/>
                <a:ea typeface="楷体_GB2312" pitchFamily="49" charset="-122"/>
              </a:rPr>
              <a:t>：生成销售产品的记账凭证</a:t>
            </a:r>
            <a:endParaRPr lang="zh-CN" altLang="en-US" sz="2000" dirty="0">
              <a:latin typeface="楷体_GB2312" pitchFamily="49" charset="-122"/>
              <a:ea typeface="楷体_GB2312" pitchFamily="49" charset="-122"/>
            </a:endParaRPr>
          </a:p>
          <a:p>
            <a:pPr marL="0" lvl="0" indent="266700" defTabSz="914400" eaLnBrk="1" hangingPunct="1">
              <a:spcAft>
                <a:spcPct val="0"/>
              </a:spcAft>
              <a:buFontTx/>
              <a:buNone/>
              <a:tabLst>
                <a:tab pos="571500" algn="l"/>
              </a:tabLst>
            </a:pPr>
            <a:r>
              <a:rPr lang="en-US" altLang="zh-CN" sz="2000" dirty="0">
                <a:latin typeface="楷体_GB2312" pitchFamily="49" charset="-122"/>
                <a:ea typeface="楷体_GB2312" pitchFamily="49" charset="-122"/>
              </a:rPr>
              <a:t>    2016</a:t>
            </a:r>
            <a:r>
              <a:rPr lang="zh-CN" altLang="en-US" sz="2000" dirty="0">
                <a:latin typeface="楷体_GB2312" pitchFamily="49" charset="-122"/>
                <a:ea typeface="楷体_GB2312" pitchFamily="49" charset="-122"/>
              </a:rPr>
              <a:t>年</a:t>
            </a:r>
            <a:r>
              <a:rPr lang="en-US" altLang="zh-CN" sz="2000" dirty="0">
                <a:latin typeface="楷体_GB2312" pitchFamily="49" charset="-122"/>
                <a:ea typeface="楷体_GB2312" pitchFamily="49" charset="-122"/>
              </a:rPr>
              <a:t>1</a:t>
            </a:r>
            <a:r>
              <a:rPr lang="zh-CN" altLang="en-US" sz="2000" dirty="0">
                <a:latin typeface="楷体_GB2312" pitchFamily="49" charset="-122"/>
                <a:ea typeface="楷体_GB2312" pitchFamily="49" charset="-122"/>
              </a:rPr>
              <a:t>月</a:t>
            </a:r>
            <a:r>
              <a:rPr lang="en-US" altLang="zh-CN" sz="2000" dirty="0">
                <a:latin typeface="楷体_GB2312" pitchFamily="49" charset="-122"/>
                <a:ea typeface="楷体_GB2312" pitchFamily="49" charset="-122"/>
              </a:rPr>
              <a:t>31</a:t>
            </a:r>
            <a:r>
              <a:rPr lang="zh-CN" altLang="en-US" sz="2000" dirty="0">
                <a:latin typeface="楷体_GB2312" pitchFamily="49" charset="-122"/>
                <a:ea typeface="楷体_GB2312" pitchFamily="49" charset="-122"/>
              </a:rPr>
              <a:t>日，由会计生成所有的销售出库记账凭证。</a:t>
            </a:r>
            <a:endParaRPr lang="zh-CN" altLang="en-US" sz="2000" dirty="0">
              <a:latin typeface="楷体_GB2312" pitchFamily="49" charset="-122"/>
              <a:ea typeface="楷体_GB2312" pitchFamily="49" charset="-122"/>
            </a:endParaRPr>
          </a:p>
        </p:txBody>
      </p:sp>
      <p:sp>
        <p:nvSpPr>
          <p:cNvPr id="16390" name="Text Box 3"/>
          <p:cNvSpPr txBox="1"/>
          <p:nvPr/>
        </p:nvSpPr>
        <p:spPr>
          <a:xfrm>
            <a:off x="1882775" y="1016000"/>
            <a:ext cx="8137525" cy="583565"/>
          </a:xfrm>
          <a:prstGeom prst="rect">
            <a:avLst/>
          </a:prstGeom>
          <a:noFill/>
          <a:ln w="9525">
            <a:noFill/>
          </a:ln>
        </p:spPr>
        <p:txBody>
          <a:bodyPr>
            <a:spAutoFit/>
          </a:bodyP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342900" lvl="0" indent="-342900" eaLnBrk="1" hangingPunct="1">
              <a:buClr>
                <a:srgbClr val="FF0000"/>
              </a:buClr>
              <a:buSzPct val="120000"/>
              <a:buNone/>
            </a:pPr>
            <a:r>
              <a:rPr lang="en-US" altLang="zh-CN" sz="3200" dirty="0">
                <a:sym typeface="+mn-ea"/>
              </a:rPr>
              <a:t>8.3</a:t>
            </a:r>
            <a:r>
              <a:rPr lang="en-US" altLang="zh-CN" sz="3200" dirty="0"/>
              <a:t>  </a:t>
            </a:r>
            <a:r>
              <a:rPr lang="zh-CN" altLang="en-US" sz="3200" dirty="0"/>
              <a:t>存货核算</a:t>
            </a:r>
            <a:endParaRPr lang="zh-CN" altLang="en-US" sz="3200" b="0" dirty="0">
              <a:latin typeface="黑体" panose="02010609060101010101" pitchFamily="49" charset="-122"/>
            </a:endParaRPr>
          </a:p>
        </p:txBody>
      </p:sp>
      <p:sp>
        <p:nvSpPr>
          <p:cNvPr id="16391" name="AutoShape 2">
            <a:hlinkClick r:id="rId3" action="ppaction://hlinksldjump"/>
          </p:cNvPr>
          <p:cNvSpPr/>
          <p:nvPr/>
        </p:nvSpPr>
        <p:spPr>
          <a:xfrm>
            <a:off x="9480550" y="5876925"/>
            <a:ext cx="828675" cy="361950"/>
          </a:xfrm>
          <a:prstGeom prst="actionButtonBackPrevious">
            <a:avLst/>
          </a:prstGeom>
          <a:gradFill rotWithShape="1">
            <a:gsLst>
              <a:gs pos="0">
                <a:srgbClr val="99CC00"/>
              </a:gs>
              <a:gs pos="100000">
                <a:srgbClr val="FFFFCC"/>
              </a:gs>
            </a:gsLst>
            <a:path path="rect">
              <a:fillToRect l="50000" t="50000" r="50000" b="50000"/>
            </a:path>
            <a:tileRect/>
          </a:gradFill>
          <a:ln w="9525">
            <a:noFill/>
          </a:ln>
        </p:spPr>
        <p:txBody>
          <a:bodyPr wrap="none" anchor="ctr"/>
          <a:lstStyle>
            <a:lvl1pPr marL="274955" indent="-187325" algn="l" rtl="0" eaLnBrk="0" fontAlgn="base" hangingPunct="0">
              <a:spcBef>
                <a:spcPct val="0"/>
              </a:spcBef>
              <a:spcAft>
                <a:spcPct val="20000"/>
              </a:spcAft>
              <a:buFont typeface="Wingdings" panose="05000000000000000000" pitchFamily="2" charset="2"/>
              <a:buBlip>
                <a:blip r:embed="rId1"/>
              </a:buBlip>
              <a:defRPr sz="2800" b="1">
                <a:solidFill>
                  <a:schemeClr val="tx1"/>
                </a:solidFill>
                <a:latin typeface="+mn-lt"/>
                <a:ea typeface="+mn-ea"/>
                <a:cs typeface="+mn-cs"/>
              </a:defRPr>
            </a:lvl1pPr>
            <a:lvl2pPr marL="624205" indent="-170180" algn="l" rtl="0" eaLnBrk="0" fontAlgn="base" hangingPunct="0">
              <a:spcBef>
                <a:spcPct val="0"/>
              </a:spcBef>
              <a:spcAft>
                <a:spcPct val="20000"/>
              </a:spcAft>
              <a:buFont typeface="Wingdings" panose="05000000000000000000" pitchFamily="2" charset="2"/>
              <a:buBlip>
                <a:blip r:embed="rId2"/>
              </a:buBlip>
              <a:defRPr sz="2000" b="1">
                <a:solidFill>
                  <a:schemeClr val="tx1"/>
                </a:solidFill>
                <a:latin typeface="+mn-lt"/>
                <a:ea typeface="+mn-ea"/>
              </a:defRPr>
            </a:lvl2pPr>
            <a:lvl3pPr marL="1986280" indent="-457200" algn="l" rtl="0" eaLnBrk="0" fontAlgn="base" hangingPunct="0">
              <a:spcBef>
                <a:spcPct val="20000"/>
              </a:spcBef>
              <a:spcAft>
                <a:spcPct val="0"/>
              </a:spcAft>
              <a:buFont typeface="Wingdings" panose="05000000000000000000" pitchFamily="2" charset="2"/>
              <a:buChar char="l"/>
              <a:defRPr sz="1400">
                <a:solidFill>
                  <a:schemeClr val="tx1"/>
                </a:solidFill>
                <a:latin typeface="+mn-lt"/>
                <a:ea typeface="宋体" panose="02010600030101010101" pitchFamily="2" charset="-122"/>
              </a:defRPr>
            </a:lvl3pPr>
            <a:lvl4pPr marL="2546350" indent="-381000" algn="l" rtl="0" eaLnBrk="0" fontAlgn="base" hangingPunct="0">
              <a:spcBef>
                <a:spcPct val="20000"/>
              </a:spcBef>
              <a:spcAft>
                <a:spcPct val="0"/>
              </a:spcAft>
              <a:buFont typeface="Wingdings" panose="05000000000000000000" pitchFamily="2" charset="2"/>
              <a:buChar char="–"/>
              <a:defRPr sz="2000">
                <a:solidFill>
                  <a:schemeClr val="tx1"/>
                </a:solidFill>
                <a:latin typeface="+mn-lt"/>
                <a:ea typeface="宋体" panose="02010600030101010101" pitchFamily="2" charset="-122"/>
              </a:defRPr>
            </a:lvl4pPr>
            <a:lvl5pPr marL="3107055" indent="-381000" algn="l" rtl="0" eaLnBrk="0" fontAlgn="base" hangingPunct="0">
              <a:spcBef>
                <a:spcPct val="20000"/>
              </a:spcBef>
              <a:spcAft>
                <a:spcPct val="0"/>
              </a:spcAft>
              <a:buFont typeface="Wingdings" panose="05000000000000000000" pitchFamily="2" charset="2"/>
              <a:buChar char="»"/>
              <a:defRPr sz="1600">
                <a:solidFill>
                  <a:schemeClr val="tx1"/>
                </a:solidFill>
                <a:latin typeface="+mn-lt"/>
                <a:ea typeface="宋体" panose="02010600030101010101" pitchFamily="2" charset="-122"/>
              </a:defRPr>
            </a:lvl5pPr>
          </a:lstStyle>
          <a:p>
            <a:pPr marL="0" lvl="0" indent="0" eaLnBrk="1" hangingPunct="1">
              <a:spcAft>
                <a:spcPct val="0"/>
              </a:spcAft>
              <a:buFontTx/>
              <a:buNone/>
            </a:pPr>
            <a:endParaRPr lang="zh-CN" altLang="en-US" sz="2400" b="0" dirty="0"/>
          </a:p>
        </p:txBody>
      </p:sp>
    </p:spTree>
  </p:cSld>
  <p:clrMapOvr>
    <a:masterClrMapping/>
  </p:clrMapOvr>
  <p:transition>
    <p:fade thruBlk="1"/>
  </p:transition>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TEMPLATE_CATEGORY" val="custom"/>
  <p:tag name="KSO_WM_TEMPLATE_INDEX" val="2020442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1386</Words>
  <Application>WPS 演示</Application>
  <PresentationFormat>宽屏</PresentationFormat>
  <Paragraphs>108</Paragraphs>
  <Slides>11</Slides>
  <Notes>4</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11</vt:i4>
      </vt:variant>
    </vt:vector>
  </HeadingPairs>
  <TitlesOfParts>
    <vt:vector size="23" baseType="lpstr">
      <vt:lpstr>Arial</vt:lpstr>
      <vt:lpstr>宋体</vt:lpstr>
      <vt:lpstr>Wingdings</vt:lpstr>
      <vt:lpstr>微软雅黑</vt:lpstr>
      <vt:lpstr>Wingdings</vt:lpstr>
      <vt:lpstr>Arial Unicode MS</vt:lpstr>
      <vt:lpstr>Calibri</vt:lpstr>
      <vt:lpstr>Times New Roman</vt:lpstr>
      <vt:lpstr>黑体</vt:lpstr>
      <vt:lpstr>楷体_GB2312</vt:lpstr>
      <vt:lpstr>新宋体</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Administrator</dc:creator>
  <cp:lastModifiedBy>海英</cp:lastModifiedBy>
  <cp:revision>151</cp:revision>
  <dcterms:created xsi:type="dcterms:W3CDTF">2019-06-19T02:08:00Z</dcterms:created>
  <dcterms:modified xsi:type="dcterms:W3CDTF">2021-01-10T07:35:42Z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2052-11.1.0.10228</vt:lpwstr>
  </property>
</Properties>
</file>