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sldIdLst>
    <p:sldId id="256" r:id="rId2"/>
    <p:sldId id="266" r:id="rId3"/>
    <p:sldId id="267" r:id="rId4"/>
    <p:sldId id="259" r:id="rId5"/>
    <p:sldId id="258" r:id="rId6"/>
    <p:sldId id="257" r:id="rId7"/>
    <p:sldId id="304" r:id="rId8"/>
    <p:sldId id="334" r:id="rId9"/>
    <p:sldId id="271" r:id="rId10"/>
    <p:sldId id="265" r:id="rId11"/>
    <p:sldId id="284" r:id="rId12"/>
    <p:sldId id="351" r:id="rId13"/>
    <p:sldId id="352" r:id="rId14"/>
    <p:sldId id="348" r:id="rId15"/>
    <p:sldId id="321" r:id="rId16"/>
    <p:sldId id="335" r:id="rId17"/>
    <p:sldId id="349" r:id="rId18"/>
    <p:sldId id="343" r:id="rId19"/>
    <p:sldId id="344" r:id="rId20"/>
    <p:sldId id="345" r:id="rId21"/>
    <p:sldId id="346" r:id="rId22"/>
    <p:sldId id="350" r:id="rId23"/>
    <p:sldId id="353" r:id="rId24"/>
    <p:sldId id="320" r:id="rId25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1D9A78"/>
    <a:srgbClr val="8BC145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 showGuides="1">
      <p:cViewPr>
        <p:scale>
          <a:sx n="80" d="100"/>
          <a:sy n="80" d="100"/>
        </p:scale>
        <p:origin x="1421" y="283"/>
      </p:cViewPr>
      <p:guideLst>
        <p:guide orient="horz" pos="1684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3" indent="0" algn="ctr">
              <a:buNone/>
              <a:defRPr sz="1499"/>
            </a:lvl2pPr>
            <a:lvl3pPr marL="685526" indent="0" algn="ctr">
              <a:buNone/>
              <a:defRPr sz="1349"/>
            </a:lvl3pPr>
            <a:lvl4pPr marL="1028289" indent="0" algn="ctr">
              <a:buNone/>
              <a:defRPr sz="1200"/>
            </a:lvl4pPr>
            <a:lvl5pPr marL="1371051" indent="0" algn="ctr">
              <a:buNone/>
              <a:defRPr sz="1200"/>
            </a:lvl5pPr>
            <a:lvl6pPr marL="1713814" indent="0" algn="ctr">
              <a:buNone/>
              <a:defRPr sz="1200"/>
            </a:lvl6pPr>
            <a:lvl7pPr marL="2056577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10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2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6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8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4596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1886" y="4860930"/>
            <a:ext cx="18739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6205" y="4800601"/>
            <a:ext cx="238163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432" y="4860930"/>
            <a:ext cx="17546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6854" y="4854858"/>
            <a:ext cx="359916" cy="144016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7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2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9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6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4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8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526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1" indent="-171381" algn="l" defTabSz="6855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9333" y="16906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46428" y="1587688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02798" y="2114803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79026" y="2087427"/>
            <a:ext cx="37276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 pitchFamily="34" charset="-122"/>
                <a:cs typeface="宋体" pitchFamily="2" charset="-122"/>
              </a:rPr>
              <a:t>项目二  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软雅黑" pitchFamily="34" charset="-122"/>
                <a:cs typeface="宋体" pitchFamily="2" charset="-122"/>
              </a:rPr>
              <a:t>创作广告文案</a:t>
            </a:r>
            <a:endParaRPr lang="en-US" altLang="zh-CN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9026" y="2707836"/>
            <a:ext cx="372762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79026" y="2791657"/>
            <a:ext cx="389138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创作海报广告文案     </a:t>
            </a:r>
            <a:r>
              <a:rPr lang="zh-CN" altLang="en-US" sz="1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10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 创作报刊、杂志广告文案</a:t>
            </a:r>
          </a:p>
        </p:txBody>
      </p:sp>
      <p:sp>
        <p:nvSpPr>
          <p:cNvPr id="11" name="菱形 10"/>
          <p:cNvSpPr/>
          <p:nvPr/>
        </p:nvSpPr>
        <p:spPr>
          <a:xfrm>
            <a:off x="1016315" y="3190377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588" y="4251984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070761" y="4251984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392476" y="1581267"/>
            <a:ext cx="34899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学习单元一  平面设计创意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0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1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2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362412" y="1475839"/>
            <a:ext cx="2952000" cy="284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）杂志广告的特点。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固定性（读者）。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独占性。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很容易独占版面，且可以让读者慢慢地、仔细地欣赏。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重复性。可以以一贯的主题与造型连续刊登，重复广告印象。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 欣赏性。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⑥ 保存性。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5" y="1598955"/>
            <a:ext cx="3776400" cy="24622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34F265E-6466-FC2B-B740-F70D2FA7C3AB}"/>
              </a:ext>
            </a:extLst>
          </p:cNvPr>
          <p:cNvGrpSpPr/>
          <p:nvPr/>
        </p:nvGrpSpPr>
        <p:grpSpPr>
          <a:xfrm>
            <a:off x="207427" y="94400"/>
            <a:ext cx="1489470" cy="658178"/>
            <a:chOff x="1138385" y="0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041E8DC-D4AF-DB46-9CEA-2598FB73E9AB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950E5D2-47F7-3EA0-9396-DF50A21A2509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945A385A-CA0D-DFC9-8476-4DEE3D16D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042412" y="1778956"/>
            <a:ext cx="3168000" cy="16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）杂志广告优势。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读者集中、稳定。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信息的有效期长。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广告的针对性强，广告对象的理解度高。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印刷精美，表现效果好。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12" y="1657970"/>
            <a:ext cx="3788207" cy="185080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0F8DFDA-6492-EF57-7D06-374B39C08134}"/>
              </a:ext>
            </a:extLst>
          </p:cNvPr>
          <p:cNvGrpSpPr/>
          <p:nvPr/>
        </p:nvGrpSpPr>
        <p:grpSpPr>
          <a:xfrm>
            <a:off x="207427" y="94400"/>
            <a:ext cx="1489470" cy="658178"/>
            <a:chOff x="1138385" y="0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0107F292-F091-8F50-DDBF-AC095D42F235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A741FD8-42B0-B3CB-FB58-E7E57AA36EB8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4258466C-737E-C0DB-8B74-37A1F91DA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042412" y="1299525"/>
            <a:ext cx="3672000" cy="284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）杂志广告文案的写作要求。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广告语言专业化。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杂志购买者一般都是固定群体，所以根据不同杂志的种类尽量使用专业化术语，给阅读者一种亲近感。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广告语言准确化。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杂志一般出版印刷周期较长，更改文案内容较难，所以需要准确把握广告语言。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广告语言精练化。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广告语应言简意赅，抓住读者心理。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51" y="1058956"/>
            <a:ext cx="2672999" cy="3600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AD67EAD-4D6F-710A-F980-BA0ABEE970C3}"/>
              </a:ext>
            </a:extLst>
          </p:cNvPr>
          <p:cNvGrpSpPr/>
          <p:nvPr/>
        </p:nvGrpSpPr>
        <p:grpSpPr>
          <a:xfrm>
            <a:off x="207427" y="94400"/>
            <a:ext cx="1489470" cy="658178"/>
            <a:chOff x="1138385" y="0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0CD0AD6-07FE-DC91-5862-A88E24146D7F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7DEC465-265A-942D-95D3-416B659ADB1E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9652FF1D-9793-785E-90BA-0631FB0DD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41790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114412" y="1457478"/>
            <a:ext cx="3456000" cy="222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）经典房地产广告文案欣赏。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合生创展成熟，才是完美生活；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碧桂园凤凰城白领也可以住别墅（给你一个五星级的家，集十年经验建造）；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城启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蓬莱阁创西关首个新贵公寓；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天河北侨林苑融入广州做“新广州人”；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 白云高尔夫花园白云居住，首选人家。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51050"/>
          <a:stretch/>
        </p:blipFill>
        <p:spPr>
          <a:xfrm>
            <a:off x="5074412" y="789128"/>
            <a:ext cx="2829836" cy="356365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D577E7C-D04C-28C9-086E-D6F1335C0627}"/>
              </a:ext>
            </a:extLst>
          </p:cNvPr>
          <p:cNvGrpSpPr/>
          <p:nvPr/>
        </p:nvGrpSpPr>
        <p:grpSpPr>
          <a:xfrm>
            <a:off x="207427" y="94400"/>
            <a:ext cx="1489470" cy="658178"/>
            <a:chOff x="1138385" y="0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3B4480C-8081-81DB-CA49-2FE53851C1A1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E4F208C4-821D-B834-B59C-A749DF160F57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C8B3DE9D-1709-389D-D90F-4AC3D215C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08632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1901" r="47479" b="11612"/>
          <a:stretch>
            <a:fillRect/>
          </a:stretch>
        </p:blipFill>
        <p:spPr>
          <a:xfrm>
            <a:off x="846730" y="1255372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113" name="菱形 112"/>
          <p:cNvSpPr/>
          <p:nvPr/>
        </p:nvSpPr>
        <p:spPr>
          <a:xfrm>
            <a:off x="683878" y="1744625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891369" y="1958345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685567" y="1075533"/>
            <a:ext cx="3113397" cy="12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）杂志标题的种类。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直接标题。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直接体现广告思想或直接点明广告主题，如图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1-2-18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463072" y="1849922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672411" y="2058746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002895" y="2632124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787448" y="2996673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353174" y="3438666"/>
            <a:ext cx="1108850" cy="6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创作杂志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139793" y="3835704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572026" y="2418209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637320" y="2714628"/>
            <a:ext cx="3157191" cy="1889879"/>
            <a:chOff x="3495113" y="2841077"/>
            <a:chExt cx="3157191" cy="188987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5113" y="2841077"/>
              <a:ext cx="3157191" cy="1539287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4242390" y="4484735"/>
              <a:ext cx="16626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1-2-18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直接标题式广告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2B9EAB3-F41D-4BDC-9DD0-03016AABB62B}"/>
              </a:ext>
            </a:extLst>
          </p:cNvPr>
          <p:cNvGrpSpPr/>
          <p:nvPr/>
        </p:nvGrpSpPr>
        <p:grpSpPr>
          <a:xfrm>
            <a:off x="207427" y="94400"/>
            <a:ext cx="1489470" cy="658178"/>
            <a:chOff x="1138385" y="0"/>
            <a:chExt cx="1489470" cy="658178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688C5876-1558-8F67-F4C4-C454CB15BCEC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AC25242-7D71-73A0-0254-9F7CAB479EF1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4ED16ECD-2BC2-6F08-2428-97450F45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894249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26413" y="1154615"/>
            <a:ext cx="3168000" cy="58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间接标题。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间接宣传产品功能和特点，如图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1-2-19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9632" y="2297839"/>
            <a:ext cx="7601560" cy="2073117"/>
            <a:chOff x="361181" y="1511882"/>
            <a:chExt cx="6163025" cy="16807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181" y="1511882"/>
              <a:ext cx="6163025" cy="127054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852206" y="2946457"/>
              <a:ext cx="12779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1-2-19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间接标题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5244263-D62A-29D4-9407-7B154853CFE5}"/>
              </a:ext>
            </a:extLst>
          </p:cNvPr>
          <p:cNvGrpSpPr/>
          <p:nvPr/>
        </p:nvGrpSpPr>
        <p:grpSpPr>
          <a:xfrm>
            <a:off x="207427" y="94400"/>
            <a:ext cx="1489470" cy="658178"/>
            <a:chOff x="1138385" y="0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9B60D64B-DEC4-0BF0-359F-ECB7BDA921B4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6541BEB-62F7-FABF-11BB-D7851E40A8D5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1E4A77B7-AA10-7AB2-91FB-FE45FCB26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6753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91913" y="914956"/>
            <a:ext cx="7632000" cy="154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）杂志广告文案写作注意事项。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首先，广告文案的结构不必拘泥于四要素（标题、正文、标语、随文）的固定结构，可以考虑用最简练的语言来表现丰富的广告内涵；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其次，文案部分简明扼要，将吸引读者的活动交给图片去完成；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再者，文案的版面布置也应该做适当的调整，配合画面吸引读者的阅读兴趣。特殊页面的广告文案写作要求。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12" y="2682239"/>
            <a:ext cx="3465251" cy="2312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0FEDC09-49A3-6B78-983E-527484D57508}"/>
              </a:ext>
            </a:extLst>
          </p:cNvPr>
          <p:cNvGrpSpPr/>
          <p:nvPr/>
        </p:nvGrpSpPr>
        <p:grpSpPr>
          <a:xfrm>
            <a:off x="207427" y="94400"/>
            <a:ext cx="1489470" cy="658178"/>
            <a:chOff x="1138385" y="0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748E1A4-ABF6-AE6F-077E-AB5E5592530A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B9A4CBC2-5869-4111-A54D-C69C1E5E9E28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A1B48977-82FC-7A38-FF0F-3C633E0D2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33291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1901" r="47479" b="11612"/>
          <a:stretch>
            <a:fillRect/>
          </a:stretch>
        </p:blipFill>
        <p:spPr>
          <a:xfrm>
            <a:off x="1084234" y="1130956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226E56F-BD4A-01D2-B1A9-04224CD05C57}"/>
              </a:ext>
            </a:extLst>
          </p:cNvPr>
          <p:cNvGrpSpPr/>
          <p:nvPr/>
        </p:nvGrpSpPr>
        <p:grpSpPr>
          <a:xfrm>
            <a:off x="199430" y="122524"/>
            <a:ext cx="1489470" cy="658178"/>
            <a:chOff x="1138385" y="0"/>
            <a:chExt cx="1489470" cy="658178"/>
          </a:xfrm>
        </p:grpSpPr>
        <p:sp>
          <p:nvSpPr>
            <p:cNvPr id="40" name="Freeform 8"/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活动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实施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113" name="菱形 112"/>
          <p:cNvSpPr/>
          <p:nvPr/>
        </p:nvSpPr>
        <p:spPr>
          <a:xfrm>
            <a:off x="921382" y="1620209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128873" y="1833929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881596" y="1521598"/>
            <a:ext cx="3303810" cy="209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为海尔品牌设计杂志广告文案，通过该活动的实践训练，让学生了解品牌形象广告文案的创意技巧，总结品牌形象类广告文案的写作方法，引导学生针对海尔品牌形象进行广告文案撰写。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）活动目标。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能够准确地分析海尔品牌的客户需求。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能够根据需求讨论和制订创意方案。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700576" y="1725506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909915" y="1934330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240399" y="2507708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024952" y="2872257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590678" y="3191846"/>
            <a:ext cx="1108850" cy="86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分析海尔冰箱杂志广告文案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377297" y="3711288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809530" y="2293793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833532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150412" y="943624"/>
            <a:ext cx="6840000" cy="16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）客户需求分析内容，如表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1-2-4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海尔冰箱设计的风格是什么样的？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广告创意的目的是表现什么？需要重点体现哪些元素？产品、品牌文化，还是价值观？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杂志是什么风格的，品质怎样？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杂志面向的人群是什么样的？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30" y="2899214"/>
            <a:ext cx="7566163" cy="160883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4758CF6-E8A5-A5FD-2EA1-84B3D06260A6}"/>
              </a:ext>
            </a:extLst>
          </p:cNvPr>
          <p:cNvGrpSpPr/>
          <p:nvPr/>
        </p:nvGrpSpPr>
        <p:grpSpPr>
          <a:xfrm>
            <a:off x="207427" y="94400"/>
            <a:ext cx="1489470" cy="658178"/>
            <a:chOff x="1138385" y="0"/>
            <a:chExt cx="1489470" cy="65817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4E719584-454A-0E34-6260-04E7DD4F3C82}"/>
                </a:ext>
              </a:extLst>
            </p:cNvPr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5BC9C8C-FC10-F710-302C-33F2D880FA25}"/>
                </a:ext>
              </a:extLst>
            </p:cNvPr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4E776C2A-58B4-8DA4-9D8C-7B24FB3FD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27363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90864" y="21626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90748" y="44143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54412" y="410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970412" y="1994956"/>
            <a:ext cx="2880000" cy="86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）素材整理。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根据已有素材和客户需求整理收集相关素材，建立专项文件夹。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26412" y="1490956"/>
            <a:ext cx="3816000" cy="2504419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29088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F4EF4D6-122F-24A8-4CEC-4230C0541F71}"/>
              </a:ext>
            </a:extLst>
          </p:cNvPr>
          <p:cNvGrpSpPr/>
          <p:nvPr/>
        </p:nvGrpSpPr>
        <p:grpSpPr>
          <a:xfrm>
            <a:off x="0" y="-29359"/>
            <a:ext cx="9140825" cy="2478724"/>
            <a:chOff x="0" y="-29359"/>
            <a:chExt cx="9140825" cy="247872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05" b="41892"/>
            <a:stretch/>
          </p:blipFill>
          <p:spPr>
            <a:xfrm>
              <a:off x="1142207" y="-1435"/>
              <a:ext cx="6856413" cy="221239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" y="0"/>
              <a:ext cx="9140824" cy="2210916"/>
            </a:xfrm>
            <a:prstGeom prst="rect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b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Freeform 8"/>
            <p:cNvSpPr/>
            <p:nvPr/>
          </p:nvSpPr>
          <p:spPr bwMode="auto">
            <a:xfrm>
              <a:off x="0" y="-29359"/>
              <a:ext cx="1191451" cy="2378740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9"/>
            <p:cNvSpPr/>
            <p:nvPr/>
          </p:nvSpPr>
          <p:spPr bwMode="auto">
            <a:xfrm>
              <a:off x="351931" y="1514461"/>
              <a:ext cx="466611" cy="934904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1492453" y="975345"/>
              <a:ext cx="1231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项目分析</a:t>
              </a:r>
              <a:endParaRPr lang="en-US" altLang="zh-CN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859678" y="3091284"/>
            <a:ext cx="3018492" cy="13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的主要任务是能根据客户的要求完成平面广告文案的撰写，主要包括海报广告文案、报纸广告文案、杂志广告文案；通过训练使学生掌握严谨、规范的工作程序和良好的创新意识，具备良好的沟通能力与团队协作能力。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498412" y="2854528"/>
            <a:ext cx="4104000" cy="197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创作海报广告文案，初步认识广告文案的概念、组成，广告文案与普通文本的区别；了解海报广告文案的语言要求，掌握海报广告文案的写作特点和创作技巧。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报刊、杂志广告文案，了解报纸广告（文案）的分类，掌握报纸广告文案的写作方法；明确报纸广告的写作要求，掌握报纸广告文案的写作技巧。掌握杂志广告优势、杂志广告文案的写作要求，掌握杂志广告文案写作注意事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1040898" y="2586137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3899724" y="4240940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90864" y="16291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90748" y="38808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54412" y="35760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62412" y="821088"/>
            <a:ext cx="7416000" cy="397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）小组讨论，确定创意方案。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将全班同学分成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组，确定组长，由组长带领大家讨论，确定创意方案。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讨论的内容和思路，主要从客户需求分析出发来考虑：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设计的风格。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体现海尔冰箱的现代感、科技感。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色调选择暖色调还是冷色调？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通过什么样的载体呈现？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面向的人群。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本杂志面向的人群是普通群众，要吸引人们的目光，需要用什么元素体现？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张贴的环境。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中端杂志，考虑普通人群会去看，且多数为年轻人。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外，文案撰写前需要思考创意与广告所要传递的信息之间的关系，创意中界定的旅游概念；思考用语言文字来表达时，需要做怎样的努力，才能表现其目标效果；考虑在创意的基础上，借助语言文字的特殊性对其进行深化和发展。</a:t>
            </a:r>
          </a:p>
        </p:txBody>
      </p:sp>
    </p:spTree>
    <p:extLst>
      <p:ext uri="{BB962C8B-B14F-4D97-AF65-F5344CB8AC3E}">
        <p14:creationId xmlns:p14="http://schemas.microsoft.com/office/powerpoint/2010/main" val="405311316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20579" y="14426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20463" y="36943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84127" y="338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26412" y="1192373"/>
            <a:ext cx="7632000" cy="318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）绘制草图，教师评议方案。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将上述点讨论清楚，然后确定创意方案，撰写创意说明。根据创意方案，各组绘制草图，与方案一起提交，做设计阐述，教师评议。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）资料存档。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将素材图片、一稿、二稿、定稿分别进行归档，存入指定文件夹。文件夹以“北京旅游节海报文案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—××××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作者”命名。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）方案陈述。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展示草图，汇报方案陈述。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288960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1901" r="47479" b="11612"/>
          <a:stretch>
            <a:fillRect/>
          </a:stretch>
        </p:blipFill>
        <p:spPr>
          <a:xfrm>
            <a:off x="921841" y="1202956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285029" y="100552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384913" y="325724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748577" y="295247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758989" y="1692209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966480" y="1905929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704937" y="1692209"/>
            <a:ext cx="3357882" cy="18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）活动名称：构思撰写海尔冰箱杂志广告文案。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确定标题；确定语言风格；确定正文信息、长短及排序；确定正文小标题的数量。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）与客户沟通，修改方案，设计定稿。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）活动汇报陈述，展示成果。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展示设计成果，汇报设计感想体会。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538183" y="1797506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747522" y="2006330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078006" y="2579708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862559" y="2944257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428285" y="3263847"/>
            <a:ext cx="1108850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创作地产广告报纸文案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214904" y="3783288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647137" y="2365793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59713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>
            <a:endCxn id="28" idx="0"/>
          </p:cNvCxnSpPr>
          <p:nvPr/>
        </p:nvCxnSpPr>
        <p:spPr>
          <a:xfrm>
            <a:off x="3924605" y="0"/>
            <a:ext cx="0" cy="162314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28" idx="2"/>
          </p:cNvCxnSpPr>
          <p:nvPr/>
        </p:nvCxnSpPr>
        <p:spPr>
          <a:xfrm>
            <a:off x="3924605" y="2287812"/>
            <a:ext cx="0" cy="285410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852075" y="1711127"/>
            <a:ext cx="2147778" cy="1363831"/>
            <a:chOff x="-4521200" y="2468562"/>
            <a:chExt cx="3692525" cy="2344739"/>
          </a:xfrm>
        </p:grpSpPr>
        <p:sp>
          <p:nvSpPr>
            <p:cNvPr id="16" name="Freeform 5"/>
            <p:cNvSpPr/>
            <p:nvPr/>
          </p:nvSpPr>
          <p:spPr bwMode="auto">
            <a:xfrm>
              <a:off x="-1825625" y="3086100"/>
              <a:ext cx="996950" cy="1727200"/>
            </a:xfrm>
            <a:custGeom>
              <a:avLst/>
              <a:gdLst>
                <a:gd name="T0" fmla="*/ 805 w 904"/>
                <a:gd name="T1" fmla="*/ 0 h 1567"/>
                <a:gd name="T2" fmla="*/ 707 w 904"/>
                <a:gd name="T3" fmla="*/ 99 h 1567"/>
                <a:gd name="T4" fmla="*/ 707 w 904"/>
                <a:gd name="T5" fmla="*/ 764 h 1567"/>
                <a:gd name="T6" fmla="*/ 99 w 904"/>
                <a:gd name="T7" fmla="*/ 764 h 1567"/>
                <a:gd name="T8" fmla="*/ 0 w 904"/>
                <a:gd name="T9" fmla="*/ 863 h 1567"/>
                <a:gd name="T10" fmla="*/ 99 w 904"/>
                <a:gd name="T11" fmla="*/ 961 h 1567"/>
                <a:gd name="T12" fmla="*/ 426 w 904"/>
                <a:gd name="T13" fmla="*/ 961 h 1567"/>
                <a:gd name="T14" fmla="*/ 426 w 904"/>
                <a:gd name="T15" fmla="*/ 1478 h 1567"/>
                <a:gd name="T16" fmla="*/ 195 w 904"/>
                <a:gd name="T17" fmla="*/ 1478 h 1567"/>
                <a:gd name="T18" fmla="*/ 195 w 904"/>
                <a:gd name="T19" fmla="*/ 1478 h 1567"/>
                <a:gd name="T20" fmla="*/ 195 w 904"/>
                <a:gd name="T21" fmla="*/ 1478 h 1567"/>
                <a:gd name="T22" fmla="*/ 152 w 904"/>
                <a:gd name="T23" fmla="*/ 1522 h 1567"/>
                <a:gd name="T24" fmla="*/ 195 w 904"/>
                <a:gd name="T25" fmla="*/ 1567 h 1567"/>
                <a:gd name="T26" fmla="*/ 195 w 904"/>
                <a:gd name="T27" fmla="*/ 1567 h 1567"/>
                <a:gd name="T28" fmla="*/ 195 w 904"/>
                <a:gd name="T29" fmla="*/ 1567 h 1567"/>
                <a:gd name="T30" fmla="*/ 677 w 904"/>
                <a:gd name="T31" fmla="*/ 1567 h 1567"/>
                <a:gd name="T32" fmla="*/ 677 w 904"/>
                <a:gd name="T33" fmla="*/ 1567 h 1567"/>
                <a:gd name="T34" fmla="*/ 723 w 904"/>
                <a:gd name="T35" fmla="*/ 1522 h 1567"/>
                <a:gd name="T36" fmla="*/ 677 w 904"/>
                <a:gd name="T37" fmla="*/ 1478 h 1567"/>
                <a:gd name="T38" fmla="*/ 677 w 904"/>
                <a:gd name="T39" fmla="*/ 1478 h 1567"/>
                <a:gd name="T40" fmla="*/ 482 w 904"/>
                <a:gd name="T41" fmla="*/ 1478 h 1567"/>
                <a:gd name="T42" fmla="*/ 482 w 904"/>
                <a:gd name="T43" fmla="*/ 961 h 1567"/>
                <a:gd name="T44" fmla="*/ 809 w 904"/>
                <a:gd name="T45" fmla="*/ 961 h 1567"/>
                <a:gd name="T46" fmla="*/ 809 w 904"/>
                <a:gd name="T47" fmla="*/ 961 h 1567"/>
                <a:gd name="T48" fmla="*/ 904 w 904"/>
                <a:gd name="T49" fmla="*/ 863 h 1567"/>
                <a:gd name="T50" fmla="*/ 904 w 904"/>
                <a:gd name="T51" fmla="*/ 99 h 1567"/>
                <a:gd name="T52" fmla="*/ 805 w 904"/>
                <a:gd name="T53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4" h="1567">
                  <a:moveTo>
                    <a:pt x="805" y="0"/>
                  </a:moveTo>
                  <a:cubicBezTo>
                    <a:pt x="750" y="0"/>
                    <a:pt x="707" y="44"/>
                    <a:pt x="707" y="99"/>
                  </a:cubicBezTo>
                  <a:cubicBezTo>
                    <a:pt x="707" y="764"/>
                    <a:pt x="707" y="764"/>
                    <a:pt x="707" y="764"/>
                  </a:cubicBezTo>
                  <a:cubicBezTo>
                    <a:pt x="99" y="764"/>
                    <a:pt x="99" y="764"/>
                    <a:pt x="99" y="764"/>
                  </a:cubicBezTo>
                  <a:cubicBezTo>
                    <a:pt x="43" y="764"/>
                    <a:pt x="0" y="807"/>
                    <a:pt x="0" y="863"/>
                  </a:cubicBezTo>
                  <a:cubicBezTo>
                    <a:pt x="0" y="916"/>
                    <a:pt x="43" y="961"/>
                    <a:pt x="99" y="961"/>
                  </a:cubicBezTo>
                  <a:cubicBezTo>
                    <a:pt x="426" y="961"/>
                    <a:pt x="426" y="961"/>
                    <a:pt x="426" y="961"/>
                  </a:cubicBezTo>
                  <a:cubicBezTo>
                    <a:pt x="426" y="1478"/>
                    <a:pt x="426" y="1478"/>
                    <a:pt x="426" y="1478"/>
                  </a:cubicBezTo>
                  <a:cubicBezTo>
                    <a:pt x="195" y="1478"/>
                    <a:pt x="195" y="1478"/>
                    <a:pt x="195" y="1478"/>
                  </a:cubicBezTo>
                  <a:cubicBezTo>
                    <a:pt x="195" y="1478"/>
                    <a:pt x="195" y="1478"/>
                    <a:pt x="195" y="1478"/>
                  </a:cubicBezTo>
                  <a:cubicBezTo>
                    <a:pt x="195" y="1478"/>
                    <a:pt x="195" y="1478"/>
                    <a:pt x="195" y="1478"/>
                  </a:cubicBezTo>
                  <a:cubicBezTo>
                    <a:pt x="172" y="1478"/>
                    <a:pt x="152" y="1498"/>
                    <a:pt x="152" y="1522"/>
                  </a:cubicBezTo>
                  <a:cubicBezTo>
                    <a:pt x="152" y="1547"/>
                    <a:pt x="172" y="1567"/>
                    <a:pt x="195" y="1567"/>
                  </a:cubicBezTo>
                  <a:cubicBezTo>
                    <a:pt x="195" y="1567"/>
                    <a:pt x="195" y="1567"/>
                    <a:pt x="195" y="1567"/>
                  </a:cubicBezTo>
                  <a:cubicBezTo>
                    <a:pt x="195" y="1567"/>
                    <a:pt x="195" y="1567"/>
                    <a:pt x="195" y="1567"/>
                  </a:cubicBezTo>
                  <a:cubicBezTo>
                    <a:pt x="677" y="1567"/>
                    <a:pt x="677" y="1567"/>
                    <a:pt x="677" y="1567"/>
                  </a:cubicBezTo>
                  <a:cubicBezTo>
                    <a:pt x="677" y="1567"/>
                    <a:pt x="677" y="1567"/>
                    <a:pt x="677" y="1567"/>
                  </a:cubicBezTo>
                  <a:cubicBezTo>
                    <a:pt x="703" y="1567"/>
                    <a:pt x="723" y="1547"/>
                    <a:pt x="723" y="1522"/>
                  </a:cubicBezTo>
                  <a:cubicBezTo>
                    <a:pt x="723" y="1498"/>
                    <a:pt x="703" y="1478"/>
                    <a:pt x="677" y="1478"/>
                  </a:cubicBezTo>
                  <a:cubicBezTo>
                    <a:pt x="677" y="1478"/>
                    <a:pt x="677" y="1478"/>
                    <a:pt x="677" y="1478"/>
                  </a:cubicBezTo>
                  <a:cubicBezTo>
                    <a:pt x="482" y="1478"/>
                    <a:pt x="482" y="1478"/>
                    <a:pt x="482" y="1478"/>
                  </a:cubicBezTo>
                  <a:cubicBezTo>
                    <a:pt x="482" y="961"/>
                    <a:pt x="482" y="961"/>
                    <a:pt x="482" y="961"/>
                  </a:cubicBezTo>
                  <a:cubicBezTo>
                    <a:pt x="809" y="961"/>
                    <a:pt x="809" y="961"/>
                    <a:pt x="809" y="961"/>
                  </a:cubicBezTo>
                  <a:cubicBezTo>
                    <a:pt x="809" y="961"/>
                    <a:pt x="809" y="961"/>
                    <a:pt x="809" y="961"/>
                  </a:cubicBezTo>
                  <a:cubicBezTo>
                    <a:pt x="863" y="957"/>
                    <a:pt x="904" y="916"/>
                    <a:pt x="904" y="863"/>
                  </a:cubicBezTo>
                  <a:cubicBezTo>
                    <a:pt x="904" y="99"/>
                    <a:pt x="904" y="99"/>
                    <a:pt x="904" y="99"/>
                  </a:cubicBezTo>
                  <a:cubicBezTo>
                    <a:pt x="904" y="44"/>
                    <a:pt x="859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-1495425" y="2468562"/>
              <a:ext cx="385762" cy="387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-2065338" y="2927350"/>
              <a:ext cx="966787" cy="1731963"/>
            </a:xfrm>
            <a:custGeom>
              <a:avLst/>
              <a:gdLst>
                <a:gd name="T0" fmla="*/ 699 w 879"/>
                <a:gd name="T1" fmla="*/ 0 h 1571"/>
                <a:gd name="T2" fmla="*/ 577 w 879"/>
                <a:gd name="T3" fmla="*/ 47 h 1571"/>
                <a:gd name="T4" fmla="*/ 577 w 879"/>
                <a:gd name="T5" fmla="*/ 47 h 1571"/>
                <a:gd name="T6" fmla="*/ 577 w 879"/>
                <a:gd name="T7" fmla="*/ 47 h 1571"/>
                <a:gd name="T8" fmla="*/ 561 w 879"/>
                <a:gd name="T9" fmla="*/ 63 h 1571"/>
                <a:gd name="T10" fmla="*/ 338 w 879"/>
                <a:gd name="T11" fmla="*/ 292 h 1571"/>
                <a:gd name="T12" fmla="*/ 60 w 879"/>
                <a:gd name="T13" fmla="*/ 292 h 1571"/>
                <a:gd name="T14" fmla="*/ 0 w 879"/>
                <a:gd name="T15" fmla="*/ 351 h 1571"/>
                <a:gd name="T16" fmla="*/ 60 w 879"/>
                <a:gd name="T17" fmla="*/ 410 h 1571"/>
                <a:gd name="T18" fmla="*/ 375 w 879"/>
                <a:gd name="T19" fmla="*/ 410 h 1571"/>
                <a:gd name="T20" fmla="*/ 518 w 879"/>
                <a:gd name="T21" fmla="*/ 266 h 1571"/>
                <a:gd name="T22" fmla="*/ 518 w 879"/>
                <a:gd name="T23" fmla="*/ 687 h 1571"/>
                <a:gd name="T24" fmla="*/ 60 w 879"/>
                <a:gd name="T25" fmla="*/ 687 h 1571"/>
                <a:gd name="T26" fmla="*/ 60 w 879"/>
                <a:gd name="T27" fmla="*/ 687 h 1571"/>
                <a:gd name="T28" fmla="*/ 2 w 879"/>
                <a:gd name="T29" fmla="*/ 744 h 1571"/>
                <a:gd name="T30" fmla="*/ 2 w 879"/>
                <a:gd name="T31" fmla="*/ 746 h 1571"/>
                <a:gd name="T32" fmla="*/ 2 w 879"/>
                <a:gd name="T33" fmla="*/ 746 h 1571"/>
                <a:gd name="T34" fmla="*/ 2 w 879"/>
                <a:gd name="T35" fmla="*/ 1474 h 1571"/>
                <a:gd name="T36" fmla="*/ 99 w 879"/>
                <a:gd name="T37" fmla="*/ 1571 h 1571"/>
                <a:gd name="T38" fmla="*/ 196 w 879"/>
                <a:gd name="T39" fmla="*/ 1474 h 1571"/>
                <a:gd name="T40" fmla="*/ 196 w 879"/>
                <a:gd name="T41" fmla="*/ 900 h 1571"/>
                <a:gd name="T42" fmla="*/ 699 w 879"/>
                <a:gd name="T43" fmla="*/ 900 h 1571"/>
                <a:gd name="T44" fmla="*/ 879 w 879"/>
                <a:gd name="T45" fmla="*/ 718 h 1571"/>
                <a:gd name="T46" fmla="*/ 879 w 879"/>
                <a:gd name="T47" fmla="*/ 181 h 1571"/>
                <a:gd name="T48" fmla="*/ 699 w 879"/>
                <a:gd name="T4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1571">
                  <a:moveTo>
                    <a:pt x="699" y="0"/>
                  </a:moveTo>
                  <a:cubicBezTo>
                    <a:pt x="652" y="0"/>
                    <a:pt x="610" y="17"/>
                    <a:pt x="577" y="47"/>
                  </a:cubicBezTo>
                  <a:cubicBezTo>
                    <a:pt x="577" y="47"/>
                    <a:pt x="577" y="47"/>
                    <a:pt x="577" y="47"/>
                  </a:cubicBezTo>
                  <a:cubicBezTo>
                    <a:pt x="577" y="47"/>
                    <a:pt x="577" y="47"/>
                    <a:pt x="577" y="47"/>
                  </a:cubicBezTo>
                  <a:cubicBezTo>
                    <a:pt x="571" y="51"/>
                    <a:pt x="567" y="57"/>
                    <a:pt x="561" y="63"/>
                  </a:cubicBezTo>
                  <a:cubicBezTo>
                    <a:pt x="338" y="292"/>
                    <a:pt x="338" y="292"/>
                    <a:pt x="338" y="292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26" y="292"/>
                    <a:pt x="0" y="317"/>
                    <a:pt x="0" y="351"/>
                  </a:cubicBezTo>
                  <a:cubicBezTo>
                    <a:pt x="0" y="385"/>
                    <a:pt x="26" y="410"/>
                    <a:pt x="60" y="410"/>
                  </a:cubicBezTo>
                  <a:cubicBezTo>
                    <a:pt x="375" y="410"/>
                    <a:pt x="375" y="410"/>
                    <a:pt x="375" y="410"/>
                  </a:cubicBezTo>
                  <a:cubicBezTo>
                    <a:pt x="518" y="266"/>
                    <a:pt x="518" y="266"/>
                    <a:pt x="518" y="266"/>
                  </a:cubicBezTo>
                  <a:cubicBezTo>
                    <a:pt x="518" y="687"/>
                    <a:pt x="518" y="687"/>
                    <a:pt x="518" y="687"/>
                  </a:cubicBezTo>
                  <a:cubicBezTo>
                    <a:pt x="60" y="687"/>
                    <a:pt x="60" y="687"/>
                    <a:pt x="60" y="687"/>
                  </a:cubicBezTo>
                  <a:cubicBezTo>
                    <a:pt x="60" y="687"/>
                    <a:pt x="60" y="687"/>
                    <a:pt x="60" y="687"/>
                  </a:cubicBezTo>
                  <a:cubicBezTo>
                    <a:pt x="28" y="687"/>
                    <a:pt x="2" y="712"/>
                    <a:pt x="2" y="744"/>
                  </a:cubicBezTo>
                  <a:cubicBezTo>
                    <a:pt x="2" y="746"/>
                    <a:pt x="2" y="746"/>
                    <a:pt x="2" y="746"/>
                  </a:cubicBezTo>
                  <a:cubicBezTo>
                    <a:pt x="2" y="746"/>
                    <a:pt x="2" y="746"/>
                    <a:pt x="2" y="746"/>
                  </a:cubicBezTo>
                  <a:cubicBezTo>
                    <a:pt x="2" y="1474"/>
                    <a:pt x="2" y="1474"/>
                    <a:pt x="2" y="1474"/>
                  </a:cubicBezTo>
                  <a:cubicBezTo>
                    <a:pt x="2" y="1528"/>
                    <a:pt x="46" y="1571"/>
                    <a:pt x="99" y="1571"/>
                  </a:cubicBezTo>
                  <a:cubicBezTo>
                    <a:pt x="152" y="1571"/>
                    <a:pt x="196" y="1528"/>
                    <a:pt x="196" y="1474"/>
                  </a:cubicBezTo>
                  <a:cubicBezTo>
                    <a:pt x="196" y="900"/>
                    <a:pt x="196" y="900"/>
                    <a:pt x="196" y="900"/>
                  </a:cubicBezTo>
                  <a:cubicBezTo>
                    <a:pt x="699" y="900"/>
                    <a:pt x="699" y="900"/>
                    <a:pt x="699" y="900"/>
                  </a:cubicBezTo>
                  <a:cubicBezTo>
                    <a:pt x="798" y="900"/>
                    <a:pt x="879" y="819"/>
                    <a:pt x="879" y="718"/>
                  </a:cubicBezTo>
                  <a:cubicBezTo>
                    <a:pt x="879" y="181"/>
                    <a:pt x="879" y="181"/>
                    <a:pt x="879" y="181"/>
                  </a:cubicBezTo>
                  <a:cubicBezTo>
                    <a:pt x="879" y="80"/>
                    <a:pt x="798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-4521200" y="3086100"/>
              <a:ext cx="996950" cy="1727200"/>
            </a:xfrm>
            <a:custGeom>
              <a:avLst/>
              <a:gdLst>
                <a:gd name="T0" fmla="*/ 99 w 905"/>
                <a:gd name="T1" fmla="*/ 0 h 1567"/>
                <a:gd name="T2" fmla="*/ 198 w 905"/>
                <a:gd name="T3" fmla="*/ 99 h 1567"/>
                <a:gd name="T4" fmla="*/ 198 w 905"/>
                <a:gd name="T5" fmla="*/ 764 h 1567"/>
                <a:gd name="T6" fmla="*/ 806 w 905"/>
                <a:gd name="T7" fmla="*/ 764 h 1567"/>
                <a:gd name="T8" fmla="*/ 905 w 905"/>
                <a:gd name="T9" fmla="*/ 863 h 1567"/>
                <a:gd name="T10" fmla="*/ 806 w 905"/>
                <a:gd name="T11" fmla="*/ 961 h 1567"/>
                <a:gd name="T12" fmla="*/ 476 w 905"/>
                <a:gd name="T13" fmla="*/ 961 h 1567"/>
                <a:gd name="T14" fmla="*/ 476 w 905"/>
                <a:gd name="T15" fmla="*/ 1478 h 1567"/>
                <a:gd name="T16" fmla="*/ 707 w 905"/>
                <a:gd name="T17" fmla="*/ 1478 h 1567"/>
                <a:gd name="T18" fmla="*/ 707 w 905"/>
                <a:gd name="T19" fmla="*/ 1478 h 1567"/>
                <a:gd name="T20" fmla="*/ 707 w 905"/>
                <a:gd name="T21" fmla="*/ 1478 h 1567"/>
                <a:gd name="T22" fmla="*/ 753 w 905"/>
                <a:gd name="T23" fmla="*/ 1522 h 1567"/>
                <a:gd name="T24" fmla="*/ 707 w 905"/>
                <a:gd name="T25" fmla="*/ 1567 h 1567"/>
                <a:gd name="T26" fmla="*/ 707 w 905"/>
                <a:gd name="T27" fmla="*/ 1567 h 1567"/>
                <a:gd name="T28" fmla="*/ 707 w 905"/>
                <a:gd name="T29" fmla="*/ 1567 h 1567"/>
                <a:gd name="T30" fmla="*/ 226 w 905"/>
                <a:gd name="T31" fmla="*/ 1567 h 1567"/>
                <a:gd name="T32" fmla="*/ 226 w 905"/>
                <a:gd name="T33" fmla="*/ 1567 h 1567"/>
                <a:gd name="T34" fmla="*/ 182 w 905"/>
                <a:gd name="T35" fmla="*/ 1522 h 1567"/>
                <a:gd name="T36" fmla="*/ 226 w 905"/>
                <a:gd name="T37" fmla="*/ 1478 h 1567"/>
                <a:gd name="T38" fmla="*/ 226 w 905"/>
                <a:gd name="T39" fmla="*/ 1478 h 1567"/>
                <a:gd name="T40" fmla="*/ 423 w 905"/>
                <a:gd name="T41" fmla="*/ 1478 h 1567"/>
                <a:gd name="T42" fmla="*/ 423 w 905"/>
                <a:gd name="T43" fmla="*/ 961 h 1567"/>
                <a:gd name="T44" fmla="*/ 93 w 905"/>
                <a:gd name="T45" fmla="*/ 961 h 1567"/>
                <a:gd name="T46" fmla="*/ 93 w 905"/>
                <a:gd name="T47" fmla="*/ 961 h 1567"/>
                <a:gd name="T48" fmla="*/ 0 w 905"/>
                <a:gd name="T49" fmla="*/ 863 h 1567"/>
                <a:gd name="T50" fmla="*/ 0 w 905"/>
                <a:gd name="T51" fmla="*/ 99 h 1567"/>
                <a:gd name="T52" fmla="*/ 99 w 905"/>
                <a:gd name="T53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5" h="1567">
                  <a:moveTo>
                    <a:pt x="99" y="0"/>
                  </a:moveTo>
                  <a:cubicBezTo>
                    <a:pt x="152" y="0"/>
                    <a:pt x="198" y="44"/>
                    <a:pt x="198" y="99"/>
                  </a:cubicBezTo>
                  <a:cubicBezTo>
                    <a:pt x="198" y="764"/>
                    <a:pt x="198" y="764"/>
                    <a:pt x="198" y="764"/>
                  </a:cubicBezTo>
                  <a:cubicBezTo>
                    <a:pt x="806" y="764"/>
                    <a:pt x="806" y="764"/>
                    <a:pt x="806" y="764"/>
                  </a:cubicBezTo>
                  <a:cubicBezTo>
                    <a:pt x="859" y="764"/>
                    <a:pt x="905" y="807"/>
                    <a:pt x="905" y="863"/>
                  </a:cubicBezTo>
                  <a:cubicBezTo>
                    <a:pt x="905" y="916"/>
                    <a:pt x="859" y="961"/>
                    <a:pt x="806" y="961"/>
                  </a:cubicBezTo>
                  <a:cubicBezTo>
                    <a:pt x="476" y="961"/>
                    <a:pt x="476" y="961"/>
                    <a:pt x="476" y="961"/>
                  </a:cubicBezTo>
                  <a:cubicBezTo>
                    <a:pt x="476" y="1478"/>
                    <a:pt x="476" y="1478"/>
                    <a:pt x="476" y="1478"/>
                  </a:cubicBezTo>
                  <a:cubicBezTo>
                    <a:pt x="707" y="1478"/>
                    <a:pt x="707" y="1478"/>
                    <a:pt x="707" y="1478"/>
                  </a:cubicBezTo>
                  <a:cubicBezTo>
                    <a:pt x="707" y="1478"/>
                    <a:pt x="707" y="1478"/>
                    <a:pt x="707" y="1478"/>
                  </a:cubicBezTo>
                  <a:cubicBezTo>
                    <a:pt x="707" y="1478"/>
                    <a:pt x="707" y="1478"/>
                    <a:pt x="707" y="1478"/>
                  </a:cubicBezTo>
                  <a:cubicBezTo>
                    <a:pt x="733" y="1478"/>
                    <a:pt x="753" y="1498"/>
                    <a:pt x="753" y="1522"/>
                  </a:cubicBezTo>
                  <a:cubicBezTo>
                    <a:pt x="753" y="1547"/>
                    <a:pt x="733" y="1567"/>
                    <a:pt x="707" y="1567"/>
                  </a:cubicBezTo>
                  <a:cubicBezTo>
                    <a:pt x="707" y="1567"/>
                    <a:pt x="707" y="1567"/>
                    <a:pt x="707" y="1567"/>
                  </a:cubicBezTo>
                  <a:cubicBezTo>
                    <a:pt x="707" y="1567"/>
                    <a:pt x="707" y="1567"/>
                    <a:pt x="707" y="1567"/>
                  </a:cubicBezTo>
                  <a:cubicBezTo>
                    <a:pt x="226" y="1567"/>
                    <a:pt x="226" y="1567"/>
                    <a:pt x="226" y="1567"/>
                  </a:cubicBezTo>
                  <a:cubicBezTo>
                    <a:pt x="226" y="1567"/>
                    <a:pt x="226" y="1567"/>
                    <a:pt x="226" y="1567"/>
                  </a:cubicBezTo>
                  <a:cubicBezTo>
                    <a:pt x="202" y="1567"/>
                    <a:pt x="182" y="1547"/>
                    <a:pt x="182" y="1522"/>
                  </a:cubicBezTo>
                  <a:cubicBezTo>
                    <a:pt x="182" y="1498"/>
                    <a:pt x="202" y="1478"/>
                    <a:pt x="226" y="1478"/>
                  </a:cubicBezTo>
                  <a:cubicBezTo>
                    <a:pt x="226" y="1478"/>
                    <a:pt x="226" y="1478"/>
                    <a:pt x="226" y="1478"/>
                  </a:cubicBezTo>
                  <a:cubicBezTo>
                    <a:pt x="423" y="1478"/>
                    <a:pt x="423" y="1478"/>
                    <a:pt x="423" y="1478"/>
                  </a:cubicBezTo>
                  <a:cubicBezTo>
                    <a:pt x="423" y="961"/>
                    <a:pt x="423" y="961"/>
                    <a:pt x="423" y="961"/>
                  </a:cubicBezTo>
                  <a:cubicBezTo>
                    <a:pt x="93" y="961"/>
                    <a:pt x="93" y="961"/>
                    <a:pt x="93" y="961"/>
                  </a:cubicBezTo>
                  <a:cubicBezTo>
                    <a:pt x="93" y="961"/>
                    <a:pt x="93" y="961"/>
                    <a:pt x="93" y="961"/>
                  </a:cubicBezTo>
                  <a:cubicBezTo>
                    <a:pt x="42" y="957"/>
                    <a:pt x="0" y="916"/>
                    <a:pt x="0" y="86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-4241800" y="2468562"/>
              <a:ext cx="388937" cy="387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-4252913" y="2927350"/>
              <a:ext cx="971550" cy="1731963"/>
            </a:xfrm>
            <a:custGeom>
              <a:avLst/>
              <a:gdLst>
                <a:gd name="T0" fmla="*/ 182 w 883"/>
                <a:gd name="T1" fmla="*/ 0 h 1571"/>
                <a:gd name="T2" fmla="*/ 302 w 883"/>
                <a:gd name="T3" fmla="*/ 47 h 1571"/>
                <a:gd name="T4" fmla="*/ 302 w 883"/>
                <a:gd name="T5" fmla="*/ 47 h 1571"/>
                <a:gd name="T6" fmla="*/ 302 w 883"/>
                <a:gd name="T7" fmla="*/ 47 h 1571"/>
                <a:gd name="T8" fmla="*/ 318 w 883"/>
                <a:gd name="T9" fmla="*/ 63 h 1571"/>
                <a:gd name="T10" fmla="*/ 542 w 883"/>
                <a:gd name="T11" fmla="*/ 292 h 1571"/>
                <a:gd name="T12" fmla="*/ 823 w 883"/>
                <a:gd name="T13" fmla="*/ 292 h 1571"/>
                <a:gd name="T14" fmla="*/ 883 w 883"/>
                <a:gd name="T15" fmla="*/ 351 h 1571"/>
                <a:gd name="T16" fmla="*/ 823 w 883"/>
                <a:gd name="T17" fmla="*/ 410 h 1571"/>
                <a:gd name="T18" fmla="*/ 506 w 883"/>
                <a:gd name="T19" fmla="*/ 410 h 1571"/>
                <a:gd name="T20" fmla="*/ 362 w 883"/>
                <a:gd name="T21" fmla="*/ 266 h 1571"/>
                <a:gd name="T22" fmla="*/ 362 w 883"/>
                <a:gd name="T23" fmla="*/ 687 h 1571"/>
                <a:gd name="T24" fmla="*/ 823 w 883"/>
                <a:gd name="T25" fmla="*/ 687 h 1571"/>
                <a:gd name="T26" fmla="*/ 823 w 883"/>
                <a:gd name="T27" fmla="*/ 687 h 1571"/>
                <a:gd name="T28" fmla="*/ 881 w 883"/>
                <a:gd name="T29" fmla="*/ 744 h 1571"/>
                <a:gd name="T30" fmla="*/ 881 w 883"/>
                <a:gd name="T31" fmla="*/ 746 h 1571"/>
                <a:gd name="T32" fmla="*/ 881 w 883"/>
                <a:gd name="T33" fmla="*/ 746 h 1571"/>
                <a:gd name="T34" fmla="*/ 881 w 883"/>
                <a:gd name="T35" fmla="*/ 1474 h 1571"/>
                <a:gd name="T36" fmla="*/ 782 w 883"/>
                <a:gd name="T37" fmla="*/ 1571 h 1571"/>
                <a:gd name="T38" fmla="*/ 685 w 883"/>
                <a:gd name="T39" fmla="*/ 1474 h 1571"/>
                <a:gd name="T40" fmla="*/ 685 w 883"/>
                <a:gd name="T41" fmla="*/ 900 h 1571"/>
                <a:gd name="T42" fmla="*/ 182 w 883"/>
                <a:gd name="T43" fmla="*/ 900 h 1571"/>
                <a:gd name="T44" fmla="*/ 0 w 883"/>
                <a:gd name="T45" fmla="*/ 718 h 1571"/>
                <a:gd name="T46" fmla="*/ 0 w 883"/>
                <a:gd name="T47" fmla="*/ 181 h 1571"/>
                <a:gd name="T48" fmla="*/ 182 w 883"/>
                <a:gd name="T4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3" h="1571">
                  <a:moveTo>
                    <a:pt x="182" y="0"/>
                  </a:moveTo>
                  <a:cubicBezTo>
                    <a:pt x="227" y="0"/>
                    <a:pt x="271" y="17"/>
                    <a:pt x="302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8" y="51"/>
                    <a:pt x="314" y="57"/>
                    <a:pt x="318" y="63"/>
                  </a:cubicBezTo>
                  <a:cubicBezTo>
                    <a:pt x="542" y="292"/>
                    <a:pt x="542" y="292"/>
                    <a:pt x="542" y="292"/>
                  </a:cubicBezTo>
                  <a:cubicBezTo>
                    <a:pt x="823" y="292"/>
                    <a:pt x="823" y="292"/>
                    <a:pt x="823" y="292"/>
                  </a:cubicBezTo>
                  <a:cubicBezTo>
                    <a:pt x="855" y="292"/>
                    <a:pt x="883" y="317"/>
                    <a:pt x="883" y="351"/>
                  </a:cubicBezTo>
                  <a:cubicBezTo>
                    <a:pt x="883" y="385"/>
                    <a:pt x="855" y="410"/>
                    <a:pt x="823" y="410"/>
                  </a:cubicBezTo>
                  <a:cubicBezTo>
                    <a:pt x="506" y="410"/>
                    <a:pt x="506" y="410"/>
                    <a:pt x="506" y="410"/>
                  </a:cubicBezTo>
                  <a:cubicBezTo>
                    <a:pt x="362" y="266"/>
                    <a:pt x="362" y="266"/>
                    <a:pt x="362" y="266"/>
                  </a:cubicBezTo>
                  <a:cubicBezTo>
                    <a:pt x="362" y="687"/>
                    <a:pt x="362" y="687"/>
                    <a:pt x="362" y="687"/>
                  </a:cubicBezTo>
                  <a:cubicBezTo>
                    <a:pt x="823" y="687"/>
                    <a:pt x="823" y="687"/>
                    <a:pt x="823" y="687"/>
                  </a:cubicBezTo>
                  <a:cubicBezTo>
                    <a:pt x="823" y="687"/>
                    <a:pt x="823" y="687"/>
                    <a:pt x="823" y="687"/>
                  </a:cubicBezTo>
                  <a:cubicBezTo>
                    <a:pt x="855" y="687"/>
                    <a:pt x="881" y="712"/>
                    <a:pt x="881" y="744"/>
                  </a:cubicBezTo>
                  <a:cubicBezTo>
                    <a:pt x="881" y="746"/>
                    <a:pt x="881" y="746"/>
                    <a:pt x="881" y="746"/>
                  </a:cubicBezTo>
                  <a:cubicBezTo>
                    <a:pt x="881" y="746"/>
                    <a:pt x="881" y="746"/>
                    <a:pt x="881" y="746"/>
                  </a:cubicBezTo>
                  <a:cubicBezTo>
                    <a:pt x="881" y="1474"/>
                    <a:pt x="881" y="1474"/>
                    <a:pt x="881" y="1474"/>
                  </a:cubicBezTo>
                  <a:cubicBezTo>
                    <a:pt x="881" y="1528"/>
                    <a:pt x="837" y="1571"/>
                    <a:pt x="782" y="1571"/>
                  </a:cubicBezTo>
                  <a:cubicBezTo>
                    <a:pt x="728" y="1571"/>
                    <a:pt x="685" y="1528"/>
                    <a:pt x="685" y="1474"/>
                  </a:cubicBezTo>
                  <a:cubicBezTo>
                    <a:pt x="685" y="900"/>
                    <a:pt x="685" y="900"/>
                    <a:pt x="685" y="900"/>
                  </a:cubicBezTo>
                  <a:cubicBezTo>
                    <a:pt x="182" y="900"/>
                    <a:pt x="182" y="900"/>
                    <a:pt x="182" y="900"/>
                  </a:cubicBezTo>
                  <a:cubicBezTo>
                    <a:pt x="81" y="900"/>
                    <a:pt x="0" y="819"/>
                    <a:pt x="0" y="718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0"/>
                    <a:pt x="81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-3686175" y="3430588"/>
              <a:ext cx="2022475" cy="1382713"/>
            </a:xfrm>
            <a:custGeom>
              <a:avLst/>
              <a:gdLst>
                <a:gd name="T0" fmla="*/ 1770 w 1837"/>
                <a:gd name="T1" fmla="*/ 0 h 1254"/>
                <a:gd name="T2" fmla="*/ 1443 w 1837"/>
                <a:gd name="T3" fmla="*/ 0 h 1254"/>
                <a:gd name="T4" fmla="*/ 1331 w 1837"/>
                <a:gd name="T5" fmla="*/ 0 h 1254"/>
                <a:gd name="T6" fmla="*/ 1147 w 1837"/>
                <a:gd name="T7" fmla="*/ 0 h 1254"/>
                <a:gd name="T8" fmla="*/ 956 w 1837"/>
                <a:gd name="T9" fmla="*/ 0 h 1254"/>
                <a:gd name="T10" fmla="*/ 879 w 1837"/>
                <a:gd name="T11" fmla="*/ 0 h 1254"/>
                <a:gd name="T12" fmla="*/ 687 w 1837"/>
                <a:gd name="T13" fmla="*/ 0 h 1254"/>
                <a:gd name="T14" fmla="*/ 503 w 1837"/>
                <a:gd name="T15" fmla="*/ 0 h 1254"/>
                <a:gd name="T16" fmla="*/ 451 w 1837"/>
                <a:gd name="T17" fmla="*/ 0 h 1254"/>
                <a:gd name="T18" fmla="*/ 67 w 1837"/>
                <a:gd name="T19" fmla="*/ 0 h 1254"/>
                <a:gd name="T20" fmla="*/ 0 w 1837"/>
                <a:gd name="T21" fmla="*/ 67 h 1254"/>
                <a:gd name="T22" fmla="*/ 67 w 1837"/>
                <a:gd name="T23" fmla="*/ 134 h 1254"/>
                <a:gd name="T24" fmla="*/ 503 w 1837"/>
                <a:gd name="T25" fmla="*/ 134 h 1254"/>
                <a:gd name="T26" fmla="*/ 503 w 1837"/>
                <a:gd name="T27" fmla="*/ 1151 h 1254"/>
                <a:gd name="T28" fmla="*/ 409 w 1837"/>
                <a:gd name="T29" fmla="*/ 1151 h 1254"/>
                <a:gd name="T30" fmla="*/ 357 w 1837"/>
                <a:gd name="T31" fmla="*/ 1203 h 1254"/>
                <a:gd name="T32" fmla="*/ 409 w 1837"/>
                <a:gd name="T33" fmla="*/ 1254 h 1254"/>
                <a:gd name="T34" fmla="*/ 503 w 1837"/>
                <a:gd name="T35" fmla="*/ 1254 h 1254"/>
                <a:gd name="T36" fmla="*/ 1315 w 1837"/>
                <a:gd name="T37" fmla="*/ 1254 h 1254"/>
                <a:gd name="T38" fmla="*/ 1331 w 1837"/>
                <a:gd name="T39" fmla="*/ 1254 h 1254"/>
                <a:gd name="T40" fmla="*/ 1426 w 1837"/>
                <a:gd name="T41" fmla="*/ 1254 h 1254"/>
                <a:gd name="T42" fmla="*/ 1477 w 1837"/>
                <a:gd name="T43" fmla="*/ 1203 h 1254"/>
                <a:gd name="T44" fmla="*/ 1426 w 1837"/>
                <a:gd name="T45" fmla="*/ 1151 h 1254"/>
                <a:gd name="T46" fmla="*/ 1331 w 1837"/>
                <a:gd name="T47" fmla="*/ 1151 h 1254"/>
                <a:gd name="T48" fmla="*/ 1331 w 1837"/>
                <a:gd name="T49" fmla="*/ 134 h 1254"/>
                <a:gd name="T50" fmla="*/ 1770 w 1837"/>
                <a:gd name="T51" fmla="*/ 134 h 1254"/>
                <a:gd name="T52" fmla="*/ 1837 w 1837"/>
                <a:gd name="T53" fmla="*/ 67 h 1254"/>
                <a:gd name="T54" fmla="*/ 1770 w 1837"/>
                <a:gd name="T55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" h="1254">
                  <a:moveTo>
                    <a:pt x="1770" y="0"/>
                  </a:moveTo>
                  <a:cubicBezTo>
                    <a:pt x="1609" y="0"/>
                    <a:pt x="1508" y="0"/>
                    <a:pt x="1443" y="0"/>
                  </a:cubicBezTo>
                  <a:cubicBezTo>
                    <a:pt x="1331" y="0"/>
                    <a:pt x="1331" y="0"/>
                    <a:pt x="1331" y="0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485" y="0"/>
                    <a:pt x="468" y="0"/>
                    <a:pt x="45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0"/>
                    <a:pt x="0" y="29"/>
                    <a:pt x="0" y="67"/>
                  </a:cubicBezTo>
                  <a:cubicBezTo>
                    <a:pt x="0" y="105"/>
                    <a:pt x="29" y="134"/>
                    <a:pt x="67" y="134"/>
                  </a:cubicBezTo>
                  <a:cubicBezTo>
                    <a:pt x="503" y="134"/>
                    <a:pt x="503" y="134"/>
                    <a:pt x="503" y="134"/>
                  </a:cubicBezTo>
                  <a:cubicBezTo>
                    <a:pt x="503" y="1151"/>
                    <a:pt x="503" y="1151"/>
                    <a:pt x="503" y="1151"/>
                  </a:cubicBezTo>
                  <a:cubicBezTo>
                    <a:pt x="409" y="1151"/>
                    <a:pt x="409" y="1151"/>
                    <a:pt x="409" y="1151"/>
                  </a:cubicBezTo>
                  <a:cubicBezTo>
                    <a:pt x="381" y="1151"/>
                    <a:pt x="357" y="1175"/>
                    <a:pt x="357" y="1203"/>
                  </a:cubicBezTo>
                  <a:cubicBezTo>
                    <a:pt x="357" y="1230"/>
                    <a:pt x="381" y="1254"/>
                    <a:pt x="409" y="1254"/>
                  </a:cubicBezTo>
                  <a:cubicBezTo>
                    <a:pt x="503" y="1254"/>
                    <a:pt x="503" y="1254"/>
                    <a:pt x="503" y="1254"/>
                  </a:cubicBezTo>
                  <a:cubicBezTo>
                    <a:pt x="1315" y="1254"/>
                    <a:pt x="1315" y="1254"/>
                    <a:pt x="1315" y="1254"/>
                  </a:cubicBezTo>
                  <a:cubicBezTo>
                    <a:pt x="1331" y="1254"/>
                    <a:pt x="1331" y="1254"/>
                    <a:pt x="1331" y="1254"/>
                  </a:cubicBezTo>
                  <a:cubicBezTo>
                    <a:pt x="1426" y="1254"/>
                    <a:pt x="1426" y="1254"/>
                    <a:pt x="1426" y="1254"/>
                  </a:cubicBezTo>
                  <a:cubicBezTo>
                    <a:pt x="1456" y="1254"/>
                    <a:pt x="1477" y="1230"/>
                    <a:pt x="1477" y="1203"/>
                  </a:cubicBezTo>
                  <a:cubicBezTo>
                    <a:pt x="1477" y="1175"/>
                    <a:pt x="1456" y="1151"/>
                    <a:pt x="1426" y="1151"/>
                  </a:cubicBezTo>
                  <a:cubicBezTo>
                    <a:pt x="1331" y="1151"/>
                    <a:pt x="1331" y="1151"/>
                    <a:pt x="1331" y="1151"/>
                  </a:cubicBezTo>
                  <a:cubicBezTo>
                    <a:pt x="1331" y="134"/>
                    <a:pt x="1331" y="134"/>
                    <a:pt x="1331" y="134"/>
                  </a:cubicBezTo>
                  <a:cubicBezTo>
                    <a:pt x="1770" y="134"/>
                    <a:pt x="1770" y="134"/>
                    <a:pt x="1770" y="134"/>
                  </a:cubicBezTo>
                  <a:cubicBezTo>
                    <a:pt x="1807" y="134"/>
                    <a:pt x="1837" y="105"/>
                    <a:pt x="1837" y="67"/>
                  </a:cubicBezTo>
                  <a:cubicBezTo>
                    <a:pt x="1837" y="29"/>
                    <a:pt x="1807" y="0"/>
                    <a:pt x="1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-3222625" y="2779713"/>
              <a:ext cx="757237" cy="604838"/>
            </a:xfrm>
            <a:custGeom>
              <a:avLst/>
              <a:gdLst>
                <a:gd name="T0" fmla="*/ 653 w 687"/>
                <a:gd name="T1" fmla="*/ 6 h 549"/>
                <a:gd name="T2" fmla="*/ 602 w 687"/>
                <a:gd name="T3" fmla="*/ 33 h 549"/>
                <a:gd name="T4" fmla="*/ 602 w 687"/>
                <a:gd name="T5" fmla="*/ 33 h 549"/>
                <a:gd name="T6" fmla="*/ 602 w 687"/>
                <a:gd name="T7" fmla="*/ 35 h 549"/>
                <a:gd name="T8" fmla="*/ 602 w 687"/>
                <a:gd name="T9" fmla="*/ 36 h 549"/>
                <a:gd name="T10" fmla="*/ 601 w 687"/>
                <a:gd name="T11" fmla="*/ 37 h 549"/>
                <a:gd name="T12" fmla="*/ 489 w 687"/>
                <a:gd name="T13" fmla="*/ 468 h 549"/>
                <a:gd name="T14" fmla="*/ 40 w 687"/>
                <a:gd name="T15" fmla="*/ 468 h 549"/>
                <a:gd name="T16" fmla="*/ 40 w 687"/>
                <a:gd name="T17" fmla="*/ 468 h 549"/>
                <a:gd name="T18" fmla="*/ 0 w 687"/>
                <a:gd name="T19" fmla="*/ 509 h 549"/>
                <a:gd name="T20" fmla="*/ 40 w 687"/>
                <a:gd name="T21" fmla="*/ 549 h 549"/>
                <a:gd name="T22" fmla="*/ 40 w 687"/>
                <a:gd name="T23" fmla="*/ 549 h 549"/>
                <a:gd name="T24" fmla="*/ 521 w 687"/>
                <a:gd name="T25" fmla="*/ 549 h 549"/>
                <a:gd name="T26" fmla="*/ 561 w 687"/>
                <a:gd name="T27" fmla="*/ 519 h 549"/>
                <a:gd name="T28" fmla="*/ 561 w 687"/>
                <a:gd name="T29" fmla="*/ 519 h 549"/>
                <a:gd name="T30" fmla="*/ 682 w 687"/>
                <a:gd name="T31" fmla="*/ 54 h 549"/>
                <a:gd name="T32" fmla="*/ 682 w 687"/>
                <a:gd name="T33" fmla="*/ 54 h 549"/>
                <a:gd name="T34" fmla="*/ 653 w 687"/>
                <a:gd name="T35" fmla="*/ 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7" h="549">
                  <a:moveTo>
                    <a:pt x="653" y="6"/>
                  </a:moveTo>
                  <a:cubicBezTo>
                    <a:pt x="631" y="0"/>
                    <a:pt x="609" y="13"/>
                    <a:pt x="602" y="33"/>
                  </a:cubicBezTo>
                  <a:cubicBezTo>
                    <a:pt x="602" y="33"/>
                    <a:pt x="602" y="33"/>
                    <a:pt x="602" y="33"/>
                  </a:cubicBezTo>
                  <a:cubicBezTo>
                    <a:pt x="602" y="35"/>
                    <a:pt x="602" y="35"/>
                    <a:pt x="602" y="35"/>
                  </a:cubicBezTo>
                  <a:cubicBezTo>
                    <a:pt x="602" y="36"/>
                    <a:pt x="602" y="36"/>
                    <a:pt x="602" y="36"/>
                  </a:cubicBezTo>
                  <a:cubicBezTo>
                    <a:pt x="602" y="36"/>
                    <a:pt x="602" y="36"/>
                    <a:pt x="601" y="37"/>
                  </a:cubicBezTo>
                  <a:cubicBezTo>
                    <a:pt x="489" y="468"/>
                    <a:pt x="489" y="468"/>
                    <a:pt x="489" y="468"/>
                  </a:cubicBezTo>
                  <a:cubicBezTo>
                    <a:pt x="40" y="468"/>
                    <a:pt x="40" y="468"/>
                    <a:pt x="40" y="468"/>
                  </a:cubicBezTo>
                  <a:cubicBezTo>
                    <a:pt x="40" y="468"/>
                    <a:pt x="40" y="468"/>
                    <a:pt x="40" y="468"/>
                  </a:cubicBezTo>
                  <a:cubicBezTo>
                    <a:pt x="18" y="468"/>
                    <a:pt x="0" y="486"/>
                    <a:pt x="0" y="509"/>
                  </a:cubicBezTo>
                  <a:cubicBezTo>
                    <a:pt x="0" y="532"/>
                    <a:pt x="18" y="549"/>
                    <a:pt x="40" y="549"/>
                  </a:cubicBezTo>
                  <a:cubicBezTo>
                    <a:pt x="40" y="549"/>
                    <a:pt x="40" y="549"/>
                    <a:pt x="40" y="549"/>
                  </a:cubicBezTo>
                  <a:cubicBezTo>
                    <a:pt x="521" y="549"/>
                    <a:pt x="521" y="549"/>
                    <a:pt x="521" y="549"/>
                  </a:cubicBezTo>
                  <a:cubicBezTo>
                    <a:pt x="540" y="549"/>
                    <a:pt x="556" y="537"/>
                    <a:pt x="561" y="519"/>
                  </a:cubicBezTo>
                  <a:cubicBezTo>
                    <a:pt x="561" y="519"/>
                    <a:pt x="561" y="519"/>
                    <a:pt x="561" y="519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2" y="54"/>
                    <a:pt x="682" y="54"/>
                    <a:pt x="682" y="54"/>
                  </a:cubicBezTo>
                  <a:cubicBezTo>
                    <a:pt x="687" y="33"/>
                    <a:pt x="674" y="12"/>
                    <a:pt x="653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-3088572" y="2785116"/>
              <a:ext cx="342923" cy="322580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菱形 27"/>
          <p:cNvSpPr/>
          <p:nvPr/>
        </p:nvSpPr>
        <p:spPr>
          <a:xfrm>
            <a:off x="3592276" y="1623146"/>
            <a:ext cx="664665" cy="66466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3644511" y="2135993"/>
            <a:ext cx="106887" cy="213392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7"/>
          <p:cNvSpPr/>
          <p:nvPr/>
        </p:nvSpPr>
        <p:spPr bwMode="auto">
          <a:xfrm>
            <a:off x="4124494" y="1781947"/>
            <a:ext cx="86920" cy="17353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7"/>
          <p:cNvSpPr/>
          <p:nvPr/>
        </p:nvSpPr>
        <p:spPr bwMode="auto">
          <a:xfrm>
            <a:off x="3544543" y="1570668"/>
            <a:ext cx="167709" cy="334816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7"/>
          <p:cNvSpPr/>
          <p:nvPr/>
        </p:nvSpPr>
        <p:spPr bwMode="auto">
          <a:xfrm>
            <a:off x="4211419" y="2069775"/>
            <a:ext cx="173225" cy="34582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flipH="1">
            <a:off x="3383659" y="1570667"/>
            <a:ext cx="160883" cy="334818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8"/>
          <p:cNvSpPr/>
          <p:nvPr/>
        </p:nvSpPr>
        <p:spPr bwMode="auto">
          <a:xfrm>
            <a:off x="366639" y="216261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9"/>
          <p:cNvSpPr/>
          <p:nvPr/>
        </p:nvSpPr>
        <p:spPr bwMode="auto">
          <a:xfrm>
            <a:off x="466523" y="441433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30188" y="410956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验收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656" y="840345"/>
            <a:ext cx="4140215" cy="34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2419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8" dur="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5" presetClass="emph" presetSubtype="0" repeatCount="3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4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5" presetClass="emph" presetSubtype="0" repeatCount="3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0" dur="1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6" dur="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2" dur="1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26" grpId="0" animBg="1"/>
          <p:bldP spid="26" grpId="1" animBg="1"/>
          <p:bldP spid="27" grpId="0" animBg="1"/>
          <p:bldP spid="27" grpId="1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8" dur="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35" presetClass="emph" presetSubtype="0" repeatCount="3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4" dur="1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35" presetClass="emph" presetSubtype="0" repeatCount="3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0" dur="1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35" presetClass="emph" presetSubtype="0" repeatCount="3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56" dur="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62" dur="1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26" grpId="0" animBg="1"/>
          <p:bldP spid="26" grpId="1" animBg="1"/>
          <p:bldP spid="27" grpId="0" animBg="1"/>
          <p:bldP spid="27" grpId="1" animBg="1"/>
          <p:bldP spid="34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9333" y="-7938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9333" y="2133600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46428" y="1562844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02798" y="2089959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42802" y="2194829"/>
            <a:ext cx="26754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742802" y="2858956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20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16315" y="3165533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7588" y="4227140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070761" y="4227140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2412" y="5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22412" y="407530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097418" y="407530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917810" y="2314577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80" y="1100441"/>
            <a:ext cx="5673264" cy="34537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2" y="0"/>
            <a:ext cx="7128000" cy="51440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14412" y="-7645"/>
            <a:ext cx="6912000" cy="5149558"/>
          </a:xfrm>
          <a:prstGeom prst="rect">
            <a:avLst/>
          </a:prstGeom>
          <a:solidFill>
            <a:schemeClr val="accent4">
              <a:lumMod val="60000"/>
              <a:lumOff val="4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190420" y="3722957"/>
            <a:ext cx="37414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创作报刊、杂志广告文案</a:t>
            </a:r>
          </a:p>
        </p:txBody>
      </p:sp>
      <p:sp>
        <p:nvSpPr>
          <p:cNvPr id="6" name="Freeform 9"/>
          <p:cNvSpPr/>
          <p:nvPr/>
        </p:nvSpPr>
        <p:spPr bwMode="auto">
          <a:xfrm>
            <a:off x="6041355" y="3816686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2046402" y="3674892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491689" y="3731420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1D462C9-0BAB-8EDE-B1C6-72EF9DD75C1E}"/>
              </a:ext>
            </a:extLst>
          </p:cNvPr>
          <p:cNvGrpSpPr/>
          <p:nvPr/>
        </p:nvGrpSpPr>
        <p:grpSpPr>
          <a:xfrm>
            <a:off x="218864" y="31081"/>
            <a:ext cx="1489470" cy="658178"/>
            <a:chOff x="218864" y="31081"/>
            <a:chExt cx="1489470" cy="658178"/>
          </a:xfrm>
        </p:grpSpPr>
        <p:sp>
          <p:nvSpPr>
            <p:cNvPr id="10" name="Freeform 8"/>
            <p:cNvSpPr/>
            <p:nvPr/>
          </p:nvSpPr>
          <p:spPr bwMode="auto">
            <a:xfrm>
              <a:off x="218864" y="31081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18748" y="256253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682412" y="225776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项目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实施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826412" y="1778956"/>
            <a:ext cx="3528000" cy="21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学习报纸媒介的特点及报纸广告的特点与特性，了解报纸广告的类型，掌握报纸广告文案的写作特点和方法，包括文案的标题、广告正文、广告口号、广告附文的结构与创作技巧。创作杂志广告文案，了解杂志的特点，杂志广告的特点，掌握杂志广告文案的语言风格、基本特征、创作原则，掌握杂志广告文案的标题、广告正文、广告口号、广告附文的结构与创作技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11" y="1562956"/>
            <a:ext cx="3691455" cy="2664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07A8AD4-3FFE-D866-D42B-8F051E8C45BB}"/>
              </a:ext>
            </a:extLst>
          </p:cNvPr>
          <p:cNvGrpSpPr/>
          <p:nvPr/>
        </p:nvGrpSpPr>
        <p:grpSpPr>
          <a:xfrm>
            <a:off x="154482" y="26486"/>
            <a:ext cx="3597421" cy="658178"/>
            <a:chOff x="1146867" y="0"/>
            <a:chExt cx="3597421" cy="658178"/>
          </a:xfrm>
        </p:grpSpPr>
        <p:sp>
          <p:nvSpPr>
            <p:cNvPr id="2" name="Freeform 8"/>
            <p:cNvSpPr/>
            <p:nvPr/>
          </p:nvSpPr>
          <p:spPr bwMode="auto">
            <a:xfrm>
              <a:off x="1146867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9"/>
            <p:cNvSpPr/>
            <p:nvPr/>
          </p:nvSpPr>
          <p:spPr bwMode="auto">
            <a:xfrm>
              <a:off x="1246751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Rectangle 18"/>
            <p:cNvSpPr>
              <a:spLocks noChangeArrowheads="1"/>
            </p:cNvSpPr>
            <p:nvPr/>
          </p:nvSpPr>
          <p:spPr bwMode="auto">
            <a:xfrm>
              <a:off x="1610417" y="194695"/>
              <a:ext cx="31338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活动</a:t>
              </a:r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1  </a:t>
              </a:r>
              <a:r>
                <a:rPr lang="zh-CN" altLang="en-US" sz="2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创作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报刊类广告文案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16" name="菱形 15"/>
          <p:cNvSpPr/>
          <p:nvPr/>
        </p:nvSpPr>
        <p:spPr>
          <a:xfrm>
            <a:off x="1142206" y="1318492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8376" y="2374179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9"/>
          <p:cNvSpPr/>
          <p:nvPr/>
        </p:nvSpPr>
        <p:spPr bwMode="auto">
          <a:xfrm>
            <a:off x="2295857" y="3939112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2292" y="1162785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790036" y="1581288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069831" y="1510708"/>
            <a:ext cx="7562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501880" y="229480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781670" y="2232684"/>
            <a:ext cx="108835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221390" y="3011932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501185" y="2962740"/>
            <a:ext cx="20244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5938158" y="3729623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217952" y="3680432"/>
            <a:ext cx="20244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5620" y="2572938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4402157" y="317651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6471648" y="1553220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4AE4188-C481-3A3B-1B31-6FE2B7283407}"/>
              </a:ext>
            </a:extLst>
          </p:cNvPr>
          <p:cNvGrpSpPr/>
          <p:nvPr/>
        </p:nvGrpSpPr>
        <p:grpSpPr>
          <a:xfrm>
            <a:off x="194691" y="122956"/>
            <a:ext cx="1489470" cy="658178"/>
            <a:chOff x="1142207" y="0"/>
            <a:chExt cx="1489470" cy="658178"/>
          </a:xfrm>
        </p:grpSpPr>
        <p:sp>
          <p:nvSpPr>
            <p:cNvPr id="40" name="Freeform 8"/>
            <p:cNvSpPr/>
            <p:nvPr/>
          </p:nvSpPr>
          <p:spPr bwMode="auto">
            <a:xfrm>
              <a:off x="1142207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1242091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9A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1605755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活动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描述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204482" y="1565516"/>
            <a:ext cx="3720621" cy="179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主要以家电杂志广告为例，创作杂志广告文案，了解杂志的特点，杂志广告的特点，掌握杂志广告文案的语言风格、基本特征、创作原则、杂志广告文案的标题、广告正文、广告口号、广告附文的结构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与创作技巧。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290864" y="176203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390748" y="401375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54412" y="370898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210373" y="1202805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922889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1074448"/>
            <a:ext cx="2376263" cy="2867931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301150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87885" y="1636429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配备有多媒体设备的专业课教室。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210373" y="3582340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2001542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26" name="矩形 25"/>
          <p:cNvSpPr/>
          <p:nvPr/>
        </p:nvSpPr>
        <p:spPr>
          <a:xfrm>
            <a:off x="5426524" y="2092237"/>
            <a:ext cx="2234572" cy="134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9423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680685"/>
            <a:ext cx="1426344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42664" y="4015964"/>
            <a:ext cx="2218432" cy="41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铅笔、彩铅、橡皮、笔、纸、装有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Photoshop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软件的电脑等。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40" y="2071569"/>
            <a:ext cx="2217311" cy="16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2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4" grpId="0"/>
      <p:bldP spid="15" grpId="0"/>
      <p:bldP spid="23" grpId="0" animBg="1"/>
      <p:bldP spid="25" grpId="0" animBg="1"/>
      <p:bldP spid="26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1901" r="47479" b="11612"/>
          <a:stretch>
            <a:fillRect/>
          </a:stretch>
        </p:blipFill>
        <p:spPr>
          <a:xfrm>
            <a:off x="1316442" y="1194204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EAC416D-F306-806B-DF45-E29746BCC167}"/>
              </a:ext>
            </a:extLst>
          </p:cNvPr>
          <p:cNvGrpSpPr/>
          <p:nvPr/>
        </p:nvGrpSpPr>
        <p:grpSpPr>
          <a:xfrm>
            <a:off x="207427" y="94400"/>
            <a:ext cx="1489470" cy="658178"/>
            <a:chOff x="1138385" y="0"/>
            <a:chExt cx="1489470" cy="658178"/>
          </a:xfrm>
        </p:grpSpPr>
        <p:sp>
          <p:nvSpPr>
            <p:cNvPr id="40" name="Freeform 8"/>
            <p:cNvSpPr/>
            <p:nvPr/>
          </p:nvSpPr>
          <p:spPr bwMode="auto">
            <a:xfrm>
              <a:off x="1138385" y="0"/>
              <a:ext cx="322337" cy="643548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1238269" y="225172"/>
              <a:ext cx="216113" cy="433006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1601933" y="194695"/>
              <a:ext cx="10259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相关</a:t>
              </a:r>
              <a:r>
                <a:rPr lang="zh-CN" altLang="en-US" sz="2000" b="1" dirty="0">
                  <a:solidFill>
                    <a:schemeClr val="accent2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知识</a:t>
              </a:r>
              <a:endParaRPr lang="en-US" altLang="zh-CN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884115" y="1567619"/>
            <a:ext cx="273595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）杂志广告的主要类型。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封面、封底。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封二、目录对页、封三。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内页各制式广告（全页、半页、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1/4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页、跨页、折页、多页等）。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较小版面的分类广告。</a:t>
            </a:r>
          </a:p>
          <a:p>
            <a:pPr marL="171438" indent="-171438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 企业冠名专栏。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822886" y="3377498"/>
            <a:ext cx="1108850" cy="6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分析杂志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2398</TotalTime>
  <Words>1454</Words>
  <Application>Microsoft Office PowerPoint</Application>
  <PresentationFormat>自定义</PresentationFormat>
  <Paragraphs>124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200</cp:revision>
  <dcterms:created xsi:type="dcterms:W3CDTF">2016-02-29T06:04:00Z</dcterms:created>
  <dcterms:modified xsi:type="dcterms:W3CDTF">2023-03-11T03:34:01Z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