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15" r:id="rId2"/>
    <p:sldId id="473" r:id="rId3"/>
    <p:sldId id="516" r:id="rId4"/>
    <p:sldId id="517" r:id="rId5"/>
    <p:sldId id="519" r:id="rId6"/>
    <p:sldId id="518" r:id="rId7"/>
    <p:sldId id="520" r:id="rId8"/>
    <p:sldId id="521" r:id="rId9"/>
    <p:sldId id="525" r:id="rId10"/>
    <p:sldId id="448" r:id="rId11"/>
  </p:sldIdLst>
  <p:sldSz cx="12190413" cy="6858000"/>
  <p:notesSz cx="6858000" cy="9144000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6"/>
    <a:srgbClr val="993300"/>
    <a:srgbClr val="FF9933"/>
    <a:srgbClr val="FAFFFF"/>
    <a:srgbClr val="504E64"/>
    <a:srgbClr val="FAFAFA"/>
    <a:srgbClr val="0DE8C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0" autoAdjust="0"/>
  </p:normalViewPr>
  <p:slideViewPr>
    <p:cSldViewPr>
      <p:cViewPr>
        <p:scale>
          <a:sx n="60" d="100"/>
          <a:sy n="60" d="100"/>
        </p:scale>
        <p:origin x="714" y="798"/>
      </p:cViewPr>
      <p:guideLst>
        <p:guide orient="horz" pos="1117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077353-EE02-4F54-944F-C75BD23FC783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05C79E-35B9-4AD3-A52C-209C3191F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179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BC5409-FE04-49A8-968F-740FF713DDA9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77BA13-FDA9-4E09-B1D3-DE77EDA82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54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C2C9E1-DF63-48EC-8355-66C3E7F35121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768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2CECE-2761-4D88-A32C-F8CC3C96A89A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81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12475-DCF3-4342-88CD-6DD8B809F714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0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62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7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2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20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900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06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28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461C-3DE8-459F-AD18-06C083DC8EC5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9398-2D15-42D6-AD12-CBBD389314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353A-A46D-4BA6-9874-B6F000ACEB64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5217-E876-479A-A117-1CDC7C5513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F6CB-F2FB-4320-845F-003C21EC3D9A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F8D9-6BBE-4787-A285-2A2EC3EAFF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AC64-B205-4604-9ABC-A49B1C4A07D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FCD-7151-4F18-8C03-98D9A47916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7154-3B74-4E3F-A3AA-BCCA4DC4405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DB86-770D-4D87-A6C1-9C9F82E62D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AA5-FA6B-4DB4-9B01-CADF224C6B6C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CB7C-6515-4ED9-92A5-7354E87688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E3FF-B34E-41CD-821D-3AF87CC45FB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9BC-8F19-4119-BACC-D13955E32C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C0BF-74F5-43D7-A1C7-2D75D02E3A7F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BF-E487-4951-B7B5-6DD076B2C3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E3EBF-A956-4B92-858A-9B5552AF8F8D}" type="datetime1">
              <a:rPr lang="zh-CN" altLang="en-US" smtClean="0"/>
              <a:t>2023/10/19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1B61-B78F-44D8-B31E-E39BB3F4846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564E-EE05-4A9B-B4B2-4A8BB64E41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40E3-B5ED-484F-BEC0-2508E5C08389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4BF-9833-4A11-B91B-7719E70568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23D748-172D-4700-9149-0DAD3CEA968A}" type="datetime1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73E4CB-D398-4D6C-9DE9-52D92DB6DF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152" y="2062163"/>
            <a:ext cx="4433146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383338" y="1557338"/>
            <a:ext cx="4852987" cy="4824412"/>
            <a:chOff x="6383237" y="1556793"/>
            <a:chExt cx="4853065" cy="4824535"/>
          </a:xfrm>
        </p:grpSpPr>
        <p:sp>
          <p:nvSpPr>
            <p:cNvPr id="19" name="矩形 18"/>
            <p:cNvSpPr/>
            <p:nvPr/>
          </p:nvSpPr>
          <p:spPr>
            <a:xfrm>
              <a:off x="6383237" y="3023680"/>
              <a:ext cx="4853065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83237" y="4077807"/>
              <a:ext cx="4853065" cy="444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5423555" y="3910322"/>
              <a:ext cx="4753096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28518" y="4162741"/>
              <a:ext cx="4248258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7908829" y="4161947"/>
              <a:ext cx="4392724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1352213" y="2205038"/>
            <a:ext cx="838200" cy="1025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2060575"/>
            <a:ext cx="6527800" cy="3024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0129838" y="4122738"/>
            <a:ext cx="1073150" cy="962025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8463" y="4122738"/>
            <a:ext cx="1028700" cy="96202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824788" y="2055813"/>
            <a:ext cx="1104900" cy="962025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" name="标题 4"/>
          <p:cNvSpPr txBox="1">
            <a:spLocks noChangeArrowheads="1"/>
          </p:cNvSpPr>
          <p:nvPr/>
        </p:nvSpPr>
        <p:spPr bwMode="auto">
          <a:xfrm>
            <a:off x="-96838" y="3881438"/>
            <a:ext cx="55133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/>
            <a:endParaRPr lang="en-US" altLang="zh-CN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352213" y="2043113"/>
            <a:ext cx="838200" cy="102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5725" y="477838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14686" y="1556792"/>
            <a:ext cx="51922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任务</a:t>
            </a:r>
            <a:r>
              <a:rPr lang="en-US" altLang="zh-CN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03  </a:t>
            </a:r>
            <a:r>
              <a:rPr lang="zh-CN" altLang="en-US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轻质隔墙工程施工</a:t>
            </a:r>
            <a:endParaRPr lang="en-US" altLang="zh-CN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90500" y="1412875"/>
            <a:ext cx="2016125" cy="3170238"/>
            <a:chOff x="-169490" y="1609060"/>
            <a:chExt cx="2016224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-169490" y="1609060"/>
              <a:ext cx="1655844" cy="3170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00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ea typeface="方正舒体" pitchFamily="2" charset="-122"/>
                <a:cs typeface="Arial Unicode MS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7924" y="3607635"/>
              <a:ext cx="458810" cy="523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8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1018381" y="2308800"/>
            <a:ext cx="5256212" cy="1494727"/>
            <a:chOff x="1233985" y="2231529"/>
            <a:chExt cx="5256584" cy="1494845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233985" y="2231529"/>
              <a:ext cx="5256584" cy="1323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altLang="zh-CN" sz="3600" dirty="0">
                <a:solidFill>
                  <a:schemeClr val="bg1"/>
                </a:solidFill>
                <a:latin typeface="AvantGarde Md BT"/>
                <a:ea typeface="微软雅黑" pitchFamily="34" charset="-122"/>
              </a:endParaRPr>
            </a:p>
            <a:p>
              <a:pPr algn="ctr">
                <a:defRPr/>
              </a:pPr>
              <a:r>
                <a:rPr lang="en-US" altLang="zh-CN" sz="4400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0302 </a:t>
              </a:r>
              <a:r>
                <a:rPr lang="zh-CN" altLang="en-US" sz="4400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安装石膏板</a:t>
              </a:r>
              <a:r>
                <a:rPr lang="en-US" altLang="zh-CN" sz="3600" dirty="0" smtClean="0">
                  <a:solidFill>
                    <a:srgbClr val="FFC000"/>
                  </a:solidFill>
                  <a:latin typeface="AvantGarde Md BT"/>
                  <a:ea typeface="微软雅黑" pitchFamily="34" charset="-122"/>
                </a:rPr>
                <a:t>                                      </a:t>
              </a:r>
              <a:endParaRPr lang="en-US" altLang="zh-CN" sz="3600" dirty="0">
                <a:solidFill>
                  <a:schemeClr val="bg1">
                    <a:lumMod val="50000"/>
                  </a:schemeClr>
                </a:solidFill>
                <a:latin typeface="AvantGarde Md BT"/>
                <a:ea typeface="微软雅黑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80710" y="3356457"/>
              <a:ext cx="3430831" cy="3699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Installation of light steel keel 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62163" y="1989138"/>
            <a:ext cx="464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建筑装饰工程施工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</p:spTree>
  </p:cSld>
  <p:clrMapOvr>
    <a:masterClrMapping/>
  </p:clrMapOvr>
  <p:transition advClick="0" advTm="88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3" grpId="0" animBg="1"/>
      <p:bldP spid="35" grpId="0" animBg="1"/>
      <p:bldP spid="81" grpId="0"/>
      <p:bldP spid="24" grpId="0" animBg="1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-1724025" y="630456"/>
            <a:ext cx="13914438" cy="5616575"/>
            <a:chOff x="-1724078" y="765700"/>
            <a:chExt cx="13914491" cy="5615628"/>
          </a:xfrm>
        </p:grpSpPr>
        <p:grpSp>
          <p:nvGrpSpPr>
            <p:cNvPr id="85001" name="组合 1"/>
            <p:cNvGrpSpPr>
              <a:grpSpLocks/>
            </p:cNvGrpSpPr>
            <p:nvPr/>
          </p:nvGrpSpPr>
          <p:grpSpPr bwMode="auto">
            <a:xfrm>
              <a:off x="-1724078" y="765700"/>
              <a:ext cx="13914491" cy="4319063"/>
              <a:chOff x="-1724078" y="765700"/>
              <a:chExt cx="13914491" cy="4319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46" y="2060882"/>
                <a:ext cx="6527825" cy="30236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pic>
            <p:nvPicPr>
              <p:cNvPr id="85009" name="图片 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37136" y="2060575"/>
                <a:ext cx="4232728" cy="302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010" name="标题 4"/>
              <p:cNvSpPr txBox="1">
                <a:spLocks noChangeArrowheads="1"/>
              </p:cNvSpPr>
              <p:nvPr/>
            </p:nvSpPr>
            <p:spPr bwMode="auto">
              <a:xfrm>
                <a:off x="-1724078" y="4816476"/>
                <a:ext cx="5513388" cy="268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1"/>
                <a:endParaRPr lang="en-US" altLang="zh-CN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" name="TextBox 59"/>
              <p:cNvSpPr>
                <a:spLocks noChangeArrowheads="1"/>
              </p:cNvSpPr>
              <p:nvPr/>
            </p:nvSpPr>
            <p:spPr bwMode="auto">
              <a:xfrm flipH="1">
                <a:off x="4006819" y="1197427"/>
                <a:ext cx="3119450" cy="399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华文隶书" pitchFamily="2" charset="-122"/>
                  <a:ea typeface="华文隶书" pitchFamily="2" charset="-122"/>
                  <a:sym typeface="方正兰亭黑_GBK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352210" y="2043423"/>
                <a:ext cx="838203" cy="30411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85013" name="图片 10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263558" y="765700"/>
                <a:ext cx="1224136" cy="122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5002" name="组合 8"/>
            <p:cNvGrpSpPr>
              <a:grpSpLocks/>
            </p:cNvGrpSpPr>
            <p:nvPr/>
          </p:nvGrpSpPr>
          <p:grpSpPr bwMode="auto">
            <a:xfrm>
              <a:off x="6735764" y="1556916"/>
              <a:ext cx="4500562" cy="4824412"/>
              <a:chOff x="6735668" y="1556793"/>
              <a:chExt cx="4500634" cy="48245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735646" y="3022659"/>
                <a:ext cx="4500651" cy="46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35646" y="4078196"/>
                <a:ext cx="4500651" cy="44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5423144" y="3909941"/>
                <a:ext cx="4753882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6828069" y="4162317"/>
                <a:ext cx="4249129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7908396" y="4161523"/>
                <a:ext cx="4393571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487488" y="2792413"/>
            <a:ext cx="5348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AvantGarde Md BT"/>
                <a:ea typeface="微软雅黑" pitchFamily="34" charset="-122"/>
              </a:rPr>
              <a:t>   </a:t>
            </a:r>
            <a:endParaRPr lang="en-US" altLang="zh-CN" sz="3600" b="1" dirty="0">
              <a:solidFill>
                <a:srgbClr val="FFC000"/>
              </a:solidFill>
              <a:latin typeface="AvantGarde Md BT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8662" y="3408176"/>
            <a:ext cx="4826000" cy="15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200" dirty="0">
                <a:solidFill>
                  <a:schemeClr val="bg1">
                    <a:lumMod val="75000"/>
                  </a:schemeClr>
                </a:solidFill>
                <a:latin typeface="Stencil" pitchFamily="82" charset="0"/>
              </a:rPr>
              <a:t>Thanks</a:t>
            </a:r>
            <a:endParaRPr lang="zh-CN" altLang="en-US" sz="9200" dirty="0">
              <a:solidFill>
                <a:schemeClr val="bg1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06625" y="2001838"/>
            <a:ext cx="4459288" cy="384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900" dirty="0">
                <a:solidFill>
                  <a:schemeClr val="bg1">
                    <a:lumMod val="65000"/>
                  </a:schemeClr>
                </a:solidFill>
                <a:latin typeface="Britannic Bold" pitchFamily="34" charset="0"/>
              </a:rPr>
              <a:t>Decoration construction course design </a:t>
            </a:r>
            <a:endParaRPr lang="zh-CN" altLang="en-US" sz="1900" dirty="0">
              <a:solidFill>
                <a:schemeClr val="bg1">
                  <a:lumMod val="6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28250" y="4124325"/>
            <a:ext cx="941388" cy="96043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986838" y="2065338"/>
            <a:ext cx="1095375" cy="962025"/>
          </a:xfrm>
          <a:prstGeom prst="rect">
            <a:avLst/>
          </a:prstGeom>
          <a:solidFill>
            <a:schemeClr val="accent6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" grpId="0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290638" y="673100"/>
            <a:ext cx="235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教学目标</a:t>
            </a:r>
          </a:p>
        </p:txBody>
      </p:sp>
      <p:sp>
        <p:nvSpPr>
          <p:cNvPr id="55" name="KSO_Shape"/>
          <p:cNvSpPr>
            <a:spLocks/>
          </p:cNvSpPr>
          <p:nvPr/>
        </p:nvSpPr>
        <p:spPr bwMode="auto">
          <a:xfrm>
            <a:off x="400050" y="582613"/>
            <a:ext cx="671513" cy="6238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7">
              <a:solidFill>
                <a:srgbClr val="1C666E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63" y="1125538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7350" y="765175"/>
            <a:ext cx="209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Unit teaching goal 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9939" y="1335776"/>
            <a:ext cx="3877248" cy="4528640"/>
            <a:chOff x="735806" y="1328010"/>
            <a:chExt cx="3877248" cy="4528640"/>
          </a:xfrm>
        </p:grpSpPr>
        <p:sp>
          <p:nvSpPr>
            <p:cNvPr id="20" name="矩形 1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1" name="矩形 29"/>
            <p:cNvSpPr>
              <a:spLocks noChangeArrowheads="1"/>
            </p:cNvSpPr>
            <p:nvPr/>
          </p:nvSpPr>
          <p:spPr bwMode="auto">
            <a:xfrm>
              <a:off x="941673" y="1622549"/>
              <a:ext cx="3239889" cy="34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能够正确阅读吊顶工程施工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图纸；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能够熟练使用本单元所用装修工具：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无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齿锯、冲击电锤、射钉枪</a:t>
              </a:r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、水准仪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等</a:t>
              </a:r>
              <a:endParaRPr lang="en-US" altLang="zh-CN" sz="2000" dirty="0" smtClean="0">
                <a:latin typeface="隶书"/>
                <a:ea typeface="隶书"/>
                <a:cs typeface="隶书"/>
              </a:endParaRPr>
            </a:p>
            <a:p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4</a:t>
              </a:r>
              <a:r>
                <a:rPr lang="en-US" altLang="zh-CN" sz="2000" dirty="0">
                  <a:latin typeface="隶书"/>
                  <a:ea typeface="隶书"/>
                  <a:cs typeface="隶书"/>
                </a:rPr>
                <a:t>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能够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依据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《GB50327-2001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住宅装饰装修工程施工规范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》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，完成弹线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、沿地龙骨、沿墙龙骨、竖龙骨与横撑龙骨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的安装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" name="上凸带形 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 力 目 标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708002" y="626679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5869" y="1164732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71759" y="1208965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26382" y="1343308"/>
            <a:ext cx="3877248" cy="4528640"/>
            <a:chOff x="735806" y="1328010"/>
            <a:chExt cx="3877248" cy="4528640"/>
          </a:xfrm>
        </p:grpSpPr>
        <p:sp>
          <p:nvSpPr>
            <p:cNvPr id="30" name="矩形 2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9"/>
            <p:cNvSpPr>
              <a:spLocks noChangeArrowheads="1"/>
            </p:cNvSpPr>
            <p:nvPr/>
          </p:nvSpPr>
          <p:spPr bwMode="auto">
            <a:xfrm>
              <a:off x="911102" y="1615017"/>
              <a:ext cx="3239889" cy="388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严格按规程使用装修工机具；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培养安全意识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严格轻钢龙骨安装施工工艺，确保龙骨安装质量；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培养责任意识、质量意识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施工现场材料堆放整齐、工具摆放有序；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注重维护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公司企业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形象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3" name="上凸带形 3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素质目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25458" y="1334199"/>
            <a:ext cx="3877248" cy="4528640"/>
            <a:chOff x="735806" y="1328010"/>
            <a:chExt cx="3877248" cy="4528640"/>
          </a:xfrm>
        </p:grpSpPr>
        <p:sp>
          <p:nvSpPr>
            <p:cNvPr id="35" name="矩形 34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29"/>
            <p:cNvSpPr>
              <a:spLocks noChangeArrowheads="1"/>
            </p:cNvSpPr>
            <p:nvPr/>
          </p:nvSpPr>
          <p:spPr bwMode="auto">
            <a:xfrm>
              <a:off x="939487" y="1698633"/>
              <a:ext cx="3239889" cy="232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了解隔墙用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轻钢龙骨及其配件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的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规格及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使用特征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掌握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轻钢龙骨安装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施工工艺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掌握轻钢龙骨施工质量控制要点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8" name="上凸带形 37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7462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314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5639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974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5754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7260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217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信息化教学设计PPT模版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9933"/>
          </a:solidFill>
        </a:ln>
      </a:spPr>
      <a:bodyPr rtlCol="0" anchor="ctr"/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10710</TotalTime>
  <Words>210</Words>
  <Application>Microsoft Office PowerPoint</Application>
  <PresentationFormat>自定义</PresentationFormat>
  <Paragraphs>37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 Unicode MS</vt:lpstr>
      <vt:lpstr>AvantGarde Md BT</vt:lpstr>
      <vt:lpstr>方正兰亭黑_GBK</vt:lpstr>
      <vt:lpstr>方正舒体</vt:lpstr>
      <vt:lpstr>华文隶书</vt:lpstr>
      <vt:lpstr>隶书</vt:lpstr>
      <vt:lpstr>宋体</vt:lpstr>
      <vt:lpstr>微软雅黑</vt:lpstr>
      <vt:lpstr>Arial</vt:lpstr>
      <vt:lpstr>Arial Black</vt:lpstr>
      <vt:lpstr>Britannic Bold</vt:lpstr>
      <vt:lpstr>Calibri</vt:lpstr>
      <vt:lpstr>Stencil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信息化教学设计PPT模版</dc:title>
  <dc:creator>weihai</dc:creator>
  <cp:lastModifiedBy>PC</cp:lastModifiedBy>
  <cp:revision>1516</cp:revision>
  <dcterms:created xsi:type="dcterms:W3CDTF">2016-06-02T10:48:00Z</dcterms:created>
  <dcterms:modified xsi:type="dcterms:W3CDTF">2023-10-19T05:28:33Z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