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6" r:id="rId4"/>
    <p:sldId id="263" r:id="rId5"/>
    <p:sldId id="259" r:id="rId6"/>
    <p:sldId id="271" r:id="rId7"/>
    <p:sldId id="264" r:id="rId8"/>
    <p:sldId id="265" r:id="rId9"/>
    <p:sldId id="272" r:id="rId10"/>
    <p:sldId id="262" r:id="rId11"/>
    <p:sldId id="270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7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B1D179-D23D-41D4-AEEF-E4B9FEB06903}" type="doc">
      <dgm:prSet loTypeId="urn:microsoft.com/office/officeart/2005/8/layout/process1" loCatId="process" qsTypeId="urn:microsoft.com/office/officeart/2005/8/quickstyle/simple1#1" qsCatId="simple" csTypeId="urn:microsoft.com/office/officeart/2005/8/colors/accent1_2#1" csCatId="accent1" phldr="0"/>
      <dgm:spPr/>
    </dgm:pt>
    <dgm:pt modelId="{3F25DA44-7F3E-4C17-A40B-7F663FDBEA65}">
      <dgm:prSet phldrT="[文本]" phldr="0" custT="1"/>
      <dgm:spPr/>
      <dgm:t>
        <a:bodyPr vert="horz" wrap="square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b="1">
              <a:solidFill>
                <a:srgbClr val="FF0000"/>
              </a:solidFill>
            </a:rPr>
            <a:t>立项</a:t>
          </a:r>
        </a:p>
      </dgm:t>
    </dgm:pt>
    <dgm:pt modelId="{EE9066D1-3403-4469-8E8C-0D40A82430F2}" type="parTrans" cxnId="{0750ED88-2A52-4994-932D-109B13E31B2A}">
      <dgm:prSet/>
      <dgm:spPr/>
      <dgm:t>
        <a:bodyPr/>
        <a:lstStyle/>
        <a:p>
          <a:endParaRPr lang="zh-CN" altLang="en-US"/>
        </a:p>
      </dgm:t>
    </dgm:pt>
    <dgm:pt modelId="{8EC5AF5E-9C9F-410A-A755-A3EA5186F948}" type="sibTrans" cxnId="{0750ED88-2A52-4994-932D-109B13E31B2A}">
      <dgm:prSet/>
      <dgm:spPr/>
      <dgm:t>
        <a:bodyPr/>
        <a:lstStyle/>
        <a:p>
          <a:endParaRPr lang="zh-CN" altLang="en-US"/>
        </a:p>
      </dgm:t>
    </dgm:pt>
    <dgm:pt modelId="{2E2F4D3A-969C-4DB2-9FA9-5C4A40369351}">
      <dgm:prSet phldrT="[文本]" phldr="0" custT="1"/>
      <dgm:spPr/>
      <dgm:t>
        <a:bodyPr vert="horz" wrap="square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b="1">
              <a:solidFill>
                <a:srgbClr val="FF0000"/>
              </a:solidFill>
            </a:rPr>
            <a:t>可行性分析</a:t>
          </a:r>
        </a:p>
      </dgm:t>
    </dgm:pt>
    <dgm:pt modelId="{1E934BFE-4D40-486C-8784-F698A10C4CF5}" type="parTrans" cxnId="{AAD176DC-7BB1-4ACA-822F-B6F092F8F4C4}">
      <dgm:prSet/>
      <dgm:spPr/>
      <dgm:t>
        <a:bodyPr/>
        <a:lstStyle/>
        <a:p>
          <a:endParaRPr lang="zh-CN" altLang="en-US"/>
        </a:p>
      </dgm:t>
    </dgm:pt>
    <dgm:pt modelId="{EC1AFF77-9232-4EEB-95CB-85CEAB3B1FC0}" type="sibTrans" cxnId="{AAD176DC-7BB1-4ACA-822F-B6F092F8F4C4}">
      <dgm:prSet/>
      <dgm:spPr/>
      <dgm:t>
        <a:bodyPr/>
        <a:lstStyle/>
        <a:p>
          <a:endParaRPr lang="zh-CN" altLang="en-US"/>
        </a:p>
      </dgm:t>
    </dgm:pt>
    <dgm:pt modelId="{37B86CFA-59B5-46FA-8A6B-9FB187CE14DF}">
      <dgm:prSet phldrT="[文本]" phldr="0" custT="1"/>
      <dgm:spPr/>
      <dgm:t>
        <a:bodyPr vert="horz" wrap="square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b="1">
              <a:solidFill>
                <a:srgbClr val="FF0000"/>
              </a:solidFill>
            </a:rPr>
            <a:t>设计</a:t>
          </a:r>
        </a:p>
      </dgm:t>
    </dgm:pt>
    <dgm:pt modelId="{9DABF4F3-A9E6-40B1-A863-AC9409CC14BB}" type="parTrans" cxnId="{C473ECC3-9918-4A79-889B-8750C0CFF843}">
      <dgm:prSet/>
      <dgm:spPr/>
      <dgm:t>
        <a:bodyPr/>
        <a:lstStyle/>
        <a:p>
          <a:endParaRPr lang="zh-CN" altLang="en-US"/>
        </a:p>
      </dgm:t>
    </dgm:pt>
    <dgm:pt modelId="{18EFF3C3-47F9-402B-A3F3-E9310EA281B4}" type="sibTrans" cxnId="{C473ECC3-9918-4A79-889B-8750C0CFF843}">
      <dgm:prSet/>
      <dgm:spPr/>
      <dgm:t>
        <a:bodyPr/>
        <a:lstStyle/>
        <a:p>
          <a:endParaRPr lang="zh-CN" altLang="en-US"/>
        </a:p>
      </dgm:t>
    </dgm:pt>
    <dgm:pt modelId="{BF708676-7EFC-4C81-9D3A-3E677EAC1C7B}" type="pres">
      <dgm:prSet presAssocID="{8EB1D179-D23D-41D4-AEEF-E4B9FEB06903}" presName="Name0" presStyleCnt="0">
        <dgm:presLayoutVars>
          <dgm:dir/>
          <dgm:resizeHandles val="exact"/>
        </dgm:presLayoutVars>
      </dgm:prSet>
      <dgm:spPr/>
    </dgm:pt>
    <dgm:pt modelId="{111DEAC9-5D4C-4A6A-A44E-082A26F60596}" type="pres">
      <dgm:prSet presAssocID="{3F25DA44-7F3E-4C17-A40B-7F663FDBEA6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A5CF0CE-3323-464D-9C63-05C1BDB053F5}" type="pres">
      <dgm:prSet presAssocID="{8EC5AF5E-9C9F-410A-A755-A3EA5186F948}" presName="sibTrans" presStyleLbl="sibTrans2D1" presStyleIdx="0" presStyleCnt="2"/>
      <dgm:spPr/>
      <dgm:t>
        <a:bodyPr/>
        <a:lstStyle/>
        <a:p>
          <a:endParaRPr lang="zh-CN" altLang="en-US"/>
        </a:p>
      </dgm:t>
    </dgm:pt>
    <dgm:pt modelId="{5FA465F6-7607-499F-BFB2-52F4E071FB67}" type="pres">
      <dgm:prSet presAssocID="{8EC5AF5E-9C9F-410A-A755-A3EA5186F948}" presName="connectorText" presStyleLbl="sibTrans2D1" presStyleIdx="0" presStyleCnt="2"/>
      <dgm:spPr/>
      <dgm:t>
        <a:bodyPr/>
        <a:lstStyle/>
        <a:p>
          <a:endParaRPr lang="zh-CN" altLang="en-US"/>
        </a:p>
      </dgm:t>
    </dgm:pt>
    <dgm:pt modelId="{552FB8E7-A5FB-4CC3-94C3-CE0BDF19F9F1}" type="pres">
      <dgm:prSet presAssocID="{2E2F4D3A-969C-4DB2-9FA9-5C4A4036935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53C3794-50AA-4D44-83C9-CE28317C3317}" type="pres">
      <dgm:prSet presAssocID="{EC1AFF77-9232-4EEB-95CB-85CEAB3B1FC0}" presName="sibTrans" presStyleLbl="sibTrans2D1" presStyleIdx="1" presStyleCnt="2"/>
      <dgm:spPr/>
      <dgm:t>
        <a:bodyPr/>
        <a:lstStyle/>
        <a:p>
          <a:endParaRPr lang="zh-CN" altLang="en-US"/>
        </a:p>
      </dgm:t>
    </dgm:pt>
    <dgm:pt modelId="{5AFF040D-0639-4120-9E39-DA822CF9F321}" type="pres">
      <dgm:prSet presAssocID="{EC1AFF77-9232-4EEB-95CB-85CEAB3B1FC0}" presName="connectorText" presStyleLbl="sibTrans2D1" presStyleIdx="1" presStyleCnt="2"/>
      <dgm:spPr/>
      <dgm:t>
        <a:bodyPr/>
        <a:lstStyle/>
        <a:p>
          <a:endParaRPr lang="zh-CN" altLang="en-US"/>
        </a:p>
      </dgm:t>
    </dgm:pt>
    <dgm:pt modelId="{A1E15D63-E1FF-4A28-A04F-A2B65927BC31}" type="pres">
      <dgm:prSet presAssocID="{37B86CFA-59B5-46FA-8A6B-9FB187CE14D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6E958158-A9EB-4C95-9709-C4415FAACA44}" type="presOf" srcId="{8EC5AF5E-9C9F-410A-A755-A3EA5186F948}" destId="{5FA465F6-7607-499F-BFB2-52F4E071FB67}" srcOrd="1" destOrd="0" presId="urn:microsoft.com/office/officeart/2005/8/layout/process1"/>
    <dgm:cxn modelId="{0B106EC2-810B-4D77-AEED-904433C9C060}" type="presOf" srcId="{EC1AFF77-9232-4EEB-95CB-85CEAB3B1FC0}" destId="{5AFF040D-0639-4120-9E39-DA822CF9F321}" srcOrd="1" destOrd="0" presId="urn:microsoft.com/office/officeart/2005/8/layout/process1"/>
    <dgm:cxn modelId="{3D34AC59-5E2B-43F3-8DD0-E87B8C6298BC}" type="presOf" srcId="{EC1AFF77-9232-4EEB-95CB-85CEAB3B1FC0}" destId="{353C3794-50AA-4D44-83C9-CE28317C3317}" srcOrd="0" destOrd="0" presId="urn:microsoft.com/office/officeart/2005/8/layout/process1"/>
    <dgm:cxn modelId="{C473ECC3-9918-4A79-889B-8750C0CFF843}" srcId="{8EB1D179-D23D-41D4-AEEF-E4B9FEB06903}" destId="{37B86CFA-59B5-46FA-8A6B-9FB187CE14DF}" srcOrd="2" destOrd="0" parTransId="{9DABF4F3-A9E6-40B1-A863-AC9409CC14BB}" sibTransId="{18EFF3C3-47F9-402B-A3F3-E9310EA281B4}"/>
    <dgm:cxn modelId="{BB8C892B-E0B0-40FF-AE1B-566105EDAD48}" type="presOf" srcId="{37B86CFA-59B5-46FA-8A6B-9FB187CE14DF}" destId="{A1E15D63-E1FF-4A28-A04F-A2B65927BC31}" srcOrd="0" destOrd="0" presId="urn:microsoft.com/office/officeart/2005/8/layout/process1"/>
    <dgm:cxn modelId="{F2738BBE-39EE-4D7E-BCF2-E706786211A1}" type="presOf" srcId="{3F25DA44-7F3E-4C17-A40B-7F663FDBEA65}" destId="{111DEAC9-5D4C-4A6A-A44E-082A26F60596}" srcOrd="0" destOrd="0" presId="urn:microsoft.com/office/officeart/2005/8/layout/process1"/>
    <dgm:cxn modelId="{0750ED88-2A52-4994-932D-109B13E31B2A}" srcId="{8EB1D179-D23D-41D4-AEEF-E4B9FEB06903}" destId="{3F25DA44-7F3E-4C17-A40B-7F663FDBEA65}" srcOrd="0" destOrd="0" parTransId="{EE9066D1-3403-4469-8E8C-0D40A82430F2}" sibTransId="{8EC5AF5E-9C9F-410A-A755-A3EA5186F948}"/>
    <dgm:cxn modelId="{AAD176DC-7BB1-4ACA-822F-B6F092F8F4C4}" srcId="{8EB1D179-D23D-41D4-AEEF-E4B9FEB06903}" destId="{2E2F4D3A-969C-4DB2-9FA9-5C4A40369351}" srcOrd="1" destOrd="0" parTransId="{1E934BFE-4D40-486C-8784-F698A10C4CF5}" sibTransId="{EC1AFF77-9232-4EEB-95CB-85CEAB3B1FC0}"/>
    <dgm:cxn modelId="{403EA64E-F68F-4841-8DC4-123F0266020C}" type="presOf" srcId="{2E2F4D3A-969C-4DB2-9FA9-5C4A40369351}" destId="{552FB8E7-A5FB-4CC3-94C3-CE0BDF19F9F1}" srcOrd="0" destOrd="0" presId="urn:microsoft.com/office/officeart/2005/8/layout/process1"/>
    <dgm:cxn modelId="{EFAE55F9-DB48-470A-9DBF-ECC922209906}" type="presOf" srcId="{8EB1D179-D23D-41D4-AEEF-E4B9FEB06903}" destId="{BF708676-7EFC-4C81-9D3A-3E677EAC1C7B}" srcOrd="0" destOrd="0" presId="urn:microsoft.com/office/officeart/2005/8/layout/process1"/>
    <dgm:cxn modelId="{D632F6F6-E161-420B-926A-F432F3E84AF8}" type="presOf" srcId="{8EC5AF5E-9C9F-410A-A755-A3EA5186F948}" destId="{8A5CF0CE-3323-464D-9C63-05C1BDB053F5}" srcOrd="0" destOrd="0" presId="urn:microsoft.com/office/officeart/2005/8/layout/process1"/>
    <dgm:cxn modelId="{9DDC6532-8493-465D-A64E-3E4BE6E8779A}" type="presParOf" srcId="{BF708676-7EFC-4C81-9D3A-3E677EAC1C7B}" destId="{111DEAC9-5D4C-4A6A-A44E-082A26F60596}" srcOrd="0" destOrd="0" presId="urn:microsoft.com/office/officeart/2005/8/layout/process1"/>
    <dgm:cxn modelId="{134150D6-7015-4447-84C5-420E6190A9F8}" type="presParOf" srcId="{BF708676-7EFC-4C81-9D3A-3E677EAC1C7B}" destId="{8A5CF0CE-3323-464D-9C63-05C1BDB053F5}" srcOrd="1" destOrd="0" presId="urn:microsoft.com/office/officeart/2005/8/layout/process1"/>
    <dgm:cxn modelId="{99E0EC3C-F967-4E3C-9223-FA10E667173E}" type="presParOf" srcId="{8A5CF0CE-3323-464D-9C63-05C1BDB053F5}" destId="{5FA465F6-7607-499F-BFB2-52F4E071FB67}" srcOrd="0" destOrd="0" presId="urn:microsoft.com/office/officeart/2005/8/layout/process1"/>
    <dgm:cxn modelId="{96D77220-749D-4FBF-9CC8-18237B6BDBED}" type="presParOf" srcId="{BF708676-7EFC-4C81-9D3A-3E677EAC1C7B}" destId="{552FB8E7-A5FB-4CC3-94C3-CE0BDF19F9F1}" srcOrd="2" destOrd="0" presId="urn:microsoft.com/office/officeart/2005/8/layout/process1"/>
    <dgm:cxn modelId="{511BEEFF-F87F-43BA-9A45-4A3FCA71EB85}" type="presParOf" srcId="{BF708676-7EFC-4C81-9D3A-3E677EAC1C7B}" destId="{353C3794-50AA-4D44-83C9-CE28317C3317}" srcOrd="3" destOrd="0" presId="urn:microsoft.com/office/officeart/2005/8/layout/process1"/>
    <dgm:cxn modelId="{ED0C33E3-7AFE-47D6-AE88-68DC3CB60C21}" type="presParOf" srcId="{353C3794-50AA-4D44-83C9-CE28317C3317}" destId="{5AFF040D-0639-4120-9E39-DA822CF9F321}" srcOrd="0" destOrd="0" presId="urn:microsoft.com/office/officeart/2005/8/layout/process1"/>
    <dgm:cxn modelId="{83A08813-2FE7-4624-B8A3-F9BB6954D451}" type="presParOf" srcId="{BF708676-7EFC-4C81-9D3A-3E677EAC1C7B}" destId="{A1E15D63-E1FF-4A28-A04F-A2B65927BC31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B1D179-D23D-41D4-AEEF-E4B9FEB06903}" type="doc">
      <dgm:prSet loTypeId="urn:microsoft.com/office/officeart/2005/8/layout/process1" loCatId="process" qsTypeId="urn:microsoft.com/office/officeart/2005/8/quickstyle/simple1#2" qsCatId="simple" csTypeId="urn:microsoft.com/office/officeart/2005/8/colors/accent1_2#2" csCatId="accent1" phldr="1"/>
      <dgm:spPr/>
    </dgm:pt>
    <dgm:pt modelId="{3F25DA44-7F3E-4C17-A40B-7F663FDBEA65}">
      <dgm:prSet phldrT="[文本]" phldr="0" custT="1"/>
      <dgm:spPr/>
      <dgm:t>
        <a:bodyPr vert="horz" wrap="square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b="1" smtClean="0">
              <a:solidFill>
                <a:srgbClr val="FF0000"/>
              </a:solidFill>
            </a:rPr>
            <a:t>招标</a:t>
          </a:r>
          <a:endParaRPr lang="zh-CN" altLang="en-US" sz="3600" b="1">
            <a:solidFill>
              <a:srgbClr val="FF0000"/>
            </a:solidFill>
          </a:endParaRPr>
        </a:p>
      </dgm:t>
    </dgm:pt>
    <dgm:pt modelId="{EE9066D1-3403-4469-8E8C-0D40A82430F2}" type="parTrans" cxnId="{FF995978-A834-4D9A-8058-47591A909941}">
      <dgm:prSet/>
      <dgm:spPr/>
      <dgm:t>
        <a:bodyPr/>
        <a:lstStyle/>
        <a:p>
          <a:endParaRPr lang="zh-CN" altLang="en-US"/>
        </a:p>
      </dgm:t>
    </dgm:pt>
    <dgm:pt modelId="{8EC5AF5E-9C9F-410A-A755-A3EA5186F948}" type="sibTrans" cxnId="{FF995978-A834-4D9A-8058-47591A909941}">
      <dgm:prSet/>
      <dgm:spPr/>
      <dgm:t>
        <a:bodyPr/>
        <a:lstStyle/>
        <a:p>
          <a:endParaRPr lang="zh-CN" altLang="en-US"/>
        </a:p>
      </dgm:t>
    </dgm:pt>
    <dgm:pt modelId="{2E2F4D3A-969C-4DB2-9FA9-5C4A40369351}">
      <dgm:prSet phldrT="[文本]" phldr="0" custT="1"/>
      <dgm:spPr/>
      <dgm:t>
        <a:bodyPr vert="horz" wrap="square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b="1">
              <a:solidFill>
                <a:srgbClr val="FF0000"/>
              </a:solidFill>
            </a:rPr>
            <a:t>施工</a:t>
          </a:r>
        </a:p>
      </dgm:t>
    </dgm:pt>
    <dgm:pt modelId="{1E934BFE-4D40-486C-8784-F698A10C4CF5}" type="parTrans" cxnId="{D605D47E-FE99-4E2E-BC95-E06DF0580B18}">
      <dgm:prSet/>
      <dgm:spPr/>
      <dgm:t>
        <a:bodyPr/>
        <a:lstStyle/>
        <a:p>
          <a:endParaRPr lang="zh-CN" altLang="en-US"/>
        </a:p>
      </dgm:t>
    </dgm:pt>
    <dgm:pt modelId="{EC1AFF77-9232-4EEB-95CB-85CEAB3B1FC0}" type="sibTrans" cxnId="{D605D47E-FE99-4E2E-BC95-E06DF0580B18}">
      <dgm:prSet/>
      <dgm:spPr/>
      <dgm:t>
        <a:bodyPr/>
        <a:lstStyle/>
        <a:p>
          <a:endParaRPr lang="zh-CN" altLang="en-US"/>
        </a:p>
      </dgm:t>
    </dgm:pt>
    <dgm:pt modelId="{37B86CFA-59B5-46FA-8A6B-9FB187CE14DF}">
      <dgm:prSet phldrT="[文本]" phldr="0" custT="1"/>
      <dgm:spPr/>
      <dgm:t>
        <a:bodyPr vert="horz" wrap="square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b="1">
              <a:solidFill>
                <a:srgbClr val="FF0000"/>
              </a:solidFill>
            </a:rPr>
            <a:t>验收</a:t>
          </a:r>
        </a:p>
      </dgm:t>
    </dgm:pt>
    <dgm:pt modelId="{9DABF4F3-A9E6-40B1-A863-AC9409CC14BB}" type="parTrans" cxnId="{129E5BD8-0F6A-4A68-AED5-AF13AB5B00EC}">
      <dgm:prSet/>
      <dgm:spPr/>
      <dgm:t>
        <a:bodyPr/>
        <a:lstStyle/>
        <a:p>
          <a:endParaRPr lang="zh-CN" altLang="en-US"/>
        </a:p>
      </dgm:t>
    </dgm:pt>
    <dgm:pt modelId="{18EFF3C3-47F9-402B-A3F3-E9310EA281B4}" type="sibTrans" cxnId="{129E5BD8-0F6A-4A68-AED5-AF13AB5B00EC}">
      <dgm:prSet/>
      <dgm:spPr/>
      <dgm:t>
        <a:bodyPr/>
        <a:lstStyle/>
        <a:p>
          <a:endParaRPr lang="zh-CN" altLang="en-US"/>
        </a:p>
      </dgm:t>
    </dgm:pt>
    <dgm:pt modelId="{BF708676-7EFC-4C81-9D3A-3E677EAC1C7B}" type="pres">
      <dgm:prSet presAssocID="{8EB1D179-D23D-41D4-AEEF-E4B9FEB06903}" presName="Name0" presStyleCnt="0">
        <dgm:presLayoutVars>
          <dgm:dir/>
          <dgm:resizeHandles val="exact"/>
        </dgm:presLayoutVars>
      </dgm:prSet>
      <dgm:spPr/>
    </dgm:pt>
    <dgm:pt modelId="{111DEAC9-5D4C-4A6A-A44E-082A26F60596}" type="pres">
      <dgm:prSet presAssocID="{3F25DA44-7F3E-4C17-A40B-7F663FDBEA65}" presName="node" presStyleLbl="node1" presStyleIdx="0" presStyleCnt="3" custScaleY="13947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A5CF0CE-3323-464D-9C63-05C1BDB053F5}" type="pres">
      <dgm:prSet presAssocID="{8EC5AF5E-9C9F-410A-A755-A3EA5186F948}" presName="sibTrans" presStyleLbl="sibTrans2D1" presStyleIdx="0" presStyleCnt="2"/>
      <dgm:spPr/>
      <dgm:t>
        <a:bodyPr/>
        <a:lstStyle/>
        <a:p>
          <a:endParaRPr lang="zh-CN" altLang="en-US"/>
        </a:p>
      </dgm:t>
    </dgm:pt>
    <dgm:pt modelId="{5FA465F6-7607-499F-BFB2-52F4E071FB67}" type="pres">
      <dgm:prSet presAssocID="{8EC5AF5E-9C9F-410A-A755-A3EA5186F948}" presName="connectorText" presStyleLbl="sibTrans2D1" presStyleIdx="0" presStyleCnt="2"/>
      <dgm:spPr/>
      <dgm:t>
        <a:bodyPr/>
        <a:lstStyle/>
        <a:p>
          <a:endParaRPr lang="zh-CN" altLang="en-US"/>
        </a:p>
      </dgm:t>
    </dgm:pt>
    <dgm:pt modelId="{552FB8E7-A5FB-4CC3-94C3-CE0BDF19F9F1}" type="pres">
      <dgm:prSet presAssocID="{2E2F4D3A-969C-4DB2-9FA9-5C4A40369351}" presName="node" presStyleLbl="node1" presStyleIdx="1" presStyleCnt="3" custScaleY="13516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53C3794-50AA-4D44-83C9-CE28317C3317}" type="pres">
      <dgm:prSet presAssocID="{EC1AFF77-9232-4EEB-95CB-85CEAB3B1FC0}" presName="sibTrans" presStyleLbl="sibTrans2D1" presStyleIdx="1" presStyleCnt="2"/>
      <dgm:spPr/>
      <dgm:t>
        <a:bodyPr/>
        <a:lstStyle/>
        <a:p>
          <a:endParaRPr lang="zh-CN" altLang="en-US"/>
        </a:p>
      </dgm:t>
    </dgm:pt>
    <dgm:pt modelId="{5AFF040D-0639-4120-9E39-DA822CF9F321}" type="pres">
      <dgm:prSet presAssocID="{EC1AFF77-9232-4EEB-95CB-85CEAB3B1FC0}" presName="connectorText" presStyleLbl="sibTrans2D1" presStyleIdx="1" presStyleCnt="2"/>
      <dgm:spPr/>
      <dgm:t>
        <a:bodyPr/>
        <a:lstStyle/>
        <a:p>
          <a:endParaRPr lang="zh-CN" altLang="en-US"/>
        </a:p>
      </dgm:t>
    </dgm:pt>
    <dgm:pt modelId="{A1E15D63-E1FF-4A28-A04F-A2B65927BC31}" type="pres">
      <dgm:prSet presAssocID="{37B86CFA-59B5-46FA-8A6B-9FB187CE14DF}" presName="node" presStyleLbl="node1" presStyleIdx="2" presStyleCnt="3" custScaleY="13746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CC469A0F-28AD-43D0-8C8B-67DED02DA3C3}" type="presOf" srcId="{37B86CFA-59B5-46FA-8A6B-9FB187CE14DF}" destId="{A1E15D63-E1FF-4A28-A04F-A2B65927BC31}" srcOrd="0" destOrd="0" presId="urn:microsoft.com/office/officeart/2005/8/layout/process1"/>
    <dgm:cxn modelId="{22252436-9EBB-4211-B7A8-6E576353EFD9}" type="presOf" srcId="{8EC5AF5E-9C9F-410A-A755-A3EA5186F948}" destId="{5FA465F6-7607-499F-BFB2-52F4E071FB67}" srcOrd="1" destOrd="0" presId="urn:microsoft.com/office/officeart/2005/8/layout/process1"/>
    <dgm:cxn modelId="{660AFEE4-41CC-4268-805B-3CAAD6E3E6E8}" type="presOf" srcId="{EC1AFF77-9232-4EEB-95CB-85CEAB3B1FC0}" destId="{353C3794-50AA-4D44-83C9-CE28317C3317}" srcOrd="0" destOrd="0" presId="urn:microsoft.com/office/officeart/2005/8/layout/process1"/>
    <dgm:cxn modelId="{5DD23885-BD4D-419C-9259-3111838F85E4}" type="presOf" srcId="{8EB1D179-D23D-41D4-AEEF-E4B9FEB06903}" destId="{BF708676-7EFC-4C81-9D3A-3E677EAC1C7B}" srcOrd="0" destOrd="0" presId="urn:microsoft.com/office/officeart/2005/8/layout/process1"/>
    <dgm:cxn modelId="{4B95BB0A-40C0-4FC7-AA6B-E34881CCCB4E}" type="presOf" srcId="{8EC5AF5E-9C9F-410A-A755-A3EA5186F948}" destId="{8A5CF0CE-3323-464D-9C63-05C1BDB053F5}" srcOrd="0" destOrd="0" presId="urn:microsoft.com/office/officeart/2005/8/layout/process1"/>
    <dgm:cxn modelId="{A3D7050D-4030-419A-9571-8E4A8C510834}" type="presOf" srcId="{2E2F4D3A-969C-4DB2-9FA9-5C4A40369351}" destId="{552FB8E7-A5FB-4CC3-94C3-CE0BDF19F9F1}" srcOrd="0" destOrd="0" presId="urn:microsoft.com/office/officeart/2005/8/layout/process1"/>
    <dgm:cxn modelId="{129E5BD8-0F6A-4A68-AED5-AF13AB5B00EC}" srcId="{8EB1D179-D23D-41D4-AEEF-E4B9FEB06903}" destId="{37B86CFA-59B5-46FA-8A6B-9FB187CE14DF}" srcOrd="2" destOrd="0" parTransId="{9DABF4F3-A9E6-40B1-A863-AC9409CC14BB}" sibTransId="{18EFF3C3-47F9-402B-A3F3-E9310EA281B4}"/>
    <dgm:cxn modelId="{5019267D-1F51-4A95-BCBA-3A756FE8DFC7}" type="presOf" srcId="{EC1AFF77-9232-4EEB-95CB-85CEAB3B1FC0}" destId="{5AFF040D-0639-4120-9E39-DA822CF9F321}" srcOrd="1" destOrd="0" presId="urn:microsoft.com/office/officeart/2005/8/layout/process1"/>
    <dgm:cxn modelId="{FF995978-A834-4D9A-8058-47591A909941}" srcId="{8EB1D179-D23D-41D4-AEEF-E4B9FEB06903}" destId="{3F25DA44-7F3E-4C17-A40B-7F663FDBEA65}" srcOrd="0" destOrd="0" parTransId="{EE9066D1-3403-4469-8E8C-0D40A82430F2}" sibTransId="{8EC5AF5E-9C9F-410A-A755-A3EA5186F948}"/>
    <dgm:cxn modelId="{D605D47E-FE99-4E2E-BC95-E06DF0580B18}" srcId="{8EB1D179-D23D-41D4-AEEF-E4B9FEB06903}" destId="{2E2F4D3A-969C-4DB2-9FA9-5C4A40369351}" srcOrd="1" destOrd="0" parTransId="{1E934BFE-4D40-486C-8784-F698A10C4CF5}" sibTransId="{EC1AFF77-9232-4EEB-95CB-85CEAB3B1FC0}"/>
    <dgm:cxn modelId="{F5FD8AF6-063B-4373-BB94-3F165B26D7A8}" type="presOf" srcId="{3F25DA44-7F3E-4C17-A40B-7F663FDBEA65}" destId="{111DEAC9-5D4C-4A6A-A44E-082A26F60596}" srcOrd="0" destOrd="0" presId="urn:microsoft.com/office/officeart/2005/8/layout/process1"/>
    <dgm:cxn modelId="{5E295707-D8C5-428E-85B4-0A064904ACF5}" type="presParOf" srcId="{BF708676-7EFC-4C81-9D3A-3E677EAC1C7B}" destId="{111DEAC9-5D4C-4A6A-A44E-082A26F60596}" srcOrd="0" destOrd="0" presId="urn:microsoft.com/office/officeart/2005/8/layout/process1"/>
    <dgm:cxn modelId="{2CB63401-1E74-4ECE-B177-6A7495B8B593}" type="presParOf" srcId="{BF708676-7EFC-4C81-9D3A-3E677EAC1C7B}" destId="{8A5CF0CE-3323-464D-9C63-05C1BDB053F5}" srcOrd="1" destOrd="0" presId="urn:microsoft.com/office/officeart/2005/8/layout/process1"/>
    <dgm:cxn modelId="{483118B9-17D0-4E1C-8904-063E18D57221}" type="presParOf" srcId="{8A5CF0CE-3323-464D-9C63-05C1BDB053F5}" destId="{5FA465F6-7607-499F-BFB2-52F4E071FB67}" srcOrd="0" destOrd="0" presId="urn:microsoft.com/office/officeart/2005/8/layout/process1"/>
    <dgm:cxn modelId="{288D2935-98F5-4174-BD61-F96BD6046FA6}" type="presParOf" srcId="{BF708676-7EFC-4C81-9D3A-3E677EAC1C7B}" destId="{552FB8E7-A5FB-4CC3-94C3-CE0BDF19F9F1}" srcOrd="2" destOrd="0" presId="urn:microsoft.com/office/officeart/2005/8/layout/process1"/>
    <dgm:cxn modelId="{BF47A246-B5BD-460C-B0C4-6FDA44AB195F}" type="presParOf" srcId="{BF708676-7EFC-4C81-9D3A-3E677EAC1C7B}" destId="{353C3794-50AA-4D44-83C9-CE28317C3317}" srcOrd="3" destOrd="0" presId="urn:microsoft.com/office/officeart/2005/8/layout/process1"/>
    <dgm:cxn modelId="{7F50D555-5517-4755-B8CC-9D0F44DE62AF}" type="presParOf" srcId="{353C3794-50AA-4D44-83C9-CE28317C3317}" destId="{5AFF040D-0639-4120-9E39-DA822CF9F321}" srcOrd="0" destOrd="0" presId="urn:microsoft.com/office/officeart/2005/8/layout/process1"/>
    <dgm:cxn modelId="{1A6A03AE-BF20-466D-A375-A279BB96F0CC}" type="presParOf" srcId="{BF708676-7EFC-4C81-9D3A-3E677EAC1C7B}" destId="{A1E15D63-E1FF-4A28-A04F-A2B65927BC31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1DEAC9-5D4C-4A6A-A44E-082A26F60596}">
      <dsp:nvSpPr>
        <dsp:cNvPr id="0" name=""/>
        <dsp:cNvSpPr/>
      </dsp:nvSpPr>
      <dsp:spPr>
        <a:xfrm>
          <a:off x="6060" y="30140"/>
          <a:ext cx="1811297" cy="15962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b="1" kern="1200">
              <a:solidFill>
                <a:srgbClr val="FF0000"/>
              </a:solidFill>
            </a:rPr>
            <a:t>立项</a:t>
          </a:r>
        </a:p>
      </dsp:txBody>
      <dsp:txXfrm>
        <a:off x="52811" y="76891"/>
        <a:ext cx="1717795" cy="1502703"/>
      </dsp:txXfrm>
    </dsp:sp>
    <dsp:sp modelId="{8A5CF0CE-3323-464D-9C63-05C1BDB053F5}">
      <dsp:nvSpPr>
        <dsp:cNvPr id="0" name=""/>
        <dsp:cNvSpPr/>
      </dsp:nvSpPr>
      <dsp:spPr>
        <a:xfrm>
          <a:off x="1998486" y="603642"/>
          <a:ext cx="383994" cy="4492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900" kern="1200"/>
        </a:p>
      </dsp:txBody>
      <dsp:txXfrm>
        <a:off x="1998486" y="693482"/>
        <a:ext cx="268796" cy="269521"/>
      </dsp:txXfrm>
    </dsp:sp>
    <dsp:sp modelId="{552FB8E7-A5FB-4CC3-94C3-CE0BDF19F9F1}">
      <dsp:nvSpPr>
        <dsp:cNvPr id="0" name=""/>
        <dsp:cNvSpPr/>
      </dsp:nvSpPr>
      <dsp:spPr>
        <a:xfrm>
          <a:off x="2541875" y="30140"/>
          <a:ext cx="1811297" cy="15962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b="1" kern="1200">
              <a:solidFill>
                <a:srgbClr val="FF0000"/>
              </a:solidFill>
            </a:rPr>
            <a:t>可行性分析</a:t>
          </a:r>
        </a:p>
      </dsp:txBody>
      <dsp:txXfrm>
        <a:off x="2588626" y="76891"/>
        <a:ext cx="1717795" cy="1502703"/>
      </dsp:txXfrm>
    </dsp:sp>
    <dsp:sp modelId="{353C3794-50AA-4D44-83C9-CE28317C3317}">
      <dsp:nvSpPr>
        <dsp:cNvPr id="0" name=""/>
        <dsp:cNvSpPr/>
      </dsp:nvSpPr>
      <dsp:spPr>
        <a:xfrm>
          <a:off x="4534302" y="603642"/>
          <a:ext cx="383994" cy="4492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900" kern="1200"/>
        </a:p>
      </dsp:txBody>
      <dsp:txXfrm>
        <a:off x="4534302" y="693482"/>
        <a:ext cx="268796" cy="269521"/>
      </dsp:txXfrm>
    </dsp:sp>
    <dsp:sp modelId="{A1E15D63-E1FF-4A28-A04F-A2B65927BC31}">
      <dsp:nvSpPr>
        <dsp:cNvPr id="0" name=""/>
        <dsp:cNvSpPr/>
      </dsp:nvSpPr>
      <dsp:spPr>
        <a:xfrm>
          <a:off x="5077691" y="30140"/>
          <a:ext cx="1811297" cy="15962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b="1" kern="1200">
              <a:solidFill>
                <a:srgbClr val="FF0000"/>
              </a:solidFill>
            </a:rPr>
            <a:t>设计</a:t>
          </a:r>
        </a:p>
      </dsp:txBody>
      <dsp:txXfrm>
        <a:off x="5124442" y="76891"/>
        <a:ext cx="1717795" cy="15027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1DEAC9-5D4C-4A6A-A44E-082A26F60596}">
      <dsp:nvSpPr>
        <dsp:cNvPr id="0" name=""/>
        <dsp:cNvSpPr/>
      </dsp:nvSpPr>
      <dsp:spPr>
        <a:xfrm>
          <a:off x="6060" y="114471"/>
          <a:ext cx="1811297" cy="15157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b="1" kern="1200" smtClean="0">
              <a:solidFill>
                <a:srgbClr val="FF0000"/>
              </a:solidFill>
            </a:rPr>
            <a:t>招标</a:t>
          </a:r>
          <a:endParaRPr lang="zh-CN" altLang="en-US" sz="3600" b="1" kern="1200">
            <a:solidFill>
              <a:srgbClr val="FF0000"/>
            </a:solidFill>
          </a:endParaRPr>
        </a:p>
      </dsp:txBody>
      <dsp:txXfrm>
        <a:off x="50455" y="158866"/>
        <a:ext cx="1722507" cy="1426972"/>
      </dsp:txXfrm>
    </dsp:sp>
    <dsp:sp modelId="{8A5CF0CE-3323-464D-9C63-05C1BDB053F5}">
      <dsp:nvSpPr>
        <dsp:cNvPr id="0" name=""/>
        <dsp:cNvSpPr/>
      </dsp:nvSpPr>
      <dsp:spPr>
        <a:xfrm>
          <a:off x="1998486" y="647752"/>
          <a:ext cx="383994" cy="4492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900" kern="1200"/>
        </a:p>
      </dsp:txBody>
      <dsp:txXfrm>
        <a:off x="1998486" y="737592"/>
        <a:ext cx="268796" cy="269521"/>
      </dsp:txXfrm>
    </dsp:sp>
    <dsp:sp modelId="{552FB8E7-A5FB-4CC3-94C3-CE0BDF19F9F1}">
      <dsp:nvSpPr>
        <dsp:cNvPr id="0" name=""/>
        <dsp:cNvSpPr/>
      </dsp:nvSpPr>
      <dsp:spPr>
        <a:xfrm>
          <a:off x="2541875" y="137886"/>
          <a:ext cx="1811297" cy="14689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b="1" kern="1200">
              <a:solidFill>
                <a:srgbClr val="FF0000"/>
              </a:solidFill>
            </a:rPr>
            <a:t>施工</a:t>
          </a:r>
        </a:p>
      </dsp:txBody>
      <dsp:txXfrm>
        <a:off x="2584899" y="180910"/>
        <a:ext cx="1725249" cy="1382884"/>
      </dsp:txXfrm>
    </dsp:sp>
    <dsp:sp modelId="{353C3794-50AA-4D44-83C9-CE28317C3317}">
      <dsp:nvSpPr>
        <dsp:cNvPr id="0" name=""/>
        <dsp:cNvSpPr/>
      </dsp:nvSpPr>
      <dsp:spPr>
        <a:xfrm>
          <a:off x="4534302" y="647752"/>
          <a:ext cx="383994" cy="4492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900" kern="1200"/>
        </a:p>
      </dsp:txBody>
      <dsp:txXfrm>
        <a:off x="4534302" y="737592"/>
        <a:ext cx="268796" cy="269521"/>
      </dsp:txXfrm>
    </dsp:sp>
    <dsp:sp modelId="{A1E15D63-E1FF-4A28-A04F-A2B65927BC31}">
      <dsp:nvSpPr>
        <dsp:cNvPr id="0" name=""/>
        <dsp:cNvSpPr/>
      </dsp:nvSpPr>
      <dsp:spPr>
        <a:xfrm>
          <a:off x="5077691" y="125361"/>
          <a:ext cx="1811297" cy="14939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b="1" kern="1200">
              <a:solidFill>
                <a:srgbClr val="FF0000"/>
              </a:solidFill>
            </a:rPr>
            <a:t>验收</a:t>
          </a:r>
        </a:p>
      </dsp:txBody>
      <dsp:txXfrm>
        <a:off x="5121448" y="169118"/>
        <a:ext cx="1723783" cy="14064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EA5A1-33A5-46FA-8D89-D45EAB7A0925}" type="datetimeFigureOut">
              <a:rPr lang="zh-CN" altLang="en-US" smtClean="0"/>
              <a:t>2020/9/12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45DA-5375-401C-BD46-B1FD8426FE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9982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EA5A1-33A5-46FA-8D89-D45EAB7A0925}" type="datetimeFigureOut">
              <a:rPr lang="zh-CN" altLang="en-US" smtClean="0"/>
              <a:t>2020/9/12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45DA-5375-401C-BD46-B1FD8426FE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7459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F74EA5A1-33A5-46FA-8D89-D45EAB7A0925}" type="datetimeFigureOut">
              <a:rPr lang="zh-CN" altLang="en-US" smtClean="0"/>
              <a:t>2020/9/12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D45A45DA-5375-401C-BD46-B1FD8426FE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0610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7764" y="6356351"/>
            <a:ext cx="2741772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2020/9/12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6498" y="6356351"/>
            <a:ext cx="4112658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06118" y="6356351"/>
            <a:ext cx="2741772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0992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7764" y="6356351"/>
            <a:ext cx="2741772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2020/9/12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6498" y="6356351"/>
            <a:ext cx="4112658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06118" y="6356351"/>
            <a:ext cx="2741772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39032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EA5A1-33A5-46FA-8D89-D45EAB7A0925}" type="datetimeFigureOut">
              <a:rPr lang="zh-CN" altLang="en-US" smtClean="0"/>
              <a:t>2020/9/12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45DA-5375-401C-BD46-B1FD8426FE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1477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4EA5A1-33A5-46FA-8D89-D45EAB7A0925}" type="datetimeFigureOut">
              <a:rPr lang="zh-CN" altLang="en-US" smtClean="0"/>
              <a:t>2020/9/12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45A45DA-5375-401C-BD46-B1FD8426FE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60993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EA5A1-33A5-46FA-8D89-D45EAB7A0925}" type="datetimeFigureOut">
              <a:rPr lang="zh-CN" altLang="en-US" smtClean="0"/>
              <a:t>2020/9/12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45DA-5375-401C-BD46-B1FD8426FE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8969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EA5A1-33A5-46FA-8D89-D45EAB7A0925}" type="datetimeFigureOut">
              <a:rPr lang="zh-CN" altLang="en-US" smtClean="0"/>
              <a:t>2020/9/12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45DA-5375-401C-BD46-B1FD8426FE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3985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EA5A1-33A5-46FA-8D89-D45EAB7A0925}" type="datetimeFigureOut">
              <a:rPr lang="zh-CN" altLang="en-US" smtClean="0"/>
              <a:t>2020/9/12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45DA-5375-401C-BD46-B1FD8426FE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0783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EA5A1-33A5-46FA-8D89-D45EAB7A0925}" type="datetimeFigureOut">
              <a:rPr lang="zh-CN" altLang="en-US" smtClean="0"/>
              <a:t>2020/9/12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45DA-5375-401C-BD46-B1FD8426FE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9437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EA5A1-33A5-46FA-8D89-D45EAB7A0925}" type="datetimeFigureOut">
              <a:rPr lang="zh-CN" altLang="en-US" smtClean="0"/>
              <a:t>2020/9/12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45DA-5375-401C-BD46-B1FD8426FE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9987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EA5A1-33A5-46FA-8D89-D45EAB7A0925}" type="datetimeFigureOut">
              <a:rPr lang="zh-CN" altLang="en-US" smtClean="0"/>
              <a:t>2020/9/12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45DA-5375-401C-BD46-B1FD8426FE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346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F74EA5A1-33A5-46FA-8D89-D45EAB7A0925}" type="datetimeFigureOut">
              <a:rPr lang="zh-CN" altLang="en-US" smtClean="0"/>
              <a:t>2020/9/12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D45A45DA-5375-401C-BD46-B1FD8426FE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69011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Relationship Id="rId9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b="1" smtClean="0"/>
              <a:t>工程造价专业</a:t>
            </a:r>
            <a:endParaRPr lang="zh-CN" altLang="en-US" b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9541" y="4344922"/>
            <a:ext cx="9144000" cy="1309255"/>
          </a:xfrm>
        </p:spPr>
        <p:txBody>
          <a:bodyPr>
            <a:normAutofit fontScale="40000" lnSpcReduction="20000"/>
          </a:bodyPr>
          <a:lstStyle/>
          <a:p>
            <a:endParaRPr lang="en-US" altLang="zh-CN"/>
          </a:p>
          <a:p>
            <a:r>
              <a:rPr lang="zh-CN" altLang="en-US" sz="4500" b="1" smtClean="0"/>
              <a:t>城市建设系工程造价教研室</a:t>
            </a:r>
            <a:endParaRPr lang="en-US" altLang="zh-CN" sz="4500" b="1" smtClean="0"/>
          </a:p>
          <a:p>
            <a:endParaRPr lang="en-US" altLang="zh-CN" sz="4500" b="1"/>
          </a:p>
          <a:p>
            <a:r>
              <a:rPr lang="zh-CN" altLang="en-US" sz="4500" b="1" smtClean="0"/>
              <a:t>刘莉</a:t>
            </a:r>
            <a:endParaRPr lang="zh-CN" altLang="en-US" sz="4500" b="1"/>
          </a:p>
        </p:txBody>
      </p:sp>
      <p:sp>
        <p:nvSpPr>
          <p:cNvPr id="5" name="副标题 2"/>
          <p:cNvSpPr txBox="1">
            <a:spLocks/>
          </p:cNvSpPr>
          <p:nvPr/>
        </p:nvSpPr>
        <p:spPr>
          <a:xfrm>
            <a:off x="1615440" y="417898"/>
            <a:ext cx="9144000" cy="1309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zh-CN" smtClean="0"/>
          </a:p>
          <a:p>
            <a:r>
              <a:rPr lang="zh-CN" altLang="en-US" sz="3200" b="1" smtClean="0"/>
              <a:t>聊城市技师学院（聊城高级工程职业学校）</a:t>
            </a:r>
            <a:endParaRPr lang="en-US" altLang="zh-CN" sz="3200" b="1" smtClean="0"/>
          </a:p>
        </p:txBody>
      </p:sp>
    </p:spTree>
    <p:extLst>
      <p:ext uri="{BB962C8B-B14F-4D97-AF65-F5344CB8AC3E}">
        <p14:creationId xmlns:p14="http://schemas.microsoft.com/office/powerpoint/2010/main" val="1759174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400" b="1" cap="none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当前合作企业</a:t>
            </a:r>
            <a:r>
              <a:rPr lang="en-US" altLang="zh-CN" sz="4400" b="1" cap="none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----</a:t>
            </a:r>
            <a:r>
              <a:rPr lang="zh-CN" altLang="en-US" sz="4400" b="1" cap="none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教学实习或就业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1042" y="2011680"/>
            <a:ext cx="5398718" cy="4643728"/>
          </a:xfrm>
        </p:spPr>
        <p:txBody>
          <a:bodyPr>
            <a:normAutofit fontScale="77500" lnSpcReduction="20000"/>
          </a:bodyPr>
          <a:lstStyle/>
          <a:p>
            <a:r>
              <a:rPr lang="zh-CN" altLang="zh-CN" sz="2900" b="1"/>
              <a:t>山东聊建集团有限公司</a:t>
            </a:r>
          </a:p>
          <a:p>
            <a:r>
              <a:rPr lang="zh-CN" altLang="zh-CN" sz="2900" b="1"/>
              <a:t>聊城层峰建设监理咨询有限公司</a:t>
            </a:r>
          </a:p>
          <a:p>
            <a:r>
              <a:rPr lang="zh-CN" altLang="zh-CN" sz="2900" b="1"/>
              <a:t>聊城九洲建设有限公司</a:t>
            </a:r>
          </a:p>
          <a:p>
            <a:r>
              <a:rPr lang="zh-CN" altLang="zh-CN" sz="2900" b="1"/>
              <a:t>聊城市传鹏公路有限公司</a:t>
            </a:r>
          </a:p>
          <a:p>
            <a:r>
              <a:rPr lang="zh-CN" altLang="zh-CN" sz="2900" b="1"/>
              <a:t>聊城市公路工程总公司第二工程处</a:t>
            </a:r>
          </a:p>
          <a:p>
            <a:r>
              <a:rPr lang="zh-CN" altLang="zh-CN" sz="2900" b="1"/>
              <a:t>聊城市龙豪建筑安装工程有限公司</a:t>
            </a:r>
          </a:p>
          <a:p>
            <a:r>
              <a:rPr lang="zh-CN" altLang="zh-CN" sz="2900" b="1"/>
              <a:t>聊城市新城建设工程监理有限公司</a:t>
            </a:r>
          </a:p>
          <a:p>
            <a:r>
              <a:rPr lang="zh-CN" altLang="zh-CN" sz="2900" b="1"/>
              <a:t>聊城市新江源置业有限公司</a:t>
            </a:r>
          </a:p>
          <a:p>
            <a:r>
              <a:rPr lang="zh-CN" altLang="zh-CN" sz="2900" b="1"/>
              <a:t>山东省旗舰建设集团有限公司</a:t>
            </a:r>
          </a:p>
          <a:p>
            <a:r>
              <a:rPr lang="zh-CN" altLang="zh-CN" sz="2900" b="1"/>
              <a:t>山东金蔡伦纸业有限公司</a:t>
            </a:r>
          </a:p>
          <a:p>
            <a:r>
              <a:rPr lang="zh-CN" altLang="zh-CN" sz="2900" b="1"/>
              <a:t>山东聊城现代建设有限公司</a:t>
            </a:r>
            <a:endParaRPr lang="zh-CN" altLang="zh-CN" b="1"/>
          </a:p>
          <a:p>
            <a:endParaRPr lang="zh-CN" altLang="en-US"/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6225436" y="2011680"/>
            <a:ext cx="5210827" cy="464372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Char char="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00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46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9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zh-CN" b="1" smtClean="0"/>
              <a:t>山东聊建第一建设有限公司</a:t>
            </a:r>
          </a:p>
          <a:p>
            <a:r>
              <a:rPr lang="zh-CN" altLang="zh-CN" b="1" smtClean="0"/>
              <a:t>山东祥延俊建设项目管理有限公司</a:t>
            </a:r>
          </a:p>
          <a:p>
            <a:r>
              <a:rPr lang="zh-CN" altLang="zh-CN" b="1" smtClean="0"/>
              <a:t>山东天马招标代理有限公司</a:t>
            </a:r>
          </a:p>
          <a:p>
            <a:r>
              <a:rPr lang="zh-CN" altLang="zh-CN" b="1" smtClean="0"/>
              <a:t>聊城金冠工程咨询有限公司</a:t>
            </a:r>
          </a:p>
          <a:p>
            <a:r>
              <a:rPr lang="zh-CN" altLang="zh-CN" b="1" smtClean="0"/>
              <a:t>山东新鹏都建工集团有限公司</a:t>
            </a:r>
          </a:p>
          <a:p>
            <a:r>
              <a:rPr lang="zh-CN" altLang="zh-CN" b="1" smtClean="0"/>
              <a:t>山东聚源项目管理有限公司</a:t>
            </a:r>
          </a:p>
          <a:p>
            <a:r>
              <a:rPr lang="zh-CN" altLang="zh-CN" b="1" smtClean="0"/>
              <a:t>聊城市永创建筑工程有限公司</a:t>
            </a:r>
          </a:p>
          <a:p>
            <a:r>
              <a:rPr lang="zh-CN" altLang="zh-CN" b="1" smtClean="0"/>
              <a:t>山东正泰工业设备安装有限公司</a:t>
            </a:r>
          </a:p>
          <a:p>
            <a:r>
              <a:rPr lang="zh-CN" altLang="zh-CN" b="1" smtClean="0"/>
              <a:t>山东智筑侠信息科技有限公司</a:t>
            </a:r>
          </a:p>
          <a:p>
            <a:r>
              <a:rPr lang="zh-CN" altLang="zh-CN" b="1" smtClean="0"/>
              <a:t>莘县东方建业有限公司</a:t>
            </a:r>
          </a:p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535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114479" y="2153315"/>
            <a:ext cx="6823966" cy="2553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7996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工程造价专业介绍就到这里</a:t>
            </a:r>
            <a:endParaRPr lang="zh-CN" altLang="en-US" sz="7996" dirty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隶书" panose="02010509060101010101" charset="-122"/>
              <a:ea typeface="隶书" panose="02010509060101010101" charset="-122"/>
              <a:cs typeface="隶书" panose="02010509060101010101" charset="-122"/>
            </a:endParaRPr>
          </a:p>
        </p:txBody>
      </p:sp>
      <p:sp>
        <p:nvSpPr>
          <p:cNvPr id="3" name="竖卷形 2"/>
          <p:cNvSpPr/>
          <p:nvPr/>
        </p:nvSpPr>
        <p:spPr>
          <a:xfrm>
            <a:off x="8366848" y="1458352"/>
            <a:ext cx="3127016" cy="4568985"/>
          </a:xfrm>
          <a:prstGeom prst="verticalScroll">
            <a:avLst/>
          </a:prstGeom>
          <a:solidFill>
            <a:srgbClr val="CD1F0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9595" dirty="0">
                <a:latin typeface="华文隶书" panose="02010800040101010101" charset="-122"/>
                <a:ea typeface="华文隶书" panose="02010800040101010101" charset="-122"/>
              </a:rPr>
              <a:t>谢</a:t>
            </a:r>
            <a:endParaRPr lang="en-US" altLang="zh-CN" sz="9595" dirty="0">
              <a:latin typeface="华文隶书" panose="02010800040101010101" charset="-122"/>
              <a:ea typeface="华文隶书" panose="02010800040101010101" charset="-122"/>
            </a:endParaRPr>
          </a:p>
          <a:p>
            <a:pPr algn="ctr">
              <a:defRPr/>
            </a:pPr>
            <a:r>
              <a:rPr lang="zh-CN" altLang="en-US" sz="9595" dirty="0">
                <a:latin typeface="华文隶书" panose="02010800040101010101" charset="-122"/>
                <a:ea typeface="华文隶书" panose="02010800040101010101" charset="-122"/>
              </a:rPr>
              <a:t>谢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736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898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400" b="1" cap="none" noProof="1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工程造价服务的方向</a:t>
            </a:r>
            <a:endParaRPr lang="zh-CN" altLang="en-US" sz="4400" b="1" cap="none" noProof="1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05383" y="2580362"/>
            <a:ext cx="9784080" cy="3149878"/>
          </a:xfrm>
        </p:spPr>
        <p:txBody>
          <a:bodyPr>
            <a:normAutofit fontScale="92500"/>
          </a:bodyPr>
          <a:lstStyle/>
          <a:p>
            <a:r>
              <a:rPr lang="zh-CN" altLang="en-US" sz="3600" smtClean="0"/>
              <a:t>            </a:t>
            </a:r>
            <a:r>
              <a:rPr lang="zh-CN" altLang="en-US" sz="4400" b="1" smtClean="0"/>
              <a:t>工</a:t>
            </a:r>
            <a:r>
              <a:rPr lang="zh-CN" altLang="en-US" sz="4400" b="1"/>
              <a:t>程造价行业可分为</a:t>
            </a:r>
            <a:r>
              <a:rPr lang="zh-CN" altLang="en-US" sz="4400" b="1">
                <a:solidFill>
                  <a:srgbClr val="FFFF00"/>
                </a:solidFill>
              </a:rPr>
              <a:t>房屋建筑</a:t>
            </a:r>
            <a:r>
              <a:rPr lang="zh-CN" altLang="en-US" sz="4400" b="1"/>
              <a:t>工程造价、</a:t>
            </a:r>
            <a:r>
              <a:rPr lang="zh-CN" altLang="en-US" sz="4400" b="1">
                <a:solidFill>
                  <a:srgbClr val="FFFF00"/>
                </a:solidFill>
              </a:rPr>
              <a:t>市政</a:t>
            </a:r>
            <a:r>
              <a:rPr lang="zh-CN" altLang="en-US" sz="4400" b="1"/>
              <a:t>建设工程造价</a:t>
            </a:r>
            <a:r>
              <a:rPr lang="zh-CN" altLang="en-US" sz="4400" b="1" smtClean="0"/>
              <a:t>、</a:t>
            </a:r>
            <a:r>
              <a:rPr lang="zh-CN" altLang="en-US" sz="4400" b="1" smtClean="0">
                <a:solidFill>
                  <a:srgbClr val="FFFF00"/>
                </a:solidFill>
              </a:rPr>
              <a:t>公</a:t>
            </a:r>
            <a:r>
              <a:rPr lang="zh-CN" altLang="en-US" sz="4400" b="1">
                <a:solidFill>
                  <a:srgbClr val="FFFF00"/>
                </a:solidFill>
              </a:rPr>
              <a:t>路</a:t>
            </a:r>
            <a:r>
              <a:rPr lang="zh-CN" altLang="en-US" sz="4400" b="1"/>
              <a:t>建设工程造价、</a:t>
            </a:r>
            <a:r>
              <a:rPr lang="zh-CN" altLang="en-US" sz="4400" b="1">
                <a:solidFill>
                  <a:srgbClr val="FFFF00"/>
                </a:solidFill>
              </a:rPr>
              <a:t>铁路</a:t>
            </a:r>
            <a:r>
              <a:rPr lang="zh-CN" altLang="en-US" sz="4400" b="1"/>
              <a:t>建设工程造价、</a:t>
            </a:r>
            <a:r>
              <a:rPr lang="zh-CN" altLang="en-US" sz="4400" b="1">
                <a:solidFill>
                  <a:srgbClr val="FFFF00"/>
                </a:solidFill>
              </a:rPr>
              <a:t>城市交通</a:t>
            </a:r>
            <a:r>
              <a:rPr lang="zh-CN" altLang="en-US" sz="4400" b="1"/>
              <a:t>建设工程造</a:t>
            </a:r>
            <a:r>
              <a:rPr lang="zh-CN" altLang="en-US" sz="4400" b="1" smtClean="0"/>
              <a:t>价、</a:t>
            </a:r>
            <a:r>
              <a:rPr lang="zh-CN" altLang="en-US" sz="4400" b="1" smtClean="0">
                <a:solidFill>
                  <a:srgbClr val="FFFF00"/>
                </a:solidFill>
              </a:rPr>
              <a:t>水利</a:t>
            </a:r>
            <a:r>
              <a:rPr lang="zh-CN" altLang="en-US" sz="4400" b="1">
                <a:solidFill>
                  <a:srgbClr val="FFFF00"/>
                </a:solidFill>
              </a:rPr>
              <a:t>水电</a:t>
            </a:r>
            <a:r>
              <a:rPr lang="zh-CN" altLang="en-US" sz="4400" b="1" smtClean="0"/>
              <a:t>建</a:t>
            </a:r>
            <a:r>
              <a:rPr lang="zh-CN" altLang="en-US" sz="4400" b="1"/>
              <a:t>设工程</a:t>
            </a:r>
            <a:r>
              <a:rPr lang="zh-CN" altLang="en-US" sz="4400" b="1"/>
              <a:t>造</a:t>
            </a:r>
            <a:r>
              <a:rPr lang="zh-CN" altLang="en-US" sz="4400" b="1" smtClean="0"/>
              <a:t>价、</a:t>
            </a:r>
            <a:r>
              <a:rPr lang="zh-CN" altLang="en-US" sz="4400" b="1">
                <a:solidFill>
                  <a:srgbClr val="FFFF00"/>
                </a:solidFill>
              </a:rPr>
              <a:t>矿业</a:t>
            </a:r>
            <a:r>
              <a:rPr lang="zh-CN" altLang="en-US" sz="4400" b="1"/>
              <a:t>建设工程造价</a:t>
            </a:r>
            <a:r>
              <a:rPr lang="zh-CN" altLang="en-US" sz="4400" b="1"/>
              <a:t>、</a:t>
            </a:r>
            <a:r>
              <a:rPr lang="zh-CN" altLang="en-US" sz="4400" b="1">
                <a:solidFill>
                  <a:srgbClr val="FFFF00"/>
                </a:solidFill>
              </a:rPr>
              <a:t>机电</a:t>
            </a:r>
            <a:r>
              <a:rPr lang="zh-CN" altLang="en-US" sz="4400" b="1"/>
              <a:t>建设工程</a:t>
            </a:r>
            <a:r>
              <a:rPr lang="zh-CN" altLang="en-US" sz="4400" b="1"/>
              <a:t>造</a:t>
            </a:r>
            <a:r>
              <a:rPr lang="zh-CN" altLang="en-US" sz="4400" b="1" smtClean="0"/>
              <a:t>价</a:t>
            </a:r>
            <a:r>
              <a:rPr lang="zh-CN" altLang="en-US" sz="4400" b="1"/>
              <a:t>等</a:t>
            </a:r>
            <a:r>
              <a:rPr lang="zh-CN" altLang="en-US" sz="4400" b="1" smtClean="0"/>
              <a:t>。</a:t>
            </a:r>
            <a:endParaRPr lang="zh-CN" altLang="en-US" sz="4400" b="1"/>
          </a:p>
        </p:txBody>
      </p:sp>
    </p:spTree>
    <p:extLst>
      <p:ext uri="{BB962C8B-B14F-4D97-AF65-F5344CB8AC3E}">
        <p14:creationId xmlns:p14="http://schemas.microsoft.com/office/powerpoint/2010/main" val="96222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Picture 2" descr="I:\2018.01项目教学\校园平面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9085" y="38178"/>
            <a:ext cx="8064615" cy="6819822"/>
          </a:xfrm>
          <a:prstGeom prst="rect">
            <a:avLst/>
          </a:prstGeom>
          <a:solidFill>
            <a:srgbClr val="FF0000"/>
          </a:solidFill>
          <a:extLst/>
        </p:spPr>
      </p:pic>
      <p:sp>
        <p:nvSpPr>
          <p:cNvPr id="6" name="圆角矩形 5"/>
          <p:cNvSpPr/>
          <p:nvPr/>
        </p:nvSpPr>
        <p:spPr>
          <a:xfrm>
            <a:off x="9204960" y="4789932"/>
            <a:ext cx="846627" cy="566929"/>
          </a:xfrm>
          <a:prstGeom prst="roundRect">
            <a:avLst/>
          </a:prstGeom>
          <a:solidFill>
            <a:srgbClr val="FF00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smtClean="0"/>
              <a:t>培训楼</a:t>
            </a:r>
            <a:endParaRPr lang="zh-CN" altLang="en-US" b="1"/>
          </a:p>
        </p:txBody>
      </p:sp>
    </p:spTree>
    <p:extLst>
      <p:ext uri="{BB962C8B-B14F-4D97-AF65-F5344CB8AC3E}">
        <p14:creationId xmlns:p14="http://schemas.microsoft.com/office/powerpoint/2010/main" val="1473154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示 1"/>
          <p:cNvGraphicFramePr/>
          <p:nvPr>
            <p:extLst>
              <p:ext uri="{D42A27DB-BD31-4B8C-83A1-F6EECF244321}">
                <p14:modId xmlns:p14="http://schemas.microsoft.com/office/powerpoint/2010/main" val="1769242535"/>
              </p:ext>
            </p:extLst>
          </p:nvPr>
        </p:nvGraphicFramePr>
        <p:xfrm>
          <a:off x="208171" y="2091231"/>
          <a:ext cx="6895049" cy="16564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101156436"/>
              </p:ext>
            </p:extLst>
          </p:nvPr>
        </p:nvGraphicFramePr>
        <p:xfrm>
          <a:off x="5148032" y="4978637"/>
          <a:ext cx="6895049" cy="17447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0" name="标题 1"/>
          <p:cNvSpPr>
            <a:spLocks noGrp="1"/>
          </p:cNvSpPr>
          <p:nvPr>
            <p:ph type="title" idx="4294967295"/>
          </p:nvPr>
        </p:nvSpPr>
        <p:spPr>
          <a:xfrm>
            <a:off x="451358" y="149412"/>
            <a:ext cx="9784080" cy="1508760"/>
          </a:xfrm>
        </p:spPr>
        <p:txBody>
          <a:bodyPr>
            <a:normAutofit/>
          </a:bodyPr>
          <a:lstStyle/>
          <a:p>
            <a:r>
              <a:rPr lang="zh-CN" altLang="en-US" sz="4400" smtClean="0">
                <a:solidFill>
                  <a:srgbClr val="00B0F0"/>
                </a:solidFill>
              </a:rPr>
              <a:t>工程项目建设流程</a:t>
            </a:r>
            <a:endParaRPr lang="zh-CN" altLang="en-US" sz="4400">
              <a:solidFill>
                <a:srgbClr val="00B0F0"/>
              </a:solidFill>
            </a:endParaRPr>
          </a:p>
        </p:txBody>
      </p:sp>
      <p:sp>
        <p:nvSpPr>
          <p:cNvPr id="28672" name="下箭头 28671"/>
          <p:cNvSpPr/>
          <p:nvPr/>
        </p:nvSpPr>
        <p:spPr>
          <a:xfrm>
            <a:off x="5900932" y="3952355"/>
            <a:ext cx="525338" cy="102628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673" name="等腰三角形 28672"/>
          <p:cNvSpPr/>
          <p:nvPr/>
        </p:nvSpPr>
        <p:spPr>
          <a:xfrm>
            <a:off x="3248599" y="3811259"/>
            <a:ext cx="814191" cy="739036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等腰三角形 52"/>
          <p:cNvSpPr/>
          <p:nvPr/>
        </p:nvSpPr>
        <p:spPr>
          <a:xfrm rot="3732671">
            <a:off x="8236729" y="4084172"/>
            <a:ext cx="814191" cy="739036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等腰三角形 53"/>
          <p:cNvSpPr/>
          <p:nvPr/>
        </p:nvSpPr>
        <p:spPr>
          <a:xfrm rot="20009714">
            <a:off x="4054621" y="5293506"/>
            <a:ext cx="814191" cy="739036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675" name="文本框 28674"/>
          <p:cNvSpPr txBox="1"/>
          <p:nvPr/>
        </p:nvSpPr>
        <p:spPr>
          <a:xfrm>
            <a:off x="2345261" y="4180777"/>
            <a:ext cx="8392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chemeClr val="bg1"/>
                </a:solidFill>
              </a:rPr>
              <a:t>概算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9042930" y="4180777"/>
            <a:ext cx="8392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rgbClr val="FFC000"/>
                </a:solidFill>
              </a:rPr>
              <a:t>结算</a:t>
            </a:r>
            <a:endParaRPr lang="zh-CN" altLang="en-US" sz="2400" b="1">
              <a:solidFill>
                <a:srgbClr val="FFC000"/>
              </a:solidFill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3355777" y="5348763"/>
            <a:ext cx="8392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预算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788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3" grpId="0" animBg="1"/>
      <p:bldP spid="53" grpId="0" animBg="1"/>
      <p:bldP spid="54" grpId="0" animBg="1"/>
      <p:bldP spid="28675" grpId="0"/>
      <p:bldP spid="58" grpId="0"/>
      <p:bldP spid="5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6400" y="284176"/>
            <a:ext cx="11506200" cy="1508760"/>
          </a:xfrm>
        </p:spPr>
        <p:txBody>
          <a:bodyPr>
            <a:normAutofit/>
          </a:bodyPr>
          <a:lstStyle/>
          <a:p>
            <a:r>
              <a:rPr lang="zh-CN" altLang="en-US" sz="4400" b="1" cap="none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工程造价专</a:t>
            </a:r>
            <a:r>
              <a:rPr lang="zh-CN" altLang="en-US" sz="4400" b="1" cap="none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业</a:t>
            </a:r>
            <a:r>
              <a:rPr lang="zh-CN" altLang="en-US" sz="4400" b="1" cap="none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培养</a:t>
            </a:r>
            <a:r>
              <a:rPr lang="zh-CN" altLang="en-US" sz="4400" b="1" cap="none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</a:t>
            </a:r>
            <a:r>
              <a:rPr lang="zh-CN" altLang="zh-CN" sz="4400" b="1" smtClean="0">
                <a:solidFill>
                  <a:srgbClr val="FF0000"/>
                </a:solidFill>
              </a:rPr>
              <a:t>应</a:t>
            </a:r>
            <a:r>
              <a:rPr lang="zh-CN" altLang="zh-CN" sz="4400" b="1">
                <a:solidFill>
                  <a:srgbClr val="FF0000"/>
                </a:solidFill>
              </a:rPr>
              <a:t>用型高级工程管理人才</a:t>
            </a:r>
            <a:endParaRPr lang="zh-CN" altLang="en-US" sz="4400" b="1" cap="none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23253" y="2279236"/>
            <a:ext cx="5015001" cy="4206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zh-CN" sz="3600" b="1"/>
              <a:t>施工企</a:t>
            </a:r>
            <a:r>
              <a:rPr lang="zh-CN" altLang="zh-CN" sz="3600" b="1" smtClean="0"/>
              <a:t>业</a:t>
            </a:r>
            <a:endParaRPr lang="en-US" altLang="zh-CN" sz="3600" b="1" smtClean="0"/>
          </a:p>
          <a:p>
            <a:pPr marL="0" indent="0">
              <a:buNone/>
            </a:pPr>
            <a:r>
              <a:rPr lang="zh-CN" altLang="zh-CN" sz="3600" b="1" smtClean="0"/>
              <a:t>工</a:t>
            </a:r>
            <a:r>
              <a:rPr lang="zh-CN" altLang="zh-CN" sz="3600" b="1"/>
              <a:t>程设计单</a:t>
            </a:r>
            <a:r>
              <a:rPr lang="zh-CN" altLang="zh-CN" sz="3600" b="1" smtClean="0"/>
              <a:t>位</a:t>
            </a:r>
            <a:endParaRPr lang="en-US" altLang="zh-CN" sz="3600" b="1" smtClean="0"/>
          </a:p>
          <a:p>
            <a:pPr marL="0" indent="0">
              <a:buNone/>
            </a:pPr>
            <a:r>
              <a:rPr lang="zh-CN" altLang="zh-CN" sz="3600" b="1" smtClean="0"/>
              <a:t>工</a:t>
            </a:r>
            <a:r>
              <a:rPr lang="zh-CN" altLang="zh-CN" sz="3600" b="1"/>
              <a:t>程造价咨询机</a:t>
            </a:r>
            <a:r>
              <a:rPr lang="zh-CN" altLang="zh-CN" sz="3600" b="1" smtClean="0"/>
              <a:t>构</a:t>
            </a:r>
            <a:endParaRPr lang="en-US" altLang="zh-CN" sz="3600" b="1" smtClean="0"/>
          </a:p>
          <a:p>
            <a:pPr marL="0" indent="0">
              <a:buNone/>
            </a:pPr>
            <a:r>
              <a:rPr lang="zh-CN" altLang="zh-CN" sz="3600" b="1" smtClean="0"/>
              <a:t>工</a:t>
            </a:r>
            <a:r>
              <a:rPr lang="zh-CN" altLang="zh-CN" sz="3600" b="1"/>
              <a:t>程审计部</a:t>
            </a:r>
            <a:r>
              <a:rPr lang="zh-CN" altLang="zh-CN" sz="3600" b="1" smtClean="0"/>
              <a:t>门</a:t>
            </a:r>
            <a:endParaRPr lang="en-US" altLang="zh-CN" sz="3600" b="1" smtClean="0"/>
          </a:p>
          <a:p>
            <a:pPr marL="0" indent="0">
              <a:buNone/>
            </a:pPr>
            <a:r>
              <a:rPr lang="zh-CN" altLang="zh-CN" sz="3600" b="1" smtClean="0"/>
              <a:t>金</a:t>
            </a:r>
            <a:r>
              <a:rPr lang="zh-CN" altLang="zh-CN" sz="3600" b="1"/>
              <a:t>融投资机</a:t>
            </a:r>
            <a:r>
              <a:rPr lang="zh-CN" altLang="zh-CN" sz="3600" b="1" smtClean="0"/>
              <a:t>构</a:t>
            </a:r>
            <a:endParaRPr lang="en-US" altLang="zh-CN" sz="3600" b="1" smtClean="0"/>
          </a:p>
          <a:p>
            <a:pPr marL="0" indent="0">
              <a:buNone/>
            </a:pPr>
            <a:r>
              <a:rPr lang="zh-CN" altLang="zh-CN" sz="3600" b="1" smtClean="0"/>
              <a:t>财</a:t>
            </a:r>
            <a:r>
              <a:rPr lang="zh-CN" altLang="zh-CN" sz="3600" b="1"/>
              <a:t>政和建设管理部门</a:t>
            </a:r>
            <a:endParaRPr lang="zh-CN" altLang="en-US" sz="3200"/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7671816" y="2279236"/>
            <a:ext cx="3186164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Char char="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00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46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9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zh-CN" sz="3600" b="1"/>
              <a:t>工程施工招投标文件编</a:t>
            </a:r>
            <a:r>
              <a:rPr lang="zh-CN" altLang="zh-CN" sz="3600" b="1" smtClean="0"/>
              <a:t>制</a:t>
            </a:r>
            <a:endParaRPr lang="en-US" altLang="zh-CN" sz="3600" b="1" smtClean="0"/>
          </a:p>
          <a:p>
            <a:endParaRPr lang="en-US" altLang="zh-CN" sz="3600" b="1" smtClean="0"/>
          </a:p>
          <a:p>
            <a:endParaRPr lang="en-US" altLang="zh-CN" sz="3600" b="1" smtClean="0"/>
          </a:p>
          <a:p>
            <a:pPr marL="0" indent="0">
              <a:buNone/>
            </a:pPr>
            <a:r>
              <a:rPr lang="zh-CN" altLang="zh-CN" sz="3600" b="1" smtClean="0"/>
              <a:t>工</a:t>
            </a:r>
            <a:r>
              <a:rPr lang="zh-CN" altLang="zh-CN" sz="3600" b="1"/>
              <a:t>程预决算制定及审查</a:t>
            </a:r>
            <a:endParaRPr lang="zh-CN" altLang="en-US" sz="3200"/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3438144" y="2908300"/>
            <a:ext cx="4184904" cy="1671143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2560320" y="2545436"/>
            <a:ext cx="5062728" cy="362864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4803648" y="2908300"/>
            <a:ext cx="2819400" cy="3089808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3438144" y="3262072"/>
            <a:ext cx="4331208" cy="186161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4272255" y="2908300"/>
            <a:ext cx="3359937" cy="998524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3438144" y="4623460"/>
            <a:ext cx="4331208" cy="5002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3438144" y="5123688"/>
            <a:ext cx="4282440" cy="762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4803648" y="5123688"/>
            <a:ext cx="2916936" cy="91064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4252926" y="3934078"/>
            <a:ext cx="3467658" cy="11896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2551176" y="2549804"/>
            <a:ext cx="5169408" cy="258051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3438144" y="2908300"/>
            <a:ext cx="4184904" cy="2291588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8164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0"/>
                            </p:stCondLst>
                            <p:childTnLst>
                              <p:par>
                                <p:cTn id="8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000"/>
                            </p:stCondLst>
                            <p:childTnLst>
                              <p:par>
                                <p:cTn id="9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000"/>
                            </p:stCondLst>
                            <p:childTnLst>
                              <p:par>
                                <p:cTn id="9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0"/>
                            </p:stCondLst>
                            <p:childTnLst>
                              <p:par>
                                <p:cTn id="10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000"/>
                            </p:stCondLst>
                            <p:childTnLst>
                              <p:par>
                                <p:cTn id="1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0" t="4046" r="2805" b="4031"/>
          <a:stretch/>
        </p:blipFill>
        <p:spPr>
          <a:xfrm>
            <a:off x="9852694" y="4001858"/>
            <a:ext cx="2357337" cy="2860806"/>
          </a:xfrm>
          <a:prstGeom prst="rect">
            <a:avLst/>
          </a:prstGeom>
        </p:spPr>
      </p:pic>
      <p:sp>
        <p:nvSpPr>
          <p:cNvPr id="57348" name="Oval 4"/>
          <p:cNvSpPr/>
          <p:nvPr/>
        </p:nvSpPr>
        <p:spPr>
          <a:xfrm>
            <a:off x="4156304" y="2999797"/>
            <a:ext cx="2701695" cy="2568507"/>
          </a:xfrm>
          <a:prstGeom prst="ellipse">
            <a:avLst/>
          </a:prstGeom>
          <a:noFill/>
          <a:ln w="63500" cap="flat" cmpd="sng">
            <a:solidFill>
              <a:schemeClr val="hlink"/>
            </a:solidFill>
            <a:prstDash val="sysDot"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1799" dirty="0">
              <a:latin typeface="Arial" panose="020B0604020202020204" pitchFamily="34" charset="0"/>
            </a:endParaRPr>
          </a:p>
        </p:txBody>
      </p:sp>
      <p:sp>
        <p:nvSpPr>
          <p:cNvPr id="57349" name="Oval 5"/>
          <p:cNvSpPr/>
          <p:nvPr/>
        </p:nvSpPr>
        <p:spPr>
          <a:xfrm>
            <a:off x="4599571" y="2178509"/>
            <a:ext cx="1815155" cy="1744072"/>
          </a:xfrm>
          <a:prstGeom prst="ellipse">
            <a:avLst/>
          </a:prstGeom>
          <a:solidFill>
            <a:srgbClr val="FFFF00"/>
          </a:solidFill>
          <a:ln w="50800" cap="flat" cmpd="sng">
            <a:solidFill>
              <a:schemeClr val="hlink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 eaLnBrk="1" latinLnBrk="1" hangingPunct="1"/>
            <a:endParaRPr lang="zh-CN" altLang="zh-CN" sz="2399" dirty="0">
              <a:latin typeface="Times New Roman" panose="02020603050405020304" pitchFamily="18" charset="0"/>
              <a:ea typeface="Gulim" panose="020B0600000101010101" pitchFamily="34" charset="-127"/>
            </a:endParaRPr>
          </a:p>
        </p:txBody>
      </p:sp>
      <p:sp>
        <p:nvSpPr>
          <p:cNvPr id="57350" name="Oval 6"/>
          <p:cNvSpPr/>
          <p:nvPr/>
        </p:nvSpPr>
        <p:spPr>
          <a:xfrm>
            <a:off x="2856040" y="4185394"/>
            <a:ext cx="1826579" cy="1745341"/>
          </a:xfrm>
          <a:prstGeom prst="ellipse">
            <a:avLst/>
          </a:prstGeom>
          <a:solidFill>
            <a:srgbClr val="FFFF00"/>
          </a:solidFill>
          <a:ln w="50800" cap="flat" cmpd="sng">
            <a:solidFill>
              <a:schemeClr val="hlink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1799" dirty="0">
              <a:latin typeface="Arial" panose="020B0604020202020204" pitchFamily="34" charset="0"/>
            </a:endParaRPr>
          </a:p>
        </p:txBody>
      </p:sp>
      <p:sp>
        <p:nvSpPr>
          <p:cNvPr id="57351" name="Oval 7"/>
          <p:cNvSpPr/>
          <p:nvPr/>
        </p:nvSpPr>
        <p:spPr>
          <a:xfrm>
            <a:off x="6346106" y="4090828"/>
            <a:ext cx="1934472" cy="1839907"/>
          </a:xfrm>
          <a:prstGeom prst="ellipse">
            <a:avLst/>
          </a:prstGeom>
          <a:solidFill>
            <a:srgbClr val="FFFF00"/>
          </a:solidFill>
          <a:ln w="50800" cap="flat" cmpd="sng">
            <a:solidFill>
              <a:schemeClr val="hlink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1799" dirty="0">
              <a:latin typeface="Arial" panose="020B0604020202020204" pitchFamily="34" charset="0"/>
            </a:endParaRPr>
          </a:p>
        </p:txBody>
      </p:sp>
      <p:sp>
        <p:nvSpPr>
          <p:cNvPr id="57352" name="Text Box 8"/>
          <p:cNvSpPr txBox="1"/>
          <p:nvPr/>
        </p:nvSpPr>
        <p:spPr>
          <a:xfrm>
            <a:off x="4858565" y="2461508"/>
            <a:ext cx="1326770" cy="1076577"/>
          </a:xfrm>
          <a:prstGeom prst="rect">
            <a:avLst/>
          </a:prstGeom>
          <a:noFill/>
          <a:ln w="9525">
            <a:noFill/>
          </a:ln>
          <a:effectLst>
            <a:glow rad="127000">
              <a:schemeClr val="accent1">
                <a:alpha val="44000"/>
              </a:schemeClr>
            </a:glo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algn="ctr" eaLnBrk="1" latinLnBrk="1" hangingPunct="1"/>
            <a:r>
              <a:rPr lang="zh-CN" altLang="en-US" sz="3198" b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charset="-122"/>
                <a:ea typeface="华文新魏" panose="02010800040101010101" pitchFamily="2" charset="-122"/>
                <a:sym typeface="+mn-ea"/>
              </a:rPr>
              <a:t>建筑工程</a:t>
            </a:r>
            <a:endParaRPr lang="zh-CN" altLang="en-US" sz="3198" b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charset="-122"/>
              <a:ea typeface="华文新魏" panose="02010800040101010101" pitchFamily="2" charset="-122"/>
              <a:sym typeface="+mn-ea"/>
            </a:endParaRPr>
          </a:p>
        </p:txBody>
      </p:sp>
      <p:sp>
        <p:nvSpPr>
          <p:cNvPr id="57353" name="Text Box 9"/>
          <p:cNvSpPr txBox="1"/>
          <p:nvPr/>
        </p:nvSpPr>
        <p:spPr>
          <a:xfrm>
            <a:off x="3164597" y="4491727"/>
            <a:ext cx="1209464" cy="1076577"/>
          </a:xfrm>
          <a:prstGeom prst="rect">
            <a:avLst/>
          </a:prstGeom>
          <a:noFill/>
          <a:ln w="9525">
            <a:noFill/>
          </a:ln>
          <a:effectLst>
            <a:glow rad="127000">
              <a:schemeClr val="accent1">
                <a:alpha val="44000"/>
              </a:schemeClr>
            </a:glow>
          </a:effectLst>
        </p:spPr>
        <p:txBody>
          <a:bodyPr wrap="square">
            <a:spAutoFit/>
          </a:bodyPr>
          <a:lstStyle/>
          <a:p>
            <a:pPr algn="ctr" latinLnBrk="1"/>
            <a:r>
              <a:rPr lang="zh-CN" altLang="en-US" sz="3198" b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charset="-122"/>
                <a:ea typeface="华文新魏" panose="02010800040101010101" pitchFamily="2" charset="-122"/>
                <a:sym typeface="+mn-ea"/>
              </a:rPr>
              <a:t>安装工</a:t>
            </a:r>
            <a:r>
              <a:rPr lang="zh-CN" altLang="en-US" sz="3198" b="1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charset="-122"/>
                <a:ea typeface="华文新魏" panose="02010800040101010101" pitchFamily="2" charset="-122"/>
                <a:sym typeface="+mn-ea"/>
              </a:rPr>
              <a:t>程</a:t>
            </a:r>
            <a:endParaRPr lang="zh-CN" altLang="en-US" sz="3198" b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charset="-122"/>
              <a:ea typeface="华文新魏" panose="02010800040101010101" pitchFamily="2" charset="-122"/>
              <a:sym typeface="+mn-ea"/>
            </a:endParaRPr>
          </a:p>
        </p:txBody>
      </p:sp>
      <p:sp>
        <p:nvSpPr>
          <p:cNvPr id="57355" name="Text Box 11"/>
          <p:cNvSpPr txBox="1"/>
          <p:nvPr/>
        </p:nvSpPr>
        <p:spPr>
          <a:xfrm>
            <a:off x="6325302" y="2144570"/>
            <a:ext cx="2487973" cy="107721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3200" b="1" smtClean="0">
                <a:latin typeface="Arial" panose="020B0604020202020204" charset="-122"/>
                <a:sym typeface="+mn-ea"/>
              </a:rPr>
              <a:t>主体工程</a:t>
            </a:r>
            <a:endParaRPr lang="zh-CN" altLang="en-US" sz="3200" b="1">
              <a:latin typeface="Arial" panose="020B0604020202020204" charset="-122"/>
              <a:sym typeface="+mn-ea"/>
            </a:endParaRPr>
          </a:p>
          <a:p>
            <a:pPr algn="ctr"/>
            <a:r>
              <a:rPr lang="zh-CN" altLang="en-US" sz="3200" b="1" smtClean="0">
                <a:latin typeface="Arial" panose="020B0604020202020204" charset="-122"/>
                <a:ea typeface="仿宋_GB2312" panose="02010609030101010101" pitchFamily="49" charset="-122"/>
                <a:sym typeface="+mn-ea"/>
              </a:rPr>
              <a:t>装饰工程</a:t>
            </a:r>
            <a:endParaRPr lang="zh-CN" altLang="en-US" sz="3200" b="1" dirty="0">
              <a:latin typeface="Arial" panose="020B0604020202020204" charset="-122"/>
              <a:ea typeface="仿宋_GB2312" panose="02010609030101010101" pitchFamily="49" charset="-122"/>
              <a:sym typeface="+mn-ea"/>
            </a:endParaRPr>
          </a:p>
        </p:txBody>
      </p:sp>
      <p:sp>
        <p:nvSpPr>
          <p:cNvPr id="13" name="标题 1"/>
          <p:cNvSpPr txBox="1">
            <a:spLocks/>
          </p:cNvSpPr>
          <p:nvPr/>
        </p:nvSpPr>
        <p:spPr>
          <a:xfrm>
            <a:off x="629910" y="550065"/>
            <a:ext cx="9784080" cy="150876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400" b="1" cap="none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目前我校工程造价教学方向</a:t>
            </a:r>
            <a:endParaRPr lang="zh-CN" altLang="en-US" sz="4400" b="1" cap="none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4" name="Text Box 9"/>
          <p:cNvSpPr txBox="1"/>
          <p:nvPr/>
        </p:nvSpPr>
        <p:spPr>
          <a:xfrm>
            <a:off x="6708610" y="4472492"/>
            <a:ext cx="1209464" cy="1076577"/>
          </a:xfrm>
          <a:prstGeom prst="rect">
            <a:avLst/>
          </a:prstGeom>
          <a:noFill/>
          <a:ln w="9525">
            <a:noFill/>
          </a:ln>
          <a:effectLst>
            <a:glow rad="127000">
              <a:schemeClr val="accent1">
                <a:alpha val="44000"/>
              </a:schemeClr>
            </a:glow>
          </a:effectLst>
        </p:spPr>
        <p:txBody>
          <a:bodyPr wrap="square">
            <a:spAutoFit/>
          </a:bodyPr>
          <a:lstStyle/>
          <a:p>
            <a:pPr algn="ctr" latinLnBrk="1"/>
            <a:r>
              <a:rPr lang="zh-CN" altLang="en-US" sz="3198" b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charset="-122"/>
                <a:ea typeface="华文新魏" panose="02010800040101010101" pitchFamily="2" charset="-122"/>
                <a:sym typeface="+mn-ea"/>
              </a:rPr>
              <a:t>市政工</a:t>
            </a:r>
            <a:r>
              <a:rPr lang="zh-CN" altLang="en-US" sz="3198" b="1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charset="-122"/>
                <a:ea typeface="华文新魏" panose="02010800040101010101" pitchFamily="2" charset="-122"/>
                <a:sym typeface="+mn-ea"/>
              </a:rPr>
              <a:t>程</a:t>
            </a:r>
            <a:endParaRPr lang="zh-CN" altLang="en-US" sz="3198" b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charset="-122"/>
              <a:ea typeface="华文新魏" panose="02010800040101010101" pitchFamily="2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0" t="4046" r="2805" b="4031"/>
          <a:stretch/>
        </p:blipFill>
        <p:spPr>
          <a:xfrm>
            <a:off x="-115588" y="4037891"/>
            <a:ext cx="2357337" cy="286080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6" r="13807"/>
          <a:stretch/>
        </p:blipFill>
        <p:spPr>
          <a:xfrm>
            <a:off x="-77225" y="1765300"/>
            <a:ext cx="2164950" cy="29715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1" r="14904"/>
          <a:stretch/>
        </p:blipFill>
        <p:spPr>
          <a:xfrm>
            <a:off x="9175779" y="3069925"/>
            <a:ext cx="2336800" cy="333375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7331" y="13562"/>
            <a:ext cx="2552700" cy="34036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15" r="14899"/>
          <a:stretch/>
        </p:blipFill>
        <p:spPr>
          <a:xfrm>
            <a:off x="8245288" y="148366"/>
            <a:ext cx="2283397" cy="312424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846131" cy="246150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48" t="12667" r="18352" b="8000"/>
          <a:stretch/>
        </p:blipFill>
        <p:spPr>
          <a:xfrm>
            <a:off x="6478626" y="148366"/>
            <a:ext cx="2438400" cy="302260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054" y="4001858"/>
            <a:ext cx="1934123" cy="2792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377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7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7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000"/>
                            </p:stCondLst>
                            <p:childTnLst>
                              <p:par>
                                <p:cTn id="8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8" grpId="0" bldLvl="0" animBg="1"/>
      <p:bldP spid="57349" grpId="0" bldLvl="0" animBg="1"/>
      <p:bldP spid="57350" grpId="0" bldLvl="0" animBg="1"/>
      <p:bldP spid="57351" grpId="0" bldLvl="0" animBg="1"/>
      <p:bldP spid="57352" grpId="0" bldLvl="0" animBg="1"/>
      <p:bldP spid="57353" grpId="0" bldLvl="0" animBg="1"/>
      <p:bldP spid="57355" grpId="0"/>
      <p:bldP spid="14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7767" y="284176"/>
            <a:ext cx="6869773" cy="1508760"/>
          </a:xfrm>
        </p:spPr>
        <p:txBody>
          <a:bodyPr>
            <a:normAutofit/>
          </a:bodyPr>
          <a:lstStyle/>
          <a:p>
            <a:r>
              <a:rPr lang="zh-CN" altLang="en-US" sz="4400" b="1" cap="none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工程造价专</a:t>
            </a:r>
            <a:r>
              <a:rPr lang="zh-CN" altLang="en-US" sz="4400" b="1" cap="none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业学习内</a:t>
            </a:r>
            <a:r>
              <a:rPr lang="zh-CN" altLang="en-US" sz="4400" b="1" cap="none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容</a:t>
            </a:r>
          </a:p>
        </p:txBody>
      </p:sp>
      <p:sp>
        <p:nvSpPr>
          <p:cNvPr id="4" name="内容占位符 2"/>
          <p:cNvSpPr txBox="1">
            <a:spLocks noGrp="1"/>
          </p:cNvSpPr>
          <p:nvPr>
            <p:ph idx="1"/>
          </p:nvPr>
        </p:nvSpPr>
        <p:spPr>
          <a:xfrm>
            <a:off x="451357" y="2199571"/>
            <a:ext cx="2636310" cy="42062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Char char="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00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46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9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zh-CN" sz="3600" b="1"/>
              <a:t>工程施工</a:t>
            </a:r>
            <a:r>
              <a:rPr lang="zh-CN" altLang="zh-CN" sz="3600" b="1" smtClean="0"/>
              <a:t>招标</a:t>
            </a:r>
            <a:r>
              <a:rPr lang="zh-CN" altLang="zh-CN" sz="3600" b="1"/>
              <a:t>文件编</a:t>
            </a:r>
            <a:r>
              <a:rPr lang="zh-CN" altLang="zh-CN" sz="3600" b="1" smtClean="0"/>
              <a:t>制</a:t>
            </a:r>
            <a:endParaRPr lang="en-US" altLang="zh-CN" sz="3600" b="1" smtClean="0"/>
          </a:p>
          <a:p>
            <a:pPr marL="0" indent="0">
              <a:buNone/>
            </a:pPr>
            <a:r>
              <a:rPr lang="zh-CN" altLang="zh-CN" sz="3600" b="1"/>
              <a:t>工程施</a:t>
            </a:r>
            <a:r>
              <a:rPr lang="zh-CN" altLang="zh-CN" sz="3600" b="1"/>
              <a:t>工投</a:t>
            </a:r>
            <a:r>
              <a:rPr lang="zh-CN" altLang="zh-CN" sz="3600" b="1"/>
              <a:t>标文件编制</a:t>
            </a:r>
            <a:endParaRPr lang="en-US" altLang="zh-CN" sz="3600" b="1"/>
          </a:p>
          <a:p>
            <a:pPr marL="0" indent="0">
              <a:buNone/>
            </a:pPr>
            <a:r>
              <a:rPr lang="zh-CN" altLang="zh-CN" sz="3600" b="1" smtClean="0"/>
              <a:t>工</a:t>
            </a:r>
            <a:r>
              <a:rPr lang="zh-CN" altLang="zh-CN" sz="3600" b="1"/>
              <a:t>程</a:t>
            </a:r>
            <a:r>
              <a:rPr lang="zh-CN" altLang="zh-CN" sz="3600" b="1"/>
              <a:t>预算</a:t>
            </a:r>
            <a:r>
              <a:rPr lang="zh-CN" altLang="zh-CN" sz="3600" b="1"/>
              <a:t>制定及审</a:t>
            </a:r>
            <a:r>
              <a:rPr lang="zh-CN" altLang="zh-CN" sz="3600" b="1"/>
              <a:t>查</a:t>
            </a:r>
            <a:endParaRPr lang="en-US" altLang="zh-CN" sz="3600" b="1"/>
          </a:p>
          <a:p>
            <a:pPr marL="0" indent="0">
              <a:buNone/>
            </a:pPr>
            <a:r>
              <a:rPr lang="zh-CN" altLang="zh-CN" sz="3600" b="1"/>
              <a:t>工</a:t>
            </a:r>
            <a:r>
              <a:rPr lang="zh-CN" altLang="zh-CN" sz="3600" b="1"/>
              <a:t>程决</a:t>
            </a:r>
            <a:r>
              <a:rPr lang="zh-CN" altLang="zh-CN" sz="3600" b="1"/>
              <a:t>算制定及审查</a:t>
            </a:r>
            <a:endParaRPr lang="zh-CN" altLang="en-US" sz="3600" b="1"/>
          </a:p>
          <a:p>
            <a:pPr marL="0" indent="0">
              <a:buNone/>
            </a:pPr>
            <a:endParaRPr lang="zh-CN" altLang="en-US" sz="3200"/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3469710" y="2199571"/>
            <a:ext cx="8342334" cy="43098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Char char="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00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46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9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zh-CN" altLang="en-US" sz="3200"/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8667971"/>
              </p:ext>
            </p:extLst>
          </p:nvPr>
        </p:nvGraphicFramePr>
        <p:xfrm>
          <a:off x="7452984" y="284176"/>
          <a:ext cx="4460942" cy="657382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60942">
                  <a:extLst>
                    <a:ext uri="{9D8B030D-6E8A-4147-A177-3AD203B41FA5}">
                      <a16:colId xmlns:a16="http://schemas.microsoft.com/office/drawing/2014/main" val="3195650841"/>
                    </a:ext>
                  </a:extLst>
                </a:gridCol>
              </a:tblGrid>
              <a:tr h="58902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sz="2000" b="1" ker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建筑工程造价</a:t>
                      </a:r>
                      <a:r>
                        <a:rPr lang="zh-CN" sz="2800" b="1" ker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软件应用</a:t>
                      </a: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3557083"/>
                  </a:ext>
                </a:extLst>
              </a:tr>
              <a:tr h="5189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>
                          <a:solidFill>
                            <a:srgbClr val="7030A0"/>
                          </a:solidFill>
                          <a:effectLst/>
                        </a:rPr>
                        <a:t>工程招投标与合同管理</a:t>
                      </a:r>
                      <a:endParaRPr lang="zh-CN" sz="2800" b="1" kern="10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09056396"/>
                  </a:ext>
                </a:extLst>
              </a:tr>
              <a:tr h="5189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>
                          <a:solidFill>
                            <a:srgbClr val="7030A0"/>
                          </a:solidFill>
                          <a:effectLst/>
                        </a:rPr>
                        <a:t>建筑财务与成本核算</a:t>
                      </a:r>
                      <a:endParaRPr lang="zh-CN" sz="2800" b="1" kern="10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67435188"/>
                  </a:ext>
                </a:extLst>
              </a:tr>
              <a:tr h="44358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sz="2000" b="1" ker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建筑工程资料管理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62463559"/>
                  </a:ext>
                </a:extLst>
              </a:tr>
              <a:tr h="40651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sz="2000" b="1" ker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工程造价管理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58136270"/>
                  </a:ext>
                </a:extLst>
              </a:tr>
              <a:tr h="46211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sz="2000" b="1" ker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工程项目管理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05403604"/>
                  </a:ext>
                </a:extLst>
              </a:tr>
              <a:tr h="49918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sz="2000" b="1" ker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建筑工程经济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24668012"/>
                  </a:ext>
                </a:extLst>
              </a:tr>
              <a:tr h="5424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200" b="1" kern="0">
                          <a:solidFill>
                            <a:srgbClr val="FF0000"/>
                          </a:solidFill>
                          <a:effectLst/>
                        </a:rPr>
                        <a:t>安装施工工艺与识图</a:t>
                      </a:r>
                      <a:endParaRPr lang="zh-CN" sz="4000" b="1" kern="1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5331092"/>
                  </a:ext>
                </a:extLst>
              </a:tr>
              <a:tr h="5189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>
                          <a:solidFill>
                            <a:srgbClr val="FF0000"/>
                          </a:solidFill>
                          <a:effectLst/>
                        </a:rPr>
                        <a:t>安装工程</a:t>
                      </a:r>
                      <a:r>
                        <a:rPr lang="zh-CN" sz="2800" b="1" kern="0">
                          <a:solidFill>
                            <a:srgbClr val="FF0000"/>
                          </a:solidFill>
                          <a:effectLst/>
                        </a:rPr>
                        <a:t>计量与计价</a:t>
                      </a:r>
                      <a:endParaRPr lang="zh-CN" sz="3600" b="1" kern="1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6881430"/>
                  </a:ext>
                </a:extLst>
              </a:tr>
              <a:tr h="5189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>
                          <a:solidFill>
                            <a:srgbClr val="FF0000"/>
                          </a:solidFill>
                          <a:effectLst/>
                        </a:rPr>
                        <a:t>安装工程造价</a:t>
                      </a:r>
                      <a:r>
                        <a:rPr lang="zh-CN" sz="2800" b="1" kern="0">
                          <a:solidFill>
                            <a:srgbClr val="FF0000"/>
                          </a:solidFill>
                          <a:effectLst/>
                        </a:rPr>
                        <a:t>软件应用</a:t>
                      </a:r>
                      <a:endParaRPr lang="zh-CN" sz="3600" b="1" kern="1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095874"/>
                  </a:ext>
                </a:extLst>
              </a:tr>
              <a:tr h="6136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200" b="1" kern="0">
                          <a:solidFill>
                            <a:schemeClr val="accent4"/>
                          </a:solidFill>
                          <a:effectLst/>
                        </a:rPr>
                        <a:t>市政概论</a:t>
                      </a:r>
                      <a:endParaRPr lang="zh-CN" sz="4000" b="1" kern="100">
                        <a:solidFill>
                          <a:schemeClr val="accent4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0936609"/>
                  </a:ext>
                </a:extLst>
              </a:tr>
              <a:tr h="4967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>
                          <a:solidFill>
                            <a:schemeClr val="accent4"/>
                          </a:solidFill>
                          <a:effectLst/>
                        </a:rPr>
                        <a:t>市政工程</a:t>
                      </a:r>
                      <a:r>
                        <a:rPr lang="zh-CN" sz="2800" b="1" kern="0">
                          <a:solidFill>
                            <a:schemeClr val="accent4"/>
                          </a:solidFill>
                          <a:effectLst/>
                        </a:rPr>
                        <a:t>计量与计价</a:t>
                      </a:r>
                      <a:endParaRPr lang="zh-CN" sz="3600" b="1" kern="100">
                        <a:solidFill>
                          <a:schemeClr val="accent4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7836541"/>
                  </a:ext>
                </a:extLst>
              </a:tr>
              <a:tr h="4448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>
                          <a:solidFill>
                            <a:schemeClr val="accent4"/>
                          </a:solidFill>
                          <a:effectLst/>
                        </a:rPr>
                        <a:t>市政工程造价</a:t>
                      </a:r>
                      <a:r>
                        <a:rPr lang="zh-CN" sz="2800" b="1" kern="0">
                          <a:solidFill>
                            <a:schemeClr val="accent4"/>
                          </a:solidFill>
                          <a:effectLst/>
                        </a:rPr>
                        <a:t>软件应用</a:t>
                      </a:r>
                      <a:endParaRPr lang="zh-CN" sz="3600" b="1" kern="100">
                        <a:solidFill>
                          <a:schemeClr val="accent4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9450848"/>
                  </a:ext>
                </a:extLst>
              </a:tr>
            </a:tbl>
          </a:graphicData>
        </a:graphic>
      </p:graphicFrame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5244563"/>
              </p:ext>
            </p:extLst>
          </p:nvPr>
        </p:nvGraphicFramePr>
        <p:xfrm>
          <a:off x="3367828" y="1524003"/>
          <a:ext cx="3703114" cy="53339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03114">
                  <a:extLst>
                    <a:ext uri="{9D8B030D-6E8A-4147-A177-3AD203B41FA5}">
                      <a16:colId xmlns:a16="http://schemas.microsoft.com/office/drawing/2014/main" val="1960373554"/>
                    </a:ext>
                  </a:extLst>
                </a:gridCol>
              </a:tblGrid>
              <a:tr h="46141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sz="2800" b="1" ker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建筑工程识图</a:t>
                      </a: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0523934"/>
                  </a:ext>
                </a:extLst>
              </a:tr>
              <a:tr h="46141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sz="2000" b="1" ker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建筑</a:t>
                      </a:r>
                      <a:r>
                        <a:rPr lang="en-US" sz="2000" b="1" ker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CAD</a:t>
                      </a:r>
                      <a:endParaRPr lang="zh-CN" sz="2000" b="1" kern="0"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37315036"/>
                  </a:ext>
                </a:extLst>
              </a:tr>
              <a:tr h="53457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sz="2000" b="1" ker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建筑法规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95881503"/>
                  </a:ext>
                </a:extLst>
              </a:tr>
              <a:tr h="53098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sz="2000" b="1" ker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建筑施工组织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84834173"/>
                  </a:ext>
                </a:extLst>
              </a:tr>
              <a:tr h="46141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sz="2000" b="1" ker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建筑材料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07914062"/>
                  </a:ext>
                </a:extLst>
              </a:tr>
              <a:tr h="46141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sz="2000" b="1" ker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建筑构造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0093388"/>
                  </a:ext>
                </a:extLst>
              </a:tr>
              <a:tr h="4614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建筑结构与平法识图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89530444"/>
                  </a:ext>
                </a:extLst>
              </a:tr>
              <a:tr h="4614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>
                          <a:solidFill>
                            <a:srgbClr val="0070C0"/>
                          </a:solidFill>
                          <a:effectLst/>
                        </a:rPr>
                        <a:t>建筑工程施工工艺</a:t>
                      </a:r>
                      <a:endParaRPr lang="zh-CN" sz="2800" b="1" kern="10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99804690"/>
                  </a:ext>
                </a:extLst>
              </a:tr>
              <a:tr h="46141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sz="2000" b="1" ker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建筑工程测量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29277495"/>
                  </a:ext>
                </a:extLst>
              </a:tr>
              <a:tr h="57712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sz="2000" b="1" ker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建筑工程</a:t>
                      </a:r>
                      <a:r>
                        <a:rPr lang="zh-CN" sz="2800" b="1" ker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计量与计价</a:t>
                      </a: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7705583"/>
                  </a:ext>
                </a:extLst>
              </a:tr>
              <a:tr h="46141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sz="2000" b="1" ker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建筑钢筋算量</a:t>
                      </a: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45498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1524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400" b="1" cap="none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工程造价专业师资力量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23900" y="2176780"/>
            <a:ext cx="10566400" cy="4206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2800" smtClean="0">
                <a:latin typeface="+mn-ea"/>
              </a:rPr>
              <a:t>    </a:t>
            </a:r>
            <a:r>
              <a:rPr lang="zh-CN" altLang="en-US" sz="3200" smtClean="0">
                <a:latin typeface="+mn-ea"/>
              </a:rPr>
              <a:t>我</a:t>
            </a:r>
            <a:r>
              <a:rPr lang="zh-CN" altLang="zh-CN" sz="3200" smtClean="0">
                <a:latin typeface="+mn-ea"/>
              </a:rPr>
              <a:t>校</a:t>
            </a:r>
            <a:r>
              <a:rPr lang="en-US" altLang="zh-CN" sz="4000" smtClean="0">
                <a:solidFill>
                  <a:srgbClr val="FF0000"/>
                </a:solidFill>
                <a:latin typeface="+mn-ea"/>
              </a:rPr>
              <a:t>2005</a:t>
            </a:r>
            <a:r>
              <a:rPr lang="zh-CN" altLang="zh-CN" sz="4000">
                <a:solidFill>
                  <a:srgbClr val="FF0000"/>
                </a:solidFill>
                <a:latin typeface="+mn-ea"/>
              </a:rPr>
              <a:t>年</a:t>
            </a:r>
            <a:r>
              <a:rPr lang="zh-CN" altLang="zh-CN" sz="3200">
                <a:latin typeface="+mn-ea"/>
              </a:rPr>
              <a:t>开设工程造价专</a:t>
            </a:r>
            <a:r>
              <a:rPr lang="zh-CN" altLang="zh-CN" sz="3200" smtClean="0">
                <a:latin typeface="+mn-ea"/>
              </a:rPr>
              <a:t>业</a:t>
            </a:r>
            <a:r>
              <a:rPr lang="zh-CN" altLang="en-US" sz="3200" smtClean="0">
                <a:latin typeface="+mn-ea"/>
              </a:rPr>
              <a:t>，</a:t>
            </a:r>
            <a:r>
              <a:rPr lang="zh-CN" altLang="zh-CN" sz="3200" smtClean="0">
                <a:latin typeface="+mn-ea"/>
              </a:rPr>
              <a:t>现</a:t>
            </a:r>
            <a:r>
              <a:rPr lang="zh-CN" altLang="zh-CN" sz="3200">
                <a:latin typeface="+mn-ea"/>
              </a:rPr>
              <a:t>有专任教师</a:t>
            </a:r>
            <a:r>
              <a:rPr lang="en-US" altLang="zh-CN" sz="3200">
                <a:latin typeface="+mn-ea"/>
              </a:rPr>
              <a:t>23</a:t>
            </a:r>
            <a:r>
              <a:rPr lang="zh-CN" altLang="zh-CN" sz="3200">
                <a:latin typeface="+mn-ea"/>
              </a:rPr>
              <a:t>名，高</a:t>
            </a:r>
            <a:r>
              <a:rPr lang="zh-CN" altLang="zh-CN" sz="3200" smtClean="0">
                <a:latin typeface="+mn-ea"/>
              </a:rPr>
              <a:t>级</a:t>
            </a:r>
            <a:r>
              <a:rPr lang="zh-CN" altLang="en-US" sz="3200" smtClean="0">
                <a:latin typeface="+mn-ea"/>
              </a:rPr>
              <a:t>讲师</a:t>
            </a:r>
            <a:r>
              <a:rPr lang="en-US" altLang="zh-CN" sz="3200" smtClean="0">
                <a:latin typeface="+mn-ea"/>
              </a:rPr>
              <a:t>9</a:t>
            </a:r>
            <a:r>
              <a:rPr lang="zh-CN" altLang="zh-CN" sz="3200">
                <a:latin typeface="+mn-ea"/>
              </a:rPr>
              <a:t>人</a:t>
            </a:r>
            <a:r>
              <a:rPr lang="zh-CN" altLang="zh-CN" sz="3200" smtClean="0">
                <a:latin typeface="+mn-ea"/>
              </a:rPr>
              <a:t>，</a:t>
            </a:r>
            <a:r>
              <a:rPr lang="zh-CN" altLang="en-US" sz="3200" smtClean="0">
                <a:latin typeface="+mn-ea"/>
              </a:rPr>
              <a:t>讲师</a:t>
            </a:r>
            <a:r>
              <a:rPr lang="en-US" altLang="zh-CN" sz="3200" smtClean="0">
                <a:latin typeface="+mn-ea"/>
              </a:rPr>
              <a:t>12</a:t>
            </a:r>
            <a:r>
              <a:rPr lang="zh-CN" altLang="zh-CN" sz="3200">
                <a:latin typeface="+mn-ea"/>
              </a:rPr>
              <a:t>人</a:t>
            </a:r>
            <a:r>
              <a:rPr lang="zh-CN" altLang="zh-CN" sz="3200" smtClean="0">
                <a:latin typeface="+mn-ea"/>
              </a:rPr>
              <a:t>，</a:t>
            </a:r>
            <a:r>
              <a:rPr lang="zh-CN" altLang="en-US" sz="3200" smtClean="0">
                <a:latin typeface="+mn-ea"/>
              </a:rPr>
              <a:t>助理讲师</a:t>
            </a:r>
            <a:r>
              <a:rPr lang="en-US" altLang="zh-CN" sz="3200" smtClean="0">
                <a:latin typeface="+mn-ea"/>
              </a:rPr>
              <a:t>2</a:t>
            </a:r>
            <a:r>
              <a:rPr lang="zh-CN" altLang="zh-CN" sz="3200" smtClean="0">
                <a:latin typeface="+mn-ea"/>
              </a:rPr>
              <a:t>人</a:t>
            </a:r>
            <a:r>
              <a:rPr lang="en-US" altLang="zh-CN" sz="3200" smtClean="0">
                <a:latin typeface="+mn-ea"/>
              </a:rPr>
              <a:t>; </a:t>
            </a:r>
            <a:r>
              <a:rPr lang="zh-CN" altLang="zh-CN" sz="3200" smtClean="0">
                <a:latin typeface="+mn-ea"/>
              </a:rPr>
              <a:t>硕</a:t>
            </a:r>
            <a:r>
              <a:rPr lang="zh-CN" altLang="zh-CN" sz="3200">
                <a:latin typeface="+mn-ea"/>
              </a:rPr>
              <a:t>士研究生学历（学位）</a:t>
            </a:r>
            <a:r>
              <a:rPr lang="en-US" altLang="zh-CN" sz="3200">
                <a:latin typeface="+mn-ea"/>
              </a:rPr>
              <a:t>8</a:t>
            </a:r>
            <a:r>
              <a:rPr lang="zh-CN" altLang="zh-CN" sz="3200" smtClean="0">
                <a:latin typeface="+mn-ea"/>
              </a:rPr>
              <a:t>人。</a:t>
            </a:r>
            <a:r>
              <a:rPr lang="zh-CN" altLang="zh-CN" sz="3200">
                <a:latin typeface="+mn-ea"/>
              </a:rPr>
              <a:t>全部专任教师均具</a:t>
            </a:r>
            <a:r>
              <a:rPr lang="zh-CN" altLang="zh-CN" sz="3200" smtClean="0">
                <a:latin typeface="+mn-ea"/>
              </a:rPr>
              <a:t>有</a:t>
            </a:r>
            <a:r>
              <a:rPr lang="zh-CN" altLang="en-US" sz="3200" smtClean="0">
                <a:latin typeface="+mn-ea"/>
              </a:rPr>
              <a:t>注册</a:t>
            </a:r>
            <a:r>
              <a:rPr lang="zh-CN" altLang="zh-CN" sz="3200" smtClean="0">
                <a:latin typeface="+mn-ea"/>
              </a:rPr>
              <a:t>造</a:t>
            </a:r>
            <a:r>
              <a:rPr lang="zh-CN" altLang="zh-CN" sz="3200">
                <a:latin typeface="+mn-ea"/>
              </a:rPr>
              <a:t>价师、建造师、结构</a:t>
            </a:r>
            <a:r>
              <a:rPr lang="zh-CN" altLang="zh-CN" sz="3200">
                <a:latin typeface="+mn-ea"/>
              </a:rPr>
              <a:t>师等</a:t>
            </a:r>
            <a:r>
              <a:rPr lang="zh-CN" altLang="en-US" sz="3200">
                <a:latin typeface="+mn-ea"/>
              </a:rPr>
              <a:t>执业资格证书或</a:t>
            </a:r>
            <a:r>
              <a:rPr lang="zh-CN" altLang="zh-CN" sz="3200" smtClean="0">
                <a:latin typeface="+mn-ea"/>
              </a:rPr>
              <a:t>钢</a:t>
            </a:r>
            <a:r>
              <a:rPr lang="zh-CN" altLang="zh-CN" sz="3200">
                <a:latin typeface="+mn-ea"/>
              </a:rPr>
              <a:t>筋</a:t>
            </a:r>
            <a:r>
              <a:rPr lang="zh-CN" altLang="zh-CN" sz="3200" smtClean="0">
                <a:latin typeface="+mn-ea"/>
              </a:rPr>
              <a:t>工</a:t>
            </a:r>
            <a:r>
              <a:rPr lang="zh-CN" altLang="en-US" sz="3200" smtClean="0">
                <a:latin typeface="+mn-ea"/>
              </a:rPr>
              <a:t>技师</a:t>
            </a:r>
            <a:r>
              <a:rPr lang="zh-CN" altLang="zh-CN" sz="3200" smtClean="0">
                <a:latin typeface="+mn-ea"/>
              </a:rPr>
              <a:t>、测</a:t>
            </a:r>
            <a:r>
              <a:rPr lang="zh-CN" altLang="zh-CN" sz="3200">
                <a:latin typeface="+mn-ea"/>
              </a:rPr>
              <a:t>量放线</a:t>
            </a:r>
            <a:r>
              <a:rPr lang="zh-CN" altLang="zh-CN" sz="3200" smtClean="0">
                <a:latin typeface="+mn-ea"/>
              </a:rPr>
              <a:t>工</a:t>
            </a:r>
            <a:r>
              <a:rPr lang="zh-CN" altLang="en-US" sz="3200">
                <a:latin typeface="+mn-ea"/>
              </a:rPr>
              <a:t>技师</a:t>
            </a:r>
            <a:r>
              <a:rPr lang="zh-CN" altLang="zh-CN" sz="3200" smtClean="0">
                <a:latin typeface="+mn-ea"/>
              </a:rPr>
              <a:t>、</a:t>
            </a:r>
            <a:r>
              <a:rPr lang="zh-CN" altLang="zh-CN" sz="3200">
                <a:latin typeface="+mn-ea"/>
              </a:rPr>
              <a:t>高级砌筑工</a:t>
            </a:r>
            <a:r>
              <a:rPr lang="zh-CN" altLang="zh-CN" sz="3200" smtClean="0">
                <a:latin typeface="+mn-ea"/>
              </a:rPr>
              <a:t>、会</a:t>
            </a:r>
            <a:r>
              <a:rPr lang="zh-CN" altLang="zh-CN" sz="3200">
                <a:latin typeface="+mn-ea"/>
              </a:rPr>
              <a:t>计师、心理咨询师</a:t>
            </a:r>
            <a:r>
              <a:rPr lang="zh-CN" altLang="zh-CN" sz="3200" smtClean="0">
                <a:latin typeface="+mn-ea"/>
              </a:rPr>
              <a:t>、管工</a:t>
            </a:r>
            <a:r>
              <a:rPr lang="zh-CN" altLang="en-US" sz="3200">
                <a:latin typeface="+mn-ea"/>
              </a:rPr>
              <a:t>技</a:t>
            </a:r>
            <a:r>
              <a:rPr lang="zh-CN" altLang="en-US" sz="3200">
                <a:latin typeface="+mn-ea"/>
              </a:rPr>
              <a:t>师</a:t>
            </a:r>
            <a:r>
              <a:rPr lang="zh-CN" altLang="zh-CN" sz="3200" smtClean="0">
                <a:latin typeface="+mn-ea"/>
              </a:rPr>
              <a:t>、装</a:t>
            </a:r>
            <a:r>
              <a:rPr lang="zh-CN" altLang="zh-CN" sz="3200">
                <a:latin typeface="+mn-ea"/>
              </a:rPr>
              <a:t>饰装修</a:t>
            </a:r>
            <a:r>
              <a:rPr lang="zh-CN" altLang="zh-CN" sz="3200" smtClean="0">
                <a:latin typeface="+mn-ea"/>
              </a:rPr>
              <a:t>工</a:t>
            </a:r>
            <a:r>
              <a:rPr lang="zh-CN" altLang="en-US" sz="3200">
                <a:latin typeface="+mn-ea"/>
              </a:rPr>
              <a:t>技</a:t>
            </a:r>
            <a:r>
              <a:rPr lang="zh-CN" altLang="en-US" sz="3200" smtClean="0">
                <a:latin typeface="+mn-ea"/>
              </a:rPr>
              <a:t>师</a:t>
            </a:r>
            <a:r>
              <a:rPr lang="zh-CN" altLang="zh-CN" sz="3200" smtClean="0">
                <a:latin typeface="+mn-ea"/>
              </a:rPr>
              <a:t>等职</a:t>
            </a:r>
            <a:r>
              <a:rPr lang="zh-CN" altLang="zh-CN" sz="3200">
                <a:latin typeface="+mn-ea"/>
              </a:rPr>
              <a:t>业资格证书，双师素质的教师达到</a:t>
            </a:r>
            <a:r>
              <a:rPr lang="en-US" altLang="zh-CN" sz="3200">
                <a:latin typeface="+mn-ea"/>
              </a:rPr>
              <a:t>100%</a:t>
            </a:r>
            <a:r>
              <a:rPr lang="zh-CN" altLang="zh-CN" sz="3200" smtClean="0">
                <a:latin typeface="+mn-ea"/>
              </a:rPr>
              <a:t>。</a:t>
            </a:r>
            <a:r>
              <a:rPr lang="en-US" altLang="zh-CN" sz="3600" smtClean="0">
                <a:latin typeface="+mn-ea"/>
              </a:rPr>
              <a:t>2018</a:t>
            </a:r>
            <a:r>
              <a:rPr lang="zh-CN" altLang="en-US" sz="3600" smtClean="0">
                <a:latin typeface="+mn-ea"/>
              </a:rPr>
              <a:t>年</a:t>
            </a:r>
            <a:r>
              <a:rPr lang="en-US" altLang="zh-CN" sz="3600" smtClean="0">
                <a:latin typeface="+mn-ea"/>
              </a:rPr>
              <a:t>9</a:t>
            </a:r>
            <a:r>
              <a:rPr lang="zh-CN" altLang="en-US" sz="3600" smtClean="0">
                <a:latin typeface="+mn-ea"/>
              </a:rPr>
              <a:t>月工程造价明德教学团队被认定为省级</a:t>
            </a:r>
            <a:r>
              <a:rPr lang="zh-CN" altLang="en-US" sz="3600" smtClean="0">
                <a:solidFill>
                  <a:srgbClr val="FF0000"/>
                </a:solidFill>
                <a:latin typeface="+mn-ea"/>
              </a:rPr>
              <a:t>“双师型”教学团队</a:t>
            </a:r>
            <a:r>
              <a:rPr lang="zh-CN" altLang="en-US" sz="3600" smtClean="0">
                <a:latin typeface="+mn-ea"/>
              </a:rPr>
              <a:t>。</a:t>
            </a:r>
            <a:endParaRPr lang="zh-CN" altLang="zh-CN" sz="280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6937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400" b="1" cap="none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已建相关实训室</a:t>
            </a:r>
            <a:endParaRPr lang="zh-CN" altLang="en-US" sz="4400" b="1" cap="none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202919" y="2418080"/>
            <a:ext cx="9784080" cy="4206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4000"/>
              <a:t> </a:t>
            </a:r>
            <a:r>
              <a:rPr lang="en-US" altLang="zh-CN" sz="4000" smtClean="0"/>
              <a:t>         </a:t>
            </a:r>
            <a:r>
              <a:rPr lang="zh-CN" altLang="zh-CN" sz="4000" b="1" smtClean="0"/>
              <a:t>建</a:t>
            </a:r>
            <a:r>
              <a:rPr lang="zh-CN" altLang="zh-CN" sz="4000" b="1"/>
              <a:t>立了</a:t>
            </a:r>
            <a:r>
              <a:rPr lang="zh-CN" altLang="zh-CN" sz="4000" b="1">
                <a:solidFill>
                  <a:srgbClr val="FF0000"/>
                </a:solidFill>
              </a:rPr>
              <a:t>建筑</a:t>
            </a:r>
            <a:r>
              <a:rPr lang="zh-CN" altLang="zh-CN" sz="4000" b="1">
                <a:solidFill>
                  <a:srgbClr val="FF0000"/>
                </a:solidFill>
              </a:rPr>
              <a:t>工</a:t>
            </a:r>
            <a:r>
              <a:rPr lang="zh-CN" altLang="zh-CN" sz="4000" b="1" smtClean="0">
                <a:solidFill>
                  <a:srgbClr val="FF0000"/>
                </a:solidFill>
              </a:rPr>
              <a:t>程</a:t>
            </a:r>
            <a:r>
              <a:rPr lang="zh-CN" altLang="en-US" sz="4000" b="1" smtClean="0">
                <a:solidFill>
                  <a:srgbClr val="FF0000"/>
                </a:solidFill>
              </a:rPr>
              <a:t>识图</a:t>
            </a:r>
            <a:r>
              <a:rPr lang="zh-CN" altLang="zh-CN" sz="4000" b="1" smtClean="0"/>
              <a:t>、</a:t>
            </a:r>
            <a:r>
              <a:rPr lang="zh-CN" altLang="zh-CN" sz="4000" b="1">
                <a:solidFill>
                  <a:srgbClr val="FF0000"/>
                </a:solidFill>
              </a:rPr>
              <a:t>建筑工程施工</a:t>
            </a:r>
            <a:r>
              <a:rPr lang="zh-CN" altLang="zh-CN" sz="4000" b="1"/>
              <a:t>（钢筋翻样与加工）、</a:t>
            </a:r>
            <a:r>
              <a:rPr lang="zh-CN" altLang="zh-CN" sz="4000" b="1">
                <a:solidFill>
                  <a:srgbClr val="FF0000"/>
                </a:solidFill>
              </a:rPr>
              <a:t>建筑</a:t>
            </a:r>
            <a:r>
              <a:rPr lang="zh-CN" altLang="zh-CN" sz="4000" b="1">
                <a:solidFill>
                  <a:srgbClr val="FF0000"/>
                </a:solidFill>
              </a:rPr>
              <a:t>工</a:t>
            </a:r>
            <a:r>
              <a:rPr lang="zh-CN" altLang="zh-CN" sz="4000" b="1" smtClean="0">
                <a:solidFill>
                  <a:srgbClr val="FF0000"/>
                </a:solidFill>
              </a:rPr>
              <a:t>程测</a:t>
            </a:r>
            <a:r>
              <a:rPr lang="zh-CN" altLang="zh-CN" sz="4000" b="1">
                <a:solidFill>
                  <a:srgbClr val="FF0000"/>
                </a:solidFill>
              </a:rPr>
              <a:t>量</a:t>
            </a:r>
            <a:r>
              <a:rPr lang="zh-CN" altLang="zh-CN" sz="4000" b="1"/>
              <a:t>、建筑工程</a:t>
            </a:r>
            <a:r>
              <a:rPr lang="zh-CN" altLang="zh-CN" sz="4000" b="1">
                <a:solidFill>
                  <a:srgbClr val="FF0000"/>
                </a:solidFill>
              </a:rPr>
              <a:t>材料</a:t>
            </a:r>
            <a:r>
              <a:rPr lang="zh-CN" altLang="zh-CN" sz="4000" b="1">
                <a:solidFill>
                  <a:srgbClr val="FF0000"/>
                </a:solidFill>
              </a:rPr>
              <a:t>检</a:t>
            </a:r>
            <a:r>
              <a:rPr lang="zh-CN" altLang="zh-CN" sz="4000" b="1" smtClean="0">
                <a:solidFill>
                  <a:srgbClr val="FF0000"/>
                </a:solidFill>
              </a:rPr>
              <a:t>测</a:t>
            </a:r>
            <a:r>
              <a:rPr lang="zh-CN" altLang="en-US" sz="4000" b="1" smtClean="0"/>
              <a:t>、</a:t>
            </a:r>
            <a:r>
              <a:rPr lang="en-US" altLang="zh-CN" sz="4000" b="1" smtClean="0">
                <a:solidFill>
                  <a:srgbClr val="FF0000"/>
                </a:solidFill>
              </a:rPr>
              <a:t>BIM</a:t>
            </a:r>
            <a:r>
              <a:rPr lang="zh-CN" altLang="en-US" sz="4000" b="1" smtClean="0"/>
              <a:t>实训室、</a:t>
            </a:r>
            <a:r>
              <a:rPr lang="zh-CN" altLang="en-US" sz="4000" b="1" smtClean="0">
                <a:solidFill>
                  <a:srgbClr val="FF0000"/>
                </a:solidFill>
              </a:rPr>
              <a:t>工程算量</a:t>
            </a:r>
            <a:r>
              <a:rPr lang="zh-CN" altLang="en-US" sz="4000" b="1" smtClean="0"/>
              <a:t>软件实训室</a:t>
            </a:r>
            <a:r>
              <a:rPr lang="zh-CN" altLang="zh-CN" sz="4000" b="1" smtClean="0"/>
              <a:t>等</a:t>
            </a:r>
            <a:r>
              <a:rPr lang="zh-CN" altLang="zh-CN" sz="4000" b="1"/>
              <a:t>共</a:t>
            </a:r>
            <a:r>
              <a:rPr lang="en-US" altLang="zh-CN" sz="4000" b="1"/>
              <a:t>10</a:t>
            </a:r>
            <a:r>
              <a:rPr lang="zh-CN" altLang="zh-CN" sz="4000" b="1"/>
              <a:t>余个校内一体化教室。</a:t>
            </a:r>
            <a:endParaRPr lang="zh-CN" altLang="en-US" sz="4000" b="1"/>
          </a:p>
        </p:txBody>
      </p:sp>
    </p:spTree>
    <p:extLst>
      <p:ext uri="{BB962C8B-B14F-4D97-AF65-F5344CB8AC3E}">
        <p14:creationId xmlns:p14="http://schemas.microsoft.com/office/powerpoint/2010/main" val="296492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带状">
  <a:themeElements>
    <a:clrScheme name="带状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带状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带状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TM03090430[[fn=带状]]</Template>
  <TotalTime>1021</TotalTime>
  <Words>1054</Words>
  <Application>Microsoft Office PowerPoint</Application>
  <PresentationFormat>宽屏</PresentationFormat>
  <Paragraphs>95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Gulim</vt:lpstr>
      <vt:lpstr>仿宋_GB2312</vt:lpstr>
      <vt:lpstr>华文隶书</vt:lpstr>
      <vt:lpstr>华文新魏</vt:lpstr>
      <vt:lpstr>楷体</vt:lpstr>
      <vt:lpstr>隶书</vt:lpstr>
      <vt:lpstr>宋体</vt:lpstr>
      <vt:lpstr>Arial</vt:lpstr>
      <vt:lpstr>Corbel</vt:lpstr>
      <vt:lpstr>Times New Roman</vt:lpstr>
      <vt:lpstr>Wingdings</vt:lpstr>
      <vt:lpstr>带状</vt:lpstr>
      <vt:lpstr>工程造价专业</vt:lpstr>
      <vt:lpstr>工程造价服务的方向</vt:lpstr>
      <vt:lpstr>PowerPoint 演示文稿</vt:lpstr>
      <vt:lpstr>工程项目建设流程</vt:lpstr>
      <vt:lpstr>工程造价专业培养 应用型高级工程管理人才</vt:lpstr>
      <vt:lpstr>PowerPoint 演示文稿</vt:lpstr>
      <vt:lpstr>工程造价专业学习内容</vt:lpstr>
      <vt:lpstr>工程造价专业师资力量</vt:lpstr>
      <vt:lpstr>已建相关实训室</vt:lpstr>
      <vt:lpstr>当前合作企业----教学实习或就业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工程造价专业</dc:title>
  <dc:creator>Administrator</dc:creator>
  <cp:lastModifiedBy>Administrator</cp:lastModifiedBy>
  <cp:revision>42</cp:revision>
  <dcterms:created xsi:type="dcterms:W3CDTF">2020-09-11T00:39:17Z</dcterms:created>
  <dcterms:modified xsi:type="dcterms:W3CDTF">2020-09-12T07:29:43Z</dcterms:modified>
</cp:coreProperties>
</file>