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90" r:id="rId3"/>
    <p:sldId id="586" r:id="rId4"/>
    <p:sldId id="596" r:id="rId5"/>
    <p:sldId id="597" r:id="rId6"/>
    <p:sldId id="599" r:id="rId7"/>
    <p:sldId id="602" r:id="rId8"/>
    <p:sldId id="601" r:id="rId9"/>
    <p:sldId id="433" r:id="rId10"/>
    <p:sldId id="598" r:id="rId11"/>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89"/>
    <a:srgbClr val="5F8ADF"/>
    <a:srgbClr val="5DA9A5"/>
    <a:srgbClr val="D4BA3A"/>
    <a:srgbClr val="2E67A5"/>
    <a:srgbClr val="5988DD"/>
    <a:srgbClr val="77956D"/>
    <a:srgbClr val="6666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0" d="100"/>
          <a:sy n="50" d="100"/>
        </p:scale>
        <p:origin x="-1267" y="-72"/>
      </p:cViewPr>
      <p:guideLst>
        <p:guide orient="horz" pos="1748"/>
        <p:guide pos="37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6" name="Rectangle 4"/>
          <p:cNvSpPr>
            <a:spLocks noGrp="1" noRot="1"/>
          </p:cNvSpPr>
          <p:nvPr>
            <p:ph type="sldImg"/>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ko-KR" altLang="en-US" sz="1200" strike="noStrike" noProof="1" dirty="0">
                <a:latin typeface="Arial" panose="020B0604020202020204" pitchFamily="34" charset="0"/>
                <a:ea typeface="Gulim" panose="020B0600000101010101" pitchFamily="34" charset="-127"/>
                <a:cs typeface="+mn-cs"/>
              </a:rPr>
            </a:fld>
            <a:endParaRPr lang="ko-KR" altLang="en-US" sz="1200" strike="noStrike" noProof="1" dirty="0">
              <a:latin typeface="Arial" panose="020B0604020202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8" name="Rectangle 2"/>
          <p:cNvSpPr>
            <a:spLocks noChangeArrowheads="1"/>
          </p:cNvSpPr>
          <p:nvPr userDrawn="1"/>
        </p:nvSpPr>
        <p:spPr bwMode="auto">
          <a:xfrm>
            <a:off x="10672763" y="0"/>
            <a:ext cx="1519238" cy="685800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3"/>
          <p:cNvSpPr>
            <a:spLocks noChangeArrowheads="1"/>
          </p:cNvSpPr>
          <p:nvPr userDrawn="1"/>
        </p:nvSpPr>
        <p:spPr bwMode="auto">
          <a:xfrm>
            <a:off x="-14287" y="4648200"/>
            <a:ext cx="12192000" cy="2219325"/>
          </a:xfrm>
          <a:prstGeom prst="rect">
            <a:avLst/>
          </a:prstGeom>
          <a:solidFill>
            <a:schemeClr val="folHlink">
              <a:alpha val="31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Rectangle 4"/>
          <p:cNvSpPr>
            <a:spLocks noChangeArrowheads="1"/>
          </p:cNvSpPr>
          <p:nvPr userDrawn="1"/>
        </p:nvSpPr>
        <p:spPr bwMode="auto">
          <a:xfrm>
            <a:off x="0" y="2149475"/>
            <a:ext cx="12192000" cy="2498725"/>
          </a:xfrm>
          <a:prstGeom prst="rect">
            <a:avLst/>
          </a:prstGeom>
          <a:solidFill>
            <a:schemeClr val="tx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userDrawn="1"/>
        </p:nvSpPr>
        <p:spPr bwMode="auto">
          <a:xfrm>
            <a:off x="-14287" y="2133600"/>
            <a:ext cx="10687050" cy="22717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accent1">
              <a:alpha val="73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AutoShape 8"/>
          <p:cNvSpPr>
            <a:spLocks noChangeArrowheads="1"/>
          </p:cNvSpPr>
          <p:nvPr userDrawn="1"/>
        </p:nvSpPr>
        <p:spPr bwMode="auto">
          <a:xfrm>
            <a:off x="10261600" y="59436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AutoShape 9"/>
          <p:cNvSpPr>
            <a:spLocks noChangeArrowheads="1"/>
          </p:cNvSpPr>
          <p:nvPr userDrawn="1"/>
        </p:nvSpPr>
        <p:spPr bwMode="auto">
          <a:xfrm>
            <a:off x="10972800" y="56388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AutoShape 10"/>
          <p:cNvSpPr>
            <a:spLocks noChangeArrowheads="1"/>
          </p:cNvSpPr>
          <p:nvPr userDrawn="1"/>
        </p:nvSpPr>
        <p:spPr bwMode="auto">
          <a:xfrm>
            <a:off x="10960100" y="622935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4" name="图片 13"/>
          <p:cNvPicPr>
            <a:picLocks noChangeAspect="1"/>
          </p:cNvPicPr>
          <p:nvPr userDrawn="1"/>
        </p:nvPicPr>
        <p:blipFill>
          <a:blip r:embed="rId2"/>
          <a:stretch>
            <a:fillRect/>
          </a:stretch>
        </p:blipFill>
        <p:spPr>
          <a:xfrm>
            <a:off x="85725" y="2149475"/>
            <a:ext cx="4283075" cy="3392488"/>
          </a:xfrm>
          <a:prstGeom prst="rect">
            <a:avLst/>
          </a:prstGeom>
          <a:effectLst>
            <a:outerShdw blurRad="50800" dist="38100" algn="l" rotWithShape="0">
              <a:prstClr val="black">
                <a:alpha val="40000"/>
              </a:prstClr>
            </a:outerShdw>
          </a:effectLst>
        </p:spPr>
      </p:pic>
      <p:sp>
        <p:nvSpPr>
          <p:cNvPr id="2060" name="Rectangle 12"/>
          <p:cNvSpPr>
            <a:spLocks noGrp="1" noChangeArrowheads="1"/>
          </p:cNvSpPr>
          <p:nvPr>
            <p:ph type="ctrTitle" sz="quarter"/>
          </p:nvPr>
        </p:nvSpPr>
        <p:spPr>
          <a:xfrm>
            <a:off x="1016000" y="1371600"/>
            <a:ext cx="9550400" cy="762000"/>
          </a:xfrm>
        </p:spPr>
        <p:txBody>
          <a:bodyPr/>
          <a:lstStyle>
            <a:lvl1pPr algn="r">
              <a:defRPr sz="3600" b="1">
                <a:solidFill>
                  <a:schemeClr val="tx2"/>
                </a:solidFill>
              </a:defRPr>
            </a:lvl1pPr>
          </a:lstStyle>
          <a:p>
            <a:pPr fontAlgn="base"/>
            <a:r>
              <a:rPr lang="zh-CN" altLang="en-US" strike="noStrike" noProof="1"/>
              <a:t>单击此处编辑母版标题样式</a:t>
            </a:r>
            <a:endParaRPr lang="zh-CN" altLang="en-US" strike="noStrike" noProof="1"/>
          </a:p>
        </p:txBody>
      </p:sp>
      <p:sp>
        <p:nvSpPr>
          <p:cNvPr id="2064" name="Rectangle 16"/>
          <p:cNvSpPr>
            <a:spLocks noGrp="1" noChangeArrowheads="1"/>
          </p:cNvSpPr>
          <p:nvPr>
            <p:ph type="subTitle" sz="quarter" idx="1"/>
          </p:nvPr>
        </p:nvSpPr>
        <p:spPr>
          <a:xfrm>
            <a:off x="4368800" y="3124200"/>
            <a:ext cx="6096000" cy="685800"/>
          </a:xfrm>
        </p:spPr>
        <p:txBody>
          <a:bodyPr/>
          <a:lstStyle>
            <a:lvl1pPr marL="0" indent="0" algn="r">
              <a:buFont typeface="Wingdings" panose="05000000000000000000" pitchFamily="2" charset="2"/>
              <a:buNone/>
              <a:defRPr sz="1800" b="0">
                <a:solidFill>
                  <a:schemeClr val="bg1"/>
                </a:solidFill>
              </a:defRPr>
            </a:lvl1pPr>
          </a:lstStyle>
          <a:p>
            <a:pPr fontAlgn="base"/>
            <a:r>
              <a:rPr lang="zh-CN" altLang="en-US" strike="noStrike" noProof="1"/>
              <a:t>单击此处编辑母版副标题样式</a:t>
            </a:r>
            <a:endParaRPr lang="zh-CN" altLang="en-US" strike="noStrike" noProof="1"/>
          </a:p>
        </p:txBody>
      </p:sp>
      <p:sp>
        <p:nvSpPr>
          <p:cNvPr id="28" name="Rectangle 5"/>
          <p:cNvSpPr>
            <a:spLocks noGrp="1" noChangeArrowheads="1"/>
          </p:cNvSpPr>
          <p:nvPr>
            <p:ph type="dt" sz="quarter" idx="2"/>
          </p:nvPr>
        </p:nvSpPr>
        <p:spPr bwMode="auto">
          <a:xfrm>
            <a:off x="5384800" y="6553200"/>
            <a:ext cx="2438400" cy="152400"/>
          </a:xfrm>
          <a:prstGeom prst="rect">
            <a:avLst/>
          </a:prstGeom>
          <a:noFill/>
          <a:ln w="9525">
            <a:noFill/>
            <a:miter lim="800000"/>
          </a:ln>
          <a:effectLst/>
        </p:spPr>
        <p:txBody>
          <a:bodyPr vert="horz" wrap="square" lIns="91440" tIns="45720" rIns="91440" bIns="45720" numCol="1" anchor="t" anchorCtr="0" compatLnSpc="1"/>
          <a:lstStyle>
            <a:lvl1pPr algn="r">
              <a:defRPr sz="140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29" name="Rectangle 6"/>
          <p:cNvSpPr>
            <a:spLocks noGrp="1" noChangeArrowheads="1"/>
          </p:cNvSpPr>
          <p:nvPr>
            <p:ph type="ftr" sz="quarter" idx="3"/>
          </p:nvPr>
        </p:nvSpPr>
        <p:spPr bwMode="auto">
          <a:xfrm>
            <a:off x="406400" y="6553200"/>
            <a:ext cx="3149600" cy="228600"/>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smtClean="0">
                <a:solidFill>
                  <a:schemeClr val="tx2"/>
                </a:solidFill>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30" name="Rectangle 11"/>
          <p:cNvSpPr>
            <a:spLocks noGrp="1" noChangeArrowheads="1"/>
          </p:cNvSpPr>
          <p:nvPr>
            <p:ph type="sldNum" sz="quarter" idx="4"/>
          </p:nvPr>
        </p:nvSpPr>
        <p:spPr bwMode="auto">
          <a:xfrm>
            <a:off x="11074400" y="6400800"/>
            <a:ext cx="508000" cy="152400"/>
          </a:xfrm>
          <a:prstGeom prst="rect">
            <a:avLst/>
          </a:prstGeom>
          <a:solidFill>
            <a:schemeClr val="bg2"/>
          </a:solid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ko-KR" altLang="en-US" sz="1400" strike="noStrike" noProof="1" dirty="0">
                <a:latin typeface="Verdana" panose="020B0604030504040204" pitchFamily="34" charset="0"/>
                <a:ea typeface="Gulim" panose="020B0600000101010101" pitchFamily="34" charset="-127"/>
                <a:cs typeface="+mn-cs"/>
              </a:rPr>
            </a:fld>
            <a:endParaRPr lang="ko-KR" altLang="en-US" sz="1400" strike="noStrike" noProof="1" dirty="0">
              <a:ea typeface="Gulim" panose="020B0600000101010101" pitchFamily="34" charset="-127"/>
            </a:endParaRPr>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381000"/>
            <a:ext cx="2768600" cy="5943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8000" y="381000"/>
            <a:ext cx="8102600" cy="5943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625600" y="381000"/>
            <a:ext cx="88392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08000" y="1066800"/>
            <a:ext cx="11074400" cy="5257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u"/>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58800" y="1193800"/>
            <a:ext cx="10274935" cy="4889500"/>
          </a:xfrm>
        </p:spPr>
        <p:txBody>
          <a:bodyPr/>
          <a:lstStyle>
            <a:lvl2pPr>
              <a:defRPr>
                <a:latin typeface="+mn-lt"/>
              </a:defRPr>
            </a:lvl2pPr>
            <a:lvl3pPr>
              <a:defRPr>
                <a:latin typeface="Verdana" panose="020B0604030504040204" pitchFamily="34" charset="0"/>
              </a:defRPr>
            </a:lvl3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80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68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8" name="灯片编号占位符 7"/>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3" name="灯片编号占位符 2"/>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Freeform 2"/>
          <p:cNvSpPr/>
          <p:nvPr/>
        </p:nvSpPr>
        <p:spPr bwMode="auto">
          <a:xfrm>
            <a:off x="-12700" y="344488"/>
            <a:ext cx="10926763"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noChangeArrowheads="1"/>
          </p:cNvSpPr>
          <p:nvPr>
            <p:ph type="dt" sz="half" idx="2"/>
          </p:nvPr>
        </p:nvSpPr>
        <p:spPr bwMode="auto">
          <a:xfrm>
            <a:off x="439738" y="6502400"/>
            <a:ext cx="3352800" cy="2286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000" smtClean="0">
                <a:latin typeface="+mn-lt"/>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1028" name="Rectangle 4"/>
          <p:cNvSpPr>
            <a:spLocks noGrp="1"/>
          </p:cNvSpPr>
          <p:nvPr>
            <p:ph type="body"/>
          </p:nvPr>
        </p:nvSpPr>
        <p:spPr>
          <a:xfrm>
            <a:off x="892810" y="2697480"/>
            <a:ext cx="9895205" cy="324612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029" name="Group 5"/>
          <p:cNvGrpSpPr/>
          <p:nvPr userDrawn="1"/>
        </p:nvGrpSpPr>
        <p:grpSpPr>
          <a:xfrm>
            <a:off x="10871200" y="0"/>
            <a:ext cx="1320800" cy="6858000"/>
            <a:chOff x="0" y="0"/>
            <a:chExt cx="720" cy="4320"/>
          </a:xfrm>
        </p:grpSpPr>
        <p:sp>
          <p:nvSpPr>
            <p:cNvPr id="1030" name="Rectangle 6"/>
            <p:cNvSpPr>
              <a:spLocks noChangeArrowheads="1"/>
            </p:cNvSpPr>
            <p:nvPr/>
          </p:nvSpPr>
          <p:spPr bwMode="auto">
            <a:xfrm>
              <a:off x="2" y="0"/>
              <a:ext cx="718" cy="432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0" y="219"/>
              <a:ext cx="720" cy="393"/>
            </a:xfrm>
            <a:prstGeom prst="rect">
              <a:avLst/>
            </a:prstGeom>
            <a:solidFill>
              <a:schemeClr val="accent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2" name="Rectangle 8"/>
          <p:cNvSpPr>
            <a:spLocks noGrp="1"/>
          </p:cNvSpPr>
          <p:nvPr>
            <p:ph type="title"/>
          </p:nvPr>
        </p:nvSpPr>
        <p:spPr>
          <a:xfrm>
            <a:off x="1625600" y="381000"/>
            <a:ext cx="8839200" cy="533400"/>
          </a:xfrm>
          <a:prstGeom prst="rect">
            <a:avLst/>
          </a:prstGeom>
          <a:noFill/>
          <a:ln w="9525">
            <a:noFill/>
          </a:ln>
        </p:spPr>
        <p:txBody>
          <a:bodyPr anchor="ctr"/>
          <a:p>
            <a:pPr lvl="0"/>
            <a:r>
              <a:rPr lang="zh-CN" altLang="en-US" dirty="0"/>
              <a:t>单击此处编辑母版标题样式</a:t>
            </a:r>
            <a:endParaRPr lang="zh-CN" altLang="en-US" dirty="0"/>
          </a:p>
        </p:txBody>
      </p:sp>
      <p:grpSp>
        <p:nvGrpSpPr>
          <p:cNvPr id="1033" name="Group 9"/>
          <p:cNvGrpSpPr/>
          <p:nvPr userDrawn="1"/>
        </p:nvGrpSpPr>
        <p:grpSpPr>
          <a:xfrm>
            <a:off x="203200" y="228600"/>
            <a:ext cx="1117600" cy="838200"/>
            <a:chOff x="0" y="0"/>
            <a:chExt cx="510" cy="480"/>
          </a:xfrm>
        </p:grpSpPr>
        <p:sp>
          <p:nvSpPr>
            <p:cNvPr id="1034" name="AutoShape 10"/>
            <p:cNvSpPr>
              <a:spLocks noChangeArrowheads="1"/>
            </p:cNvSpPr>
            <p:nvPr/>
          </p:nvSpPr>
          <p:spPr bwMode="auto">
            <a:xfrm>
              <a:off x="0" y="114"/>
              <a:ext cx="288" cy="240"/>
            </a:xfrm>
            <a:prstGeom prst="hexagon">
              <a:avLst>
                <a:gd name="adj" fmla="val 30000"/>
                <a:gd name="vf" fmla="val 115470"/>
              </a:avLst>
            </a:prstGeom>
            <a:solidFill>
              <a:schemeClr val="hlink"/>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AutoShape 11"/>
            <p:cNvSpPr>
              <a:spLocks noChangeArrowheads="1"/>
            </p:cNvSpPr>
            <p:nvPr/>
          </p:nvSpPr>
          <p:spPr bwMode="auto">
            <a:xfrm>
              <a:off x="222" y="0"/>
              <a:ext cx="288" cy="240"/>
            </a:xfrm>
            <a:prstGeom prst="hexagon">
              <a:avLst>
                <a:gd name="adj" fmla="val 30000"/>
                <a:gd name="vf" fmla="val 115470"/>
              </a:avLst>
            </a:prstGeom>
            <a:solidFill>
              <a:schemeClr val="accent2"/>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AutoShape 12"/>
            <p:cNvSpPr>
              <a:spLocks noChangeArrowheads="1"/>
            </p:cNvSpPr>
            <p:nvPr/>
          </p:nvSpPr>
          <p:spPr bwMode="auto">
            <a:xfrm>
              <a:off x="222" y="240"/>
              <a:ext cx="288" cy="240"/>
            </a:xfrm>
            <a:prstGeom prst="hexagon">
              <a:avLst>
                <a:gd name="adj" fmla="val 30000"/>
                <a:gd name="vf" fmla="val 115470"/>
              </a:avLst>
            </a:prstGeom>
            <a:solidFill>
              <a:schemeClr val="accent1"/>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7" name="AutoShape 13"/>
          <p:cNvSpPr>
            <a:spLocks noChangeArrowheads="1"/>
          </p:cNvSpPr>
          <p:nvPr/>
        </p:nvSpPr>
        <p:spPr bwMode="auto">
          <a:xfrm>
            <a:off x="10261600" y="59436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AutoShape 14"/>
          <p:cNvSpPr>
            <a:spLocks noChangeArrowheads="1"/>
          </p:cNvSpPr>
          <p:nvPr/>
        </p:nvSpPr>
        <p:spPr bwMode="auto">
          <a:xfrm>
            <a:off x="10972800" y="56388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AutoShape 15"/>
          <p:cNvSpPr>
            <a:spLocks noChangeArrowheads="1"/>
          </p:cNvSpPr>
          <p:nvPr/>
        </p:nvSpPr>
        <p:spPr bwMode="auto">
          <a:xfrm>
            <a:off x="10960100" y="622935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Rectangle 16"/>
          <p:cNvSpPr>
            <a:spLocks noGrp="1" noChangeArrowheads="1"/>
          </p:cNvSpPr>
          <p:nvPr>
            <p:ph type="sldNum" sz="quarter" idx="4"/>
          </p:nvPr>
        </p:nvSpPr>
        <p:spPr bwMode="auto">
          <a:xfrm>
            <a:off x="11074400" y="6362700"/>
            <a:ext cx="508000" cy="228600"/>
          </a:xfrm>
          <a:prstGeom prst="rect">
            <a:avLst/>
          </a:prstGeom>
          <a:solidFill>
            <a:schemeClr val="bg2"/>
          </a:solidFill>
          <a:ln w="9525">
            <a:noFill/>
            <a:miter lim="800000"/>
          </a:ln>
          <a:effectLst/>
        </p:spPr>
        <p:txBody>
          <a:bodyPr vert="horz" wrap="square" lIns="91440" tIns="45720" rIns="91440" bIns="45720" numCol="1" anchor="t" anchorCtr="0" compatLnSpc="1"/>
          <a:lstStyle>
            <a:lvl1pPr algn="r">
              <a:defRPr sz="1000">
                <a:solidFill>
                  <a:schemeClr val="bg1"/>
                </a:solidFill>
                <a:latin typeface="Verdana" panose="020B0604030504040204" pitchFamily="34" charset="0"/>
                <a:ea typeface="Gulim" panose="020B0600000101010101" pitchFamily="34" charset="-127"/>
              </a:defRPr>
            </a:lvl1pPr>
          </a:lstStyle>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 Box 3"/>
          <p:cNvSpPr txBox="1"/>
          <p:nvPr/>
        </p:nvSpPr>
        <p:spPr>
          <a:xfrm>
            <a:off x="7467600" y="5865813"/>
            <a:ext cx="2011680" cy="460375"/>
          </a:xfrm>
          <a:prstGeom prst="rect">
            <a:avLst/>
          </a:prstGeom>
          <a:noFill/>
          <a:ln w="9525">
            <a:noFill/>
          </a:ln>
        </p:spPr>
        <p:txBody>
          <a:bodyPr wrap="none" anchor="t">
            <a:spAutoFit/>
          </a:bodyPr>
          <a:p>
            <a:pPr eaLnBrk="0" hangingPunct="0"/>
            <a:r>
              <a:rPr lang="zh-CN" altLang="en-US" sz="2400" dirty="0">
                <a:solidFill>
                  <a:srgbClr val="000000"/>
                </a:solidFill>
                <a:latin typeface="黑体" panose="02010600030101010101" pitchFamily="49" charset="-122"/>
                <a:ea typeface="黑体" panose="02010600030101010101" pitchFamily="49" charset="-122"/>
              </a:rPr>
              <a:t>主讲人：刘莉</a:t>
            </a:r>
            <a:endParaRPr lang="zh-CN" altLang="en-US" sz="2400" dirty="0">
              <a:solidFill>
                <a:srgbClr val="000000"/>
              </a:solidFill>
              <a:latin typeface="黑体" panose="02010600030101010101" pitchFamily="49" charset="-122"/>
              <a:ea typeface="黑体" panose="02010600030101010101" pitchFamily="49" charset="-122"/>
            </a:endParaRPr>
          </a:p>
        </p:txBody>
      </p:sp>
      <p:sp>
        <p:nvSpPr>
          <p:cNvPr id="4100" name="WordArt 6"/>
          <p:cNvSpPr/>
          <p:nvPr/>
        </p:nvSpPr>
        <p:spPr>
          <a:xfrm>
            <a:off x="6051550" y="1177925"/>
            <a:ext cx="4319588" cy="863600"/>
          </a:xfrm>
          <a:prstGeom prst="rect">
            <a:avLst/>
          </a:prstGeom>
        </p:spPr>
        <p:txBody>
          <a:bodyPr wrap="none" fromWordArt="1">
            <a:prstTxWarp prst="textSlantUp">
              <a:avLst>
                <a:gd name="adj" fmla="val 0"/>
              </a:avLst>
            </a:prstTxWarp>
            <a:normAutofit/>
          </a:bodyPr>
          <a:p>
            <a:pPr algn="ctr"/>
            <a:r>
              <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rPr>
              <a:t>建筑施工组织</a:t>
            </a:r>
            <a:endPar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endParaRPr>
          </a:p>
        </p:txBody>
      </p:sp>
      <p:sp>
        <p:nvSpPr>
          <p:cNvPr id="4099" name="Text Box 4"/>
          <p:cNvSpPr txBox="1"/>
          <p:nvPr/>
        </p:nvSpPr>
        <p:spPr>
          <a:xfrm>
            <a:off x="5150168" y="2706370"/>
            <a:ext cx="3510280" cy="1014730"/>
          </a:xfrm>
          <a:prstGeom prst="rect">
            <a:avLst/>
          </a:prstGeom>
          <a:noFill/>
          <a:ln w="9525">
            <a:noFill/>
          </a:ln>
        </p:spPr>
        <p:txBody>
          <a:bodyPr wrap="none" anchor="t">
            <a:spAutoFit/>
          </a:bodyPr>
          <a:p>
            <a:pPr eaLnBrk="0" hangingPunct="0"/>
            <a:r>
              <a:rPr lang="zh-CN" altLang="zh-CN" sz="6000" dirty="0">
                <a:solidFill>
                  <a:schemeClr val="bg1"/>
                </a:solidFill>
                <a:latin typeface="方正姚体" panose="02010601030101010101" pitchFamily="2" charset="-122"/>
                <a:ea typeface="方正姚体" panose="02010601030101010101" pitchFamily="2" charset="-122"/>
              </a:rPr>
              <a:t>工艺参数</a:t>
            </a:r>
            <a:r>
              <a:rPr lang="en-US" altLang="zh-CN" sz="4400" dirty="0">
                <a:solidFill>
                  <a:schemeClr val="bg1"/>
                </a:solidFill>
                <a:latin typeface="方正姚体" panose="02010601030101010101" pitchFamily="2" charset="-122"/>
                <a:ea typeface="方正姚体" panose="02010601030101010101" pitchFamily="2" charset="-122"/>
              </a:rPr>
              <a:t> </a:t>
            </a:r>
            <a:endParaRPr lang="en-US" altLang="zh-CN" sz="4400" dirty="0">
              <a:solidFill>
                <a:schemeClr val="bg1"/>
              </a:solidFill>
              <a:latin typeface="方正姚体" panose="02010601030101010101" pitchFamily="2" charset="-122"/>
              <a:ea typeface="方正姚体" panose="02010601030101010101" pitchFamily="2" charset="-122"/>
            </a:endParaRPr>
          </a:p>
        </p:txBody>
      </p:sp>
      <p:pic>
        <p:nvPicPr>
          <p:cNvPr id="2" name="图片 5126" descr="校徽"/>
          <p:cNvPicPr>
            <a:picLocks noChangeAspect="1"/>
          </p:cNvPicPr>
          <p:nvPr/>
        </p:nvPicPr>
        <p:blipFill>
          <a:blip r:embed="rId1"/>
          <a:stretch>
            <a:fillRect/>
          </a:stretch>
        </p:blipFill>
        <p:spPr>
          <a:xfrm>
            <a:off x="254000" y="133350"/>
            <a:ext cx="895350" cy="895350"/>
          </a:xfrm>
          <a:prstGeom prst="rect">
            <a:avLst/>
          </a:prstGeom>
          <a:noFill/>
          <a:ln w="9525">
            <a:noFill/>
          </a:ln>
        </p:spPr>
      </p:pic>
      <p:sp>
        <p:nvSpPr>
          <p:cNvPr id="4101" name="文本框 3"/>
          <p:cNvSpPr txBox="1"/>
          <p:nvPr/>
        </p:nvSpPr>
        <p:spPr>
          <a:xfrm>
            <a:off x="1317625" y="287338"/>
            <a:ext cx="3778250" cy="890587"/>
          </a:xfrm>
          <a:prstGeom prst="rect">
            <a:avLst/>
          </a:prstGeom>
          <a:noFill/>
          <a:ln w="9525">
            <a:noFill/>
          </a:ln>
        </p:spPr>
        <p:txBody>
          <a:bodyPr wrap="square" anchor="t">
            <a:spAutoFit/>
          </a:bodyPr>
          <a:p>
            <a:pPr eaLnBrk="0" hangingPunct="0"/>
            <a:r>
              <a:rPr lang="zh-CN" altLang="en-US" sz="2400" u="sng" dirty="0">
                <a:solidFill>
                  <a:srgbClr val="303030"/>
                </a:solidFill>
                <a:latin typeface="微软雅黑" panose="020B0503020204020204" charset="-122"/>
                <a:ea typeface="微软雅黑" panose="020B0503020204020204" charset="-122"/>
              </a:rPr>
              <a:t>聊 城 市 技 师 学 院</a:t>
            </a:r>
            <a:endParaRPr lang="zh-CN" altLang="en-US" u="sng" dirty="0">
              <a:solidFill>
                <a:srgbClr val="303030"/>
              </a:solidFill>
              <a:latin typeface="微软雅黑" panose="020B0503020204020204" charset="-122"/>
              <a:ea typeface="微软雅黑" panose="020B0503020204020204" charset="-122"/>
            </a:endParaRPr>
          </a:p>
          <a:p>
            <a:pPr eaLnBrk="0" hangingPunct="0"/>
            <a:r>
              <a:rPr lang="en-US" altLang="zh-CN" sz="1000" dirty="0">
                <a:solidFill>
                  <a:srgbClr val="303030"/>
                </a:solidFill>
                <a:latin typeface="微软雅黑" panose="020B0503020204020204" charset="-122"/>
                <a:ea typeface="微软雅黑" panose="020B0503020204020204" charset="-122"/>
              </a:rPr>
              <a:t>TECHNICIAN COLLEGE OF LIAOCHENG CITY</a:t>
            </a:r>
            <a:endParaRPr lang="zh-CN" altLang="en-US" dirty="0">
              <a:solidFill>
                <a:srgbClr val="303030"/>
              </a:solidFill>
              <a:latin typeface="微软雅黑" panose="020B0503020204020204" charset="-122"/>
              <a:ea typeface="微软雅黑" panose="020B0503020204020204" charset="-122"/>
            </a:endParaRPr>
          </a:p>
          <a:p>
            <a:pPr eaLnBrk="0" hangingPunct="0"/>
            <a:endParaRPr lang="zh-CN" altLang="en-US" dirty="0">
              <a:solidFill>
                <a:srgbClr val="30303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85" decel="100000"/>
                                        <p:tgtEl>
                                          <p:spTgt spid="4100"/>
                                        </p:tgtEl>
                                      </p:cBhvr>
                                    </p:animEffect>
                                    <p:animScale>
                                      <p:cBhvr>
                                        <p:cTn id="8" dur="385" decel="100000"/>
                                        <p:tgtEl>
                                          <p:spTgt spid="4100"/>
                                        </p:tgtEl>
                                      </p:cBhvr>
                                      <p:from x="10000" y="10000"/>
                                      <p:to x="200000" y="450000"/>
                                    </p:animScale>
                                    <p:animScale>
                                      <p:cBhvr>
                                        <p:cTn id="9" dur="615" accel="100000" fill="hold">
                                          <p:stCondLst>
                                            <p:cond delay="385"/>
                                          </p:stCondLst>
                                        </p:cTn>
                                        <p:tgtEl>
                                          <p:spTgt spid="4100"/>
                                        </p:tgtEl>
                                      </p:cBhvr>
                                      <p:from x="200000" y="450000"/>
                                      <p:to x="100000" y="100000"/>
                                    </p:animScale>
                                    <p:set>
                                      <p:cBhvr>
                                        <p:cTn id="10" dur="385" fill="hold"/>
                                        <p:tgtEl>
                                          <p:spTgt spid="4100"/>
                                        </p:tgtEl>
                                        <p:attrNameLst>
                                          <p:attrName>ppt_x</p:attrName>
                                        </p:attrNameLst>
                                      </p:cBhvr>
                                      <p:to>
                                        <p:strVal val="(0.5)"/>
                                      </p:to>
                                    </p:set>
                                    <p:anim from="(0.5)" to="(#ppt_x)" calcmode="lin" valueType="num">
                                      <p:cBhvr>
                                        <p:cTn id="11" dur="615" accel="100000" fill="hold">
                                          <p:stCondLst>
                                            <p:cond delay="385"/>
                                          </p:stCondLst>
                                        </p:cTn>
                                        <p:tgtEl>
                                          <p:spTgt spid="4100"/>
                                        </p:tgtEl>
                                        <p:attrNameLst>
                                          <p:attrName>ppt_x</p:attrName>
                                        </p:attrNameLst>
                                      </p:cBhvr>
                                    </p:anim>
                                    <p:set>
                                      <p:cBhvr>
                                        <p:cTn id="12" dur="385" fill="hold"/>
                                        <p:tgtEl>
                                          <p:spTgt spid="4100"/>
                                        </p:tgtEl>
                                        <p:attrNameLst>
                                          <p:attrName>ppt_y</p:attrName>
                                        </p:attrNameLst>
                                      </p:cBhvr>
                                      <p:to>
                                        <p:strVal val="(#ppt_y+0.4)"/>
                                      </p:to>
                                    </p:set>
                                    <p:anim from="(#ppt_y+0.4)" to="(#ppt_y)" calcmode="lin" valueType="num">
                                      <p:cBhvr>
                                        <p:cTn id="13" dur="615" accel="100000" fill="hold">
                                          <p:stCondLst>
                                            <p:cond delay="385"/>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036956" y="1702435"/>
            <a:ext cx="2606675" cy="4772024"/>
            <a:chOff x="1010785" y="2137434"/>
            <a:chExt cx="2608240" cy="4771031"/>
          </a:xfrm>
        </p:grpSpPr>
        <p:sp>
          <p:nvSpPr>
            <p:cNvPr id="29" name="Shape 4113@|5FFC:192|FBC:16777215|LFC:16777215|LBC:16777215"/>
            <p:cNvSpPr/>
            <p:nvPr/>
          </p:nvSpPr>
          <p:spPr>
            <a:xfrm>
              <a:off x="1323393" y="2137434"/>
              <a:ext cx="1983978"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50796" tIns="50796" rIns="50796" bIns="50796" anchor="ctr"/>
            <a:lstStyle/>
            <a:p>
              <a:pPr defTabSz="457200"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rgbClr val="FFFFFF"/>
                </a:solidFill>
                <a:latin typeface="Helvetica Light"/>
                <a:ea typeface="Helvetica Light"/>
                <a:cs typeface="Helvetica Light"/>
                <a:sym typeface="Helvetica Light"/>
              </a:endParaRPr>
            </a:p>
          </p:txBody>
        </p:sp>
        <p:sp>
          <p:nvSpPr>
            <p:cNvPr id="32" name="TextBox 24@|17FFC:16777215|FBC:16777215|LFC:16777215|LBC:16777215"/>
            <p:cNvSpPr txBox="1"/>
            <p:nvPr/>
          </p:nvSpPr>
          <p:spPr>
            <a:xfrm>
              <a:off x="1787221" y="2692944"/>
              <a:ext cx="1057910" cy="430440"/>
            </a:xfrm>
            <a:prstGeom prst="rect">
              <a:avLst/>
            </a:prstGeom>
            <a:noFill/>
          </p:spPr>
          <p:txBody>
            <a:bodyPr lIns="0" tIns="0" rIns="0" bIns="0">
              <a:spAutoFit/>
            </a:bodyPr>
            <a:lstStyle/>
            <a:p>
              <a:pPr algn="ctr" defTabSz="457200" eaLnBrk="1" fontAlgn="auto" hangingPunct="1">
                <a:spcBef>
                  <a:spcPts val="0"/>
                </a:spcBef>
                <a:spcAft>
                  <a:spcPts val="0"/>
                </a:spcAft>
                <a:defRPr/>
              </a:pPr>
              <a:r>
                <a:rPr lang="en-GB" sz="2800" b="1" dirty="0">
                  <a:solidFill>
                    <a:prstClr val="white"/>
                  </a:solidFill>
                  <a:latin typeface="微软雅黑" panose="020B0503020204020204" charset="-122"/>
                  <a:cs typeface="Source Sans Pro"/>
                </a:rPr>
                <a:t>1</a:t>
              </a:r>
              <a:endParaRPr lang="en-GB" sz="2800" b="1" dirty="0">
                <a:solidFill>
                  <a:prstClr val="white"/>
                </a:solidFill>
                <a:latin typeface="微软雅黑" panose="020B0503020204020204" charset="-122"/>
                <a:cs typeface="Source Sans Pro"/>
              </a:endParaRPr>
            </a:p>
          </p:txBody>
        </p:sp>
        <p:sp>
          <p:nvSpPr>
            <p:cNvPr id="36" name="TextBox 13@|17FFC:16777215|FBC:16777215|LFC:16777215|LBC:16777215"/>
            <p:cNvSpPr txBox="1"/>
            <p:nvPr/>
          </p:nvSpPr>
          <p:spPr>
            <a:xfrm>
              <a:off x="1323393" y="4503905"/>
              <a:ext cx="2117408" cy="36885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ts val="0"/>
                </a:spcAft>
                <a:defRPr/>
              </a:pPr>
              <a:r>
                <a:rPr lang="zh-CN" altLang="en-US" sz="2400" b="1" dirty="0">
                  <a:ea typeface="宋体" panose="02010600030101010101" pitchFamily="2" charset="-122"/>
                  <a:cs typeface="+mn-ea"/>
                  <a:sym typeface="Arial" panose="020B0604020202020204" pitchFamily="34" charset="0"/>
                </a:rPr>
                <a:t>范围分类</a:t>
              </a:r>
              <a:endParaRPr lang="zh-CN" altLang="en-US" sz="2400" b="1" dirty="0">
                <a:ea typeface="宋体" panose="02010600030101010101" pitchFamily="2" charset="-122"/>
                <a:cs typeface="+mn-ea"/>
                <a:sym typeface="Arial" panose="020B0604020202020204" pitchFamily="34" charset="0"/>
              </a:endParaRPr>
            </a:p>
          </p:txBody>
        </p:sp>
        <p:sp>
          <p:nvSpPr>
            <p:cNvPr id="37" name="TextBox 13@|17FFC:16777215|FBC:16777215|LFC:16777215|LBC:16777215"/>
            <p:cNvSpPr txBox="1"/>
            <p:nvPr/>
          </p:nvSpPr>
          <p:spPr>
            <a:xfrm>
              <a:off x="1010785" y="5136549"/>
              <a:ext cx="2608240" cy="1771916"/>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lnSpc>
                  <a:spcPct val="120000"/>
                </a:lnSpc>
                <a:spcBef>
                  <a:spcPct val="20000"/>
                </a:spcBef>
                <a:spcAft>
                  <a:spcPts val="0"/>
                </a:spcAft>
                <a:defRPr/>
              </a:pPr>
              <a:r>
                <a:rPr lang="zh-CN" altLang="en-US" sz="2400" b="1" dirty="0">
                  <a:solidFill>
                    <a:schemeClr val="accent5">
                      <a:lumMod val="10000"/>
                    </a:schemeClr>
                  </a:solidFill>
                  <a:ea typeface="宋体" panose="02010600030101010101" pitchFamily="2" charset="-122"/>
                  <a:cs typeface="+mn-ea"/>
                  <a:sym typeface="Arial" panose="020B0604020202020204" pitchFamily="34" charset="0"/>
                </a:rPr>
                <a:t>分项工程流水施工</a:t>
              </a:r>
              <a:r>
                <a:rPr lang="zh-CN" altLang="en-US" sz="2400" b="1" dirty="0">
                  <a:solidFill>
                    <a:schemeClr val="accent5">
                      <a:lumMod val="10000"/>
                    </a:schemeClr>
                  </a:solidFill>
                  <a:ea typeface="宋体" panose="02010600030101010101" pitchFamily="2" charset="-122"/>
                  <a:cs typeface="+mn-ea"/>
                  <a:sym typeface="Arial" panose="020B0604020202020204" pitchFamily="34" charset="0"/>
                </a:rPr>
                <a:t>分部工程流水施工单位工程流水施工群体工程流水施工</a:t>
              </a:r>
              <a:endParaRPr lang="zh-CN" altLang="en-US" sz="2400" b="1" dirty="0">
                <a:solidFill>
                  <a:schemeClr val="accent5">
                    <a:lumMod val="10000"/>
                  </a:schemeClr>
                </a:solidFill>
                <a:ea typeface="宋体" panose="02010600030101010101" pitchFamily="2" charset="-122"/>
                <a:cs typeface="+mn-ea"/>
                <a:sym typeface="Arial" panose="020B0604020202020204" pitchFamily="34" charset="0"/>
              </a:endParaRPr>
            </a:p>
          </p:txBody>
        </p:sp>
      </p:grpSp>
      <p:grpSp>
        <p:nvGrpSpPr>
          <p:cNvPr id="3" name="组合 2"/>
          <p:cNvGrpSpPr/>
          <p:nvPr/>
        </p:nvGrpSpPr>
        <p:grpSpPr bwMode="auto">
          <a:xfrm>
            <a:off x="4296093" y="1365250"/>
            <a:ext cx="3784600" cy="4772660"/>
            <a:chOff x="3364998" y="2137434"/>
            <a:chExt cx="3784055" cy="4771667"/>
          </a:xfrm>
        </p:grpSpPr>
        <p:sp>
          <p:nvSpPr>
            <p:cNvPr id="28" name="Shape 4096@|5FFC:681197|FBC:16777215|LFC:16777215|LBC:16777215"/>
            <p:cNvSpPr/>
            <p:nvPr/>
          </p:nvSpPr>
          <p:spPr>
            <a:xfrm>
              <a:off x="3998637" y="2137434"/>
              <a:ext cx="1984089"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5AAB31"/>
            </a:solidFill>
            <a:ln w="12700">
              <a:miter lim="400000"/>
            </a:ln>
          </p:spPr>
          <p:txBody>
            <a:bodyPr lIns="50796" tIns="50796" rIns="50796" bIns="50796" anchor="ctr"/>
            <a:lstStyle/>
            <a:p>
              <a:pPr defTabSz="457200"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rgbClr val="FFFFFF"/>
                </a:solidFill>
                <a:latin typeface="Helvetica Light"/>
                <a:ea typeface="Helvetica Light"/>
                <a:cs typeface="Helvetica Light"/>
                <a:sym typeface="Helvetica Light"/>
              </a:endParaRPr>
            </a:p>
          </p:txBody>
        </p:sp>
        <p:sp>
          <p:nvSpPr>
            <p:cNvPr id="33" name="TextBox 25@|17FFC:16777215|FBC:16777215|LFC:16777215|LBC:16777215"/>
            <p:cNvSpPr txBox="1"/>
            <p:nvPr/>
          </p:nvSpPr>
          <p:spPr>
            <a:xfrm>
              <a:off x="4462120" y="2692944"/>
              <a:ext cx="1057123" cy="430440"/>
            </a:xfrm>
            <a:prstGeom prst="rect">
              <a:avLst/>
            </a:prstGeom>
            <a:noFill/>
          </p:spPr>
          <p:txBody>
            <a:bodyPr lIns="0" tIns="0" rIns="0" bIns="0">
              <a:spAutoFit/>
            </a:bodyPr>
            <a:lstStyle/>
            <a:p>
              <a:pPr algn="ctr" defTabSz="457200" eaLnBrk="1" fontAlgn="auto" hangingPunct="1">
                <a:spcBef>
                  <a:spcPts val="0"/>
                </a:spcBef>
                <a:spcAft>
                  <a:spcPts val="0"/>
                </a:spcAft>
                <a:defRPr/>
              </a:pPr>
              <a:r>
                <a:rPr lang="en-US" sz="2800" b="1" dirty="0">
                  <a:solidFill>
                    <a:prstClr val="white"/>
                  </a:solidFill>
                  <a:latin typeface="微软雅黑" panose="020B0503020204020204" charset="-122"/>
                  <a:cs typeface="Source Sans Pro"/>
                </a:rPr>
                <a:t>2</a:t>
              </a:r>
              <a:endParaRPr lang="en-GB" sz="2800" b="1" dirty="0">
                <a:solidFill>
                  <a:prstClr val="white"/>
                </a:solidFill>
                <a:latin typeface="微软雅黑" panose="020B0503020204020204" charset="-122"/>
                <a:cs typeface="Source Sans Pro"/>
              </a:endParaRPr>
            </a:p>
          </p:txBody>
        </p:sp>
        <p:sp>
          <p:nvSpPr>
            <p:cNvPr id="38" name="TextBox 13@|17FFC:16777215|FBC:16777215|LFC:16777215|LBC:16777215"/>
            <p:cNvSpPr txBox="1"/>
            <p:nvPr/>
          </p:nvSpPr>
          <p:spPr>
            <a:xfrm>
              <a:off x="3998637" y="4503905"/>
              <a:ext cx="2117420" cy="36885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ts val="0"/>
                </a:spcAft>
                <a:defRPr/>
              </a:pPr>
              <a:r>
                <a:rPr lang="zh-CN" altLang="en-US" sz="2400" b="1" dirty="0">
                  <a:ea typeface="宋体" panose="02010600030101010101" pitchFamily="2" charset="-122"/>
                  <a:cs typeface="+mn-ea"/>
                  <a:sym typeface="Arial" panose="020B0604020202020204" pitchFamily="34" charset="0"/>
                </a:rPr>
                <a:t>组织条件</a:t>
              </a:r>
              <a:endParaRPr lang="zh-CN" altLang="en-US" sz="2000" b="1" dirty="0">
                <a:ea typeface="宋体" panose="02010600030101010101" pitchFamily="2" charset="-122"/>
                <a:cs typeface="+mn-ea"/>
                <a:sym typeface="Arial" panose="020B0604020202020204" pitchFamily="34" charset="0"/>
              </a:endParaRPr>
            </a:p>
          </p:txBody>
        </p:sp>
        <p:sp>
          <p:nvSpPr>
            <p:cNvPr id="39" name="TextBox 13@|17FFC:16777215|FBC:16777215|LFC:16777215|LBC:16777215"/>
            <p:cNvSpPr txBox="1"/>
            <p:nvPr/>
          </p:nvSpPr>
          <p:spPr>
            <a:xfrm>
              <a:off x="3364998" y="5211464"/>
              <a:ext cx="3784055" cy="169763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mn-ea"/>
                </a:rPr>
                <a:t>划分施工过程、施工段</a:t>
              </a:r>
              <a:endParaRPr lang="zh-CN" altLang="en-US" sz="2400" b="1" dirty="0">
                <a:solidFill>
                  <a:schemeClr val="accent5">
                    <a:lumMod val="10000"/>
                  </a:schemeClr>
                </a:solidFill>
                <a:ea typeface="宋体" panose="02010600030101010101" pitchFamily="2" charset="-122"/>
                <a:cs typeface="+mn-ea"/>
                <a:sym typeface="+mn-ea"/>
              </a:endParaRPr>
            </a:p>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mn-ea"/>
                </a:rPr>
                <a:t>组织独立的施工班组</a:t>
              </a:r>
              <a:endParaRPr lang="zh-CN" altLang="en-US" sz="2400" b="1" dirty="0">
                <a:solidFill>
                  <a:schemeClr val="accent5">
                    <a:lumMod val="10000"/>
                  </a:schemeClr>
                </a:solidFill>
                <a:ea typeface="宋体" panose="02010600030101010101" pitchFamily="2" charset="-122"/>
                <a:cs typeface="+mn-ea"/>
                <a:sym typeface="+mn-ea"/>
              </a:endParaRPr>
            </a:p>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mn-ea"/>
                </a:rPr>
                <a:t>主要施工过程必须连续均衡</a:t>
              </a:r>
              <a:endParaRPr lang="zh-CN" altLang="en-US" sz="2400" b="1" dirty="0">
                <a:solidFill>
                  <a:schemeClr val="accent5">
                    <a:lumMod val="10000"/>
                  </a:schemeClr>
                </a:solidFill>
                <a:ea typeface="宋体" panose="02010600030101010101" pitchFamily="2" charset="-122"/>
                <a:cs typeface="+mn-ea"/>
                <a:sym typeface="+mn-ea"/>
              </a:endParaRPr>
            </a:p>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mn-ea"/>
                </a:rPr>
                <a:t>不同过程组织平行搭接施工</a:t>
              </a:r>
              <a:endParaRPr lang="zh-CN" altLang="en-US" sz="2400" b="1" dirty="0">
                <a:solidFill>
                  <a:schemeClr val="accent5">
                    <a:lumMod val="10000"/>
                  </a:schemeClr>
                </a:solidFill>
                <a:ea typeface="宋体" panose="02010600030101010101" pitchFamily="2" charset="-122"/>
                <a:cs typeface="+mn-ea"/>
                <a:sym typeface="+mn-ea"/>
              </a:endParaRPr>
            </a:p>
          </p:txBody>
        </p:sp>
      </p:grpSp>
      <p:grpSp>
        <p:nvGrpSpPr>
          <p:cNvPr id="4" name="组合 3"/>
          <p:cNvGrpSpPr/>
          <p:nvPr/>
        </p:nvGrpSpPr>
        <p:grpSpPr bwMode="auto">
          <a:xfrm>
            <a:off x="8521701" y="1702435"/>
            <a:ext cx="2171064" cy="4246881"/>
            <a:chOff x="6623734" y="2137434"/>
            <a:chExt cx="2170752" cy="4245997"/>
          </a:xfrm>
        </p:grpSpPr>
        <p:sp>
          <p:nvSpPr>
            <p:cNvPr id="31" name="Shape 4115@|5FFC:192|FBC:16777215|LFC:16777215|LBC:16777215"/>
            <p:cNvSpPr/>
            <p:nvPr/>
          </p:nvSpPr>
          <p:spPr>
            <a:xfrm>
              <a:off x="6623734" y="2137434"/>
              <a:ext cx="1984089"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50796" tIns="50796" rIns="50796" bIns="50796" anchor="ctr"/>
            <a:lstStyle/>
            <a:p>
              <a:pPr defTabSz="457200"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rgbClr val="FFFFFF"/>
                </a:solidFill>
                <a:latin typeface="Helvetica Light"/>
                <a:ea typeface="Helvetica Light"/>
                <a:cs typeface="Helvetica Light"/>
                <a:sym typeface="Helvetica Light"/>
              </a:endParaRPr>
            </a:p>
          </p:txBody>
        </p:sp>
        <p:sp>
          <p:nvSpPr>
            <p:cNvPr id="34" name="TextBox 26@|17FFC:16777215|FBC:16777215|LFC:16777215|LBC:16777215"/>
            <p:cNvSpPr txBox="1"/>
            <p:nvPr/>
          </p:nvSpPr>
          <p:spPr>
            <a:xfrm>
              <a:off x="7077694" y="2692944"/>
              <a:ext cx="1057123" cy="430440"/>
            </a:xfrm>
            <a:prstGeom prst="rect">
              <a:avLst/>
            </a:prstGeom>
            <a:noFill/>
          </p:spPr>
          <p:txBody>
            <a:bodyPr lIns="0" tIns="0" rIns="0" bIns="0">
              <a:spAutoFit/>
            </a:bodyPr>
            <a:lstStyle/>
            <a:p>
              <a:pPr algn="ctr" defTabSz="457200" eaLnBrk="1" fontAlgn="auto" hangingPunct="1">
                <a:spcBef>
                  <a:spcPts val="0"/>
                </a:spcBef>
                <a:spcAft>
                  <a:spcPts val="0"/>
                </a:spcAft>
                <a:defRPr/>
              </a:pPr>
              <a:r>
                <a:rPr lang="en-US" sz="2800" b="1" dirty="0">
                  <a:solidFill>
                    <a:prstClr val="white"/>
                  </a:solidFill>
                  <a:latin typeface="微软雅黑" panose="020B0503020204020204" charset="-122"/>
                  <a:cs typeface="Source Sans Pro"/>
                </a:rPr>
                <a:t>3</a:t>
              </a:r>
              <a:endParaRPr lang="en-GB" sz="2800" b="1" dirty="0">
                <a:solidFill>
                  <a:prstClr val="white"/>
                </a:solidFill>
                <a:latin typeface="微软雅黑" panose="020B0503020204020204" charset="-122"/>
                <a:cs typeface="Source Sans Pro"/>
              </a:endParaRPr>
            </a:p>
          </p:txBody>
        </p:sp>
        <p:sp>
          <p:nvSpPr>
            <p:cNvPr id="40" name="TextBox 13@|17FFC:16777215|FBC:16777215|LFC:16777215|LBC:16777215"/>
            <p:cNvSpPr txBox="1"/>
            <p:nvPr/>
          </p:nvSpPr>
          <p:spPr>
            <a:xfrm>
              <a:off x="6623734" y="4503905"/>
              <a:ext cx="2117420" cy="36885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ts val="0"/>
                </a:spcAft>
                <a:defRPr/>
              </a:pPr>
              <a:r>
                <a:rPr lang="zh-CN" altLang="en-US" sz="2400" b="1" dirty="0">
                  <a:ea typeface="宋体" panose="02010600030101010101" pitchFamily="2" charset="-122"/>
                  <a:cs typeface="+mn-ea"/>
                  <a:sym typeface="Arial" panose="020B0604020202020204" pitchFamily="34" charset="0"/>
                </a:rPr>
                <a:t>表达方法</a:t>
              </a:r>
              <a:endParaRPr lang="zh-CN" altLang="en-US" sz="2000" b="1" dirty="0">
                <a:ea typeface="宋体" panose="02010600030101010101" pitchFamily="2" charset="-122"/>
                <a:cs typeface="+mn-ea"/>
                <a:sym typeface="Arial" panose="020B0604020202020204" pitchFamily="34" charset="0"/>
              </a:endParaRPr>
            </a:p>
          </p:txBody>
        </p:sp>
        <p:sp>
          <p:nvSpPr>
            <p:cNvPr id="41" name="TextBox 13@|17FFC:16777215|FBC:16777215|LFC:16777215|LBC:16777215"/>
            <p:cNvSpPr txBox="1"/>
            <p:nvPr/>
          </p:nvSpPr>
          <p:spPr>
            <a:xfrm>
              <a:off x="6835793" y="5300981"/>
              <a:ext cx="1958693" cy="108245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Arial" panose="020B0604020202020204" pitchFamily="34" charset="0"/>
                </a:rPr>
                <a:t>横道图表达法</a:t>
              </a:r>
              <a:endParaRPr lang="zh-CN" altLang="en-US" sz="2400" b="1" dirty="0">
                <a:solidFill>
                  <a:schemeClr val="accent5">
                    <a:lumMod val="10000"/>
                  </a:schemeClr>
                </a:solidFill>
                <a:ea typeface="宋体" panose="02010600030101010101" pitchFamily="2" charset="-122"/>
                <a:cs typeface="+mn-ea"/>
                <a:sym typeface="Arial" panose="020B0604020202020204" pitchFamily="34" charset="0"/>
              </a:endParaRPr>
            </a:p>
            <a:p>
              <a:pPr algn="l" defTabSz="912495" fontAlgn="auto">
                <a:spcBef>
                  <a:spcPct val="20000"/>
                </a:spcBef>
                <a:spcAft>
                  <a:spcPts val="0"/>
                </a:spcAft>
                <a:buClrTx/>
                <a:buSzTx/>
                <a:defRPr/>
              </a:pPr>
              <a:r>
                <a:rPr lang="zh-CN" altLang="en-US" sz="2400" b="1" dirty="0">
                  <a:solidFill>
                    <a:schemeClr val="accent5">
                      <a:lumMod val="10000"/>
                    </a:schemeClr>
                  </a:solidFill>
                  <a:ea typeface="宋体" panose="02010600030101010101" pitchFamily="2" charset="-122"/>
                  <a:cs typeface="+mn-ea"/>
                  <a:sym typeface="Arial" panose="020B0604020202020204" pitchFamily="34" charset="0"/>
                </a:rPr>
                <a:t>网络图表达法</a:t>
              </a:r>
              <a:endParaRPr lang="zh-CN" altLang="en-US" sz="2000" b="1" dirty="0">
                <a:solidFill>
                  <a:schemeClr val="accent5">
                    <a:lumMod val="10000"/>
                  </a:schemeClr>
                </a:solidFill>
                <a:ea typeface="宋体" panose="02010600030101010101" pitchFamily="2" charset="-122"/>
                <a:cs typeface="+mn-ea"/>
                <a:sym typeface="Arial" panose="020B0604020202020204" pitchFamily="34" charset="0"/>
              </a:endParaRPr>
            </a:p>
            <a:p>
              <a:pPr defTabSz="912495" fontAlgn="auto">
                <a:spcBef>
                  <a:spcPct val="20000"/>
                </a:spcBef>
                <a:spcAft>
                  <a:spcPts val="0"/>
                </a:spcAft>
                <a:defRPr/>
              </a:pPr>
              <a:endParaRPr lang="en-US" altLang="zh-CN" sz="1465" dirty="0">
                <a:cs typeface="+mn-ea"/>
                <a:sym typeface="Arial" panose="020B0604020202020204" pitchFamily="34" charset="0"/>
              </a:endParaRPr>
            </a:p>
          </p:txBody>
        </p:sp>
      </p:grpSp>
      <p:sp>
        <p:nvSpPr>
          <p:cNvPr id="50"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6" name="标题 5"/>
          <p:cNvSpPr>
            <a:spLocks noGrp="1"/>
          </p:cNvSpPr>
          <p:nvPr>
            <p:ph type="title"/>
          </p:nvPr>
        </p:nvSpPr>
        <p:spPr/>
        <p:txBody>
          <a:bodyPr/>
          <a:p>
            <a:r>
              <a:rPr lang="zh-CN" altLang="en-US"/>
              <a:t>流水施工回顾</a:t>
            </a: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1075478" y="3445722"/>
            <a:ext cx="2908300" cy="3263900"/>
            <a:chOff x="1080382" y="1630359"/>
            <a:chExt cx="5348726" cy="4307842"/>
          </a:xfrm>
        </p:grpSpPr>
        <p:grpSp>
          <p:nvGrpSpPr>
            <p:cNvPr id="17429" name="组合 24"/>
            <p:cNvGrpSpPr/>
            <p:nvPr/>
          </p:nvGrpSpPr>
          <p:grpSpPr bwMode="auto">
            <a:xfrm>
              <a:off x="1080382" y="1630359"/>
              <a:ext cx="5348726" cy="4307842"/>
              <a:chOff x="3506082" y="1630359"/>
              <a:chExt cx="5348726" cy="4307842"/>
            </a:xfrm>
          </p:grpSpPr>
          <p:sp>
            <p:nvSpPr>
              <p:cNvPr id="3"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00">
                  <a:latin typeface="+mn-lt"/>
                  <a:ea typeface="+mn-ea"/>
                </a:endParaRPr>
              </a:p>
            </p:txBody>
          </p:sp>
          <p:sp>
            <p:nvSpPr>
              <p:cNvPr id="17432" name="Freeform 6@|5FFC:1117452|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3" name="Freeform 7@|5FFC:16777215|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4" name="Freeform 9@|5FFC:1579032|FBC:16777215|LFC:0|LBC:16777215"/>
              <p:cNvSpPr/>
              <p:nvPr/>
            </p:nvSpPr>
            <p:spPr bwMode="auto">
              <a:xfrm>
                <a:off x="5270854" y="5864865"/>
                <a:ext cx="1800257" cy="73336"/>
              </a:xfrm>
              <a:custGeom>
                <a:avLst/>
                <a:gdLst>
                  <a:gd name="T0" fmla="*/ 2147483647 w 854"/>
                  <a:gd name="T1" fmla="*/ 2147483647 h 35"/>
                  <a:gd name="T2" fmla="*/ 2147483647 w 854"/>
                  <a:gd name="T3" fmla="*/ 2147483647 h 35"/>
                  <a:gd name="T4" fmla="*/ 2147483647 w 854"/>
                  <a:gd name="T5" fmla="*/ 0 h 35"/>
                  <a:gd name="T6" fmla="*/ 2147483647 w 854"/>
                  <a:gd name="T7" fmla="*/ 2147483647 h 35"/>
                  <a:gd name="T8" fmla="*/ 2147483647 w 854"/>
                  <a:gd name="T9" fmla="*/ 0 h 35"/>
                  <a:gd name="T10" fmla="*/ 2147483647 w 854"/>
                  <a:gd name="T11" fmla="*/ 2147483647 h 35"/>
                  <a:gd name="T12" fmla="*/ 2147483647 w 854"/>
                  <a:gd name="T13" fmla="*/ 2147483647 h 35"/>
                  <a:gd name="T14" fmla="*/ 2147483647 w 854"/>
                  <a:gd name="T15" fmla="*/ 2147483647 h 35"/>
                  <a:gd name="T16" fmla="*/ 2147483647 w 854"/>
                  <a:gd name="T17" fmla="*/ 2147483647 h 35"/>
                  <a:gd name="T18" fmla="*/ 2147483647 w 854"/>
                  <a:gd name="T19" fmla="*/ 2147483647 h 35"/>
                  <a:gd name="T20" fmla="*/ 2147483647 w 854"/>
                  <a:gd name="T21" fmla="*/ 2147483647 h 35"/>
                  <a:gd name="T22" fmla="*/ 2147483647 w 854"/>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5" name="Freeform 10@|5FFC:14013394|FBC:16777215|LFC:0|LBC:16777215"/>
              <p:cNvSpPr/>
              <p:nvPr/>
            </p:nvSpPr>
            <p:spPr bwMode="auto">
              <a:xfrm>
                <a:off x="5261391" y="5299477"/>
                <a:ext cx="1816816" cy="622166"/>
              </a:xfrm>
              <a:custGeom>
                <a:avLst/>
                <a:gdLst>
                  <a:gd name="T0" fmla="*/ 2147483647 w 861"/>
                  <a:gd name="T1" fmla="*/ 2147483647 h 295"/>
                  <a:gd name="T2" fmla="*/ 2147483647 w 861"/>
                  <a:gd name="T3" fmla="*/ 2147483647 h 295"/>
                  <a:gd name="T4" fmla="*/ 2147483647 w 861"/>
                  <a:gd name="T5" fmla="*/ 0 h 295"/>
                  <a:gd name="T6" fmla="*/ 2147483647 w 861"/>
                  <a:gd name="T7" fmla="*/ 2147483647 h 295"/>
                  <a:gd name="T8" fmla="*/ 2147483647 w 861"/>
                  <a:gd name="T9" fmla="*/ 0 h 295"/>
                  <a:gd name="T10" fmla="*/ 2147483647 w 861"/>
                  <a:gd name="T11" fmla="*/ 2147483647 h 295"/>
                  <a:gd name="T12" fmla="*/ 2147483647 w 861"/>
                  <a:gd name="T13" fmla="*/ 2147483647 h 295"/>
                  <a:gd name="T14" fmla="*/ 0 w 861"/>
                  <a:gd name="T15" fmla="*/ 2147483647 h 295"/>
                  <a:gd name="T16" fmla="*/ 0 w 861"/>
                  <a:gd name="T17" fmla="*/ 2147483647 h 295"/>
                  <a:gd name="T18" fmla="*/ 2147483647 w 861"/>
                  <a:gd name="T19" fmla="*/ 2147483647 h 295"/>
                  <a:gd name="T20" fmla="*/ 2147483647 w 861"/>
                  <a:gd name="T21" fmla="*/ 2147483647 h 295"/>
                  <a:gd name="T22" fmla="*/ 2147483647 w 861"/>
                  <a:gd name="T23" fmla="*/ 2147483647 h 295"/>
                  <a:gd name="T24" fmla="*/ 2147483647 w 861"/>
                  <a:gd name="T25" fmla="*/ 2147483647 h 295"/>
                  <a:gd name="T26" fmla="*/ 2147483647 w 861"/>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6"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7"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8"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9"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0"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1" name="Freeform 16@|5FFC:11184552|FBC:16777215|LFC:0|LBC:16777215"/>
              <p:cNvSpPr/>
              <p:nvPr/>
            </p:nvSpPr>
            <p:spPr bwMode="auto">
              <a:xfrm>
                <a:off x="5261391" y="5299477"/>
                <a:ext cx="1469067" cy="622166"/>
              </a:xfrm>
              <a:custGeom>
                <a:avLst/>
                <a:gdLst>
                  <a:gd name="T0" fmla="*/ 2147483647 w 696"/>
                  <a:gd name="T1" fmla="*/ 2147483647 h 295"/>
                  <a:gd name="T2" fmla="*/ 2147483647 w 696"/>
                  <a:gd name="T3" fmla="*/ 2147483647 h 295"/>
                  <a:gd name="T4" fmla="*/ 2147483647 w 696"/>
                  <a:gd name="T5" fmla="*/ 2147483647 h 295"/>
                  <a:gd name="T6" fmla="*/ 2147483647 w 696"/>
                  <a:gd name="T7" fmla="*/ 0 h 295"/>
                  <a:gd name="T8" fmla="*/ 2147483647 w 696"/>
                  <a:gd name="T9" fmla="*/ 2147483647 h 295"/>
                  <a:gd name="T10" fmla="*/ 2147483647 w 696"/>
                  <a:gd name="T11" fmla="*/ 2147483647 h 295"/>
                  <a:gd name="T12" fmla="*/ 0 w 696"/>
                  <a:gd name="T13" fmla="*/ 2147483647 h 295"/>
                  <a:gd name="T14" fmla="*/ 0 w 696"/>
                  <a:gd name="T15" fmla="*/ 2147483647 h 295"/>
                  <a:gd name="T16" fmla="*/ 2147483647 w 696"/>
                  <a:gd name="T17" fmla="*/ 2147483647 h 295"/>
                  <a:gd name="T18" fmla="*/ 2147483647 w 696"/>
                  <a:gd name="T19" fmla="*/ 2147483647 h 295"/>
                  <a:gd name="T20" fmla="*/ 2147483647 w 696"/>
                  <a:gd name="T21" fmla="*/ 2147483647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42" name="Freeform 17@|5FFC:14013394|FBC:16777215|LFC:0|LBC:16777215"/>
              <p:cNvSpPr/>
              <p:nvPr/>
            </p:nvSpPr>
            <p:spPr bwMode="auto">
              <a:xfrm>
                <a:off x="3506082" y="4864198"/>
                <a:ext cx="5348726" cy="508615"/>
              </a:xfrm>
              <a:custGeom>
                <a:avLst/>
                <a:gdLst>
                  <a:gd name="T0" fmla="*/ 0 w 2537"/>
                  <a:gd name="T1" fmla="*/ 0 h 241"/>
                  <a:gd name="T2" fmla="*/ 0 w 2537"/>
                  <a:gd name="T3" fmla="*/ 2147483647 h 241"/>
                  <a:gd name="T4" fmla="*/ 2147483647 w 2537"/>
                  <a:gd name="T5" fmla="*/ 2147483647 h 241"/>
                  <a:gd name="T6" fmla="*/ 2147483647 w 2537"/>
                  <a:gd name="T7" fmla="*/ 2147483647 h 241"/>
                  <a:gd name="T8" fmla="*/ 2147483647 w 2537"/>
                  <a:gd name="T9" fmla="*/ 2147483647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65" dirty="0">
                  <a:solidFill>
                    <a:prstClr val="white"/>
                  </a:solidFill>
                </a:rPr>
                <a:t>请插入图片</a:t>
              </a:r>
              <a:endParaRPr lang="en-US" altLang="zh-CN" sz="1465" dirty="0">
                <a:solidFill>
                  <a:prstClr val="white"/>
                </a:solidFill>
              </a:endParaRPr>
            </a:p>
            <a:p>
              <a:pPr algn="ctr" eaLnBrk="1" fontAlgn="auto" hangingPunct="1">
                <a:spcBef>
                  <a:spcPts val="0"/>
                </a:spcBef>
                <a:spcAft>
                  <a:spcPts val="0"/>
                </a:spcAft>
                <a:defRPr/>
              </a:pPr>
              <a:endParaRPr lang="zh-CN" altLang="en-US" sz="1465" dirty="0">
                <a:solidFill>
                  <a:prstClr val="white"/>
                </a:solidFill>
              </a:endParaRPr>
            </a:p>
          </p:txBody>
        </p:sp>
      </p:grpSp>
      <p:grpSp>
        <p:nvGrpSpPr>
          <p:cNvPr id="27" name="组合 26"/>
          <p:cNvGrpSpPr/>
          <p:nvPr/>
        </p:nvGrpSpPr>
        <p:grpSpPr bwMode="auto">
          <a:xfrm>
            <a:off x="4854893" y="1470025"/>
            <a:ext cx="6316345" cy="1536700"/>
            <a:chOff x="7320530" y="1765202"/>
            <a:chExt cx="6316530" cy="1536055"/>
          </a:xfrm>
        </p:grpSpPr>
        <p:sp>
          <p:nvSpPr>
            <p:cNvPr id="16" name="Oval 29@|1FFC:192|FBC:16777215|LFC:16777215|LBC:16777215"/>
            <p:cNvSpPr>
              <a:spLocks noChangeAspect="1"/>
            </p:cNvSpPr>
            <p:nvPr/>
          </p:nvSpPr>
          <p:spPr>
            <a:xfrm>
              <a:off x="7320530" y="1804873"/>
              <a:ext cx="660419" cy="660123"/>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1</a:t>
              </a:r>
              <a:r>
                <a:rPr lang="en-US" altLang="zh-CN" sz="100" b="1" dirty="0">
                  <a:solidFill>
                    <a:prstClr val="white"/>
                  </a:solidFill>
                  <a:latin typeface="微软雅黑" panose="020B0503020204020204" charset="-122"/>
                  <a:sym typeface="+mn-ea"/>
                </a:rPr>
                <a:t>1</a:t>
              </a:r>
              <a:r>
                <a:rPr lang="en-US" altLang="zh-CN" sz="100" b="1" dirty="0">
                  <a:solidFill>
                    <a:prstClr val="white"/>
                  </a:solidFill>
                  <a:latin typeface="微软雅黑" panose="020B0503020204020204" charset="-122"/>
                </a:rPr>
                <a:t>1</a:t>
              </a:r>
              <a:endParaRPr lang="en-US" sz="100" b="1" dirty="0">
                <a:solidFill>
                  <a:prstClr val="white"/>
                </a:solidFill>
                <a:latin typeface="微软雅黑" panose="020B0503020204020204" charset="-122"/>
              </a:endParaRPr>
            </a:p>
          </p:txBody>
        </p:sp>
        <p:sp>
          <p:nvSpPr>
            <p:cNvPr id="19" name="TextBox 16@|17FFC:16777215|FBC:16777215|LFC:16777215|LBC:16777215"/>
            <p:cNvSpPr txBox="1"/>
            <p:nvPr/>
          </p:nvSpPr>
          <p:spPr>
            <a:xfrm>
              <a:off x="8196221" y="2348522"/>
              <a:ext cx="5440839"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表达流水施工在施工工艺上开展顺序及其特征的参数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0" name="TextBox 19@|17FFC:16777215|FBC:16777215|LFC:16777215|LBC:16777215"/>
            <p:cNvSpPr txBox="1"/>
            <p:nvPr/>
          </p:nvSpPr>
          <p:spPr>
            <a:xfrm>
              <a:off x="8127004" y="1765202"/>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工艺参数</a:t>
              </a:r>
              <a:endParaRPr lang="zh-CN" altLang="zh-CN" sz="2800" b="1" dirty="0">
                <a:latin typeface="华文楷体" charset="-122"/>
                <a:ea typeface="华文楷体" charset="-122"/>
                <a:cs typeface="+mn-ea"/>
                <a:sym typeface="+mn-ea"/>
              </a:endParaRPr>
            </a:p>
          </p:txBody>
        </p:sp>
      </p:grpSp>
      <p:grpSp>
        <p:nvGrpSpPr>
          <p:cNvPr id="28" name="组合 27"/>
          <p:cNvGrpSpPr/>
          <p:nvPr/>
        </p:nvGrpSpPr>
        <p:grpSpPr bwMode="auto">
          <a:xfrm>
            <a:off x="4924108" y="3301685"/>
            <a:ext cx="6050280" cy="1475740"/>
            <a:chOff x="7320530" y="3017415"/>
            <a:chExt cx="6050457" cy="1475122"/>
          </a:xfrm>
        </p:grpSpPr>
        <p:sp>
          <p:nvSpPr>
            <p:cNvPr id="17" name="Oval 30@|1FFC:681197|FBC:16777215|LFC:16777215|LBC:16777215"/>
            <p:cNvSpPr>
              <a:spLocks noChangeAspect="1"/>
            </p:cNvSpPr>
            <p:nvPr/>
          </p:nvSpPr>
          <p:spPr>
            <a:xfrm>
              <a:off x="7320530" y="3099930"/>
              <a:ext cx="660419" cy="66012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2</a:t>
              </a:r>
              <a:endParaRPr lang="en-US" sz="100" b="1" dirty="0">
                <a:solidFill>
                  <a:prstClr val="white"/>
                </a:solidFill>
                <a:latin typeface="微软雅黑" panose="020B0503020204020204" charset="-122"/>
              </a:endParaRPr>
            </a:p>
          </p:txBody>
        </p:sp>
        <p:sp>
          <p:nvSpPr>
            <p:cNvPr id="21" name="TextBox 16@|17FFC:16777215|FBC:16777215|LFC:16777215|LBC:16777215"/>
            <p:cNvSpPr txBox="1"/>
            <p:nvPr/>
          </p:nvSpPr>
          <p:spPr>
            <a:xfrm>
              <a:off x="8127004" y="3539801"/>
              <a:ext cx="5243983" cy="952736"/>
            </a:xfrm>
            <a:prstGeom prst="rect">
              <a:avLst/>
            </a:prstGeom>
            <a:noFill/>
          </p:spPr>
          <p:txBody>
            <a:bodyPr wrap="square">
              <a:spAutoFit/>
            </a:bodyPr>
            <a:lstStyle/>
            <a:p>
              <a:pPr algn="l" defTabSz="912495" eaLnBrk="1" fontAlgn="auto" hangingPunct="1">
                <a:spcBef>
                  <a:spcPct val="20000"/>
                </a:spcBef>
                <a:spcAft>
                  <a:spcPts val="0"/>
                </a:spcAft>
                <a:buClrTx/>
                <a:buSzTx/>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表达流水施工在空间布置状态的参数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sym typeface="+mn-ea"/>
              </a:endParaRPr>
            </a:p>
          </p:txBody>
        </p:sp>
        <p:sp>
          <p:nvSpPr>
            <p:cNvPr id="22" name="TextBox 21@|17FFC:16777215|FBC:16777215|LFC:16777215|LBC:16777215"/>
            <p:cNvSpPr txBox="1"/>
            <p:nvPr/>
          </p:nvSpPr>
          <p:spPr>
            <a:xfrm>
              <a:off x="8127004" y="3017415"/>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空间参数</a:t>
              </a:r>
              <a:endParaRPr lang="zh-CN" altLang="zh-CN" sz="2800" b="1" dirty="0">
                <a:latin typeface="华文楷体" charset="-122"/>
                <a:ea typeface="华文楷体" charset="-122"/>
                <a:cs typeface="+mn-ea"/>
                <a:sym typeface="+mn-ea"/>
              </a:endParaRPr>
            </a:p>
          </p:txBody>
        </p:sp>
      </p:grpSp>
      <p:grpSp>
        <p:nvGrpSpPr>
          <p:cNvPr id="29" name="组合 28"/>
          <p:cNvGrpSpPr/>
          <p:nvPr/>
        </p:nvGrpSpPr>
        <p:grpSpPr bwMode="auto">
          <a:xfrm>
            <a:off x="4924108" y="4957444"/>
            <a:ext cx="6050915" cy="1529080"/>
            <a:chOff x="7320530" y="4337408"/>
            <a:chExt cx="6051092" cy="1528438"/>
          </a:xfrm>
        </p:grpSpPr>
        <p:sp>
          <p:nvSpPr>
            <p:cNvPr id="18" name="Oval 38@|1FFC:192|FBC:16777215|LFC:16777215|LBC:16777215"/>
            <p:cNvSpPr>
              <a:spLocks noChangeAspect="1"/>
            </p:cNvSpPr>
            <p:nvPr/>
          </p:nvSpPr>
          <p:spPr>
            <a:xfrm>
              <a:off x="7320530" y="4394534"/>
              <a:ext cx="660419" cy="660123"/>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3</a:t>
              </a:r>
              <a:endParaRPr lang="en-AU" sz="100" b="1" dirty="0">
                <a:solidFill>
                  <a:prstClr val="white"/>
                </a:solidFill>
                <a:latin typeface="微软雅黑" panose="020B0503020204020204" charset="-122"/>
              </a:endParaRPr>
            </a:p>
          </p:txBody>
        </p:sp>
        <p:sp>
          <p:nvSpPr>
            <p:cNvPr id="23" name="TextBox 16@|17FFC:16777215|FBC:16777215|LFC:16777215|LBC:16777215"/>
            <p:cNvSpPr txBox="1"/>
            <p:nvPr/>
          </p:nvSpPr>
          <p:spPr>
            <a:xfrm>
              <a:off x="8127004" y="4913111"/>
              <a:ext cx="5244618"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表达流水施工在时间安排上所处状态的参数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4" name="TextBox 23@|17FFC:16777215|FBC:16777215|LFC:16777215|LBC:16777215"/>
            <p:cNvSpPr txBox="1"/>
            <p:nvPr/>
          </p:nvSpPr>
          <p:spPr>
            <a:xfrm>
              <a:off x="8127004" y="4337408"/>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时间参数</a:t>
              </a:r>
              <a:endParaRPr lang="zh-CN" altLang="en-US" sz="2000" b="1" dirty="0">
                <a:latin typeface="微软雅黑" panose="020B0503020204020204" charset="-122"/>
                <a:cs typeface="+mn-ea"/>
                <a:sym typeface="微软雅黑" panose="020B0503020204020204" charset="-122"/>
              </a:endParaRPr>
            </a:p>
          </p:txBody>
        </p:sp>
      </p:grpSp>
      <p:pic>
        <p:nvPicPr>
          <p:cNvPr id="17415" name="图片 39"/>
          <p:cNvPicPr>
            <a:picLocks noChangeAspect="1"/>
          </p:cNvPicPr>
          <p:nvPr/>
        </p:nvPicPr>
        <p:blipFill>
          <a:blip r:embed="rId1">
            <a:extLst>
              <a:ext uri="{28A0092B-C50C-407E-A947-70E740481C1C}">
                <a14:useLocalDpi xmlns:a14="http://schemas.microsoft.com/office/drawing/2010/main" val="0"/>
              </a:ext>
            </a:extLst>
          </a:blip>
          <a:srcRect t="23135" b="18440"/>
          <a:stretch>
            <a:fillRect/>
          </a:stretch>
        </p:blipFill>
        <p:spPr bwMode="auto">
          <a:xfrm>
            <a:off x="1311487" y="3801533"/>
            <a:ext cx="2436707" cy="176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5" name="标题 4"/>
          <p:cNvSpPr>
            <a:spLocks noGrp="1"/>
          </p:cNvSpPr>
          <p:nvPr>
            <p:ph type="title"/>
          </p:nvPr>
        </p:nvSpPr>
        <p:spPr/>
        <p:txBody>
          <a:bodyPr/>
          <a:p>
            <a:r>
              <a:rPr lang="zh-CN" altLang="zh-CN">
                <a:latin typeface="华文楷体" charset="-122"/>
                <a:ea typeface="华文楷体" charset="-122"/>
                <a:sym typeface="+mn-ea"/>
              </a:rPr>
              <a:t>流水施工基本参数</a:t>
            </a:r>
            <a:r>
              <a:rPr lang="zh-CN" altLang="zh-CN">
                <a:latin typeface="华文楷体" charset="-122"/>
                <a:ea typeface="华文楷体" charset="-122"/>
                <a:sym typeface="+mn-ea"/>
              </a:rPr>
              <a:t>的定义和</a:t>
            </a:r>
            <a:r>
              <a:rPr lang="zh-CN" altLang="zh-CN">
                <a:latin typeface="华文楷体" charset="-122"/>
                <a:ea typeface="华文楷体" charset="-122"/>
                <a:sym typeface="+mn-ea"/>
              </a:rPr>
              <a:t>分类</a:t>
            </a:r>
            <a:endParaRPr lang="en-US" altLang="zh-CN">
              <a:latin typeface="华文楷体" charset="-122"/>
              <a:ea typeface="华文楷体" charset="-122"/>
              <a:sym typeface="+mn-ea"/>
            </a:endParaRPr>
          </a:p>
        </p:txBody>
      </p:sp>
      <p:sp>
        <p:nvSpPr>
          <p:cNvPr id="7" name="文本框 6"/>
          <p:cNvSpPr txBox="1"/>
          <p:nvPr/>
        </p:nvSpPr>
        <p:spPr>
          <a:xfrm>
            <a:off x="4924425" y="1614170"/>
            <a:ext cx="521970" cy="521970"/>
          </a:xfrm>
          <a:prstGeom prst="rect">
            <a:avLst/>
          </a:prstGeom>
          <a:noFill/>
        </p:spPr>
        <p:txBody>
          <a:bodyPr wrap="square" rtlCol="0">
            <a:spAutoFit/>
          </a:bodyPr>
          <a:p>
            <a:r>
              <a:rPr lang="en-US" altLang="zh-CN" sz="2800">
                <a:solidFill>
                  <a:schemeClr val="bg1"/>
                </a:solidFill>
              </a:rPr>
              <a:t> 1</a:t>
            </a:r>
            <a:endParaRPr lang="en-US" altLang="zh-CN" sz="2800">
              <a:solidFill>
                <a:schemeClr val="bg1"/>
              </a:solidFill>
            </a:endParaRPr>
          </a:p>
        </p:txBody>
      </p:sp>
      <p:sp>
        <p:nvSpPr>
          <p:cNvPr id="8" name="文本框 7"/>
          <p:cNvSpPr txBox="1"/>
          <p:nvPr/>
        </p:nvSpPr>
        <p:spPr>
          <a:xfrm>
            <a:off x="4993640" y="5097780"/>
            <a:ext cx="521970" cy="521970"/>
          </a:xfrm>
          <a:prstGeom prst="rect">
            <a:avLst/>
          </a:prstGeom>
          <a:noFill/>
        </p:spPr>
        <p:txBody>
          <a:bodyPr wrap="square" rtlCol="0">
            <a:spAutoFit/>
          </a:bodyPr>
          <a:p>
            <a:r>
              <a:rPr lang="en-US" altLang="zh-CN" sz="2800">
                <a:solidFill>
                  <a:schemeClr val="bg1"/>
                </a:solidFill>
              </a:rPr>
              <a:t> 3</a:t>
            </a:r>
            <a:endParaRPr lang="en-US" altLang="zh-CN" sz="2800">
              <a:solidFill>
                <a:schemeClr val="bg1"/>
              </a:solidFill>
            </a:endParaRPr>
          </a:p>
        </p:txBody>
      </p:sp>
      <p:sp>
        <p:nvSpPr>
          <p:cNvPr id="9" name="文本框 8"/>
          <p:cNvSpPr txBox="1"/>
          <p:nvPr/>
        </p:nvSpPr>
        <p:spPr>
          <a:xfrm>
            <a:off x="4993005" y="3453130"/>
            <a:ext cx="521970" cy="521970"/>
          </a:xfrm>
          <a:prstGeom prst="rect">
            <a:avLst/>
          </a:prstGeom>
          <a:noFill/>
        </p:spPr>
        <p:txBody>
          <a:bodyPr wrap="square" rtlCol="0">
            <a:spAutoFit/>
          </a:bodyPr>
          <a:p>
            <a:r>
              <a:rPr lang="en-US" altLang="zh-CN" sz="2800">
                <a:solidFill>
                  <a:schemeClr val="bg1"/>
                </a:solidFill>
              </a:rPr>
              <a:t> 2</a:t>
            </a:r>
            <a:endParaRPr lang="en-US" altLang="zh-CN" sz="2800">
              <a:solidFill>
                <a:schemeClr val="bg1"/>
              </a:solidFill>
            </a:endParaRPr>
          </a:p>
        </p:txBody>
      </p:sp>
      <p:sp>
        <p:nvSpPr>
          <p:cNvPr id="2" name="文本框 1"/>
          <p:cNvSpPr txBox="1"/>
          <p:nvPr/>
        </p:nvSpPr>
        <p:spPr>
          <a:xfrm>
            <a:off x="161925" y="1316990"/>
            <a:ext cx="4602480" cy="1814830"/>
          </a:xfrm>
          <a:prstGeom prst="rect">
            <a:avLst/>
          </a:prstGeom>
          <a:noFill/>
        </p:spPr>
        <p:txBody>
          <a:bodyPr wrap="square" rtlCol="0" anchor="t">
            <a:spAutoFit/>
          </a:bodyPr>
          <a:p>
            <a:r>
              <a:rPr lang="en-US" altLang="zh-CN" sz="2800">
                <a:solidFill>
                  <a:schemeClr val="tx1"/>
                </a:solidFill>
                <a:effectLst>
                  <a:outerShdw blurRad="38100" dist="19050" dir="2700000" algn="tl" rotWithShape="0">
                    <a:schemeClr val="dk1">
                      <a:alpha val="40000"/>
                    </a:schemeClr>
                  </a:outerShdw>
                </a:effectLst>
                <a:latin typeface="华文楷体" charset="-122"/>
                <a:ea typeface="华文楷体" charset="-122"/>
                <a:sym typeface="+mn-ea"/>
              </a:rPr>
              <a:t>       </a:t>
            </a:r>
            <a:r>
              <a:rPr lang="zh-CN" altLang="zh-CN" sz="2800">
                <a:solidFill>
                  <a:schemeClr val="tx1"/>
                </a:solidFill>
                <a:effectLst>
                  <a:outerShdw blurRad="38100" dist="19050" dir="2700000" algn="tl" rotWithShape="0">
                    <a:schemeClr val="dk1">
                      <a:alpha val="40000"/>
                    </a:schemeClr>
                  </a:outerShdw>
                </a:effectLst>
                <a:latin typeface="华文楷体" charset="-122"/>
                <a:ea typeface="华文楷体" charset="-122"/>
                <a:sym typeface="+mn-ea"/>
              </a:rPr>
              <a:t>用以表达流水施工在工艺流程、空间布置和时间安排等各种数量关系的参数，称为流水施工的基本参数</a:t>
            </a:r>
            <a:endParaRPr lang="zh-CN" altLang="zh-CN" sz="2800">
              <a:solidFill>
                <a:schemeClr val="tx1"/>
              </a:solidFill>
              <a:effectLst>
                <a:outerShdw blurRad="38100" dist="19050" dir="2700000" algn="tl" rotWithShape="0">
                  <a:schemeClr val="dk1">
                    <a:alpha val="40000"/>
                  </a:schemeClr>
                </a:outerShdw>
              </a:effectLst>
              <a:latin typeface="华文楷体" charset="-122"/>
              <a:ea typeface="华文楷体"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anim calcmode="lin" valueType="num">
                                      <p:cBhvr>
                                        <p:cTn id="25" dur="500" fill="hold"/>
                                        <p:tgtEl>
                                          <p:spTgt spid="28"/>
                                        </p:tgtEl>
                                        <p:attrNameLst>
                                          <p:attrName>ppt_x</p:attrName>
                                        </p:attrNameLst>
                                      </p:cBhvr>
                                      <p:tavLst>
                                        <p:tav tm="0">
                                          <p:val>
                                            <p:strVal val="#ppt_x"/>
                                          </p:val>
                                        </p:tav>
                                        <p:tav tm="100000">
                                          <p:val>
                                            <p:strVal val="#ppt_x"/>
                                          </p:val>
                                        </p:tav>
                                      </p:tavLst>
                                    </p:anim>
                                    <p:anim calcmode="lin" valueType="num">
                                      <p:cBhvr>
                                        <p:cTn id="26" dur="5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670175" y="3460751"/>
            <a:ext cx="2924175" cy="1738313"/>
            <a:chOff x="733193" y="3991305"/>
            <a:chExt cx="2924673" cy="1738698"/>
          </a:xfrm>
        </p:grpSpPr>
        <p:sp>
          <p:nvSpPr>
            <p:cNvPr id="40" name="Oval 5"/>
            <p:cNvSpPr>
              <a:spLocks noChangeArrowheads="1"/>
            </p:cNvSpPr>
            <p:nvPr/>
          </p:nvSpPr>
          <p:spPr bwMode="auto">
            <a:xfrm>
              <a:off x="733193" y="3991305"/>
              <a:ext cx="2924673" cy="1738698"/>
            </a:xfrm>
            <a:prstGeom prst="ellipse">
              <a:avLst/>
            </a:prstGeom>
            <a:solidFill>
              <a:srgbClr val="5AAB31"/>
            </a:solidFill>
            <a:ln>
              <a:noFill/>
            </a:ln>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1" name="Oval 8"/>
            <p:cNvSpPr>
              <a:spLocks noChangeArrowheads="1"/>
            </p:cNvSpPr>
            <p:nvPr/>
          </p:nvSpPr>
          <p:spPr bwMode="auto">
            <a:xfrm>
              <a:off x="1119022" y="3991305"/>
              <a:ext cx="2308618"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8" name="文本框 47"/>
            <p:cNvSpPr txBox="1"/>
            <p:nvPr/>
          </p:nvSpPr>
          <p:spPr>
            <a:xfrm>
              <a:off x="1215240" y="4387632"/>
              <a:ext cx="2116816" cy="522086"/>
            </a:xfrm>
            <a:prstGeom prst="rect">
              <a:avLst/>
            </a:prstGeom>
            <a:noFill/>
          </p:spPr>
          <p:txBody>
            <a:bodyPr wrap="square">
              <a:spAutoFit/>
            </a:bodyPr>
            <a:lstStyle/>
            <a:p>
              <a:pPr algn="ctr" eaLnBrk="1" fontAlgn="auto" hangingPunct="1">
                <a:spcBef>
                  <a:spcPts val="0"/>
                </a:spcBef>
                <a:spcAft>
                  <a:spcPts val="0"/>
                </a:spcAft>
                <a:defRPr/>
              </a:pPr>
              <a:r>
                <a:rPr lang="zh-CN" altLang="en-US" sz="2800" b="1" dirty="0">
                  <a:latin typeface="微软雅黑" panose="020B0503020204020204" charset="-122"/>
                  <a:cs typeface="+mn-ea"/>
                  <a:sym typeface="微软雅黑" panose="020B0503020204020204" charset="-122"/>
                </a:rPr>
                <a:t>施工过程数</a:t>
              </a:r>
              <a:endParaRPr lang="zh-CN" altLang="en-US" sz="2800" b="1" dirty="0">
                <a:latin typeface="微软雅黑" panose="020B0503020204020204" charset="-122"/>
                <a:cs typeface="+mn-ea"/>
                <a:sym typeface="微软雅黑" panose="020B0503020204020204" charset="-122"/>
              </a:endParaRPr>
            </a:p>
          </p:txBody>
        </p:sp>
      </p:grpSp>
      <p:grpSp>
        <p:nvGrpSpPr>
          <p:cNvPr id="4" name="组合 3"/>
          <p:cNvGrpSpPr/>
          <p:nvPr/>
        </p:nvGrpSpPr>
        <p:grpSpPr bwMode="auto">
          <a:xfrm>
            <a:off x="6392863" y="3460751"/>
            <a:ext cx="2925763" cy="1738313"/>
            <a:chOff x="4103199" y="3991305"/>
            <a:chExt cx="2926253" cy="1738698"/>
          </a:xfrm>
        </p:grpSpPr>
        <p:sp>
          <p:nvSpPr>
            <p:cNvPr id="42" name="Oval 13"/>
            <p:cNvSpPr>
              <a:spLocks noChangeArrowheads="1"/>
            </p:cNvSpPr>
            <p:nvPr/>
          </p:nvSpPr>
          <p:spPr bwMode="auto">
            <a:xfrm>
              <a:off x="4103199" y="3991305"/>
              <a:ext cx="2926253" cy="1738698"/>
            </a:xfrm>
            <a:prstGeom prst="ellipse">
              <a:avLst/>
            </a:prstGeom>
            <a:solidFill>
              <a:srgbClr val="5AAB31"/>
            </a:solidFill>
            <a:ln>
              <a:noFill/>
            </a:ln>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3" name="Oval 16"/>
            <p:cNvSpPr>
              <a:spLocks noChangeArrowheads="1"/>
            </p:cNvSpPr>
            <p:nvPr/>
          </p:nvSpPr>
          <p:spPr bwMode="auto">
            <a:xfrm>
              <a:off x="4325486" y="3991305"/>
              <a:ext cx="2308612"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52" name="文本框 51"/>
            <p:cNvSpPr txBox="1"/>
            <p:nvPr/>
          </p:nvSpPr>
          <p:spPr>
            <a:xfrm>
              <a:off x="4638277" y="4469558"/>
              <a:ext cx="1924373" cy="522086"/>
            </a:xfrm>
            <a:prstGeom prst="rect">
              <a:avLst/>
            </a:prstGeom>
            <a:noFill/>
          </p:spPr>
          <p:txBody>
            <a:bodyPr>
              <a:spAutoFit/>
            </a:bodyPr>
            <a:lstStyle/>
            <a:p>
              <a:pPr algn="ctr" eaLnBrk="1" fontAlgn="auto" hangingPunct="1">
                <a:spcBef>
                  <a:spcPts val="0"/>
                </a:spcBef>
                <a:spcAft>
                  <a:spcPts val="0"/>
                </a:spcAft>
                <a:defRPr/>
              </a:pPr>
              <a:r>
                <a:rPr lang="zh-CN" altLang="en-US" sz="2800" b="1" dirty="0">
                  <a:latin typeface="微软雅黑" panose="020B0503020204020204" charset="-122"/>
                  <a:cs typeface="+mn-ea"/>
                  <a:sym typeface="微软雅黑" panose="020B0503020204020204" charset="-122"/>
                </a:rPr>
                <a:t>流水强度</a:t>
              </a:r>
              <a:endParaRPr lang="zh-CN" altLang="en-US" sz="2800" b="1" dirty="0">
                <a:latin typeface="微软雅黑" panose="020B0503020204020204" charset="-122"/>
                <a:cs typeface="+mn-ea"/>
                <a:sym typeface="微软雅黑" panose="020B0503020204020204" charset="-122"/>
              </a:endParaRPr>
            </a:p>
          </p:txBody>
        </p:sp>
      </p:grpSp>
      <p:sp>
        <p:nvSpPr>
          <p:cNvPr id="51211" name="文本框 53"/>
          <p:cNvSpPr txBox="1">
            <a:spLocks noChangeArrowheads="1"/>
          </p:cNvSpPr>
          <p:nvPr/>
        </p:nvSpPr>
        <p:spPr bwMode="auto">
          <a:xfrm>
            <a:off x="648335" y="1892300"/>
            <a:ext cx="221678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zh-CN" sz="2800" b="1" dirty="0">
                <a:solidFill>
                  <a:schemeClr val="tx1">
                    <a:lumMod val="50000"/>
                  </a:schemeClr>
                </a:solidFill>
                <a:ea typeface="宋体" panose="02010600030101010101" pitchFamily="2" charset="-122"/>
                <a:sym typeface="+mn-ea"/>
              </a:rPr>
              <a:t>施工过程数是指参与一组流水的施工过程的数目，用“n”表示</a:t>
            </a:r>
            <a:r>
              <a:rPr lang="zh-CN" altLang="en-US" sz="2800" b="1" dirty="0">
                <a:solidFill>
                  <a:schemeClr val="tx1">
                    <a:lumMod val="50000"/>
                  </a:schemeClr>
                </a:solidFill>
                <a:ea typeface="宋体" panose="02010600030101010101" pitchFamily="2" charset="-122"/>
                <a:sym typeface="+mn-ea"/>
              </a:rPr>
              <a:t>。</a:t>
            </a:r>
            <a:endParaRPr lang="zh-CN" altLang="en-US" sz="2800" b="1" dirty="0">
              <a:solidFill>
                <a:schemeClr val="tx1">
                  <a:lumMod val="50000"/>
                </a:schemeClr>
              </a:solidFill>
              <a:ea typeface="宋体" panose="02010600030101010101" pitchFamily="2" charset="-122"/>
              <a:sym typeface="+mn-ea"/>
            </a:endParaRPr>
          </a:p>
        </p:txBody>
      </p:sp>
      <p:sp>
        <p:nvSpPr>
          <p:cNvPr id="34"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grpSp>
        <p:nvGrpSpPr>
          <p:cNvPr id="2" name="组合 1"/>
          <p:cNvGrpSpPr/>
          <p:nvPr/>
        </p:nvGrpSpPr>
        <p:grpSpPr bwMode="auto">
          <a:xfrm>
            <a:off x="4467543" y="1149351"/>
            <a:ext cx="3154363" cy="2505075"/>
            <a:chOff x="2299755" y="1767795"/>
            <a:chExt cx="3155238" cy="2506188"/>
          </a:xfrm>
        </p:grpSpPr>
        <p:sp>
          <p:nvSpPr>
            <p:cNvPr id="44" name="Oval 21"/>
            <p:cNvSpPr>
              <a:spLocks noChangeArrowheads="1"/>
            </p:cNvSpPr>
            <p:nvPr/>
          </p:nvSpPr>
          <p:spPr bwMode="auto">
            <a:xfrm>
              <a:off x="2418850" y="1767795"/>
              <a:ext cx="2923400" cy="1740673"/>
            </a:xfrm>
            <a:prstGeom prst="ellipse">
              <a:avLst/>
            </a:prstGeom>
            <a:solidFill>
              <a:srgbClr val="315B2F"/>
            </a:solidFill>
            <a:ln>
              <a:noFill/>
            </a:ln>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5" name="任意多边形 44"/>
            <p:cNvSpPr/>
            <p:nvPr/>
          </p:nvSpPr>
          <p:spPr bwMode="auto">
            <a:xfrm>
              <a:off x="3821002" y="2511075"/>
              <a:ext cx="1633991" cy="1762908"/>
            </a:xfrm>
            <a:custGeom>
              <a:avLst/>
              <a:gdLst>
                <a:gd name="connsiteX0" fmla="*/ 515938 w 1643063"/>
                <a:gd name="connsiteY0" fmla="*/ 0 h 1771650"/>
                <a:gd name="connsiteX1" fmla="*/ 1396892 w 1643063"/>
                <a:gd name="connsiteY1" fmla="*/ 1393578 h 1771650"/>
                <a:gd name="connsiteX2" fmla="*/ 1546225 w 1643063"/>
                <a:gd name="connsiteY2" fmla="*/ 1143000 h 1771650"/>
                <a:gd name="connsiteX3" fmla="*/ 1643063 w 1643063"/>
                <a:gd name="connsiteY3" fmla="*/ 1771650 h 1771650"/>
                <a:gd name="connsiteX4" fmla="*/ 1030288 w 1643063"/>
                <a:gd name="connsiteY4" fmla="*/ 1606550 h 1771650"/>
                <a:gd name="connsiteX5" fmla="*/ 1292341 w 1643063"/>
                <a:gd name="connsiteY5" fmla="*/ 1487550 h 1771650"/>
                <a:gd name="connsiteX6" fmla="*/ 0 w 1643063"/>
                <a:gd name="connsiteY6" fmla="*/ 46355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063" h="1771650">
                  <a:moveTo>
                    <a:pt x="515938" y="0"/>
                  </a:moveTo>
                  <a:lnTo>
                    <a:pt x="1396892" y="1393578"/>
                  </a:lnTo>
                  <a:lnTo>
                    <a:pt x="1546225" y="1143000"/>
                  </a:lnTo>
                  <a:lnTo>
                    <a:pt x="1643063" y="1771650"/>
                  </a:lnTo>
                  <a:lnTo>
                    <a:pt x="1030288" y="1606550"/>
                  </a:lnTo>
                  <a:lnTo>
                    <a:pt x="1292341" y="1487550"/>
                  </a:lnTo>
                  <a:lnTo>
                    <a:pt x="0" y="463550"/>
                  </a:lnTo>
                  <a:close/>
                </a:path>
              </a:pathLst>
            </a:custGeom>
            <a:solidFill>
              <a:srgbClr val="315B2F"/>
            </a:solidFill>
            <a:ln>
              <a:noFill/>
            </a:ln>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6" name="任意多边形 45"/>
            <p:cNvSpPr/>
            <p:nvPr/>
          </p:nvSpPr>
          <p:spPr bwMode="auto">
            <a:xfrm>
              <a:off x="2299755" y="2511075"/>
              <a:ext cx="1640342" cy="1762908"/>
            </a:xfrm>
            <a:custGeom>
              <a:avLst/>
              <a:gdLst>
                <a:gd name="connsiteX0" fmla="*/ 1127126 w 1649413"/>
                <a:gd name="connsiteY0" fmla="*/ 0 h 1771650"/>
                <a:gd name="connsiteX1" fmla="*/ 1649413 w 1649413"/>
                <a:gd name="connsiteY1" fmla="*/ 463550 h 1771650"/>
                <a:gd name="connsiteX2" fmla="*/ 351553 w 1649413"/>
                <a:gd name="connsiteY2" fmla="*/ 1487910 h 1771650"/>
                <a:gd name="connsiteX3" fmla="*/ 619125 w 1649413"/>
                <a:gd name="connsiteY3" fmla="*/ 1606550 h 1771650"/>
                <a:gd name="connsiteX4" fmla="*/ 0 w 1649413"/>
                <a:gd name="connsiteY4" fmla="*/ 1771650 h 1771650"/>
                <a:gd name="connsiteX5" fmla="*/ 103188 w 1649413"/>
                <a:gd name="connsiteY5" fmla="*/ 1143000 h 1771650"/>
                <a:gd name="connsiteX6" fmla="*/ 246184 w 1649413"/>
                <a:gd name="connsiteY6" fmla="*/ 139355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13" h="1771650">
                  <a:moveTo>
                    <a:pt x="1127126" y="0"/>
                  </a:moveTo>
                  <a:lnTo>
                    <a:pt x="1649413" y="463550"/>
                  </a:lnTo>
                  <a:lnTo>
                    <a:pt x="351553" y="1487910"/>
                  </a:lnTo>
                  <a:lnTo>
                    <a:pt x="619125" y="1606550"/>
                  </a:lnTo>
                  <a:lnTo>
                    <a:pt x="0" y="1771650"/>
                  </a:lnTo>
                  <a:lnTo>
                    <a:pt x="103188" y="1143000"/>
                  </a:lnTo>
                  <a:lnTo>
                    <a:pt x="246184" y="1393559"/>
                  </a:lnTo>
                  <a:close/>
                </a:path>
              </a:pathLst>
            </a:custGeom>
            <a:solidFill>
              <a:srgbClr val="315B2F"/>
            </a:solidFill>
            <a:ln>
              <a:noFill/>
            </a:ln>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47" name="Oval 26"/>
            <p:cNvSpPr>
              <a:spLocks noChangeArrowheads="1"/>
            </p:cNvSpPr>
            <p:nvPr/>
          </p:nvSpPr>
          <p:spPr bwMode="auto">
            <a:xfrm>
              <a:off x="2723735" y="1767795"/>
              <a:ext cx="2307279" cy="13150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35">
                <a:latin typeface="微软雅黑" panose="020B0503020204020204" charset="-122"/>
                <a:cs typeface="+mn-ea"/>
                <a:sym typeface="微软雅黑" panose="020B0503020204020204" charset="-122"/>
              </a:endParaRPr>
            </a:p>
          </p:txBody>
        </p:sp>
        <p:sp>
          <p:nvSpPr>
            <p:cNvPr id="51" name="文本框 50"/>
            <p:cNvSpPr txBox="1"/>
            <p:nvPr/>
          </p:nvSpPr>
          <p:spPr>
            <a:xfrm>
              <a:off x="2896201" y="2085434"/>
              <a:ext cx="2019860" cy="645447"/>
            </a:xfrm>
            <a:prstGeom prst="rect">
              <a:avLst/>
            </a:prstGeom>
            <a:noFill/>
          </p:spPr>
          <p:txBody>
            <a:bodyPr wrap="none">
              <a:spAutoFit/>
            </a:bodyPr>
            <a:lstStyle/>
            <a:p>
              <a:pPr eaLnBrk="1" fontAlgn="auto" hangingPunct="1">
                <a:spcBef>
                  <a:spcPts val="0"/>
                </a:spcBef>
                <a:spcAft>
                  <a:spcPts val="0"/>
                </a:spcAft>
                <a:defRPr/>
              </a:pPr>
              <a:r>
                <a:rPr lang="zh-CN" altLang="en-US" sz="3600" b="1" dirty="0">
                  <a:latin typeface="微软雅黑" panose="020B0503020204020204" charset="-122"/>
                  <a:cs typeface="+mn-ea"/>
                  <a:sym typeface="微软雅黑" panose="020B0503020204020204" charset="-122"/>
                </a:rPr>
                <a:t>工艺参数</a:t>
              </a:r>
              <a:endParaRPr lang="zh-CN" altLang="en-US" sz="3600" b="1" dirty="0">
                <a:latin typeface="微软雅黑" panose="020B0503020204020204" charset="-122"/>
                <a:cs typeface="+mn-ea"/>
                <a:sym typeface="微软雅黑" panose="020B0503020204020204" charset="-122"/>
              </a:endParaRPr>
            </a:p>
          </p:txBody>
        </p:sp>
      </p:grpSp>
      <p:sp>
        <p:nvSpPr>
          <p:cNvPr id="6" name="标题 5"/>
          <p:cNvSpPr>
            <a:spLocks noGrp="1"/>
          </p:cNvSpPr>
          <p:nvPr>
            <p:ph type="title"/>
          </p:nvPr>
        </p:nvSpPr>
        <p:spPr/>
        <p:txBody>
          <a:bodyPr/>
          <a:p>
            <a:r>
              <a:rPr lang="zh-CN" altLang="zh-CN">
                <a:latin typeface="华文楷体" charset="-122"/>
                <a:ea typeface="华文楷体" charset="-122"/>
                <a:sym typeface="+mn-ea"/>
              </a:rPr>
              <a:t>工艺参数</a:t>
            </a:r>
            <a:r>
              <a:rPr lang="zh-CN" altLang="zh-CN">
                <a:latin typeface="华文楷体" charset="-122"/>
                <a:ea typeface="华文楷体" charset="-122"/>
                <a:sym typeface="+mn-ea"/>
              </a:rPr>
              <a:t>的</a:t>
            </a:r>
            <a:r>
              <a:rPr lang="zh-CN" altLang="zh-CN">
                <a:latin typeface="华文楷体" charset="-122"/>
                <a:ea typeface="华文楷体" charset="-122"/>
                <a:sym typeface="+mn-ea"/>
              </a:rPr>
              <a:t>分类</a:t>
            </a:r>
            <a:endParaRPr lang="en-US" altLang="zh-CN">
              <a:latin typeface="华文楷体" charset="-122"/>
              <a:ea typeface="华文楷体" charset="-122"/>
              <a:sym typeface="+mn-ea"/>
            </a:endParaRPr>
          </a:p>
        </p:txBody>
      </p:sp>
      <p:sp>
        <p:nvSpPr>
          <p:cNvPr id="9" name="文本框 53"/>
          <p:cNvSpPr txBox="1">
            <a:spLocks noChangeArrowheads="1"/>
          </p:cNvSpPr>
          <p:nvPr/>
        </p:nvSpPr>
        <p:spPr bwMode="auto">
          <a:xfrm>
            <a:off x="5638165" y="5346700"/>
            <a:ext cx="482663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zh-CN" sz="2800" b="1" dirty="0">
                <a:solidFill>
                  <a:schemeClr val="tx1">
                    <a:lumMod val="50000"/>
                  </a:schemeClr>
                </a:solidFill>
                <a:ea typeface="宋体" panose="02010600030101010101" pitchFamily="2" charset="-122"/>
                <a:sym typeface="+mn-ea"/>
              </a:rPr>
              <a:t>流水强度是指某一施工过程在单位时间内所完成的工程量。一般用“ V</a:t>
            </a:r>
            <a:r>
              <a:rPr lang="zh-CN" altLang="zh-CN" sz="2800" b="1" baseline="-25000" dirty="0">
                <a:solidFill>
                  <a:schemeClr val="tx1">
                    <a:lumMod val="50000"/>
                  </a:schemeClr>
                </a:solidFill>
                <a:ea typeface="宋体" panose="02010600030101010101" pitchFamily="2" charset="-122"/>
                <a:sym typeface="+mn-ea"/>
              </a:rPr>
              <a:t>i</a:t>
            </a:r>
            <a:r>
              <a:rPr lang="zh-CN" altLang="zh-CN" sz="2800" b="1" dirty="0">
                <a:solidFill>
                  <a:schemeClr val="tx1">
                    <a:lumMod val="50000"/>
                  </a:schemeClr>
                </a:solidFill>
                <a:ea typeface="宋体" panose="02010600030101010101" pitchFamily="2" charset="-122"/>
                <a:sym typeface="+mn-ea"/>
              </a:rPr>
              <a:t> ”表示。</a:t>
            </a:r>
            <a:endParaRPr lang="zh-CN" altLang="en-US" sz="2800" b="1" dirty="0">
              <a:solidFill>
                <a:schemeClr val="tx1">
                  <a:lumMod val="50000"/>
                </a:schemeClr>
              </a:solidFill>
              <a:ea typeface="宋体" panose="0201060003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12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p:bldP spid="51211"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7564439" y="1879600"/>
            <a:ext cx="1546225" cy="3481388"/>
            <a:chOff x="7563875" y="1879696"/>
            <a:chExt cx="1546676" cy="3480871"/>
          </a:xfrm>
          <a:solidFill>
            <a:srgbClr val="0070C0"/>
          </a:solidFill>
        </p:grpSpPr>
        <p:sp>
          <p:nvSpPr>
            <p:cNvPr id="15" name="Freeform 14@|5FFC:3255130|FBC:16777215|LFC:16777215|LBC:16777215"/>
            <p:cNvSpPr/>
            <p:nvPr/>
          </p:nvSpPr>
          <p:spPr>
            <a:xfrm>
              <a:off x="7563875"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1600" tIns="812589" rIns="101601" bIns="812588" spcCol="1270"/>
            <a:lstStyle/>
            <a:p>
              <a:pPr defTabSz="400050" eaLnBrk="1" fontAlgn="auto" hangingPunct="1">
                <a:lnSpc>
                  <a:spcPct val="90000"/>
                </a:lnSpc>
                <a:spcAft>
                  <a:spcPct val="35000"/>
                </a:spcAft>
                <a:defRPr/>
              </a:pPr>
              <a:endParaRPr lang="en-US" sz="100" dirty="0">
                <a:cs typeface="+mn-ea"/>
                <a:sym typeface="+mn-lt"/>
              </a:endParaRPr>
            </a:p>
          </p:txBody>
        </p:sp>
        <p:grpSp>
          <p:nvGrpSpPr>
            <p:cNvPr id="34836" name="组合 31"/>
            <p:cNvGrpSpPr/>
            <p:nvPr/>
          </p:nvGrpSpPr>
          <p:grpSpPr bwMode="auto">
            <a:xfrm>
              <a:off x="8018033" y="2632059"/>
              <a:ext cx="560550" cy="645064"/>
              <a:chOff x="1282242" y="2485539"/>
              <a:chExt cx="560550" cy="645064"/>
            </a:xfrm>
            <a:grpFill/>
          </p:grpSpPr>
          <p:sp>
            <p:nvSpPr>
              <p:cNvPr id="33" name="Oval 32@|1FFC:16777215|FBC:16777215|LFC:16777215|LBC:16777215"/>
              <p:cNvSpPr/>
              <p:nvPr/>
            </p:nvSpPr>
            <p:spPr>
              <a:xfrm>
                <a:off x="1282242" y="2534745"/>
                <a:ext cx="560550" cy="5618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solidFill>
                    <a:srgbClr val="0F3E70"/>
                  </a:solidFill>
                </a:endParaRPr>
              </a:p>
            </p:txBody>
          </p:sp>
          <p:sp>
            <p:nvSpPr>
              <p:cNvPr id="34" name="TextBox 10@|17FFC:16777215|FBC:16777215|LFC:16777215|LBC:16777215"/>
              <p:cNvSpPr txBox="1"/>
              <p:nvPr/>
            </p:nvSpPr>
            <p:spPr>
              <a:xfrm>
                <a:off x="1328293" y="2485539"/>
                <a:ext cx="474801" cy="645064"/>
              </a:xfrm>
              <a:prstGeom prst="rect">
                <a:avLst/>
              </a:prstGeom>
              <a:grpFill/>
              <a:ln>
                <a:noFill/>
              </a:ln>
            </p:spPr>
            <p:txBody>
              <a:bodyPr>
                <a:spAutoFit/>
              </a:bodyPr>
              <a:lstStyle/>
              <a:p>
                <a:pPr algn="ctr" eaLnBrk="1" fontAlgn="auto" hangingPunct="1">
                  <a:spcBef>
                    <a:spcPts val="0"/>
                  </a:spcBef>
                  <a:spcAft>
                    <a:spcPts val="0"/>
                  </a:spcAft>
                  <a:defRPr/>
                </a:pPr>
                <a:r>
                  <a:rPr lang="en-US" altLang="zh-CN" sz="3600" b="1" dirty="0">
                    <a:solidFill>
                      <a:srgbClr val="5AAB31"/>
                    </a:solidFill>
                    <a:latin typeface="+mn-lt"/>
                    <a:ea typeface="+mn-ea"/>
                    <a:cs typeface="+mn-ea"/>
                    <a:sym typeface="+mn-lt"/>
                  </a:rPr>
                  <a:t>2</a:t>
                </a:r>
                <a:endParaRPr lang="en-US" sz="3600" b="1" dirty="0">
                  <a:solidFill>
                    <a:srgbClr val="5AAB31"/>
                  </a:solidFill>
                  <a:latin typeface="+mn-lt"/>
                  <a:ea typeface="+mn-ea"/>
                  <a:cs typeface="+mn-ea"/>
                  <a:sym typeface="+mn-lt"/>
                </a:endParaRPr>
              </a:p>
            </p:txBody>
          </p:sp>
        </p:grpSp>
      </p:grpSp>
      <p:grpSp>
        <p:nvGrpSpPr>
          <p:cNvPr id="3" name="组合 2"/>
          <p:cNvGrpSpPr/>
          <p:nvPr/>
        </p:nvGrpSpPr>
        <p:grpSpPr bwMode="auto">
          <a:xfrm>
            <a:off x="9226549" y="1879600"/>
            <a:ext cx="1546225" cy="3481388"/>
            <a:chOff x="9226550" y="1879696"/>
            <a:chExt cx="1546678" cy="3480871"/>
          </a:xfrm>
        </p:grpSpPr>
        <p:sp>
          <p:nvSpPr>
            <p:cNvPr id="17" name="Freeform 16@|5FFC:3255130|FBC:16777215|LFC:16777215|LBC:16777215"/>
            <p:cNvSpPr/>
            <p:nvPr/>
          </p:nvSpPr>
          <p:spPr>
            <a:xfrm>
              <a:off x="9226550" y="1879696"/>
              <a:ext cx="1546678"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B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1600" tIns="812589" rIns="101601" bIns="812588" spcCol="1270"/>
            <a:lstStyle/>
            <a:p>
              <a:pPr defTabSz="400050" eaLnBrk="1" fontAlgn="auto" hangingPunct="1">
                <a:lnSpc>
                  <a:spcPct val="90000"/>
                </a:lnSpc>
                <a:spcAft>
                  <a:spcPct val="35000"/>
                </a:spcAft>
                <a:defRPr/>
              </a:pPr>
              <a:endParaRPr lang="en-US" sz="100" dirty="0">
                <a:cs typeface="+mn-ea"/>
                <a:sym typeface="+mn-lt"/>
              </a:endParaRPr>
            </a:p>
          </p:txBody>
        </p:sp>
        <p:grpSp>
          <p:nvGrpSpPr>
            <p:cNvPr id="34831" name="组合 34"/>
            <p:cNvGrpSpPr/>
            <p:nvPr/>
          </p:nvGrpSpPr>
          <p:grpSpPr bwMode="auto">
            <a:xfrm>
              <a:off x="9718819" y="2632059"/>
              <a:ext cx="562139" cy="645064"/>
              <a:chOff x="1281807" y="2485539"/>
              <a:chExt cx="562139" cy="645064"/>
            </a:xfrm>
          </p:grpSpPr>
          <p:sp>
            <p:nvSpPr>
              <p:cNvPr id="36" name="Oval 35@|1FFC:16777215|FBC:16777215|LFC:16777215|LBC:16777215"/>
              <p:cNvSpPr/>
              <p:nvPr/>
            </p:nvSpPr>
            <p:spPr>
              <a:xfrm>
                <a:off x="1281807" y="2534745"/>
                <a:ext cx="562139"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solidFill>
                    <a:srgbClr val="0F3E70"/>
                  </a:solidFill>
                </a:endParaRPr>
              </a:p>
            </p:txBody>
          </p:sp>
          <p:sp>
            <p:nvSpPr>
              <p:cNvPr id="37" name="TextBox 10@|17FFC:16777215|FBC:16777215|LFC:16777215|LBC:16777215"/>
              <p:cNvSpPr txBox="1"/>
              <p:nvPr/>
            </p:nvSpPr>
            <p:spPr>
              <a:xfrm>
                <a:off x="1327858" y="2485539"/>
                <a:ext cx="476389" cy="645064"/>
              </a:xfrm>
              <a:prstGeom prst="rect">
                <a:avLst/>
              </a:prstGeom>
              <a:noFill/>
              <a:ln>
                <a:noFill/>
              </a:ln>
            </p:spPr>
            <p:txBody>
              <a:bodyPr>
                <a:spAutoFit/>
              </a:bodyPr>
              <a:lstStyle/>
              <a:p>
                <a:pPr algn="ctr" eaLnBrk="1" fontAlgn="auto" hangingPunct="1">
                  <a:spcBef>
                    <a:spcPts val="0"/>
                  </a:spcBef>
                  <a:spcAft>
                    <a:spcPts val="0"/>
                  </a:spcAft>
                  <a:defRPr/>
                </a:pPr>
                <a:r>
                  <a:rPr lang="en-US" altLang="zh-CN" sz="3600" b="1" dirty="0">
                    <a:solidFill>
                      <a:srgbClr val="5AAB31"/>
                    </a:solidFill>
                    <a:latin typeface="+mn-lt"/>
                    <a:ea typeface="+mn-ea"/>
                    <a:cs typeface="+mn-ea"/>
                    <a:sym typeface="+mn-lt"/>
                  </a:rPr>
                  <a:t>3</a:t>
                </a:r>
                <a:endParaRPr lang="en-US" sz="3600" b="1" dirty="0">
                  <a:solidFill>
                    <a:srgbClr val="5AAB31"/>
                  </a:solidFill>
                  <a:latin typeface="+mn-lt"/>
                  <a:ea typeface="+mn-ea"/>
                  <a:cs typeface="+mn-ea"/>
                  <a:sym typeface="+mn-lt"/>
                </a:endParaRPr>
              </a:p>
            </p:txBody>
          </p:sp>
        </p:grpSp>
      </p:grpSp>
      <p:sp>
        <p:nvSpPr>
          <p:cNvPr id="39" name="TextBox 10@|17FFC:16777215|FBC:16777215|LFC:16777215|LBC:16777215"/>
          <p:cNvSpPr txBox="1"/>
          <p:nvPr/>
        </p:nvSpPr>
        <p:spPr>
          <a:xfrm>
            <a:off x="538480" y="1621155"/>
            <a:ext cx="5082540" cy="1383665"/>
          </a:xfrm>
          <a:prstGeom prst="rect">
            <a:avLst/>
          </a:prstGeom>
          <a:noFill/>
          <a:ln>
            <a:noFill/>
          </a:ln>
        </p:spPr>
        <p:txBody>
          <a:bodyPr wrap="square">
            <a:spAutoFit/>
          </a:bodyPr>
          <a:lstStyle/>
          <a:p>
            <a:pPr eaLnBrk="1" fontAlgn="auto" hangingPunct="1">
              <a:spcBef>
                <a:spcPts val="0"/>
              </a:spcBef>
              <a:spcAft>
                <a:spcPts val="0"/>
              </a:spcAft>
              <a:defRPr/>
            </a:pPr>
            <a:r>
              <a:rPr lang="en-US" altLang="zh-CN" sz="2800" b="1" dirty="0">
                <a:solidFill>
                  <a:srgbClr val="315B2F"/>
                </a:solidFill>
                <a:latin typeface="+mn-lt"/>
                <a:cs typeface="+mn-ea"/>
                <a:sym typeface="宋体" panose="02010600030101010101" pitchFamily="2" charset="-122"/>
              </a:rPr>
              <a:t>      </a:t>
            </a:r>
            <a:r>
              <a:rPr lang="zh-CN" altLang="en-US" sz="2800" b="1" dirty="0">
                <a:solidFill>
                  <a:srgbClr val="315B2F"/>
                </a:solidFill>
                <a:latin typeface="+mn-lt"/>
                <a:cs typeface="+mn-ea"/>
                <a:sym typeface="宋体" panose="02010600030101010101" pitchFamily="2" charset="-122"/>
              </a:rPr>
              <a:t>为提高建筑产品的施工能力而形成的施工过程称为制备类施工过程</a:t>
            </a:r>
            <a:endParaRPr lang="zh-CN" altLang="en-US" sz="2800" b="1" dirty="0">
              <a:solidFill>
                <a:srgbClr val="315B2F"/>
              </a:solidFill>
              <a:latin typeface="+mn-lt"/>
              <a:ea typeface="宋体" panose="02010600030101010101" pitchFamily="2" charset="-122"/>
              <a:cs typeface="+mn-ea"/>
              <a:sym typeface="宋体" panose="02010600030101010101" pitchFamily="2" charset="-122"/>
            </a:endParaRPr>
          </a:p>
        </p:txBody>
      </p:sp>
      <p:sp>
        <p:nvSpPr>
          <p:cNvPr id="43"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7" name="标题 6"/>
          <p:cNvSpPr>
            <a:spLocks noGrp="1"/>
          </p:cNvSpPr>
          <p:nvPr>
            <p:ph type="title"/>
          </p:nvPr>
        </p:nvSpPr>
        <p:spPr/>
        <p:txBody>
          <a:bodyPr/>
          <a:p>
            <a:r>
              <a:rPr lang="zh-CN" altLang="zh-CN">
                <a:latin typeface="华文楷体" charset="-122"/>
                <a:ea typeface="华文楷体" charset="-122"/>
                <a:sym typeface="+mn-ea"/>
              </a:rPr>
              <a:t>施工过程数</a:t>
            </a:r>
            <a:r>
              <a:rPr lang="zh-CN" altLang="zh-CN">
                <a:latin typeface="华文楷体" charset="-122"/>
                <a:ea typeface="华文楷体" charset="-122"/>
                <a:sym typeface="+mn-ea"/>
              </a:rPr>
              <a:t>的</a:t>
            </a:r>
            <a:r>
              <a:rPr lang="zh-CN" altLang="zh-CN">
                <a:latin typeface="华文楷体" charset="-122"/>
                <a:ea typeface="华文楷体" charset="-122"/>
                <a:sym typeface="+mn-ea"/>
              </a:rPr>
              <a:t>分类</a:t>
            </a:r>
            <a:endParaRPr lang="en-US" altLang="zh-CN">
              <a:latin typeface="华文楷体" charset="-122"/>
              <a:ea typeface="华文楷体" charset="-122"/>
              <a:sym typeface="+mn-ea"/>
            </a:endParaRPr>
          </a:p>
        </p:txBody>
      </p:sp>
      <p:grpSp>
        <p:nvGrpSpPr>
          <p:cNvPr id="16" name="组合 15"/>
          <p:cNvGrpSpPr/>
          <p:nvPr/>
        </p:nvGrpSpPr>
        <p:grpSpPr>
          <a:xfrm>
            <a:off x="5901055" y="1879600"/>
            <a:ext cx="1547495" cy="3481070"/>
            <a:chOff x="9293" y="2960"/>
            <a:chExt cx="2437" cy="5482"/>
          </a:xfrm>
        </p:grpSpPr>
        <p:grpSp>
          <p:nvGrpSpPr>
            <p:cNvPr id="5" name="组合 4"/>
            <p:cNvGrpSpPr/>
            <p:nvPr/>
          </p:nvGrpSpPr>
          <p:grpSpPr bwMode="auto">
            <a:xfrm>
              <a:off x="9293" y="2960"/>
              <a:ext cx="2437" cy="5483"/>
              <a:chOff x="5901200" y="1879696"/>
              <a:chExt cx="1546676" cy="3480871"/>
            </a:xfrm>
          </p:grpSpPr>
          <p:sp>
            <p:nvSpPr>
              <p:cNvPr id="13" name="Freeform 12@|5FFC:3103537|FBC:16777215|LFC:16777215|LBC:16777215"/>
              <p:cNvSpPr/>
              <p:nvPr/>
            </p:nvSpPr>
            <p:spPr>
              <a:xfrm>
                <a:off x="5901200"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315B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1600" tIns="812589" rIns="101601" bIns="812588" spcCol="1270"/>
              <a:lstStyle/>
              <a:p>
                <a:pPr defTabSz="400050" eaLnBrk="1" fontAlgn="auto" hangingPunct="1">
                  <a:lnSpc>
                    <a:spcPct val="90000"/>
                  </a:lnSpc>
                  <a:spcAft>
                    <a:spcPct val="35000"/>
                  </a:spcAft>
                  <a:defRPr/>
                </a:pPr>
                <a:endParaRPr lang="en-US" sz="135" dirty="0">
                  <a:cs typeface="+mn-ea"/>
                  <a:sym typeface="+mn-lt"/>
                </a:endParaRPr>
              </a:p>
            </p:txBody>
          </p:sp>
          <p:grpSp>
            <p:nvGrpSpPr>
              <p:cNvPr id="34841" name="组合 30"/>
              <p:cNvGrpSpPr/>
              <p:nvPr/>
            </p:nvGrpSpPr>
            <p:grpSpPr bwMode="auto">
              <a:xfrm>
                <a:off x="6377101" y="2632059"/>
                <a:ext cx="559975" cy="645064"/>
                <a:chOff x="1282721" y="2485539"/>
                <a:chExt cx="559975" cy="645064"/>
              </a:xfrm>
            </p:grpSpPr>
            <p:sp>
              <p:nvSpPr>
                <p:cNvPr id="30" name="Oval 29@|1FFC:16777215|FBC:16777215|LFC:16777215|LBC:16777215"/>
                <p:cNvSpPr/>
                <p:nvPr/>
              </p:nvSpPr>
              <p:spPr>
                <a:xfrm>
                  <a:off x="1282721" y="2534745"/>
                  <a:ext cx="559975"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29" name="TextBox 10@|17FFC:16777215|FBC:16777215|LFC:16777215|LBC:16777215"/>
                <p:cNvSpPr txBox="1"/>
                <p:nvPr/>
              </p:nvSpPr>
              <p:spPr>
                <a:xfrm>
                  <a:off x="1328724" y="2485539"/>
                  <a:ext cx="474314" cy="645064"/>
                </a:xfrm>
                <a:prstGeom prst="rect">
                  <a:avLst/>
                </a:prstGeom>
                <a:noFill/>
                <a:ln>
                  <a:noFill/>
                </a:ln>
              </p:spPr>
              <p:txBody>
                <a:bodyPr>
                  <a:spAutoFit/>
                </a:bodyPr>
                <a:lstStyle/>
                <a:p>
                  <a:pPr algn="ctr" eaLnBrk="1" fontAlgn="auto" hangingPunct="1">
                    <a:spcBef>
                      <a:spcPts val="0"/>
                    </a:spcBef>
                    <a:spcAft>
                      <a:spcPts val="0"/>
                    </a:spcAft>
                    <a:defRPr/>
                  </a:pPr>
                  <a:r>
                    <a:rPr lang="en-US" altLang="zh-CN" sz="3600" b="1" dirty="0">
                      <a:solidFill>
                        <a:srgbClr val="315B2F"/>
                      </a:solidFill>
                      <a:latin typeface="+mn-lt"/>
                      <a:ea typeface="+mn-ea"/>
                      <a:cs typeface="+mn-ea"/>
                      <a:sym typeface="+mn-lt"/>
                    </a:rPr>
                    <a:t>1</a:t>
                  </a:r>
                  <a:endParaRPr lang="en-US" sz="3600" b="1" dirty="0">
                    <a:solidFill>
                      <a:srgbClr val="315B2F"/>
                    </a:solidFill>
                    <a:latin typeface="+mn-lt"/>
                    <a:ea typeface="+mn-ea"/>
                    <a:cs typeface="+mn-ea"/>
                    <a:sym typeface="+mn-lt"/>
                  </a:endParaRPr>
                </a:p>
              </p:txBody>
            </p:sp>
          </p:grpSp>
        </p:grpSp>
        <p:sp>
          <p:nvSpPr>
            <p:cNvPr id="8" name="TextBox 10@|17FFC:16777215|FBC:16777215|LFC:16777215|LBC:16777215"/>
            <p:cNvSpPr txBox="1"/>
            <p:nvPr/>
          </p:nvSpPr>
          <p:spPr>
            <a:xfrm>
              <a:off x="9428" y="5809"/>
              <a:ext cx="2302" cy="919"/>
            </a:xfrm>
            <a:prstGeom prst="rect">
              <a:avLst/>
            </a:prstGeom>
            <a:noFill/>
            <a:ln>
              <a:noFill/>
            </a:ln>
          </p:spPr>
          <p:txBody>
            <a:bodyPr wrap="square">
              <a:spAutoFit/>
            </a:bodyPr>
            <a:p>
              <a:pPr algn="ctr" eaLnBrk="1" fontAlgn="auto" hangingPunct="1">
                <a:spcBef>
                  <a:spcPts val="0"/>
                </a:spcBef>
                <a:spcAft>
                  <a:spcPts val="0"/>
                </a:spcAft>
                <a:defRPr/>
              </a:pPr>
              <a:r>
                <a:rPr lang="zh-CN" altLang="en-US" sz="3200" b="1" dirty="0">
                  <a:solidFill>
                    <a:schemeClr val="bg1"/>
                  </a:solidFill>
                  <a:latin typeface="+mn-lt"/>
                  <a:ea typeface="宋体" panose="02010600030101010101" pitchFamily="2" charset="-122"/>
                  <a:cs typeface="+mn-ea"/>
                  <a:sym typeface="+mn-lt"/>
                </a:rPr>
                <a:t>制备类</a:t>
              </a:r>
              <a:endParaRPr lang="zh-CN" altLang="en-US" sz="3200" b="1" dirty="0">
                <a:solidFill>
                  <a:schemeClr val="bg1"/>
                </a:solidFill>
                <a:latin typeface="+mn-lt"/>
                <a:ea typeface="宋体" panose="02010600030101010101" pitchFamily="2" charset="-122"/>
                <a:cs typeface="+mn-ea"/>
                <a:sym typeface="+mn-lt"/>
              </a:endParaRPr>
            </a:p>
          </p:txBody>
        </p:sp>
      </p:grpSp>
      <p:sp>
        <p:nvSpPr>
          <p:cNvPr id="9" name="TextBox 10@|17FFC:16777215|FBC:16777215|LFC:16777215|LBC:16777215"/>
          <p:cNvSpPr txBox="1"/>
          <p:nvPr/>
        </p:nvSpPr>
        <p:spPr>
          <a:xfrm>
            <a:off x="7606665" y="3719830"/>
            <a:ext cx="1461770" cy="583565"/>
          </a:xfrm>
          <a:prstGeom prst="rect">
            <a:avLst/>
          </a:prstGeom>
          <a:noFill/>
          <a:ln>
            <a:noFill/>
          </a:ln>
        </p:spPr>
        <p:txBody>
          <a:bodyPr wrap="square">
            <a:spAutoFit/>
          </a:bodyPr>
          <a:p>
            <a:pPr algn="ctr" eaLnBrk="1" fontAlgn="auto" hangingPunct="1">
              <a:spcBef>
                <a:spcPts val="0"/>
              </a:spcBef>
              <a:spcAft>
                <a:spcPts val="0"/>
              </a:spcAft>
              <a:defRPr/>
            </a:pPr>
            <a:r>
              <a:rPr lang="zh-CN" altLang="en-US" sz="3200" b="1" dirty="0">
                <a:solidFill>
                  <a:schemeClr val="bg1"/>
                </a:solidFill>
                <a:latin typeface="+mn-lt"/>
                <a:ea typeface="宋体" panose="02010600030101010101" pitchFamily="2" charset="-122"/>
                <a:cs typeface="+mn-ea"/>
                <a:sym typeface="+mn-lt"/>
              </a:rPr>
              <a:t>运输类</a:t>
            </a:r>
            <a:endParaRPr lang="zh-CN" altLang="en-US" sz="3200" b="1" dirty="0">
              <a:solidFill>
                <a:schemeClr val="bg1"/>
              </a:solidFill>
              <a:latin typeface="+mn-lt"/>
              <a:ea typeface="宋体" panose="02010600030101010101" pitchFamily="2" charset="-122"/>
              <a:cs typeface="+mn-ea"/>
              <a:sym typeface="+mn-lt"/>
            </a:endParaRPr>
          </a:p>
        </p:txBody>
      </p:sp>
      <p:sp>
        <p:nvSpPr>
          <p:cNvPr id="10" name="TextBox 10@|17FFC:16777215|FBC:16777215|LFC:16777215|LBC:16777215"/>
          <p:cNvSpPr txBox="1"/>
          <p:nvPr/>
        </p:nvSpPr>
        <p:spPr>
          <a:xfrm>
            <a:off x="9271000" y="3555365"/>
            <a:ext cx="1461770" cy="1076325"/>
          </a:xfrm>
          <a:prstGeom prst="rect">
            <a:avLst/>
          </a:prstGeom>
          <a:noFill/>
          <a:ln>
            <a:noFill/>
          </a:ln>
        </p:spPr>
        <p:txBody>
          <a:bodyPr wrap="square">
            <a:spAutoFit/>
          </a:bodyPr>
          <a:p>
            <a:pPr algn="ctr" eaLnBrk="1" fontAlgn="auto" hangingPunct="1">
              <a:spcBef>
                <a:spcPts val="0"/>
              </a:spcBef>
              <a:spcAft>
                <a:spcPts val="0"/>
              </a:spcAft>
              <a:defRPr/>
            </a:pPr>
            <a:r>
              <a:rPr lang="zh-CN" altLang="en-US" sz="3200" b="1" dirty="0">
                <a:solidFill>
                  <a:schemeClr val="bg1"/>
                </a:solidFill>
                <a:latin typeface="+mn-lt"/>
                <a:ea typeface="宋体" panose="02010600030101010101" pitchFamily="2" charset="-122"/>
                <a:cs typeface="+mn-ea"/>
                <a:sym typeface="+mn-lt"/>
              </a:rPr>
              <a:t>砌筑</a:t>
            </a:r>
            <a:endParaRPr lang="zh-CN" altLang="en-US" sz="3200" b="1" dirty="0">
              <a:solidFill>
                <a:schemeClr val="bg1"/>
              </a:solidFill>
              <a:latin typeface="+mn-lt"/>
              <a:ea typeface="宋体" panose="02010600030101010101" pitchFamily="2" charset="-122"/>
              <a:cs typeface="+mn-ea"/>
              <a:sym typeface="+mn-lt"/>
            </a:endParaRPr>
          </a:p>
          <a:p>
            <a:pPr algn="ctr" eaLnBrk="1" fontAlgn="auto" hangingPunct="1">
              <a:spcBef>
                <a:spcPts val="0"/>
              </a:spcBef>
              <a:spcAft>
                <a:spcPts val="0"/>
              </a:spcAft>
              <a:defRPr/>
            </a:pPr>
            <a:r>
              <a:rPr lang="zh-CN" altLang="en-US" sz="3200" b="1" dirty="0">
                <a:solidFill>
                  <a:schemeClr val="bg1"/>
                </a:solidFill>
                <a:latin typeface="+mn-lt"/>
                <a:ea typeface="宋体" panose="02010600030101010101" pitchFamily="2" charset="-122"/>
                <a:cs typeface="+mn-ea"/>
                <a:sym typeface="+mn-lt"/>
              </a:rPr>
              <a:t>安装类</a:t>
            </a:r>
            <a:endParaRPr lang="zh-CN" altLang="en-US" sz="3200" b="1" dirty="0">
              <a:solidFill>
                <a:schemeClr val="bg1"/>
              </a:solidFill>
              <a:latin typeface="+mn-lt"/>
              <a:ea typeface="宋体" panose="02010600030101010101" pitchFamily="2" charset="-122"/>
              <a:cs typeface="+mn-ea"/>
              <a:sym typeface="+mn-lt"/>
            </a:endParaRPr>
          </a:p>
        </p:txBody>
      </p:sp>
      <p:sp>
        <p:nvSpPr>
          <p:cNvPr id="11" name="TextBox 10@|17FFC:16777215|FBC:16777215|LFC:16777215|LBC:16777215"/>
          <p:cNvSpPr txBox="1"/>
          <p:nvPr/>
        </p:nvSpPr>
        <p:spPr>
          <a:xfrm>
            <a:off x="538480" y="3249295"/>
            <a:ext cx="5082540" cy="1814830"/>
          </a:xfrm>
          <a:prstGeom prst="rect">
            <a:avLst/>
          </a:prstGeom>
          <a:noFill/>
          <a:ln>
            <a:noFill/>
          </a:ln>
        </p:spPr>
        <p:txBody>
          <a:bodyPr wrap="square">
            <a:spAutoFit/>
          </a:bodyPr>
          <a:p>
            <a:pPr eaLnBrk="1" fontAlgn="auto" hangingPunct="1">
              <a:spcBef>
                <a:spcPts val="0"/>
              </a:spcBef>
              <a:spcAft>
                <a:spcPts val="0"/>
              </a:spcAft>
              <a:defRPr/>
            </a:pPr>
            <a:r>
              <a:rPr lang="en-US" altLang="zh-CN" sz="2800" b="1" dirty="0">
                <a:solidFill>
                  <a:srgbClr val="315B2F"/>
                </a:solidFill>
                <a:latin typeface="+mn-lt"/>
                <a:cs typeface="+mn-ea"/>
                <a:sym typeface="宋体" panose="02010600030101010101" pitchFamily="2" charset="-122"/>
              </a:rPr>
              <a:t>      </a:t>
            </a:r>
            <a:r>
              <a:rPr lang="zh-CN" altLang="en-US" sz="2800" b="1" dirty="0">
                <a:latin typeface="Arial" panose="020B0604020202020204" pitchFamily="34" charset="0"/>
                <a:ea typeface="宋体" panose="02010600030101010101" pitchFamily="2" charset="-122"/>
                <a:sym typeface="宋体" panose="02010600030101010101" pitchFamily="2" charset="-122"/>
              </a:rPr>
              <a:t>将建筑材料、构配件和设备等，运到建筑工地仓库或施工加工现场而形成的施工过程称为运输类施工过程</a:t>
            </a:r>
            <a:endParaRPr lang="zh-CN" altLang="en-US" sz="2800" b="1" dirty="0">
              <a:solidFill>
                <a:srgbClr val="315B2F"/>
              </a:solidFill>
              <a:latin typeface="Arial" panose="020B0604020202020204" pitchFamily="34" charset="0"/>
              <a:ea typeface="宋体" panose="02010600030101010101" pitchFamily="2" charset="-122"/>
              <a:cs typeface="+mn-ea"/>
              <a:sym typeface="宋体" panose="02010600030101010101" pitchFamily="2" charset="-122"/>
            </a:endParaRPr>
          </a:p>
        </p:txBody>
      </p:sp>
      <p:sp>
        <p:nvSpPr>
          <p:cNvPr id="12" name="TextBox 10@|17FFC:16777215|FBC:16777215|LFC:16777215|LBC:16777215"/>
          <p:cNvSpPr txBox="1"/>
          <p:nvPr/>
        </p:nvSpPr>
        <p:spPr>
          <a:xfrm>
            <a:off x="1539875" y="5588635"/>
            <a:ext cx="7839075" cy="953135"/>
          </a:xfrm>
          <a:prstGeom prst="rect">
            <a:avLst/>
          </a:prstGeom>
          <a:noFill/>
          <a:ln>
            <a:noFill/>
          </a:ln>
        </p:spPr>
        <p:txBody>
          <a:bodyPr wrap="square">
            <a:spAutoFit/>
          </a:bodyPr>
          <a:p>
            <a:pPr algn="l" eaLnBrk="1" fontAlgn="auto" hangingPunct="1">
              <a:spcBef>
                <a:spcPts val="0"/>
              </a:spcBef>
              <a:spcAft>
                <a:spcPts val="0"/>
              </a:spcAft>
              <a:buClrTx/>
              <a:buSzTx/>
              <a:defRPr/>
            </a:pPr>
            <a:r>
              <a:rPr lang="en-US" altLang="zh-CN" sz="2800" b="1" dirty="0">
                <a:solidFill>
                  <a:srgbClr val="315B2F"/>
                </a:solidFill>
                <a:latin typeface="+mn-lt"/>
                <a:cs typeface="+mn-ea"/>
                <a:sym typeface="宋体" panose="02010600030101010101" pitchFamily="2" charset="-122"/>
              </a:rPr>
              <a:t>      </a:t>
            </a:r>
            <a:r>
              <a:rPr lang="zh-CN" altLang="en-US" sz="2800" b="1" dirty="0">
                <a:solidFill>
                  <a:srgbClr val="FF0000"/>
                </a:solidFill>
                <a:latin typeface="+mn-lt"/>
                <a:cs typeface="+mn-ea"/>
                <a:sym typeface="宋体" panose="02010600030101010101" pitchFamily="2" charset="-122"/>
              </a:rPr>
              <a:t>在施工对象的空间上</a:t>
            </a:r>
            <a:r>
              <a:rPr lang="zh-CN" altLang="en-US" sz="2800" b="1" dirty="0">
                <a:solidFill>
                  <a:srgbClr val="315B2F"/>
                </a:solidFill>
                <a:latin typeface="+mn-lt"/>
                <a:cs typeface="+mn-ea"/>
                <a:sym typeface="宋体" panose="02010600030101010101" pitchFamily="2" charset="-122"/>
              </a:rPr>
              <a:t>，直接对建筑产品进行施工而形成的施工过程称为砌筑安装类施工过程</a:t>
            </a:r>
            <a:endParaRPr lang="zh-CN" altLang="en-US" sz="2800" b="1" dirty="0">
              <a:solidFill>
                <a:srgbClr val="315B2F"/>
              </a:solidFill>
              <a:latin typeface="+mn-lt"/>
              <a:cs typeface="+mn-ea"/>
              <a:sym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11" grpId="0"/>
      <p:bldP spid="11" grpId="1"/>
      <p:bldP spid="12" grpId="0"/>
      <p:bldP spid="12"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a:spLocks noChangeArrowheads="1"/>
          </p:cNvSpPr>
          <p:nvPr/>
        </p:nvSpPr>
        <p:spPr bwMode="auto">
          <a:xfrm rot="13500000">
            <a:off x="1328420" y="1434465"/>
            <a:ext cx="2418080" cy="2432050"/>
          </a:xfrm>
          <a:custGeom>
            <a:avLst/>
            <a:gdLst>
              <a:gd name="connsiteX0" fmla="*/ 1348346 w 1941271"/>
              <a:gd name="connsiteY0" fmla="*/ 1346966 h 1941271"/>
              <a:gd name="connsiteX1" fmla="*/ 1348346 w 1941271"/>
              <a:gd name="connsiteY1" fmla="*/ 593015 h 1941271"/>
              <a:gd name="connsiteX2" fmla="*/ 594395 w 1941271"/>
              <a:gd name="connsiteY2" fmla="*/ 593015 h 1941271"/>
              <a:gd name="connsiteX3" fmla="*/ 594395 w 1941271"/>
              <a:gd name="connsiteY3" fmla="*/ 1346966 h 1941271"/>
              <a:gd name="connsiteX4" fmla="*/ 1348346 w 1941271"/>
              <a:gd name="connsiteY4" fmla="*/ 1346966 h 1941271"/>
              <a:gd name="connsiteX5" fmla="*/ 1763033 w 1941271"/>
              <a:gd name="connsiteY5" fmla="*/ 1550709 h 1941271"/>
              <a:gd name="connsiteX6" fmla="*/ 1551784 w 1941271"/>
              <a:gd name="connsiteY6" fmla="*/ 1761957 h 1941271"/>
              <a:gd name="connsiteX7" fmla="*/ 1342153 w 1941271"/>
              <a:gd name="connsiteY7" fmla="*/ 1653376 h 1941271"/>
              <a:gd name="connsiteX8" fmla="*/ 1265267 w 1941271"/>
              <a:gd name="connsiteY8" fmla="*/ 1693838 h 1941271"/>
              <a:gd name="connsiteX9" fmla="*/ 1192371 w 1941271"/>
              <a:gd name="connsiteY9" fmla="*/ 1715443 h 1941271"/>
              <a:gd name="connsiteX10" fmla="*/ 1120658 w 1941271"/>
              <a:gd name="connsiteY10" fmla="*/ 1941271 h 1941271"/>
              <a:gd name="connsiteX11" fmla="*/ 821908 w 1941271"/>
              <a:gd name="connsiteY11" fmla="*/ 1941271 h 1941271"/>
              <a:gd name="connsiteX12" fmla="*/ 750176 w 1941271"/>
              <a:gd name="connsiteY12" fmla="*/ 1715386 h 1941271"/>
              <a:gd name="connsiteX13" fmla="*/ 677473 w 1941271"/>
              <a:gd name="connsiteY13" fmla="*/ 1693838 h 1941271"/>
              <a:gd name="connsiteX14" fmla="*/ 601018 w 1941271"/>
              <a:gd name="connsiteY14" fmla="*/ 1653603 h 1941271"/>
              <a:gd name="connsiteX15" fmla="*/ 390651 w 1941271"/>
              <a:gd name="connsiteY15" fmla="*/ 1762566 h 1941271"/>
              <a:gd name="connsiteX16" fmla="*/ 179402 w 1941271"/>
              <a:gd name="connsiteY16" fmla="*/ 1551317 h 1941271"/>
              <a:gd name="connsiteX17" fmla="*/ 286633 w 1941271"/>
              <a:gd name="connsiteY17" fmla="*/ 1344294 h 1941271"/>
              <a:gd name="connsiteX18" fmla="*/ 279693 w 1941271"/>
              <a:gd name="connsiteY18" fmla="*/ 1333198 h 1941271"/>
              <a:gd name="connsiteX19" fmla="*/ 244004 w 1941271"/>
              <a:gd name="connsiteY19" fmla="*/ 1255056 h 1941271"/>
              <a:gd name="connsiteX20" fmla="*/ 222745 w 1941271"/>
              <a:gd name="connsiteY20" fmla="*/ 1190529 h 1941271"/>
              <a:gd name="connsiteX21" fmla="*/ 1 w 1941271"/>
              <a:gd name="connsiteY21" fmla="*/ 1119795 h 1941271"/>
              <a:gd name="connsiteX22" fmla="*/ 0 w 1941271"/>
              <a:gd name="connsiteY22" fmla="*/ 821045 h 1941271"/>
              <a:gd name="connsiteX23" fmla="*/ 221982 w 1941271"/>
              <a:gd name="connsiteY23" fmla="*/ 750554 h 1941271"/>
              <a:gd name="connsiteX24" fmla="*/ 247522 w 1941271"/>
              <a:gd name="connsiteY24" fmla="*/ 676093 h 1941271"/>
              <a:gd name="connsiteX25" fmla="*/ 287910 w 1941271"/>
              <a:gd name="connsiteY25" fmla="*/ 599348 h 1941271"/>
              <a:gd name="connsiteX26" fmla="*/ 179098 w 1941271"/>
              <a:gd name="connsiteY26" fmla="*/ 389271 h 1941271"/>
              <a:gd name="connsiteX27" fmla="*/ 390347 w 1941271"/>
              <a:gd name="connsiteY27" fmla="*/ 178023 h 1941271"/>
              <a:gd name="connsiteX28" fmla="*/ 600285 w 1941271"/>
              <a:gd name="connsiteY28" fmla="*/ 286763 h 1941271"/>
              <a:gd name="connsiteX29" fmla="*/ 677473 w 1941271"/>
              <a:gd name="connsiteY29" fmla="*/ 246142 h 1941271"/>
              <a:gd name="connsiteX30" fmla="*/ 751843 w 1941271"/>
              <a:gd name="connsiteY30" fmla="*/ 220633 h 1941271"/>
              <a:gd name="connsiteX31" fmla="*/ 821907 w 1941271"/>
              <a:gd name="connsiteY31" fmla="*/ 0 h 1941271"/>
              <a:gd name="connsiteX32" fmla="*/ 1120657 w 1941271"/>
              <a:gd name="connsiteY32" fmla="*/ 0 h 1941271"/>
              <a:gd name="connsiteX33" fmla="*/ 1190841 w 1941271"/>
              <a:gd name="connsiteY33" fmla="*/ 221013 h 1941271"/>
              <a:gd name="connsiteX34" fmla="*/ 1256436 w 1941271"/>
              <a:gd name="connsiteY34" fmla="*/ 242624 h 1941271"/>
              <a:gd name="connsiteX35" fmla="*/ 1334578 w 1941271"/>
              <a:gd name="connsiteY35" fmla="*/ 278313 h 1941271"/>
              <a:gd name="connsiteX36" fmla="*/ 1345931 w 1941271"/>
              <a:gd name="connsiteY36" fmla="*/ 285413 h 1941271"/>
              <a:gd name="connsiteX37" fmla="*/ 1552088 w 1941271"/>
              <a:gd name="connsiteY37" fmla="*/ 178631 h 1941271"/>
              <a:gd name="connsiteX38" fmla="*/ 1763337 w 1941271"/>
              <a:gd name="connsiteY38" fmla="*/ 389880 h 1941271"/>
              <a:gd name="connsiteX39" fmla="*/ 1656452 w 1941271"/>
              <a:gd name="connsiteY39" fmla="*/ 596236 h 1941271"/>
              <a:gd name="connsiteX40" fmla="*/ 1663047 w 1941271"/>
              <a:gd name="connsiteY40" fmla="*/ 606782 h 1941271"/>
              <a:gd name="connsiteX41" fmla="*/ 1698737 w 1941271"/>
              <a:gd name="connsiteY41" fmla="*/ 684925 h 1941271"/>
              <a:gd name="connsiteX42" fmla="*/ 1720483 w 1941271"/>
              <a:gd name="connsiteY42" fmla="*/ 750933 h 1941271"/>
              <a:gd name="connsiteX43" fmla="*/ 1941271 w 1941271"/>
              <a:gd name="connsiteY43" fmla="*/ 821045 h 1941271"/>
              <a:gd name="connsiteX44" fmla="*/ 1941271 w 1941271"/>
              <a:gd name="connsiteY44" fmla="*/ 1119795 h 1941271"/>
              <a:gd name="connsiteX45" fmla="*/ 1720607 w 1941271"/>
              <a:gd name="connsiteY45" fmla="*/ 1189868 h 1941271"/>
              <a:gd name="connsiteX46" fmla="*/ 1695218 w 1941271"/>
              <a:gd name="connsiteY46" fmla="*/ 1263887 h 1941271"/>
              <a:gd name="connsiteX47" fmla="*/ 1654523 w 1941271"/>
              <a:gd name="connsiteY47" fmla="*/ 1341216 h 19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1271" h="1941271">
                <a:moveTo>
                  <a:pt x="1348346" y="1346966"/>
                </a:moveTo>
                <a:cubicBezTo>
                  <a:pt x="1556521" y="1138791"/>
                  <a:pt x="1556521" y="801190"/>
                  <a:pt x="1348346" y="593015"/>
                </a:cubicBezTo>
                <a:cubicBezTo>
                  <a:pt x="1140171" y="384840"/>
                  <a:pt x="802570" y="384839"/>
                  <a:pt x="594395" y="593015"/>
                </a:cubicBezTo>
                <a:cubicBezTo>
                  <a:pt x="386220" y="801190"/>
                  <a:pt x="386220" y="1138791"/>
                  <a:pt x="594395" y="1346966"/>
                </a:cubicBezTo>
                <a:cubicBezTo>
                  <a:pt x="802570" y="1555141"/>
                  <a:pt x="1140171" y="1555141"/>
                  <a:pt x="1348346" y="1346966"/>
                </a:cubicBezTo>
                <a:close/>
                <a:moveTo>
                  <a:pt x="1763033" y="1550709"/>
                </a:moveTo>
                <a:lnTo>
                  <a:pt x="1551784" y="1761957"/>
                </a:lnTo>
                <a:lnTo>
                  <a:pt x="1342153" y="1653376"/>
                </a:lnTo>
                <a:lnTo>
                  <a:pt x="1265267" y="1693838"/>
                </a:lnTo>
                <a:lnTo>
                  <a:pt x="1192371" y="1715443"/>
                </a:lnTo>
                <a:lnTo>
                  <a:pt x="1120658" y="1941271"/>
                </a:lnTo>
                <a:lnTo>
                  <a:pt x="821908" y="1941271"/>
                </a:lnTo>
                <a:lnTo>
                  <a:pt x="750176" y="1715386"/>
                </a:lnTo>
                <a:lnTo>
                  <a:pt x="677473" y="1693838"/>
                </a:lnTo>
                <a:lnTo>
                  <a:pt x="601018" y="1653603"/>
                </a:lnTo>
                <a:lnTo>
                  <a:pt x="390651" y="1762566"/>
                </a:lnTo>
                <a:lnTo>
                  <a:pt x="179402" y="1551317"/>
                </a:lnTo>
                <a:lnTo>
                  <a:pt x="286633" y="1344294"/>
                </a:lnTo>
                <a:lnTo>
                  <a:pt x="279693" y="1333198"/>
                </a:lnTo>
                <a:cubicBezTo>
                  <a:pt x="266288" y="1307692"/>
                  <a:pt x="254392" y="1281601"/>
                  <a:pt x="244004" y="1255056"/>
                </a:cubicBezTo>
                <a:lnTo>
                  <a:pt x="222745" y="1190529"/>
                </a:lnTo>
                <a:lnTo>
                  <a:pt x="1" y="1119795"/>
                </a:lnTo>
                <a:lnTo>
                  <a:pt x="0" y="821045"/>
                </a:lnTo>
                <a:lnTo>
                  <a:pt x="221982" y="750554"/>
                </a:lnTo>
                <a:lnTo>
                  <a:pt x="247522" y="676093"/>
                </a:lnTo>
                <a:lnTo>
                  <a:pt x="287910" y="599348"/>
                </a:lnTo>
                <a:lnTo>
                  <a:pt x="179098" y="389271"/>
                </a:lnTo>
                <a:lnTo>
                  <a:pt x="390347" y="178023"/>
                </a:lnTo>
                <a:lnTo>
                  <a:pt x="600285" y="286763"/>
                </a:lnTo>
                <a:lnTo>
                  <a:pt x="677473" y="246142"/>
                </a:lnTo>
                <a:lnTo>
                  <a:pt x="751843" y="220633"/>
                </a:lnTo>
                <a:lnTo>
                  <a:pt x="821907" y="0"/>
                </a:lnTo>
                <a:lnTo>
                  <a:pt x="1120657" y="0"/>
                </a:lnTo>
                <a:lnTo>
                  <a:pt x="1190841" y="221013"/>
                </a:lnTo>
                <a:lnTo>
                  <a:pt x="1256436" y="242624"/>
                </a:lnTo>
                <a:cubicBezTo>
                  <a:pt x="1282981" y="253012"/>
                  <a:pt x="1309072" y="264909"/>
                  <a:pt x="1334578" y="278313"/>
                </a:cubicBezTo>
                <a:lnTo>
                  <a:pt x="1345931" y="285413"/>
                </a:lnTo>
                <a:lnTo>
                  <a:pt x="1552088" y="178631"/>
                </a:lnTo>
                <a:lnTo>
                  <a:pt x="1763337" y="389880"/>
                </a:lnTo>
                <a:lnTo>
                  <a:pt x="1656452" y="596236"/>
                </a:lnTo>
                <a:lnTo>
                  <a:pt x="1663047" y="606782"/>
                </a:lnTo>
                <a:cubicBezTo>
                  <a:pt x="1676452" y="632288"/>
                  <a:pt x="1688348" y="658380"/>
                  <a:pt x="1698737" y="684925"/>
                </a:cubicBezTo>
                <a:lnTo>
                  <a:pt x="1720483" y="750933"/>
                </a:lnTo>
                <a:lnTo>
                  <a:pt x="1941271" y="821045"/>
                </a:lnTo>
                <a:lnTo>
                  <a:pt x="1941271" y="1119795"/>
                </a:lnTo>
                <a:lnTo>
                  <a:pt x="1720607" y="1189868"/>
                </a:lnTo>
                <a:lnTo>
                  <a:pt x="1695218" y="1263887"/>
                </a:lnTo>
                <a:lnTo>
                  <a:pt x="1654523" y="1341216"/>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zh-CN" altLang="en-US" sz="3200">
              <a:latin typeface="微软雅黑" panose="020B0503020204020204" charset="-122"/>
              <a:cs typeface="+mn-ea"/>
              <a:sym typeface="微软雅黑" panose="020B0503020204020204" charset="-122"/>
            </a:endParaRPr>
          </a:p>
        </p:txBody>
      </p:sp>
      <p:sp>
        <p:nvSpPr>
          <p:cNvPr id="27" name="任意多边形 26"/>
          <p:cNvSpPr>
            <a:spLocks noChangeArrowheads="1"/>
          </p:cNvSpPr>
          <p:nvPr/>
        </p:nvSpPr>
        <p:spPr bwMode="auto">
          <a:xfrm rot="15780000">
            <a:off x="3298190" y="2386330"/>
            <a:ext cx="2887980" cy="3013075"/>
          </a:xfrm>
          <a:custGeom>
            <a:avLst/>
            <a:gdLst>
              <a:gd name="connsiteX0" fmla="*/ 1952395 w 2538357"/>
              <a:gd name="connsiteY0" fmla="*/ 1409094 h 2538356"/>
              <a:gd name="connsiteX1" fmla="*/ 1966559 w 2538357"/>
              <a:gd name="connsiteY1" fmla="*/ 1268615 h 2538356"/>
              <a:gd name="connsiteX2" fmla="*/ 1269460 w 2538357"/>
              <a:gd name="connsiteY2" fmla="*/ 571516 h 2538356"/>
              <a:gd name="connsiteX3" fmla="*/ 572361 w 2538357"/>
              <a:gd name="connsiteY3" fmla="*/ 1268615 h 2538356"/>
              <a:gd name="connsiteX4" fmla="*/ 1269460 w 2538357"/>
              <a:gd name="connsiteY4" fmla="*/ 1965714 h 2538356"/>
              <a:gd name="connsiteX5" fmla="*/ 1952395 w 2538357"/>
              <a:gd name="connsiteY5" fmla="*/ 1409094 h 2538356"/>
              <a:gd name="connsiteX6" fmla="*/ 2538357 w 2538357"/>
              <a:gd name="connsiteY6" fmla="*/ 1464215 h 2538356"/>
              <a:gd name="connsiteX7" fmla="*/ 2247997 w 2538357"/>
              <a:gd name="connsiteY7" fmla="*/ 1556421 h 2538356"/>
              <a:gd name="connsiteX8" fmla="*/ 2219878 w 2538357"/>
              <a:gd name="connsiteY8" fmla="*/ 1643095 h 2538356"/>
              <a:gd name="connsiteX9" fmla="*/ 2167458 w 2538357"/>
              <a:gd name="connsiteY9" fmla="*/ 1755418 h 2538356"/>
              <a:gd name="connsiteX10" fmla="*/ 2165601 w 2538357"/>
              <a:gd name="connsiteY10" fmla="*/ 1758476 h 2538356"/>
              <a:gd name="connsiteX11" fmla="*/ 2305530 w 2538357"/>
              <a:gd name="connsiteY11" fmla="*/ 2028628 h 2538356"/>
              <a:gd name="connsiteX12" fmla="*/ 2029307 w 2538357"/>
              <a:gd name="connsiteY12" fmla="*/ 2304851 h 2538356"/>
              <a:gd name="connsiteX13" fmla="*/ 1754130 w 2538357"/>
              <a:gd name="connsiteY13" fmla="*/ 2162320 h 2538356"/>
              <a:gd name="connsiteX14" fmla="*/ 1666990 w 2538357"/>
              <a:gd name="connsiteY14" fmla="*/ 2209617 h 2538356"/>
              <a:gd name="connsiteX15" fmla="*/ 1573160 w 2538357"/>
              <a:gd name="connsiteY15" fmla="*/ 2243957 h 2538356"/>
              <a:gd name="connsiteX16" fmla="*/ 1557559 w 2538357"/>
              <a:gd name="connsiteY16" fmla="*/ 2247968 h 2538356"/>
              <a:gd name="connsiteX17" fmla="*/ 1465344 w 2538357"/>
              <a:gd name="connsiteY17" fmla="*/ 2538356 h 2538356"/>
              <a:gd name="connsiteX18" fmla="*/ 1074706 w 2538357"/>
              <a:gd name="connsiteY18" fmla="*/ 2538356 h 2538356"/>
              <a:gd name="connsiteX19" fmla="*/ 982277 w 2538357"/>
              <a:gd name="connsiteY19" fmla="*/ 2247293 h 2538356"/>
              <a:gd name="connsiteX20" fmla="*/ 930071 w 2538357"/>
              <a:gd name="connsiteY20" fmla="*/ 2232127 h 2538356"/>
              <a:gd name="connsiteX21" fmla="*/ 826691 w 2538357"/>
              <a:gd name="connsiteY21" fmla="*/ 2189166 h 2538356"/>
              <a:gd name="connsiteX22" fmla="*/ 782735 w 2538357"/>
              <a:gd name="connsiteY22" fmla="*/ 2163903 h 2538356"/>
              <a:gd name="connsiteX23" fmla="*/ 509845 w 2538357"/>
              <a:gd name="connsiteY23" fmla="*/ 2305248 h 2538356"/>
              <a:gd name="connsiteX24" fmla="*/ 233622 w 2538357"/>
              <a:gd name="connsiteY24" fmla="*/ 2029026 h 2538356"/>
              <a:gd name="connsiteX25" fmla="*/ 374747 w 2538357"/>
              <a:gd name="connsiteY25" fmla="*/ 1756567 h 2538356"/>
              <a:gd name="connsiteX26" fmla="*/ 328458 w 2538357"/>
              <a:gd name="connsiteY26" fmla="*/ 1666145 h 2538356"/>
              <a:gd name="connsiteX27" fmla="*/ 294843 w 2538357"/>
              <a:gd name="connsiteY27" fmla="*/ 1557844 h 2538356"/>
              <a:gd name="connsiteX28" fmla="*/ 0 w 2538357"/>
              <a:gd name="connsiteY28" fmla="*/ 1464216 h 2538356"/>
              <a:gd name="connsiteX29" fmla="*/ 0 w 2538357"/>
              <a:gd name="connsiteY29" fmla="*/ 1073578 h 2538356"/>
              <a:gd name="connsiteX30" fmla="*/ 294649 w 2538357"/>
              <a:gd name="connsiteY30" fmla="*/ 980010 h 2538356"/>
              <a:gd name="connsiteX31" fmla="*/ 328458 w 2538357"/>
              <a:gd name="connsiteY31" fmla="*/ 871085 h 2538356"/>
              <a:gd name="connsiteX32" fmla="*/ 373634 w 2538357"/>
              <a:gd name="connsiteY32" fmla="*/ 778738 h 2538356"/>
              <a:gd name="connsiteX33" fmla="*/ 234418 w 2538357"/>
              <a:gd name="connsiteY33" fmla="*/ 509962 h 2538356"/>
              <a:gd name="connsiteX34" fmla="*/ 510641 w 2538357"/>
              <a:gd name="connsiteY34" fmla="*/ 233739 h 2538356"/>
              <a:gd name="connsiteX35" fmla="*/ 779880 w 2538357"/>
              <a:gd name="connsiteY35" fmla="*/ 373194 h 2538356"/>
              <a:gd name="connsiteX36" fmla="*/ 860510 w 2538357"/>
              <a:gd name="connsiteY36" fmla="*/ 332526 h 2538356"/>
              <a:gd name="connsiteX37" fmla="*/ 965759 w 2538357"/>
              <a:gd name="connsiteY37" fmla="*/ 293274 h 2538356"/>
              <a:gd name="connsiteX38" fmla="*/ 982821 w 2538357"/>
              <a:gd name="connsiteY38" fmla="*/ 289341 h 2538356"/>
              <a:gd name="connsiteX39" fmla="*/ 1074705 w 2538357"/>
              <a:gd name="connsiteY39" fmla="*/ 0 h 2538356"/>
              <a:gd name="connsiteX40" fmla="*/ 1465342 w 2538357"/>
              <a:gd name="connsiteY40" fmla="*/ 0 h 2538356"/>
              <a:gd name="connsiteX41" fmla="*/ 1557312 w 2538357"/>
              <a:gd name="connsiteY41" fmla="*/ 289622 h 2538356"/>
              <a:gd name="connsiteX42" fmla="*/ 1573161 w 2538357"/>
              <a:gd name="connsiteY42" fmla="*/ 293274 h 2538356"/>
              <a:gd name="connsiteX43" fmla="*/ 1678409 w 2538357"/>
              <a:gd name="connsiteY43" fmla="*/ 332525 h 2538356"/>
              <a:gd name="connsiteX44" fmla="*/ 1759547 w 2538357"/>
              <a:gd name="connsiteY44" fmla="*/ 373450 h 2538356"/>
              <a:gd name="connsiteX45" fmla="*/ 2028510 w 2538357"/>
              <a:gd name="connsiteY45" fmla="*/ 234137 h 2538356"/>
              <a:gd name="connsiteX46" fmla="*/ 2304734 w 2538357"/>
              <a:gd name="connsiteY46" fmla="*/ 510359 h 2538356"/>
              <a:gd name="connsiteX47" fmla="*/ 2165498 w 2538357"/>
              <a:gd name="connsiteY47" fmla="*/ 779174 h 2538356"/>
              <a:gd name="connsiteX48" fmla="*/ 2210461 w 2538357"/>
              <a:gd name="connsiteY48" fmla="*/ 871084 h 2538356"/>
              <a:gd name="connsiteX49" fmla="*/ 2244332 w 2538357"/>
              <a:gd name="connsiteY49" fmla="*/ 980208 h 2538356"/>
              <a:gd name="connsiteX50" fmla="*/ 2538357 w 2538357"/>
              <a:gd name="connsiteY50" fmla="*/ 1073578 h 253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8357" h="2538356">
                <a:moveTo>
                  <a:pt x="1952395" y="1409094"/>
                </a:moveTo>
                <a:cubicBezTo>
                  <a:pt x="1961682" y="1363716"/>
                  <a:pt x="1966559" y="1316734"/>
                  <a:pt x="1966559" y="1268615"/>
                </a:cubicBezTo>
                <a:cubicBezTo>
                  <a:pt x="1966559" y="883659"/>
                  <a:pt x="1654415" y="571517"/>
                  <a:pt x="1269460" y="571516"/>
                </a:cubicBezTo>
                <a:cubicBezTo>
                  <a:pt x="884504" y="571516"/>
                  <a:pt x="572360" y="883660"/>
                  <a:pt x="572361" y="1268615"/>
                </a:cubicBezTo>
                <a:cubicBezTo>
                  <a:pt x="572360" y="1653570"/>
                  <a:pt x="884504" y="1965714"/>
                  <a:pt x="1269460" y="1965714"/>
                </a:cubicBezTo>
                <a:cubicBezTo>
                  <a:pt x="1606295" y="1965714"/>
                  <a:pt x="1887386" y="1726729"/>
                  <a:pt x="1952395" y="1409094"/>
                </a:cubicBezTo>
                <a:close/>
                <a:moveTo>
                  <a:pt x="2538357" y="1464215"/>
                </a:moveTo>
                <a:lnTo>
                  <a:pt x="2247997" y="1556421"/>
                </a:lnTo>
                <a:lnTo>
                  <a:pt x="2219878" y="1643095"/>
                </a:lnTo>
                <a:cubicBezTo>
                  <a:pt x="2204639" y="1681745"/>
                  <a:pt x="2187110" y="1719242"/>
                  <a:pt x="2167458" y="1755418"/>
                </a:cubicBezTo>
                <a:lnTo>
                  <a:pt x="2165601" y="1758476"/>
                </a:lnTo>
                <a:lnTo>
                  <a:pt x="2305530" y="2028628"/>
                </a:lnTo>
                <a:lnTo>
                  <a:pt x="2029307" y="2304851"/>
                </a:lnTo>
                <a:lnTo>
                  <a:pt x="1754130" y="2162320"/>
                </a:lnTo>
                <a:lnTo>
                  <a:pt x="1666990" y="2209617"/>
                </a:lnTo>
                <a:cubicBezTo>
                  <a:pt x="1636444" y="2222536"/>
                  <a:pt x="1605139" y="2234011"/>
                  <a:pt x="1573160" y="2243957"/>
                </a:cubicBezTo>
                <a:lnTo>
                  <a:pt x="1557559" y="2247968"/>
                </a:lnTo>
                <a:lnTo>
                  <a:pt x="1465344" y="2538356"/>
                </a:lnTo>
                <a:lnTo>
                  <a:pt x="1074706" y="2538356"/>
                </a:lnTo>
                <a:lnTo>
                  <a:pt x="982277" y="2247293"/>
                </a:lnTo>
                <a:lnTo>
                  <a:pt x="930071" y="2232127"/>
                </a:lnTo>
                <a:cubicBezTo>
                  <a:pt x="894677" y="2219661"/>
                  <a:pt x="860176" y="2205301"/>
                  <a:pt x="826691" y="2189166"/>
                </a:cubicBezTo>
                <a:lnTo>
                  <a:pt x="782735" y="2163903"/>
                </a:lnTo>
                <a:lnTo>
                  <a:pt x="509845" y="2305248"/>
                </a:lnTo>
                <a:lnTo>
                  <a:pt x="233622" y="2029026"/>
                </a:lnTo>
                <a:lnTo>
                  <a:pt x="374747" y="1756567"/>
                </a:lnTo>
                <a:lnTo>
                  <a:pt x="328458" y="1666145"/>
                </a:lnTo>
                <a:lnTo>
                  <a:pt x="294843" y="1557844"/>
                </a:lnTo>
                <a:lnTo>
                  <a:pt x="0" y="1464216"/>
                </a:lnTo>
                <a:lnTo>
                  <a:pt x="0" y="1073578"/>
                </a:lnTo>
                <a:lnTo>
                  <a:pt x="294649" y="980010"/>
                </a:lnTo>
                <a:lnTo>
                  <a:pt x="328458" y="871085"/>
                </a:lnTo>
                <a:lnTo>
                  <a:pt x="373634" y="778738"/>
                </a:lnTo>
                <a:lnTo>
                  <a:pt x="234418" y="509962"/>
                </a:lnTo>
                <a:lnTo>
                  <a:pt x="510641" y="233739"/>
                </a:lnTo>
                <a:lnTo>
                  <a:pt x="779880" y="373194"/>
                </a:lnTo>
                <a:lnTo>
                  <a:pt x="860510" y="332526"/>
                </a:lnTo>
                <a:cubicBezTo>
                  <a:pt x="894659" y="317587"/>
                  <a:pt x="929783" y="304462"/>
                  <a:pt x="965759" y="293274"/>
                </a:cubicBezTo>
                <a:lnTo>
                  <a:pt x="982821" y="289341"/>
                </a:lnTo>
                <a:lnTo>
                  <a:pt x="1074705" y="0"/>
                </a:lnTo>
                <a:lnTo>
                  <a:pt x="1465342" y="0"/>
                </a:lnTo>
                <a:lnTo>
                  <a:pt x="1557312" y="289622"/>
                </a:lnTo>
                <a:lnTo>
                  <a:pt x="1573161" y="293274"/>
                </a:lnTo>
                <a:cubicBezTo>
                  <a:pt x="1609138" y="304463"/>
                  <a:pt x="1644261" y="317587"/>
                  <a:pt x="1678409" y="332525"/>
                </a:cubicBezTo>
                <a:lnTo>
                  <a:pt x="1759547" y="373450"/>
                </a:lnTo>
                <a:lnTo>
                  <a:pt x="2028510" y="234137"/>
                </a:lnTo>
                <a:lnTo>
                  <a:pt x="2304734" y="510359"/>
                </a:lnTo>
                <a:lnTo>
                  <a:pt x="2165498" y="779174"/>
                </a:lnTo>
                <a:lnTo>
                  <a:pt x="2210461" y="871084"/>
                </a:lnTo>
                <a:lnTo>
                  <a:pt x="2244332" y="980208"/>
                </a:lnTo>
                <a:lnTo>
                  <a:pt x="2538357" y="1073578"/>
                </a:lnTo>
                <a:close/>
              </a:path>
            </a:pathLst>
          </a:custGeom>
          <a:solidFill>
            <a:srgbClr val="5AAB31"/>
          </a:solidFill>
          <a:ln>
            <a:noFill/>
          </a:ln>
          <a:effectLst/>
        </p:spPr>
        <p:txBody>
          <a:bodyPr lIns="91440" tIns="45720" rIns="91440" bIns="45720" anchor="ctr"/>
          <a:lstStyle/>
          <a:p>
            <a:pPr eaLnBrk="1" hangingPunct="1">
              <a:buFont typeface="Arial" panose="020B0604020202020204" pitchFamily="34" charset="0"/>
              <a:buNone/>
              <a:defRPr/>
            </a:pPr>
            <a:endParaRPr lang="zh-CN" altLang="en-US" sz="2135">
              <a:solidFill>
                <a:srgbClr val="FFFFFF"/>
              </a:solidFill>
              <a:latin typeface="微软雅黑" panose="020B0503020204020204" charset="-122"/>
              <a:cs typeface="+mn-ea"/>
              <a:sym typeface="微软雅黑" panose="020B0503020204020204" charset="-122"/>
            </a:endParaRPr>
          </a:p>
        </p:txBody>
      </p:sp>
      <p:sp>
        <p:nvSpPr>
          <p:cNvPr id="14" name="Text Box 70"/>
          <p:cNvSpPr txBox="1">
            <a:spLocks noChangeArrowheads="1"/>
          </p:cNvSpPr>
          <p:nvPr/>
        </p:nvSpPr>
        <p:spPr bwMode="auto">
          <a:xfrm>
            <a:off x="3947795" y="3458210"/>
            <a:ext cx="1632585" cy="953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spAutoFit/>
          </a:bodyPr>
          <a:lstStyle/>
          <a:p>
            <a:pPr algn="ctr" eaLnBrk="1" hangingPunct="1">
              <a:buFont typeface="Arial" panose="020B0604020202020204" pitchFamily="34" charset="0"/>
              <a:buNone/>
              <a:defRPr/>
            </a:pPr>
            <a:r>
              <a:rPr lang="zh-CN" altLang="en-US" sz="2800" b="1" dirty="0">
                <a:solidFill>
                  <a:schemeClr val="bg2">
                    <a:lumMod val="25000"/>
                  </a:schemeClr>
                </a:solidFill>
                <a:latin typeface="微软雅黑" panose="020B0503020204020204" charset="-122"/>
                <a:cs typeface="+mn-ea"/>
                <a:sym typeface="+mn-ea"/>
              </a:rPr>
              <a:t>机械操作流水强度</a:t>
            </a:r>
            <a:endParaRPr lang="zh-CN" altLang="en-US" sz="2800" b="1" dirty="0">
              <a:solidFill>
                <a:schemeClr val="bg2">
                  <a:lumMod val="25000"/>
                </a:schemeClr>
              </a:solidFill>
              <a:latin typeface="微软雅黑" panose="020B0503020204020204" charset="-122"/>
              <a:cs typeface="+mn-ea"/>
              <a:sym typeface="+mn-ea"/>
            </a:endParaRPr>
          </a:p>
        </p:txBody>
      </p:sp>
      <p:sp>
        <p:nvSpPr>
          <p:cNvPr id="7" name="任意多边形 6"/>
          <p:cNvSpPr>
            <a:spLocks noChangeArrowheads="1"/>
          </p:cNvSpPr>
          <p:nvPr/>
        </p:nvSpPr>
        <p:spPr bwMode="auto">
          <a:xfrm rot="19920000">
            <a:off x="6024245" y="901065"/>
            <a:ext cx="2962275" cy="2919095"/>
          </a:xfrm>
          <a:custGeom>
            <a:avLst/>
            <a:gdLst>
              <a:gd name="connsiteX0" fmla="*/ 1251922 w 2255227"/>
              <a:gd name="connsiteY0" fmla="*/ 520893 h 2256478"/>
              <a:gd name="connsiteX1" fmla="*/ 1127113 w 2255227"/>
              <a:gd name="connsiteY1" fmla="*/ 508301 h 2256478"/>
              <a:gd name="connsiteX2" fmla="*/ 507769 w 2255227"/>
              <a:gd name="connsiteY2" fmla="*/ 1127989 h 2256478"/>
              <a:gd name="connsiteX3" fmla="*/ 1127113 w 2255227"/>
              <a:gd name="connsiteY3" fmla="*/ 1747677 h 2256478"/>
              <a:gd name="connsiteX4" fmla="*/ 1746458 w 2255227"/>
              <a:gd name="connsiteY4" fmla="*/ 1127990 h 2256478"/>
              <a:gd name="connsiteX5" fmla="*/ 1251922 w 2255227"/>
              <a:gd name="connsiteY5" fmla="*/ 520893 h 2256478"/>
              <a:gd name="connsiteX6" fmla="*/ 1300896 w 2255227"/>
              <a:gd name="connsiteY6" fmla="*/ 0 h 2256478"/>
              <a:gd name="connsiteX7" fmla="*/ 1382543 w 2255227"/>
              <a:gd name="connsiteY7" fmla="*/ 257254 h 2256478"/>
              <a:gd name="connsiteX8" fmla="*/ 1396938 w 2255227"/>
              <a:gd name="connsiteY8" fmla="*/ 260958 h 2256478"/>
              <a:gd name="connsiteX9" fmla="*/ 1498015 w 2255227"/>
              <a:gd name="connsiteY9" fmla="*/ 299204 h 2256478"/>
              <a:gd name="connsiteX10" fmla="*/ 1561256 w 2255227"/>
              <a:gd name="connsiteY10" fmla="*/ 332211 h 2256478"/>
              <a:gd name="connsiteX11" fmla="*/ 1802286 w 2255227"/>
              <a:gd name="connsiteY11" fmla="*/ 207415 h 2256478"/>
              <a:gd name="connsiteX12" fmla="*/ 2047835 w 2255227"/>
              <a:gd name="connsiteY12" fmla="*/ 452964 h 2256478"/>
              <a:gd name="connsiteX13" fmla="*/ 1922770 w 2255227"/>
              <a:gd name="connsiteY13" fmla="*/ 694515 h 2256478"/>
              <a:gd name="connsiteX14" fmla="*/ 1946176 w 2255227"/>
              <a:gd name="connsiteY14" fmla="*/ 736872 h 2256478"/>
              <a:gd name="connsiteX15" fmla="*/ 1986783 w 2255227"/>
              <a:gd name="connsiteY15" fmla="*/ 836807 h 2256478"/>
              <a:gd name="connsiteX16" fmla="*/ 1995410 w 2255227"/>
              <a:gd name="connsiteY16" fmla="*/ 871308 h 2256478"/>
              <a:gd name="connsiteX17" fmla="*/ 2255226 w 2255227"/>
              <a:gd name="connsiteY17" fmla="*/ 953860 h 2256478"/>
              <a:gd name="connsiteX18" fmla="*/ 2255227 w 2255227"/>
              <a:gd name="connsiteY18" fmla="*/ 1301118 h 2256478"/>
              <a:gd name="connsiteX19" fmla="*/ 1997079 w 2255227"/>
              <a:gd name="connsiteY19" fmla="*/ 1383140 h 2256478"/>
              <a:gd name="connsiteX20" fmla="*/ 1993664 w 2255227"/>
              <a:gd name="connsiteY20" fmla="*/ 1397965 h 2256478"/>
              <a:gd name="connsiteX21" fmla="*/ 1958790 w 2255227"/>
              <a:gd name="connsiteY21" fmla="*/ 1491526 h 2256478"/>
              <a:gd name="connsiteX22" fmla="*/ 1923390 w 2255227"/>
              <a:gd name="connsiteY22" fmla="*/ 1561751 h 2256478"/>
              <a:gd name="connsiteX23" fmla="*/ 2048562 w 2255227"/>
              <a:gd name="connsiteY23" fmla="*/ 1803319 h 2256478"/>
              <a:gd name="connsiteX24" fmla="*/ 1803149 w 2255227"/>
              <a:gd name="connsiteY24" fmla="*/ 2048732 h 2256478"/>
              <a:gd name="connsiteX25" fmla="*/ 1562724 w 2255227"/>
              <a:gd name="connsiteY25" fmla="*/ 1924152 h 2256478"/>
              <a:gd name="connsiteX26" fmla="*/ 1480303 w 2255227"/>
              <a:gd name="connsiteY26" fmla="*/ 1964495 h 2256478"/>
              <a:gd name="connsiteX27" fmla="*/ 1384081 w 2255227"/>
              <a:gd name="connsiteY27" fmla="*/ 1994378 h 2256478"/>
              <a:gd name="connsiteX28" fmla="*/ 1300896 w 2255227"/>
              <a:gd name="connsiteY28" fmla="*/ 2256478 h 2256478"/>
              <a:gd name="connsiteX29" fmla="*/ 953830 w 2255227"/>
              <a:gd name="connsiteY29" fmla="*/ 2256478 h 2256478"/>
              <a:gd name="connsiteX30" fmla="*/ 870700 w 2255227"/>
              <a:gd name="connsiteY30" fmla="*/ 1994550 h 2256478"/>
              <a:gd name="connsiteX31" fmla="*/ 773924 w 2255227"/>
              <a:gd name="connsiteY31" fmla="*/ 1964495 h 2256478"/>
              <a:gd name="connsiteX32" fmla="*/ 691589 w 2255227"/>
              <a:gd name="connsiteY32" fmla="*/ 1924195 h 2256478"/>
              <a:gd name="connsiteX33" fmla="*/ 453149 w 2255227"/>
              <a:gd name="connsiteY33" fmla="*/ 2047650 h 2256478"/>
              <a:gd name="connsiteX34" fmla="*/ 207600 w 2255227"/>
              <a:gd name="connsiteY34" fmla="*/ 1802101 h 2256478"/>
              <a:gd name="connsiteX35" fmla="*/ 331431 w 2255227"/>
              <a:gd name="connsiteY35" fmla="*/ 1562932 h 2256478"/>
              <a:gd name="connsiteX36" fmla="*/ 295435 w 2255227"/>
              <a:gd name="connsiteY36" fmla="*/ 1491526 h 2256478"/>
              <a:gd name="connsiteX37" fmla="*/ 260562 w 2255227"/>
              <a:gd name="connsiteY37" fmla="*/ 1397965 h 2256478"/>
              <a:gd name="connsiteX38" fmla="*/ 257069 w 2255227"/>
              <a:gd name="connsiteY38" fmla="*/ 1382797 h 2256478"/>
              <a:gd name="connsiteX39" fmla="*/ 0 w 2255227"/>
              <a:gd name="connsiteY39" fmla="*/ 1301118 h 2256478"/>
              <a:gd name="connsiteX40" fmla="*/ 0 w 2255227"/>
              <a:gd name="connsiteY40" fmla="*/ 953860 h 2256478"/>
              <a:gd name="connsiteX41" fmla="*/ 257318 w 2255227"/>
              <a:gd name="connsiteY41" fmla="*/ 872102 h 2256478"/>
              <a:gd name="connsiteX42" fmla="*/ 260562 w 2255227"/>
              <a:gd name="connsiteY42" fmla="*/ 858014 h 2256478"/>
              <a:gd name="connsiteX43" fmla="*/ 295436 w 2255227"/>
              <a:gd name="connsiteY43" fmla="*/ 764453 h 2256478"/>
              <a:gd name="connsiteX44" fmla="*/ 331652 w 2255227"/>
              <a:gd name="connsiteY44" fmla="*/ 692609 h 2256478"/>
              <a:gd name="connsiteX45" fmla="*/ 207579 w 2255227"/>
              <a:gd name="connsiteY45" fmla="*/ 453162 h 2256478"/>
              <a:gd name="connsiteX46" fmla="*/ 452992 w 2255227"/>
              <a:gd name="connsiteY46" fmla="*/ 207749 h 2256478"/>
              <a:gd name="connsiteX47" fmla="*/ 691989 w 2255227"/>
              <a:gd name="connsiteY47" fmla="*/ 331589 h 2256478"/>
              <a:gd name="connsiteX48" fmla="*/ 773923 w 2255227"/>
              <a:gd name="connsiteY48" fmla="*/ 291484 h 2256478"/>
              <a:gd name="connsiteX49" fmla="*/ 870875 w 2255227"/>
              <a:gd name="connsiteY49" fmla="*/ 261374 h 2256478"/>
              <a:gd name="connsiteX50" fmla="*/ 953830 w 2255227"/>
              <a:gd name="connsiteY50" fmla="*/ 0 h 225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55227" h="2256478">
                <a:moveTo>
                  <a:pt x="1251922" y="520893"/>
                </a:moveTo>
                <a:cubicBezTo>
                  <a:pt x="1211606" y="512637"/>
                  <a:pt x="1169865" y="508302"/>
                  <a:pt x="1127113" y="508301"/>
                </a:cubicBezTo>
                <a:cubicBezTo>
                  <a:pt x="785096" y="508302"/>
                  <a:pt x="507769" y="785783"/>
                  <a:pt x="507769" y="1127989"/>
                </a:cubicBezTo>
                <a:cubicBezTo>
                  <a:pt x="507769" y="1470197"/>
                  <a:pt x="785096" y="1747677"/>
                  <a:pt x="1127113" y="1747677"/>
                </a:cubicBezTo>
                <a:cubicBezTo>
                  <a:pt x="1469130" y="1747677"/>
                  <a:pt x="1746458" y="1470197"/>
                  <a:pt x="1746458" y="1127990"/>
                </a:cubicBezTo>
                <a:cubicBezTo>
                  <a:pt x="1746457" y="828558"/>
                  <a:pt x="1534129" y="578683"/>
                  <a:pt x="1251922" y="520893"/>
                </a:cubicBezTo>
                <a:close/>
                <a:moveTo>
                  <a:pt x="1300896" y="0"/>
                </a:moveTo>
                <a:lnTo>
                  <a:pt x="1382543" y="257254"/>
                </a:lnTo>
                <a:lnTo>
                  <a:pt x="1396938" y="260958"/>
                </a:lnTo>
                <a:cubicBezTo>
                  <a:pt x="1431566" y="271733"/>
                  <a:pt x="1465304" y="284528"/>
                  <a:pt x="1498015" y="299204"/>
                </a:cubicBezTo>
                <a:lnTo>
                  <a:pt x="1561256" y="332211"/>
                </a:lnTo>
                <a:lnTo>
                  <a:pt x="1802286" y="207415"/>
                </a:lnTo>
                <a:lnTo>
                  <a:pt x="2047835" y="452964"/>
                </a:lnTo>
                <a:lnTo>
                  <a:pt x="1922770" y="694515"/>
                </a:lnTo>
                <a:lnTo>
                  <a:pt x="1946176" y="736872"/>
                </a:lnTo>
                <a:cubicBezTo>
                  <a:pt x="1961610" y="769174"/>
                  <a:pt x="1975191" y="802531"/>
                  <a:pt x="1986783" y="836807"/>
                </a:cubicBezTo>
                <a:lnTo>
                  <a:pt x="1995410" y="871308"/>
                </a:lnTo>
                <a:lnTo>
                  <a:pt x="2255226" y="953860"/>
                </a:lnTo>
                <a:lnTo>
                  <a:pt x="2255227" y="1301118"/>
                </a:lnTo>
                <a:lnTo>
                  <a:pt x="1997079" y="1383140"/>
                </a:lnTo>
                <a:lnTo>
                  <a:pt x="1993664" y="1397965"/>
                </a:lnTo>
                <a:cubicBezTo>
                  <a:pt x="1983723" y="1429946"/>
                  <a:pt x="1972062" y="1461169"/>
                  <a:pt x="1958790" y="1491526"/>
                </a:cubicBezTo>
                <a:lnTo>
                  <a:pt x="1923390" y="1561751"/>
                </a:lnTo>
                <a:lnTo>
                  <a:pt x="2048562" y="1803319"/>
                </a:lnTo>
                <a:lnTo>
                  <a:pt x="1803149" y="2048732"/>
                </a:lnTo>
                <a:lnTo>
                  <a:pt x="1562724" y="1924152"/>
                </a:lnTo>
                <a:lnTo>
                  <a:pt x="1480303" y="1964495"/>
                </a:lnTo>
                <a:lnTo>
                  <a:pt x="1384081" y="1994378"/>
                </a:lnTo>
                <a:lnTo>
                  <a:pt x="1300896" y="2256478"/>
                </a:lnTo>
                <a:lnTo>
                  <a:pt x="953830" y="2256478"/>
                </a:lnTo>
                <a:lnTo>
                  <a:pt x="870700" y="1994550"/>
                </a:lnTo>
                <a:lnTo>
                  <a:pt x="773924" y="1964495"/>
                </a:lnTo>
                <a:lnTo>
                  <a:pt x="691589" y="1924195"/>
                </a:lnTo>
                <a:lnTo>
                  <a:pt x="453149" y="2047650"/>
                </a:lnTo>
                <a:lnTo>
                  <a:pt x="207600" y="1802101"/>
                </a:lnTo>
                <a:lnTo>
                  <a:pt x="331431" y="1562932"/>
                </a:lnTo>
                <a:lnTo>
                  <a:pt x="295435" y="1491526"/>
                </a:lnTo>
                <a:cubicBezTo>
                  <a:pt x="282163" y="1461169"/>
                  <a:pt x="270503" y="1429946"/>
                  <a:pt x="260562" y="1397965"/>
                </a:cubicBezTo>
                <a:lnTo>
                  <a:pt x="257069" y="1382797"/>
                </a:lnTo>
                <a:lnTo>
                  <a:pt x="0" y="1301118"/>
                </a:lnTo>
                <a:lnTo>
                  <a:pt x="0" y="953860"/>
                </a:lnTo>
                <a:lnTo>
                  <a:pt x="257318" y="872102"/>
                </a:lnTo>
                <a:lnTo>
                  <a:pt x="260562" y="858014"/>
                </a:lnTo>
                <a:cubicBezTo>
                  <a:pt x="270503" y="826033"/>
                  <a:pt x="282164" y="794810"/>
                  <a:pt x="295436" y="764453"/>
                </a:cubicBezTo>
                <a:lnTo>
                  <a:pt x="331652" y="692609"/>
                </a:lnTo>
                <a:lnTo>
                  <a:pt x="207579" y="453162"/>
                </a:lnTo>
                <a:lnTo>
                  <a:pt x="452992" y="207749"/>
                </a:lnTo>
                <a:lnTo>
                  <a:pt x="691989" y="331589"/>
                </a:lnTo>
                <a:lnTo>
                  <a:pt x="773923" y="291484"/>
                </a:lnTo>
                <a:lnTo>
                  <a:pt x="870875" y="261374"/>
                </a:lnTo>
                <a:lnTo>
                  <a:pt x="953830" y="0"/>
                </a:lnTo>
                <a:close/>
              </a:path>
            </a:pathLst>
          </a:cu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zh-CN" altLang="en-US" sz="3200">
              <a:latin typeface="微软雅黑" panose="020B0503020204020204" charset="-122"/>
              <a:cs typeface="+mn-ea"/>
              <a:sym typeface="微软雅黑" panose="020B0503020204020204" charset="-122"/>
            </a:endParaRPr>
          </a:p>
        </p:txBody>
      </p:sp>
      <p:sp>
        <p:nvSpPr>
          <p:cNvPr id="15" name="Text Box 70"/>
          <p:cNvSpPr txBox="1">
            <a:spLocks noChangeArrowheads="1"/>
          </p:cNvSpPr>
          <p:nvPr/>
        </p:nvSpPr>
        <p:spPr bwMode="auto">
          <a:xfrm>
            <a:off x="6670675" y="1884045"/>
            <a:ext cx="1669415" cy="953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spAutoFit/>
          </a:bodyPr>
          <a:lstStyle/>
          <a:p>
            <a:pPr algn="ctr" eaLnBrk="1" hangingPunct="1">
              <a:buFont typeface="Arial" panose="020B0604020202020204" pitchFamily="34" charset="0"/>
              <a:buNone/>
              <a:defRPr/>
            </a:pPr>
            <a:r>
              <a:rPr lang="zh-CN" altLang="en-US" sz="2800" b="1" dirty="0">
                <a:solidFill>
                  <a:schemeClr val="bg2">
                    <a:lumMod val="25000"/>
                  </a:schemeClr>
                </a:solidFill>
                <a:latin typeface="微软雅黑" panose="020B0503020204020204" charset="-122"/>
                <a:cs typeface="+mn-ea"/>
                <a:sym typeface="+mn-ea"/>
              </a:rPr>
              <a:t>手工操作流水强度</a:t>
            </a:r>
            <a:endParaRPr lang="zh-CN" altLang="en-US" sz="2000" b="1" dirty="0">
              <a:solidFill>
                <a:schemeClr val="bg2">
                  <a:lumMod val="25000"/>
                </a:schemeClr>
              </a:solidFill>
              <a:latin typeface="微软雅黑" panose="020B0503020204020204" charset="-122"/>
              <a:cs typeface="+mn-ea"/>
              <a:sym typeface="微软雅黑" panose="020B0503020204020204" charset="-122"/>
            </a:endParaRPr>
          </a:p>
        </p:txBody>
      </p:sp>
      <p:grpSp>
        <p:nvGrpSpPr>
          <p:cNvPr id="4" name="组合 3"/>
          <p:cNvGrpSpPr/>
          <p:nvPr/>
        </p:nvGrpSpPr>
        <p:grpSpPr>
          <a:xfrm>
            <a:off x="8315325" y="2531745"/>
            <a:ext cx="2453005" cy="2355850"/>
            <a:chOff x="8122399" y="2393986"/>
            <a:chExt cx="2186394" cy="2186393"/>
          </a:xfrm>
          <a:solidFill>
            <a:srgbClr val="D63232"/>
          </a:solidFill>
        </p:grpSpPr>
        <p:sp>
          <p:nvSpPr>
            <p:cNvPr id="5" name="AutoShape 54@|5FFC:0|FBC:0|LFC:0|LBC:16777215"/>
            <p:cNvSpPr>
              <a:spLocks noChangeArrowheads="1"/>
            </p:cNvSpPr>
            <p:nvPr/>
          </p:nvSpPr>
          <p:spPr bwMode="auto">
            <a:xfrm rot="20520000" flipV="1">
              <a:off x="8630132" y="2436113"/>
              <a:ext cx="642829" cy="482364"/>
            </a:xfrm>
            <a:custGeom>
              <a:avLst/>
              <a:gdLst>
                <a:gd name="G0" fmla="+- 5147 0 0"/>
                <a:gd name="G1" fmla="+- 21600 0 5147"/>
                <a:gd name="G2" fmla="*/ 5147 1 2"/>
                <a:gd name="G3" fmla="+- 21600 0 G2"/>
                <a:gd name="G4" fmla="+/ 5147 21600 2"/>
                <a:gd name="G5" fmla="+/ G1 0 2"/>
                <a:gd name="G6" fmla="*/ 21600 21600 5147"/>
                <a:gd name="G7" fmla="*/ G6 1 2"/>
                <a:gd name="G8" fmla="+- 21600 0 G7"/>
                <a:gd name="G9" fmla="*/ 21600 1 2"/>
                <a:gd name="G10" fmla="+- 5147 0 G9"/>
                <a:gd name="G11" fmla="?: G10 G8 0"/>
                <a:gd name="G12" fmla="?: G10 G7 21600"/>
                <a:gd name="T0" fmla="*/ 19026 w 21600"/>
                <a:gd name="T1" fmla="*/ 10800 h 21600"/>
                <a:gd name="T2" fmla="*/ 10800 w 21600"/>
                <a:gd name="T3" fmla="*/ 21600 h 21600"/>
                <a:gd name="T4" fmla="*/ 2574 w 21600"/>
                <a:gd name="T5" fmla="*/ 10800 h 21600"/>
                <a:gd name="T6" fmla="*/ 10800 w 21600"/>
                <a:gd name="T7" fmla="*/ 0 h 21600"/>
                <a:gd name="T8" fmla="*/ 4374 w 21600"/>
                <a:gd name="T9" fmla="*/ 4374 h 21600"/>
                <a:gd name="T10" fmla="*/ 17226 w 21600"/>
                <a:gd name="T11" fmla="*/ 17226 h 21600"/>
              </a:gdLst>
              <a:ahLst/>
              <a:cxnLst>
                <a:cxn ang="0">
                  <a:pos x="T0" y="T1"/>
                </a:cxn>
                <a:cxn ang="0">
                  <a:pos x="T2" y="T3"/>
                </a:cxn>
                <a:cxn ang="0">
                  <a:pos x="T4" y="T5"/>
                </a:cxn>
                <a:cxn ang="0">
                  <a:pos x="T6" y="T7"/>
                </a:cxn>
              </a:cxnLst>
              <a:rect l="T8" t="T9" r="T10" b="T11"/>
              <a:pathLst>
                <a:path w="21600" h="21600">
                  <a:moveTo>
                    <a:pt x="0" y="0"/>
                  </a:moveTo>
                  <a:lnTo>
                    <a:pt x="5147" y="21600"/>
                  </a:lnTo>
                  <a:lnTo>
                    <a:pt x="16453" y="21600"/>
                  </a:lnTo>
                  <a:lnTo>
                    <a:pt x="21600" y="0"/>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200">
                <a:latin typeface="微软雅黑" panose="020B0503020204020204" charset="-122"/>
                <a:cs typeface="+mn-ea"/>
                <a:sym typeface="微软雅黑" panose="020B0503020204020204" charset="-122"/>
              </a:endParaRPr>
            </a:p>
          </p:txBody>
        </p:sp>
        <p:sp>
          <p:nvSpPr>
            <p:cNvPr id="6" name="任意多边形 5"/>
            <p:cNvSpPr>
              <a:spLocks noChangeArrowheads="1"/>
            </p:cNvSpPr>
            <p:nvPr/>
          </p:nvSpPr>
          <p:spPr bwMode="auto">
            <a:xfrm rot="12420000">
              <a:off x="8122399" y="2393986"/>
              <a:ext cx="2186394" cy="2186393"/>
            </a:xfrm>
            <a:custGeom>
              <a:avLst/>
              <a:gdLst>
                <a:gd name="connsiteX0" fmla="*/ 1172747 w 1942522"/>
                <a:gd name="connsiteY0" fmla="*/ 1465008 h 1942521"/>
                <a:gd name="connsiteX1" fmla="*/ 1349215 w 1942522"/>
                <a:gd name="connsiteY1" fmla="*/ 1347834 h 1942521"/>
                <a:gd name="connsiteX2" fmla="*/ 1349216 w 1942522"/>
                <a:gd name="connsiteY2" fmla="*/ 593397 h 1942521"/>
                <a:gd name="connsiteX3" fmla="*/ 594779 w 1942522"/>
                <a:gd name="connsiteY3" fmla="*/ 593397 h 1942521"/>
                <a:gd name="connsiteX4" fmla="*/ 594779 w 1942522"/>
                <a:gd name="connsiteY4" fmla="*/ 1347834 h 1942521"/>
                <a:gd name="connsiteX5" fmla="*/ 1172747 w 1942522"/>
                <a:gd name="connsiteY5" fmla="*/ 1465008 h 1942521"/>
                <a:gd name="connsiteX6" fmla="*/ 1121378 w 1942522"/>
                <a:gd name="connsiteY6" fmla="*/ 1942521 h 1942521"/>
                <a:gd name="connsiteX7" fmla="*/ 822435 w 1942522"/>
                <a:gd name="connsiteY7" fmla="*/ 1942521 h 1942521"/>
                <a:gd name="connsiteX8" fmla="*/ 750658 w 1942522"/>
                <a:gd name="connsiteY8" fmla="*/ 1716490 h 1942521"/>
                <a:gd name="connsiteX9" fmla="*/ 677912 w 1942522"/>
                <a:gd name="connsiteY9" fmla="*/ 1694929 h 1942521"/>
                <a:gd name="connsiteX10" fmla="*/ 601408 w 1942522"/>
                <a:gd name="connsiteY10" fmla="*/ 1654669 h 1942521"/>
                <a:gd name="connsiteX11" fmla="*/ 390905 w 1942522"/>
                <a:gd name="connsiteY11" fmla="*/ 1763702 h 1942521"/>
                <a:gd name="connsiteX12" fmla="*/ 179520 w 1942522"/>
                <a:gd name="connsiteY12" fmla="*/ 1552318 h 1942521"/>
                <a:gd name="connsiteX13" fmla="*/ 286819 w 1942522"/>
                <a:gd name="connsiteY13" fmla="*/ 1345161 h 1942521"/>
                <a:gd name="connsiteX14" fmla="*/ 279875 w 1942522"/>
                <a:gd name="connsiteY14" fmla="*/ 1334058 h 1942521"/>
                <a:gd name="connsiteX15" fmla="*/ 244162 w 1942522"/>
                <a:gd name="connsiteY15" fmla="*/ 1255864 h 1942521"/>
                <a:gd name="connsiteX16" fmla="*/ 222889 w 1942522"/>
                <a:gd name="connsiteY16" fmla="*/ 1191296 h 1942521"/>
                <a:gd name="connsiteX17" fmla="*/ 1 w 1942522"/>
                <a:gd name="connsiteY17" fmla="*/ 1120516 h 1942521"/>
                <a:gd name="connsiteX18" fmla="*/ 0 w 1942522"/>
                <a:gd name="connsiteY18" fmla="*/ 821573 h 1942521"/>
                <a:gd name="connsiteX19" fmla="*/ 227013 w 1942522"/>
                <a:gd name="connsiteY19" fmla="*/ 749484 h 1942521"/>
                <a:gd name="connsiteX20" fmla="*/ 247683 w 1942522"/>
                <a:gd name="connsiteY20" fmla="*/ 676529 h 1942521"/>
                <a:gd name="connsiteX21" fmla="*/ 288098 w 1942522"/>
                <a:gd name="connsiteY21" fmla="*/ 599734 h 1942521"/>
                <a:gd name="connsiteX22" fmla="*/ 179216 w 1942522"/>
                <a:gd name="connsiteY22" fmla="*/ 389523 h 1942521"/>
                <a:gd name="connsiteX23" fmla="*/ 390601 w 1942522"/>
                <a:gd name="connsiteY23" fmla="*/ 178138 h 1942521"/>
                <a:gd name="connsiteX24" fmla="*/ 600674 w 1942522"/>
                <a:gd name="connsiteY24" fmla="*/ 286948 h 1942521"/>
                <a:gd name="connsiteX25" fmla="*/ 677911 w 1942522"/>
                <a:gd name="connsiteY25" fmla="*/ 246302 h 1942521"/>
                <a:gd name="connsiteX26" fmla="*/ 752326 w 1942522"/>
                <a:gd name="connsiteY26" fmla="*/ 220777 h 1942521"/>
                <a:gd name="connsiteX27" fmla="*/ 822436 w 1942522"/>
                <a:gd name="connsiteY27" fmla="*/ 0 h 1942521"/>
                <a:gd name="connsiteX28" fmla="*/ 1121379 w 1942522"/>
                <a:gd name="connsiteY28" fmla="*/ 0 h 1942521"/>
                <a:gd name="connsiteX29" fmla="*/ 1191955 w 1942522"/>
                <a:gd name="connsiteY29" fmla="*/ 222247 h 1942521"/>
                <a:gd name="connsiteX30" fmla="*/ 1335439 w 1942522"/>
                <a:gd name="connsiteY30" fmla="*/ 278493 h 1942521"/>
                <a:gd name="connsiteX31" fmla="*/ 1346799 w 1942522"/>
                <a:gd name="connsiteY31" fmla="*/ 285598 h 1942521"/>
                <a:gd name="connsiteX32" fmla="*/ 1553090 w 1942522"/>
                <a:gd name="connsiteY32" fmla="*/ 178747 h 1942521"/>
                <a:gd name="connsiteX33" fmla="*/ 1764475 w 1942522"/>
                <a:gd name="connsiteY33" fmla="*/ 390131 h 1942521"/>
                <a:gd name="connsiteX34" fmla="*/ 1657690 w 1942522"/>
                <a:gd name="connsiteY34" fmla="*/ 596294 h 1942521"/>
                <a:gd name="connsiteX35" fmla="*/ 1664120 w 1942522"/>
                <a:gd name="connsiteY35" fmla="*/ 607173 h 1942521"/>
                <a:gd name="connsiteX36" fmla="*/ 1712798 w 1942522"/>
                <a:gd name="connsiteY36" fmla="*/ 721040 h 1942521"/>
                <a:gd name="connsiteX37" fmla="*/ 1720312 w 1942522"/>
                <a:gd name="connsiteY37" fmla="*/ 751010 h 1942521"/>
                <a:gd name="connsiteX38" fmla="*/ 1942522 w 1942522"/>
                <a:gd name="connsiteY38" fmla="*/ 821574 h 1942521"/>
                <a:gd name="connsiteX39" fmla="*/ 1942522 w 1942522"/>
                <a:gd name="connsiteY39" fmla="*/ 1120516 h 1942521"/>
                <a:gd name="connsiteX40" fmla="*/ 1721170 w 1942522"/>
                <a:gd name="connsiteY40" fmla="*/ 1190808 h 1942521"/>
                <a:gd name="connsiteX41" fmla="*/ 1718611 w 1942522"/>
                <a:gd name="connsiteY41" fmla="*/ 1202174 h 1942521"/>
                <a:gd name="connsiteX42" fmla="*/ 1524623 w 1942522"/>
                <a:gd name="connsiteY42" fmla="*/ 1523242 h 1942521"/>
                <a:gd name="connsiteX43" fmla="*/ 1266084 w 1942522"/>
                <a:gd name="connsiteY43" fmla="*/ 1694930 h 1942521"/>
                <a:gd name="connsiteX44" fmla="*/ 1193136 w 1942522"/>
                <a:gd name="connsiteY44" fmla="*/ 1716550 h 194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42522" h="1942521">
                  <a:moveTo>
                    <a:pt x="1172747" y="1465008"/>
                  </a:moveTo>
                  <a:cubicBezTo>
                    <a:pt x="1236966" y="1438969"/>
                    <a:pt x="1297138" y="1399911"/>
                    <a:pt x="1349215" y="1347834"/>
                  </a:cubicBezTo>
                  <a:cubicBezTo>
                    <a:pt x="1557525" y="1139524"/>
                    <a:pt x="1557525" y="801707"/>
                    <a:pt x="1349216" y="593397"/>
                  </a:cubicBezTo>
                  <a:cubicBezTo>
                    <a:pt x="1140906" y="385088"/>
                    <a:pt x="803088" y="385088"/>
                    <a:pt x="594779" y="593397"/>
                  </a:cubicBezTo>
                  <a:cubicBezTo>
                    <a:pt x="386470" y="801707"/>
                    <a:pt x="386470" y="1139525"/>
                    <a:pt x="594779" y="1347834"/>
                  </a:cubicBezTo>
                  <a:cubicBezTo>
                    <a:pt x="751011" y="1504066"/>
                    <a:pt x="980092" y="1543124"/>
                    <a:pt x="1172747" y="1465008"/>
                  </a:cubicBezTo>
                  <a:close/>
                  <a:moveTo>
                    <a:pt x="1121378" y="1942521"/>
                  </a:moveTo>
                  <a:lnTo>
                    <a:pt x="822435" y="1942521"/>
                  </a:lnTo>
                  <a:lnTo>
                    <a:pt x="750658" y="1716490"/>
                  </a:lnTo>
                  <a:lnTo>
                    <a:pt x="677912" y="1694929"/>
                  </a:lnTo>
                  <a:lnTo>
                    <a:pt x="601408" y="1654669"/>
                  </a:lnTo>
                  <a:lnTo>
                    <a:pt x="390905" y="1763702"/>
                  </a:lnTo>
                  <a:lnTo>
                    <a:pt x="179520" y="1552318"/>
                  </a:lnTo>
                  <a:lnTo>
                    <a:pt x="286819" y="1345161"/>
                  </a:lnTo>
                  <a:lnTo>
                    <a:pt x="279875" y="1334058"/>
                  </a:lnTo>
                  <a:cubicBezTo>
                    <a:pt x="266462" y="1308535"/>
                    <a:pt x="254557" y="1282427"/>
                    <a:pt x="244162" y="1255864"/>
                  </a:cubicBezTo>
                  <a:lnTo>
                    <a:pt x="222889" y="1191296"/>
                  </a:lnTo>
                  <a:lnTo>
                    <a:pt x="1" y="1120516"/>
                  </a:lnTo>
                  <a:lnTo>
                    <a:pt x="0" y="821573"/>
                  </a:lnTo>
                  <a:lnTo>
                    <a:pt x="227013" y="749484"/>
                  </a:lnTo>
                  <a:lnTo>
                    <a:pt x="247683" y="676529"/>
                  </a:lnTo>
                  <a:lnTo>
                    <a:pt x="288098" y="599734"/>
                  </a:lnTo>
                  <a:lnTo>
                    <a:pt x="179216" y="389523"/>
                  </a:lnTo>
                  <a:lnTo>
                    <a:pt x="390601" y="178138"/>
                  </a:lnTo>
                  <a:lnTo>
                    <a:pt x="600674" y="286948"/>
                  </a:lnTo>
                  <a:lnTo>
                    <a:pt x="677911" y="246302"/>
                  </a:lnTo>
                  <a:lnTo>
                    <a:pt x="752326" y="220777"/>
                  </a:lnTo>
                  <a:lnTo>
                    <a:pt x="822436" y="0"/>
                  </a:lnTo>
                  <a:lnTo>
                    <a:pt x="1121379" y="0"/>
                  </a:lnTo>
                  <a:lnTo>
                    <a:pt x="1191955" y="222247"/>
                  </a:lnTo>
                  <a:lnTo>
                    <a:pt x="1335439" y="278493"/>
                  </a:lnTo>
                  <a:lnTo>
                    <a:pt x="1346799" y="285598"/>
                  </a:lnTo>
                  <a:lnTo>
                    <a:pt x="1553090" y="178747"/>
                  </a:lnTo>
                  <a:lnTo>
                    <a:pt x="1764475" y="390131"/>
                  </a:lnTo>
                  <a:lnTo>
                    <a:pt x="1657690" y="596294"/>
                  </a:lnTo>
                  <a:lnTo>
                    <a:pt x="1664120" y="607173"/>
                  </a:lnTo>
                  <a:cubicBezTo>
                    <a:pt x="1683494" y="644039"/>
                    <a:pt x="1699721" y="682127"/>
                    <a:pt x="1712798" y="721040"/>
                  </a:cubicBezTo>
                  <a:lnTo>
                    <a:pt x="1720312" y="751010"/>
                  </a:lnTo>
                  <a:lnTo>
                    <a:pt x="1942522" y="821574"/>
                  </a:lnTo>
                  <a:lnTo>
                    <a:pt x="1942522" y="1120516"/>
                  </a:lnTo>
                  <a:lnTo>
                    <a:pt x="1721170" y="1190808"/>
                  </a:lnTo>
                  <a:lnTo>
                    <a:pt x="1718611" y="1202174"/>
                  </a:lnTo>
                  <a:cubicBezTo>
                    <a:pt x="1682283" y="1319646"/>
                    <a:pt x="1617621" y="1430244"/>
                    <a:pt x="1524623" y="1523242"/>
                  </a:cubicBezTo>
                  <a:cubicBezTo>
                    <a:pt x="1448317" y="1599547"/>
                    <a:pt x="1360163" y="1656777"/>
                    <a:pt x="1266084" y="1694930"/>
                  </a:cubicBezTo>
                  <a:lnTo>
                    <a:pt x="1193136" y="1716550"/>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200">
                <a:latin typeface="微软雅黑" panose="020B0503020204020204" charset="-122"/>
                <a:cs typeface="+mn-ea"/>
                <a:sym typeface="微软雅黑" panose="020B0503020204020204" charset="-122"/>
              </a:endParaRPr>
            </a:p>
          </p:txBody>
        </p:sp>
      </p:grpSp>
      <p:sp>
        <p:nvSpPr>
          <p:cNvPr id="16" name="Text Box 70"/>
          <p:cNvSpPr txBox="1">
            <a:spLocks noChangeArrowheads="1"/>
          </p:cNvSpPr>
          <p:nvPr/>
        </p:nvSpPr>
        <p:spPr bwMode="auto">
          <a:xfrm>
            <a:off x="8768080" y="3411855"/>
            <a:ext cx="1454785" cy="52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spAutoFit/>
          </a:bodyPr>
          <a:lstStyle/>
          <a:p>
            <a:pPr algn="ctr" eaLnBrk="1" hangingPunct="1">
              <a:buFont typeface="Arial" panose="020B0604020202020204" pitchFamily="34" charset="0"/>
              <a:buNone/>
              <a:defRPr/>
            </a:pPr>
            <a:r>
              <a:rPr lang="en-US" altLang="zh-CN" sz="2800" dirty="0">
                <a:solidFill>
                  <a:schemeClr val="accent5">
                    <a:lumMod val="10000"/>
                  </a:schemeClr>
                </a:solidFill>
                <a:sym typeface="+mn-ea"/>
              </a:rPr>
              <a:t>V</a:t>
            </a:r>
            <a:r>
              <a:rPr lang="en-US" altLang="zh-CN" sz="2800" baseline="-25000" dirty="0">
                <a:solidFill>
                  <a:schemeClr val="accent5">
                    <a:lumMod val="10000"/>
                  </a:schemeClr>
                </a:solidFill>
                <a:sym typeface="+mn-ea"/>
              </a:rPr>
              <a:t>i</a:t>
            </a:r>
            <a:r>
              <a:rPr lang="en-US" altLang="zh-CN" sz="2800" dirty="0">
                <a:solidFill>
                  <a:schemeClr val="accent5">
                    <a:lumMod val="10000"/>
                  </a:schemeClr>
                </a:solidFill>
                <a:sym typeface="+mn-ea"/>
              </a:rPr>
              <a:t>=R</a:t>
            </a:r>
            <a:r>
              <a:rPr lang="en-US" altLang="zh-CN" sz="2800" baseline="-25000" dirty="0">
                <a:solidFill>
                  <a:schemeClr val="accent5">
                    <a:lumMod val="10000"/>
                  </a:schemeClr>
                </a:solidFill>
                <a:sym typeface="+mn-ea"/>
              </a:rPr>
              <a:t>i</a:t>
            </a:r>
            <a:r>
              <a:rPr lang="en-US" altLang="zh-CN" sz="2800" dirty="0">
                <a:solidFill>
                  <a:schemeClr val="accent5">
                    <a:lumMod val="10000"/>
                  </a:schemeClr>
                </a:solidFill>
                <a:sym typeface="+mn-ea"/>
              </a:rPr>
              <a:t>S</a:t>
            </a:r>
            <a:r>
              <a:rPr lang="en-US" altLang="zh-CN" sz="2800" baseline="-25000" dirty="0">
                <a:solidFill>
                  <a:schemeClr val="accent5">
                    <a:lumMod val="10000"/>
                  </a:schemeClr>
                </a:solidFill>
                <a:sym typeface="+mn-ea"/>
              </a:rPr>
              <a:t>i</a:t>
            </a:r>
            <a:endParaRPr lang="en-US" altLang="zh-CN" sz="2800" b="1" baseline="-25000" dirty="0">
              <a:solidFill>
                <a:schemeClr val="accent5">
                  <a:lumMod val="10000"/>
                </a:schemeClr>
              </a:solidFill>
              <a:latin typeface="微软雅黑" panose="020B0503020204020204" charset="-122"/>
              <a:cs typeface="+mn-ea"/>
              <a:sym typeface="+mn-ea"/>
            </a:endParaRPr>
          </a:p>
        </p:txBody>
      </p:sp>
      <p:sp>
        <p:nvSpPr>
          <p:cNvPr id="28688" name="文本框 27"/>
          <p:cNvSpPr txBox="1">
            <a:spLocks noChangeArrowheads="1"/>
          </p:cNvSpPr>
          <p:nvPr/>
        </p:nvSpPr>
        <p:spPr bwMode="auto">
          <a:xfrm>
            <a:off x="363220" y="5435600"/>
            <a:ext cx="11589385" cy="117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a:lnSpc>
                <a:spcPct val="160000"/>
              </a:lnSpc>
              <a:buClrTx/>
              <a:buSzTx/>
              <a:buNone/>
            </a:pPr>
            <a:r>
              <a:rPr lang="zh-CN" altLang="en-US" sz="2000" b="1">
                <a:sym typeface="+mn-ea"/>
              </a:rPr>
              <a:t>Vi—某施工过程的机械</a:t>
            </a:r>
            <a:r>
              <a:rPr lang="en-US" altLang="zh-CN" sz="2000" b="1">
                <a:sym typeface="+mn-ea"/>
              </a:rPr>
              <a:t>(</a:t>
            </a:r>
            <a:r>
              <a:rPr lang="zh-CN" altLang="zh-CN" sz="2000" b="1">
                <a:sym typeface="+mn-ea"/>
              </a:rPr>
              <a:t>人工</a:t>
            </a:r>
            <a:r>
              <a:rPr lang="en-US" altLang="zh-CN" sz="2000" b="1">
                <a:sym typeface="+mn-ea"/>
              </a:rPr>
              <a:t>)</a:t>
            </a:r>
            <a:r>
              <a:rPr lang="zh-CN" altLang="en-US" sz="2000" b="1">
                <a:sym typeface="+mn-ea"/>
              </a:rPr>
              <a:t>操作流水强度  </a:t>
            </a:r>
            <a:r>
              <a:rPr lang="en-US" altLang="zh-CN" sz="2000" b="1">
                <a:sym typeface="+mn-ea"/>
              </a:rPr>
              <a:t>    </a:t>
            </a:r>
            <a:r>
              <a:rPr lang="zh-CN" altLang="en-US" sz="2000" b="1">
                <a:sym typeface="+mn-ea"/>
              </a:rPr>
              <a:t> R</a:t>
            </a:r>
            <a:r>
              <a:rPr lang="zh-CN" altLang="en-US" sz="2000" b="1">
                <a:sym typeface="+mn-ea"/>
              </a:rPr>
              <a:t>i—投入施工过程的某种施工机械台数（</a:t>
            </a:r>
            <a:r>
              <a:rPr lang="zh-CN" altLang="en-US" sz="2000" b="1">
                <a:sym typeface="+mn-ea"/>
              </a:rPr>
              <a:t>施工班组人数</a:t>
            </a:r>
            <a:r>
              <a:rPr lang="zh-CN" altLang="en-US" sz="2000" b="1">
                <a:sym typeface="+mn-ea"/>
              </a:rPr>
              <a:t>）</a:t>
            </a:r>
            <a:endParaRPr lang="zh-CN" altLang="en-US" sz="2000" b="1">
              <a:sym typeface="+mn-ea"/>
            </a:endParaRPr>
          </a:p>
          <a:p>
            <a:pPr algn="l">
              <a:lnSpc>
                <a:spcPct val="160000"/>
              </a:lnSpc>
              <a:buClrTx/>
              <a:buSzTx/>
              <a:buNone/>
            </a:pPr>
            <a:r>
              <a:rPr lang="zh-CN" altLang="en-US" sz="2000" b="1">
                <a:sym typeface="+mn-ea"/>
              </a:rPr>
              <a:t>Si—投入施工过程的某种施工机械（施工班组平均）产量定额</a:t>
            </a:r>
            <a:r>
              <a:rPr lang="en-US" altLang="zh-CN" sz="2000" b="1">
                <a:sym typeface="+mn-ea"/>
              </a:rPr>
              <a:t>      </a:t>
            </a:r>
            <a:r>
              <a:rPr lang="en-US" altLang="zh-CN" sz="2400" b="1">
                <a:sym typeface="+mn-ea"/>
              </a:rPr>
              <a:t>n</a:t>
            </a:r>
            <a:r>
              <a:rPr lang="zh-CN" altLang="en-US" sz="2000" b="1">
                <a:sym typeface="+mn-ea"/>
              </a:rPr>
              <a:t>—投入施工过程的施工机械种类数</a:t>
            </a:r>
            <a:endParaRPr lang="zh-CN" altLang="en-US" sz="2000" b="1">
              <a:sym typeface="+mn-ea"/>
            </a:endParaRPr>
          </a:p>
        </p:txBody>
      </p:sp>
      <p:sp>
        <p:nvSpPr>
          <p:cNvPr id="28"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 name="标题 1"/>
          <p:cNvSpPr>
            <a:spLocks noGrp="1"/>
          </p:cNvSpPr>
          <p:nvPr>
            <p:ph type="title"/>
          </p:nvPr>
        </p:nvSpPr>
        <p:spPr/>
        <p:txBody>
          <a:bodyPr/>
          <a:p>
            <a:r>
              <a:rPr lang="zh-CN" altLang="en-US"/>
              <a:t>流水强度分类与计算</a:t>
            </a:r>
            <a:endParaRPr lang="zh-CN" altLang="en-US"/>
          </a:p>
        </p:txBody>
      </p:sp>
      <p:graphicFrame>
        <p:nvGraphicFramePr>
          <p:cNvPr id="9219" name="Picture 303"/>
          <p:cNvGraphicFramePr>
            <a:graphicFrameLocks noChangeAspect="1"/>
          </p:cNvGraphicFramePr>
          <p:nvPr/>
        </p:nvGraphicFramePr>
        <p:xfrm>
          <a:off x="1855788" y="2257108"/>
          <a:ext cx="1420812" cy="741362"/>
        </p:xfrm>
        <a:graphic>
          <a:graphicData uri="http://schemas.openxmlformats.org/presentationml/2006/ole">
            <mc:AlternateContent xmlns:mc="http://schemas.openxmlformats.org/markup-compatibility/2006">
              <mc:Choice xmlns:v="urn:schemas-microsoft-com:vml" Requires="v">
                <p:oleObj spid="_x0000_s3077" name="" r:id="rId1" imgW="800100" imgH="431800" progId="Equation.3">
                  <p:embed/>
                </p:oleObj>
              </mc:Choice>
              <mc:Fallback>
                <p:oleObj name="" r:id="rId1" imgW="800100" imgH="431800" progId="Equation.3">
                  <p:embed/>
                  <p:pic>
                    <p:nvPicPr>
                      <p:cNvPr id="0" name="图片 3076"/>
                      <p:cNvPicPr/>
                      <p:nvPr/>
                    </p:nvPicPr>
                    <p:blipFill>
                      <a:blip r:embed="rId2"/>
                      <a:stretch>
                        <a:fillRect/>
                      </a:stretch>
                    </p:blipFill>
                    <p:spPr>
                      <a:xfrm>
                        <a:off x="1855788" y="2257108"/>
                        <a:ext cx="1420812" cy="741362"/>
                      </a:xfrm>
                      <a:prstGeom prst="rect">
                        <a:avLst/>
                      </a:prstGeom>
                      <a:noFill/>
                      <a:ln w="38100">
                        <a:noFill/>
                        <a:miter/>
                      </a:ln>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27"/>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7"/>
                                        </p:tgtEl>
                                        <p:attrNameLst>
                                          <p:attrName>r</p:attrName>
                                        </p:attrNameLst>
                                      </p:cBhvr>
                                    </p:animRot>
                                  </p:childTnLst>
                                </p:cTn>
                              </p:par>
                              <p:par>
                                <p:cTn id="9" presetID="10"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nodeType="clickEffect">
                                  <p:stCondLst>
                                    <p:cond delay="0"/>
                                  </p:stCondLst>
                                  <p:endCondLst>
                                    <p:cond evt="onNext" delay="0">
                                      <p:tgtEl>
                                        <p:sldTgt/>
                                      </p:tgtEl>
                                    </p:cond>
                                  </p:endCondLst>
                                  <p:childTnLst>
                                    <p:animRot by="21600000">
                                      <p:cBhvr>
                                        <p:cTn id="18" dur="3000" fill="hold"/>
                                        <p:tgtEl>
                                          <p:spTgt spid="4"/>
                                        </p:tgtEl>
                                        <p:attrNameLst>
                                          <p:attrName>r</p:attrName>
                                        </p:attrNameLst>
                                      </p:cBhvr>
                                    </p:animRot>
                                  </p:childTnLst>
                                </p:cTn>
                              </p:par>
                              <p:par>
                                <p:cTn id="19" presetID="8" presetClass="emph" presetSubtype="0" repeatCount="indefinite" fill="hold" nodeType="withEffect">
                                  <p:stCondLst>
                                    <p:cond delay="0"/>
                                  </p:stCondLst>
                                  <p:endCondLst>
                                    <p:cond evt="onNext" delay="0">
                                      <p:tgtEl>
                                        <p:sldTgt/>
                                      </p:tgtEl>
                                    </p:cond>
                                  </p:endCondLst>
                                  <p:childTnLst>
                                    <p:animRot by="21600000">
                                      <p:cBhvr>
                                        <p:cTn id="20" dur="3000" fill="hold"/>
                                        <p:tgtEl>
                                          <p:spTgt spid="8"/>
                                        </p:tgtEl>
                                        <p:attrNameLst>
                                          <p:attrName>r</p:attrName>
                                        </p:attrNameLst>
                                      </p:cBhvr>
                                    </p:animRot>
                                  </p:childTnLst>
                                </p:cTn>
                              </p:par>
                            </p:childTnLst>
                          </p:cTn>
                        </p:par>
                        <p:par>
                          <p:cTn id="21" fill="hold">
                            <p:stCondLst>
                              <p:cond delay="3000"/>
                            </p:stCondLst>
                            <p:childTnLst>
                              <p:par>
                                <p:cTn id="22" presetID="10" presetClass="entr" presetSubtype="0" fill="hold" grpId="1"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0"/>
                                          </p:stCondLst>
                                        </p:cTn>
                                        <p:tgtEl>
                                          <p:spTgt spid="92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4" grpId="1" bldLvl="0" animBg="1"/>
      <p:bldP spid="15" grpId="0" bldLvl="0" autoUpdateAnimBg="0"/>
      <p:bldP spid="15" grpId="1" bldLvl="0" animBg="1"/>
      <p:bldP spid="16" grpId="0" bldLvl="0" autoUpdateAnimBg="0"/>
      <p:bldP spid="16" grpId="1" bldLvl="0" animBg="1"/>
      <p:bldP spid="28688" grpId="0"/>
      <p:bldP spid="2868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557213" y="1691006"/>
            <a:ext cx="8343900" cy="3324225"/>
            <a:chOff x="1884036" y="1302350"/>
            <a:chExt cx="8343582" cy="3323165"/>
          </a:xfrm>
        </p:grpSpPr>
        <p:sp>
          <p:nvSpPr>
            <p:cNvPr id="3" name="Shape 2191@|9FFC:0|FBC:0|LFC:13286061|LBC:16777215"/>
            <p:cNvSpPr/>
            <p:nvPr/>
          </p:nvSpPr>
          <p:spPr>
            <a:xfrm rot="10800000" flipH="1" flipV="1">
              <a:off x="7024165" y="1696559"/>
              <a:ext cx="17779" cy="1325457"/>
            </a:xfrm>
            <a:prstGeom prst="line">
              <a:avLst/>
            </a:prstGeom>
            <a:noFill/>
            <a:ln w="12700" cap="flat">
              <a:solidFill>
                <a:srgbClr val="ADBACA"/>
              </a:solidFill>
              <a:prstDash val="solid"/>
              <a:miter lim="400000"/>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 name="Shape 2196@|9FFC:0|FBC:0|LFC:13286061|LBC:16777215"/>
            <p:cNvSpPr/>
            <p:nvPr/>
          </p:nvSpPr>
          <p:spPr>
            <a:xfrm>
              <a:off x="4395253" y="4239563"/>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 name="Shape 2196@|9FFC:0|FBC:0|LFC:13286061|LBC:16777215"/>
            <p:cNvSpPr/>
            <p:nvPr/>
          </p:nvSpPr>
          <p:spPr>
            <a:xfrm>
              <a:off x="7013358" y="3024869"/>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7" name="Shape 2196@|9FFC:0|FBC:0|LFC:13286061|LBC:16777215"/>
            <p:cNvSpPr/>
            <p:nvPr/>
          </p:nvSpPr>
          <p:spPr>
            <a:xfrm>
              <a:off x="7013358" y="1683229"/>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9" name="Rectangle 18@|1FFC:681197|FBC:16777215|LFC:16777215|LBC:16777215"/>
            <p:cNvSpPr/>
            <p:nvPr/>
          </p:nvSpPr>
          <p:spPr>
            <a:xfrm>
              <a:off x="4796670" y="1824154"/>
              <a:ext cx="2011603" cy="703356"/>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0" name="Rectangle 15@|1FFC:681197|FBC:16777215|LFC:16777215|LBC:16777215"/>
            <p:cNvSpPr/>
            <p:nvPr/>
          </p:nvSpPr>
          <p:spPr>
            <a:xfrm>
              <a:off x="4796670" y="2837290"/>
              <a:ext cx="2010968"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1" name="Rectangle 16@|1FFC:681197|FBC:16777215|LFC:16777215|LBC:16777215"/>
            <p:cNvSpPr/>
            <p:nvPr/>
          </p:nvSpPr>
          <p:spPr>
            <a:xfrm>
              <a:off x="7442610" y="2636690"/>
              <a:ext cx="2025573" cy="706530"/>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2" name="Rectangle 14@|1FFC:681197|FBC:16777215|LFC:16777215|LBC:16777215"/>
            <p:cNvSpPr/>
            <p:nvPr/>
          </p:nvSpPr>
          <p:spPr>
            <a:xfrm>
              <a:off x="7430545" y="1302350"/>
              <a:ext cx="2025573" cy="706530"/>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4" name="Rectangle 19@|1FFC:681197|FBC:16777215|LFC:16777215|LBC:16777215"/>
            <p:cNvSpPr/>
            <p:nvPr/>
          </p:nvSpPr>
          <p:spPr>
            <a:xfrm>
              <a:off x="4796670" y="3918985"/>
              <a:ext cx="2003349"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5" name="TextBox 13@|17FFC:16777215|FBC:16777215|LFC:16777215|LBC:16777215"/>
            <p:cNvSpPr txBox="1"/>
            <p:nvPr/>
          </p:nvSpPr>
          <p:spPr>
            <a:xfrm>
              <a:off x="1888798" y="2900455"/>
              <a:ext cx="2338299" cy="553543"/>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3600" b="1" dirty="0">
                  <a:solidFill>
                    <a:schemeClr val="bg1"/>
                  </a:solidFill>
                  <a:ea typeface="宋体" panose="02010600030101010101" pitchFamily="2" charset="-122"/>
                  <a:cs typeface="+mn-ea"/>
                  <a:sym typeface="Arial" panose="020B0604020202020204" pitchFamily="34" charset="0"/>
                </a:rPr>
                <a:t>施工参数</a:t>
              </a:r>
              <a:endParaRPr lang="zh-CN" altLang="en-US" sz="3600" b="1" dirty="0">
                <a:solidFill>
                  <a:schemeClr val="bg1"/>
                </a:solidFill>
                <a:ea typeface="宋体" panose="02010600030101010101" pitchFamily="2" charset="-122"/>
                <a:cs typeface="+mn-ea"/>
                <a:sym typeface="Arial" panose="020B0604020202020204" pitchFamily="34" charset="0"/>
              </a:endParaRPr>
            </a:p>
          </p:txBody>
        </p:sp>
        <p:sp>
          <p:nvSpPr>
            <p:cNvPr id="16" name="TextBox 13@|17FFC:16777215|FBC:16777215|LFC:16777215|LBC:16777215"/>
            <p:cNvSpPr txBox="1"/>
            <p:nvPr/>
          </p:nvSpPr>
          <p:spPr>
            <a:xfrm>
              <a:off x="4775716" y="2966154"/>
              <a:ext cx="1950646"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空间参数</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7" name="TextBox 13@|17FFC:16777215|FBC:16777215|LFC:16777215|LBC:16777215"/>
            <p:cNvSpPr txBox="1"/>
            <p:nvPr/>
          </p:nvSpPr>
          <p:spPr>
            <a:xfrm>
              <a:off x="4764921" y="1907947"/>
              <a:ext cx="2035097"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rgbClr val="FF0000"/>
                  </a:solidFill>
                  <a:ea typeface="宋体" panose="02010600030101010101" pitchFamily="2" charset="-122"/>
                  <a:cs typeface="+mn-ea"/>
                  <a:sym typeface="Arial" panose="020B0604020202020204" pitchFamily="34" charset="0"/>
                </a:rPr>
                <a:t>工艺参数</a:t>
              </a:r>
              <a:endParaRPr lang="zh-CN" altLang="en-US" sz="3200" b="1" dirty="0">
                <a:solidFill>
                  <a:srgbClr val="FF0000"/>
                </a:solidFill>
                <a:ea typeface="宋体" panose="02010600030101010101" pitchFamily="2" charset="-122"/>
                <a:cs typeface="+mn-ea"/>
                <a:sym typeface="Arial" panose="020B0604020202020204" pitchFamily="34" charset="0"/>
              </a:endParaRPr>
            </a:p>
          </p:txBody>
        </p:sp>
        <p:sp>
          <p:nvSpPr>
            <p:cNvPr id="18" name="TextBox 13@|17FFC:16777215|FBC:16777215|LFC:16777215|LBC:16777215"/>
            <p:cNvSpPr txBox="1"/>
            <p:nvPr/>
          </p:nvSpPr>
          <p:spPr>
            <a:xfrm>
              <a:off x="7615318" y="2768728"/>
              <a:ext cx="1707450"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流水强度</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9" name="TextBox 13@|17FFC:16777215|FBC:16777215|LFC:16777215|LBC:16777215"/>
            <p:cNvSpPr txBox="1"/>
            <p:nvPr/>
          </p:nvSpPr>
          <p:spPr>
            <a:xfrm>
              <a:off x="7481341" y="1477554"/>
              <a:ext cx="1926517"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施工过程数</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20" name="TextBox 13@|17FFC:16777215|FBC:16777215|LFC:16777215|LBC:16777215"/>
            <p:cNvSpPr txBox="1"/>
            <p:nvPr/>
          </p:nvSpPr>
          <p:spPr>
            <a:xfrm>
              <a:off x="4796670" y="4042136"/>
              <a:ext cx="2011603"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时间参数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5667"/>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1600" b="1" dirty="0">
                  <a:solidFill>
                    <a:schemeClr val="bg1"/>
                  </a:solidFill>
                  <a:cs typeface="+mn-ea"/>
                  <a:sym typeface="Arial" panose="020B0604020202020204" pitchFamily="34" charset="0"/>
                </a:rPr>
                <a:t>单击编辑标题</a:t>
              </a:r>
              <a:endParaRPr lang="en-US" sz="1600" b="1" dirty="0">
                <a:solidFill>
                  <a:schemeClr val="bg1"/>
                </a:solidFill>
                <a:cs typeface="+mn-ea"/>
                <a:sym typeface="Arial" panose="020B0604020202020204" pitchFamily="34" charset="0"/>
              </a:endParaRPr>
            </a:p>
          </p:txBody>
        </p:sp>
      </p:grpSp>
      <p:sp>
        <p:nvSpPr>
          <p:cNvPr id="22" name="矩形 21"/>
          <p:cNvSpPr/>
          <p:nvPr/>
        </p:nvSpPr>
        <p:spPr>
          <a:xfrm>
            <a:off x="1803413" y="5758352"/>
            <a:ext cx="9385729" cy="645795"/>
          </a:xfrm>
          <a:prstGeom prst="rect">
            <a:avLst/>
          </a:prstGeom>
          <a:noFill/>
        </p:spPr>
        <p:txBody>
          <a:bodyPr wrap="square" lIns="0" tIns="0" rIns="0" bIns="0">
            <a:spAutoFit/>
          </a:bodyPr>
          <a:lstStyle/>
          <a:p>
            <a:pPr>
              <a:lnSpc>
                <a:spcPct val="150000"/>
              </a:lnSpc>
              <a:defRPr/>
            </a:pPr>
            <a:r>
              <a:rPr lang="zh-CN" altLang="en-US" sz="2800" b="1" kern="0" dirty="0">
                <a:sym typeface="微软雅黑" panose="020B0503020204020204" charset="-122"/>
              </a:rPr>
              <a:t>空间参数和时间参数的内容欢迎您收看后面的内容</a:t>
            </a:r>
            <a:endParaRPr lang="zh-CN" altLang="en-US" sz="2800" b="1" kern="0" dirty="0">
              <a:sym typeface="微软雅黑" panose="020B0503020204020204" charset="-122"/>
            </a:endParaRPr>
          </a:p>
        </p:txBody>
      </p:sp>
      <p:sp>
        <p:nvSpPr>
          <p:cNvPr id="36"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4" name="Shape 2191@|9FFC:0|FBC:0|LFC:13286061|LBC:16777215"/>
          <p:cNvSpPr/>
          <p:nvPr/>
        </p:nvSpPr>
        <p:spPr>
          <a:xfrm rot="10800000" flipH="1" flipV="1">
            <a:off x="3107690" y="2491740"/>
            <a:ext cx="24130" cy="212852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5" name="Shape 2196@|9FFC:0|FBC:0|LFC:13286061|LBC:16777215"/>
          <p:cNvSpPr/>
          <p:nvPr/>
        </p:nvSpPr>
        <p:spPr>
          <a:xfrm>
            <a:off x="2862580" y="3597275"/>
            <a:ext cx="593090" cy="635"/>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6" name="Shape 2196@|9FFC:0|FBC:0|LFC:13286061|LBC:16777215"/>
          <p:cNvSpPr/>
          <p:nvPr/>
        </p:nvSpPr>
        <p:spPr>
          <a:xfrm>
            <a:off x="3111705" y="252984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7" name="Shape 2191@|9FFC:0|FBC:0|LFC:13286061|LBC:16777215"/>
          <p:cNvSpPr/>
          <p:nvPr/>
        </p:nvSpPr>
        <p:spPr>
          <a:xfrm rot="15960000" flipH="1" flipV="1">
            <a:off x="5606732" y="2453641"/>
            <a:ext cx="635" cy="154305"/>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8" name="Shape 2191@|9FFC:0|FBC:0|LFC:13286061|LBC:16777215"/>
          <p:cNvSpPr/>
          <p:nvPr/>
        </p:nvSpPr>
        <p:spPr>
          <a:xfrm rot="15960000" flipH="1" flipV="1">
            <a:off x="8243252" y="3304541"/>
            <a:ext cx="635" cy="154305"/>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7" name="Shape 2191@|9FFC:0|FBC:0|LFC:13286061|LBC:16777215"/>
          <p:cNvSpPr/>
          <p:nvPr/>
        </p:nvSpPr>
        <p:spPr>
          <a:xfrm rot="10800000" flipH="1" flipV="1">
            <a:off x="8287055" y="1548766"/>
            <a:ext cx="35560" cy="1003935"/>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8" name="Shape 2191@|9FFC:0|FBC:0|LFC:13286061|LBC:16777215"/>
          <p:cNvSpPr/>
          <p:nvPr/>
        </p:nvSpPr>
        <p:spPr>
          <a:xfrm rot="10800000" flipH="1" flipV="1">
            <a:off x="8341360" y="3037205"/>
            <a:ext cx="4445" cy="56261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9" name="Shape 2196@|9FFC:0|FBC:0|LFC:13286061|LBC:16777215"/>
          <p:cNvSpPr/>
          <p:nvPr/>
        </p:nvSpPr>
        <p:spPr>
          <a:xfrm rot="420000" flipV="1">
            <a:off x="8081010" y="1993900"/>
            <a:ext cx="542925" cy="6477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0" name="Shape 2196@|9FFC:0|FBC:0|LFC:13286061|LBC:16777215"/>
          <p:cNvSpPr/>
          <p:nvPr/>
        </p:nvSpPr>
        <p:spPr>
          <a:xfrm>
            <a:off x="8293405" y="156591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1" name="Shape 2196@|9FFC:0|FBC:0|LFC:13286061|LBC:16777215"/>
          <p:cNvSpPr/>
          <p:nvPr/>
        </p:nvSpPr>
        <p:spPr>
          <a:xfrm>
            <a:off x="8293405" y="253111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2" name="Shape 2196@|9FFC:0|FBC:0|LFC:13286061|LBC:16777215"/>
          <p:cNvSpPr/>
          <p:nvPr/>
        </p:nvSpPr>
        <p:spPr>
          <a:xfrm>
            <a:off x="8329600" y="304990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3" name="Shape 2196@|9FFC:0|FBC:0|LFC:13286061|LBC:16777215"/>
          <p:cNvSpPr/>
          <p:nvPr/>
        </p:nvSpPr>
        <p:spPr>
          <a:xfrm>
            <a:off x="8341665" y="360489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71" name="组合 70"/>
          <p:cNvGrpSpPr/>
          <p:nvPr/>
        </p:nvGrpSpPr>
        <p:grpSpPr>
          <a:xfrm>
            <a:off x="8692515" y="2893060"/>
            <a:ext cx="1935480" cy="1015365"/>
            <a:chOff x="13689" y="4556"/>
            <a:chExt cx="3048" cy="1599"/>
          </a:xfrm>
        </p:grpSpPr>
        <p:grpSp>
          <p:nvGrpSpPr>
            <p:cNvPr id="57" name="组合 56"/>
            <p:cNvGrpSpPr/>
            <p:nvPr/>
          </p:nvGrpSpPr>
          <p:grpSpPr>
            <a:xfrm>
              <a:off x="13689" y="4557"/>
              <a:ext cx="3048" cy="1570"/>
              <a:chOff x="13689" y="4557"/>
              <a:chExt cx="3048" cy="1570"/>
            </a:xfrm>
          </p:grpSpPr>
          <p:sp>
            <p:nvSpPr>
              <p:cNvPr id="50" name="Rectangle 16@|1FFC:681197|FBC:16777215|LFC:16777215|LBC:16777215"/>
              <p:cNvSpPr/>
              <p:nvPr/>
            </p:nvSpPr>
            <p:spPr>
              <a:xfrm>
                <a:off x="13699" y="5441"/>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51" name="Rectangle 16@|1FFC:681197|FBC:16777215|LFC:16777215|LBC:16777215"/>
              <p:cNvSpPr/>
              <p:nvPr/>
            </p:nvSpPr>
            <p:spPr>
              <a:xfrm>
                <a:off x="13689" y="4557"/>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sp>
          <p:nvSpPr>
            <p:cNvPr id="52" name="TextBox 13@|17FFC:16777215|FBC:16777215|LFC:16777215|LBC:16777215"/>
            <p:cNvSpPr txBox="1"/>
            <p:nvPr/>
          </p:nvSpPr>
          <p:spPr>
            <a:xfrm>
              <a:off x="13865" y="5477"/>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手工操作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53" name="TextBox 13@|17FFC:16777215|FBC:16777215|LFC:16777215|LBC:16777215"/>
            <p:cNvSpPr txBox="1"/>
            <p:nvPr/>
          </p:nvSpPr>
          <p:spPr>
            <a:xfrm>
              <a:off x="13780" y="4556"/>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机械操作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55" name="标题 54"/>
          <p:cNvSpPr>
            <a:spLocks noGrp="1"/>
          </p:cNvSpPr>
          <p:nvPr>
            <p:ph type="title"/>
          </p:nvPr>
        </p:nvSpPr>
        <p:spPr/>
        <p:txBody>
          <a:bodyPr/>
          <a:p>
            <a:r>
              <a:rPr lang="zh-CN" altLang="en-US">
                <a:latin typeface="华文楷体" charset="-122"/>
                <a:ea typeface="华文楷体" charset="-122"/>
                <a:sym typeface="+mn-ea"/>
              </a:rPr>
              <a:t>工艺参数小结</a:t>
            </a:r>
            <a:endParaRPr lang="zh-CN" altLang="en-US">
              <a:latin typeface="华文楷体" charset="-122"/>
              <a:ea typeface="华文楷体" charset="-122"/>
              <a:sym typeface="+mn-ea"/>
            </a:endParaRPr>
          </a:p>
        </p:txBody>
      </p:sp>
      <p:grpSp>
        <p:nvGrpSpPr>
          <p:cNvPr id="70" name="组合 69"/>
          <p:cNvGrpSpPr/>
          <p:nvPr/>
        </p:nvGrpSpPr>
        <p:grpSpPr>
          <a:xfrm>
            <a:off x="8575040" y="1046480"/>
            <a:ext cx="1964690" cy="1572895"/>
            <a:chOff x="13661" y="1883"/>
            <a:chExt cx="3094" cy="2477"/>
          </a:xfrm>
        </p:grpSpPr>
        <p:sp>
          <p:nvSpPr>
            <p:cNvPr id="48"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69" name="组合 68"/>
            <p:cNvGrpSpPr/>
            <p:nvPr/>
          </p:nvGrpSpPr>
          <p:grpSpPr>
            <a:xfrm>
              <a:off x="13680" y="1883"/>
              <a:ext cx="3075" cy="2460"/>
              <a:chOff x="13652" y="1934"/>
              <a:chExt cx="3075" cy="2460"/>
            </a:xfrm>
          </p:grpSpPr>
          <p:grpSp>
            <p:nvGrpSpPr>
              <p:cNvPr id="56" name="组合 55"/>
              <p:cNvGrpSpPr/>
              <p:nvPr/>
            </p:nvGrpSpPr>
            <p:grpSpPr>
              <a:xfrm>
                <a:off x="13652" y="1977"/>
                <a:ext cx="3075" cy="2417"/>
                <a:chOff x="13661" y="1936"/>
                <a:chExt cx="3075" cy="2417"/>
              </a:xfrm>
            </p:grpSpPr>
            <p:sp>
              <p:nvSpPr>
                <p:cNvPr id="44"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6"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砌筑安装类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45"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制备类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47"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运输类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fill="hold"/>
                                        <p:tgtEl>
                                          <p:spTgt spid="71"/>
                                        </p:tgtEl>
                                        <p:attrNameLst>
                                          <p:attrName>ppt_x</p:attrName>
                                        </p:attrNameLst>
                                      </p:cBhvr>
                                      <p:tavLst>
                                        <p:tav tm="0">
                                          <p:val>
                                            <p:strVal val="#ppt_x"/>
                                          </p:val>
                                        </p:tav>
                                        <p:tav tm="100000">
                                          <p:val>
                                            <p:strVal val="#ppt_x"/>
                                          </p:val>
                                        </p:tav>
                                      </p:tavLst>
                                    </p:anim>
                                    <p:anim calcmode="lin" valueType="num">
                                      <p:cBhvr additive="base">
                                        <p:cTn id="17" dur="500" fill="hold"/>
                                        <p:tgtEl>
                                          <p:spTgt spid="7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同心圆 13"/>
          <p:cNvSpPr/>
          <p:nvPr/>
        </p:nvSpPr>
        <p:spPr>
          <a:xfrm>
            <a:off x="3521075" y="1330325"/>
            <a:ext cx="4875213" cy="365442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17" name="TextBox 10"/>
          <p:cNvSpPr txBox="1"/>
          <p:nvPr/>
        </p:nvSpPr>
        <p:spPr>
          <a:xfrm>
            <a:off x="4556760" y="3052445"/>
            <a:ext cx="2925763" cy="922338"/>
          </a:xfrm>
          <a:prstGeom prst="rect">
            <a:avLst/>
          </a:prstGeom>
          <a:noFill/>
          <a:ln w="9525">
            <a:noFill/>
          </a:ln>
        </p:spPr>
        <p:txBody>
          <a:bodyPr wrap="none" anchor="t">
            <a:spAutoFit/>
          </a:bodyPr>
          <a:p>
            <a:pPr defTabSz="1209675"/>
            <a:r>
              <a:rPr lang="zh-CN" altLang="en-US" sz="5400" noProof="1">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rPr>
              <a:t>谢谢聆听</a:t>
            </a:r>
            <a:endParaRPr lang="zh-CN" altLang="en-US" sz="5400" b="1" noProof="1" dirty="0">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endParaRPr>
          </a:p>
        </p:txBody>
      </p:sp>
      <p:sp>
        <p:nvSpPr>
          <p:cNvPr id="20" name="椭圆 19"/>
          <p:cNvSpPr/>
          <p:nvPr/>
        </p:nvSpPr>
        <p:spPr>
          <a:xfrm rot="10498052">
            <a:off x="3316288" y="5319713"/>
            <a:ext cx="298450" cy="223838"/>
          </a:xfrm>
          <a:prstGeom prst="ellipse">
            <a:avLst/>
          </a:prstGeom>
          <a:solidFill>
            <a:srgbClr val="CEB9A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21" name="组合 16"/>
          <p:cNvGrpSpPr/>
          <p:nvPr/>
        </p:nvGrpSpPr>
        <p:grpSpPr>
          <a:xfrm>
            <a:off x="680804" y="3499109"/>
            <a:ext cx="404782" cy="3032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28" name="椭圆 27"/>
          <p:cNvSpPr/>
          <p:nvPr/>
        </p:nvSpPr>
        <p:spPr>
          <a:xfrm rot="10498052">
            <a:off x="2679700" y="3987800"/>
            <a:ext cx="300038"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3" name="组合 23"/>
          <p:cNvGrpSpPr/>
          <p:nvPr/>
        </p:nvGrpSpPr>
        <p:grpSpPr>
          <a:xfrm>
            <a:off x="2426473" y="5113047"/>
            <a:ext cx="575354" cy="43106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37" name="椭圆 36"/>
          <p:cNvSpPr/>
          <p:nvPr/>
        </p:nvSpPr>
        <p:spPr>
          <a:xfrm rot="10498052">
            <a:off x="1637665" y="4575810"/>
            <a:ext cx="395288" cy="298450"/>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8" name="组合 27"/>
          <p:cNvGrpSpPr/>
          <p:nvPr/>
        </p:nvGrpSpPr>
        <p:grpSpPr>
          <a:xfrm>
            <a:off x="5956351" y="5537794"/>
            <a:ext cx="404782" cy="30327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41" name="椭圆 40"/>
          <p:cNvSpPr/>
          <p:nvPr/>
        </p:nvSpPr>
        <p:spPr>
          <a:xfrm rot="10498052">
            <a:off x="4953000" y="5403850"/>
            <a:ext cx="250825" cy="187325"/>
          </a:xfrm>
          <a:prstGeom prst="ellipse">
            <a:avLst/>
          </a:prstGeom>
          <a:solidFill>
            <a:srgbClr val="628EE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2" name="椭圆 41"/>
          <p:cNvSpPr/>
          <p:nvPr/>
        </p:nvSpPr>
        <p:spPr>
          <a:xfrm rot="10498052">
            <a:off x="768350" y="5475288"/>
            <a:ext cx="298450" cy="2222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3" name="椭圆 42"/>
          <p:cNvSpPr/>
          <p:nvPr/>
        </p:nvSpPr>
        <p:spPr>
          <a:xfrm rot="10498052">
            <a:off x="10814050" y="4322763"/>
            <a:ext cx="296863" cy="223838"/>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5" name="椭圆 44"/>
          <p:cNvSpPr/>
          <p:nvPr/>
        </p:nvSpPr>
        <p:spPr>
          <a:xfrm rot="10498052">
            <a:off x="10040938" y="3197225"/>
            <a:ext cx="296863"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49" name="组合 44"/>
          <p:cNvGrpSpPr/>
          <p:nvPr/>
        </p:nvGrpSpPr>
        <p:grpSpPr>
          <a:xfrm>
            <a:off x="9114829" y="4301127"/>
            <a:ext cx="575354" cy="43106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1" name="椭圆 5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54" name="椭圆 53"/>
          <p:cNvSpPr/>
          <p:nvPr/>
        </p:nvSpPr>
        <p:spPr>
          <a:xfrm rot="10498052">
            <a:off x="7756525" y="4872038"/>
            <a:ext cx="396875" cy="296863"/>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5" name="椭圆 54"/>
          <p:cNvSpPr/>
          <p:nvPr/>
        </p:nvSpPr>
        <p:spPr>
          <a:xfrm rot="10498052">
            <a:off x="9772650" y="5264150"/>
            <a:ext cx="250825" cy="187325"/>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6" name="椭圆 55"/>
          <p:cNvSpPr/>
          <p:nvPr/>
        </p:nvSpPr>
        <p:spPr>
          <a:xfrm rot="10498052">
            <a:off x="7175500" y="5503863"/>
            <a:ext cx="298450"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8" name="KSO_Shape"/>
          <p:cNvSpPr/>
          <p:nvPr/>
        </p:nvSpPr>
        <p:spPr bwMode="auto">
          <a:xfrm>
            <a:off x="5092700" y="1606485"/>
            <a:ext cx="1905000" cy="133032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D4BA3A"/>
          </a:solidFill>
          <a:ln>
            <a:noFill/>
          </a:ln>
        </p:spPr>
        <p:txBody>
          <a:bodyPr anchor="ctr">
            <a:scene3d>
              <a:camera prst="orthographicFront"/>
              <a:lightRig rig="threePt" dir="t"/>
            </a:scene3d>
            <a:sp3d>
              <a:contourClr>
                <a:srgbClr val="FFFFFF"/>
              </a:contourClr>
            </a:sp3d>
          </a:bodyPr>
          <a:p>
            <a:pPr algn="ctr">
              <a:defRPr/>
            </a:pPr>
            <a:endParaRPr lang="zh-CN" altLang="en-US">
              <a:solidFill>
                <a:srgbClr val="FFFFFF"/>
              </a:solidFill>
            </a:endParaRPr>
          </a:p>
        </p:txBody>
      </p:sp>
      <p:sp>
        <p:nvSpPr>
          <p:cNvPr id="2" name="灯片编号占位符 1"/>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 name="标题 2"/>
          <p:cNvSpPr/>
          <p:nvPr>
            <p:ph type="title"/>
          </p:nvPr>
        </p:nvSpPr>
        <p:spPr/>
        <p:txBody>
          <a:bodyPr/>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Abs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0" nodeType="withEffect">
                                  <p:stCondLst>
                                    <p:cond delay="0"/>
                                  </p:stCondLst>
                                  <p:childTnLst>
                                    <p:animMotion origin="layout" path="M 1.05712 -0.81186 L -0.01424 -0.02255 " pathEditMode="relative" rAng="0" ptsTypes="AA">
                                      <p:cBhvr>
                                        <p:cTn id="9" dur="2000" fill="hold"/>
                                        <p:tgtEl>
                                          <p:spTgt spid="43"/>
                                        </p:tgtEl>
                                        <p:attrNameLst>
                                          <p:attrName>ppt_x</p:attrName>
                                          <p:attrName>ppt_y</p:attrName>
                                        </p:attrNameLst>
                                      </p:cBhvr>
                                      <p:rCtr x="-5357600" y="3945000"/>
                                    </p:animMotion>
                                  </p:childTnLst>
                                </p:cTn>
                              </p:par>
                              <p:par>
                                <p:cTn id="10" presetID="42" presetClass="path" presetSubtype="0" accel="50000" decel="50000" fill="hold" grpId="0" nodeType="withEffect">
                                  <p:stCondLst>
                                    <p:cond delay="0"/>
                                  </p:stCondLst>
                                  <p:childTnLst>
                                    <p:animMotion origin="layout" path="M 1.05712 -0.81186 L -0.01424 -0.02255 " pathEditMode="relative" rAng="0" ptsTypes="AA">
                                      <p:cBhvr>
                                        <p:cTn id="11" dur="2000" fill="hold"/>
                                        <p:tgtEl>
                                          <p:spTgt spid="45"/>
                                        </p:tgtEl>
                                        <p:attrNameLst>
                                          <p:attrName>ppt_x</p:attrName>
                                          <p:attrName>ppt_y</p:attrName>
                                        </p:attrNameLst>
                                      </p:cBhvr>
                                      <p:rCtr x="-5357600" y="3945000"/>
                                    </p:animMotion>
                                  </p:childTnLst>
                                </p:cTn>
                              </p:par>
                              <p:par>
                                <p:cTn id="12" presetID="42" presetClass="path" presetSubtype="0" accel="50000" decel="50000" fill="hold" nodeType="withEffect">
                                  <p:stCondLst>
                                    <p:cond delay="0"/>
                                  </p:stCondLst>
                                  <p:childTnLst>
                                    <p:animMotion origin="layout" path="M 0.93194 -0.36577 L -2.77778E-7 5.68428E-7 " pathEditMode="relative" rAng="0" ptsTypes="AA">
                                      <p:cBhvr>
                                        <p:cTn id="13" dur="2000" fill="hold"/>
                                        <p:tgtEl>
                                          <p:spTgt spid="49"/>
                                        </p:tgtEl>
                                        <p:attrNameLst>
                                          <p:attrName>ppt_x</p:attrName>
                                          <p:attrName>ppt_y</p:attrName>
                                        </p:attrNameLst>
                                      </p:cBhvr>
                                      <p:rCtr x="-4659700" y="1828900"/>
                                    </p:animMotion>
                                  </p:childTnLst>
                                </p:cTn>
                              </p:par>
                              <p:par>
                                <p:cTn id="14" presetID="42" presetClass="path" presetSubtype="0" accel="50000" decel="50000" fill="hold" grpId="0" nodeType="withEffect">
                                  <p:stCondLst>
                                    <p:cond delay="0"/>
                                  </p:stCondLst>
                                  <p:childTnLst>
                                    <p:animMotion origin="layout" path="M 1.05712 -0.81186 L -0.01424 -0.02255 " pathEditMode="relative" rAng="0" ptsTypes="AA">
                                      <p:cBhvr>
                                        <p:cTn id="15" dur="2000" fill="hold"/>
                                        <p:tgtEl>
                                          <p:spTgt spid="54"/>
                                        </p:tgtEl>
                                        <p:attrNameLst>
                                          <p:attrName>ppt_x</p:attrName>
                                          <p:attrName>ppt_y</p:attrName>
                                        </p:attrNameLst>
                                      </p:cBhvr>
                                      <p:rCtr x="-5357600" y="3945000"/>
                                    </p:animMotion>
                                  </p:childTnLst>
                                </p:cTn>
                              </p:par>
                              <p:par>
                                <p:cTn id="16" presetID="42" presetClass="path" presetSubtype="0" accel="50000" decel="50000" fill="hold" grpId="0" nodeType="withEffect">
                                  <p:stCondLst>
                                    <p:cond delay="0"/>
                                  </p:stCondLst>
                                  <p:childTnLst>
                                    <p:animMotion origin="layout" path="M 1.07135 -0.78931 L 8.33333E-7 -4.71733E-6 " pathEditMode="relative" rAng="0" ptsTypes="AA">
                                      <p:cBhvr>
                                        <p:cTn id="17" dur="2000" fill="hold"/>
                                        <p:tgtEl>
                                          <p:spTgt spid="55"/>
                                        </p:tgtEl>
                                        <p:attrNameLst>
                                          <p:attrName>ppt_x</p:attrName>
                                          <p:attrName>ppt_y</p:attrName>
                                        </p:attrNameLst>
                                      </p:cBhvr>
                                      <p:rCtr x="-5357600" y="3945000"/>
                                    </p:animMotion>
                                  </p:childTnLst>
                                </p:cTn>
                              </p:par>
                              <p:par>
                                <p:cTn id="18" presetID="42" presetClass="path" presetSubtype="0" accel="50000" decel="50000" fill="hold" grpId="0" nodeType="withEffect">
                                  <p:stCondLst>
                                    <p:cond delay="0"/>
                                  </p:stCondLst>
                                  <p:childTnLst>
                                    <p:animMotion origin="layout" path="M 1.05712 -0.81186 L -0.01424 -0.02255 " pathEditMode="relative" rAng="0" ptsTypes="AA">
                                      <p:cBhvr>
                                        <p:cTn id="19" dur="2000" fill="hold"/>
                                        <p:tgtEl>
                                          <p:spTgt spid="56"/>
                                        </p:tgtEl>
                                        <p:attrNameLst>
                                          <p:attrName>ppt_x</p:attrName>
                                          <p:attrName>ppt_y</p:attrName>
                                        </p:attrNameLst>
                                      </p:cBhvr>
                                      <p:rCtr x="-5357600" y="3945000"/>
                                    </p:animMotion>
                                  </p:childTnLst>
                                </p:cTn>
                              </p:par>
                              <p:par>
                                <p:cTn id="20" presetID="42" presetClass="path" presetSubtype="0" accel="50000" decel="50000" fill="hold" grpId="0" nodeType="withEffect">
                                  <p:stCondLst>
                                    <p:cond delay="0"/>
                                  </p:stCondLst>
                                  <p:childTnLst>
                                    <p:animMotion origin="layout" path="M 1.057120 -0.806119 L -0.014240 -0.016809 " pathEditMode="relative" rAng="0" ptsTypes="AA">
                                      <p:cBhvr>
                                        <p:cTn id="21" dur="2000" fill="hold"/>
                                        <p:tgtEl>
                                          <p:spTgt spid="20"/>
                                        </p:tgtEl>
                                        <p:attrNameLst>
                                          <p:attrName>ppt_x</p:attrName>
                                          <p:attrName>ppt_y</p:attrName>
                                        </p:attrNameLst>
                                      </p:cBhvr>
                                      <p:rCtr x="-500" y="300"/>
                                    </p:animMotion>
                                  </p:childTnLst>
                                </p:cTn>
                              </p:par>
                              <p:par>
                                <p:cTn id="22" presetID="42" presetClass="path" presetSubtype="0" accel="50000" decel="50000" fill="hold" nodeType="withEffect">
                                  <p:stCondLst>
                                    <p:cond delay="0"/>
                                  </p:stCondLst>
                                  <p:childTnLst>
                                    <p:animMotion origin="layout" path="M 1.22951 -0.81173 L 0 -2.46914E-6 " pathEditMode="relative" rAng="0" ptsTypes="AA">
                                      <p:cBhvr>
                                        <p:cTn id="23" dur="2000" fill="hold"/>
                                        <p:tgtEl>
                                          <p:spTgt spid="21"/>
                                        </p:tgtEl>
                                        <p:attrNameLst>
                                          <p:attrName>ppt_x</p:attrName>
                                          <p:attrName>ppt_y</p:attrName>
                                        </p:attrNameLst>
                                      </p:cBhvr>
                                      <p:rCtr x="-6147600" y="4058600"/>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28"/>
                                        </p:tgtEl>
                                        <p:attrNameLst>
                                          <p:attrName>ppt_x</p:attrName>
                                          <p:attrName>ppt_y</p:attrName>
                                        </p:attrNameLst>
                                      </p:cBhvr>
                                      <p:rCtr x="-5357600" y="3945000"/>
                                    </p:animMotion>
                                  </p:childTnLst>
                                </p:cTn>
                              </p:par>
                              <p:par>
                                <p:cTn id="26" presetID="42" presetClass="path" presetSubtype="0" accel="50000" decel="50000" fill="hold" nodeType="withEffect">
                                  <p:stCondLst>
                                    <p:cond delay="0"/>
                                  </p:stCondLst>
                                  <p:childTnLst>
                                    <p:animMotion origin="layout" path="M 0.93194 -0.36577 L -2.77778E-7 5.68428E-7 " pathEditMode="relative" rAng="0" ptsTypes="AA">
                                      <p:cBhvr>
                                        <p:cTn id="27" dur="2000" fill="hold"/>
                                        <p:tgtEl>
                                          <p:spTgt spid="33"/>
                                        </p:tgtEl>
                                        <p:attrNameLst>
                                          <p:attrName>ppt_x</p:attrName>
                                          <p:attrName>ppt_y</p:attrName>
                                        </p:attrNameLst>
                                      </p:cBhvr>
                                      <p:rCtr x="-4659700" y="1828900"/>
                                    </p:animMotion>
                                  </p:childTnLst>
                                </p:cTn>
                              </p:par>
                              <p:par>
                                <p:cTn id="28" presetID="42" presetClass="path" presetSubtype="0" accel="50000" decel="50000" fill="hold" grpId="0" nodeType="withEffect">
                                  <p:stCondLst>
                                    <p:cond delay="0"/>
                                  </p:stCondLst>
                                  <p:childTnLst>
                                    <p:animMotion origin="layout" path="M 1.07136 -0.7892 L 5E-6 2.46914E-6 " pathEditMode="relative" rAng="0" ptsTypes="AA">
                                      <p:cBhvr>
                                        <p:cTn id="29" dur="2000" fill="hold"/>
                                        <p:tgtEl>
                                          <p:spTgt spid="37"/>
                                        </p:tgtEl>
                                        <p:attrNameLst>
                                          <p:attrName>ppt_x</p:attrName>
                                          <p:attrName>ppt_y</p:attrName>
                                        </p:attrNameLst>
                                      </p:cBhvr>
                                      <p:rCtr x="-5357600" y="394440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38"/>
                                        </p:tgtEl>
                                        <p:attrNameLst>
                                          <p:attrName>ppt_x</p:attrName>
                                          <p:attrName>ppt_y</p:attrName>
                                        </p:attrNameLst>
                                      </p:cBhvr>
                                      <p:rCtr x="-4659700" y="1828900"/>
                                    </p:animMotion>
                                  </p:childTnLst>
                                </p:cTn>
                              </p:par>
                              <p:par>
                                <p:cTn id="32" presetID="42" presetClass="path" presetSubtype="0" accel="50000" decel="50000" fill="hold" grpId="0" nodeType="withEffect">
                                  <p:stCondLst>
                                    <p:cond delay="0"/>
                                  </p:stCondLst>
                                  <p:childTnLst>
                                    <p:animMotion origin="layout" path="M 1.07135 -0.78931 L 8.33333E-7 -4.71733E-6 " pathEditMode="relative" rAng="0" ptsTypes="AA">
                                      <p:cBhvr>
                                        <p:cTn id="33" dur="2000" fill="hold"/>
                                        <p:tgtEl>
                                          <p:spTgt spid="41"/>
                                        </p:tgtEl>
                                        <p:attrNameLst>
                                          <p:attrName>ppt_x</p:attrName>
                                          <p:attrName>ppt_y</p:attrName>
                                        </p:attrNameLst>
                                      </p:cBhvr>
                                      <p:rCtr x="-5357600" y="3945000"/>
                                    </p:animMotion>
                                  </p:childTnLst>
                                </p:cTn>
                              </p:par>
                              <p:par>
                                <p:cTn id="34" presetID="42" presetClass="path" presetSubtype="0" accel="50000" decel="50000" fill="hold" grpId="0" nodeType="withEffect">
                                  <p:stCondLst>
                                    <p:cond delay="0"/>
                                  </p:stCondLst>
                                  <p:childTnLst>
                                    <p:animMotion origin="layout" path="M 1.05712 -0.81186 L -0.01424 -0.02255 " pathEditMode="relative" rAng="0" ptsTypes="AA">
                                      <p:cBhvr>
                                        <p:cTn id="35" dur="2000" fill="hold"/>
                                        <p:tgtEl>
                                          <p:spTgt spid="42"/>
                                        </p:tgtEl>
                                        <p:attrNameLst>
                                          <p:attrName>ppt_x</p:attrName>
                                          <p:attrName>ppt_y</p:attrName>
                                        </p:attrNameLst>
                                      </p:cBhvr>
                                      <p:rCtr x="-5357600" y="3945000"/>
                                    </p:animMotion>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ldLvl="0" animBg="1"/>
      <p:bldP spid="28" grpId="0" bldLvl="0" animBg="1"/>
      <p:bldP spid="37" grpId="0" bldLvl="0" animBg="1"/>
      <p:bldP spid="41" grpId="0" bldLvl="0" animBg="1"/>
      <p:bldP spid="42" grpId="0" bldLvl="0" animBg="1"/>
      <p:bldP spid="43" grpId="0" bldLvl="0" animBg="1"/>
      <p:bldP spid="45" grpId="0" bldLvl="0" animBg="1"/>
      <p:bldP spid="54" grpId="0" bldLvl="0" animBg="1"/>
      <p:bldP spid="55" grpId="0" bldLvl="0" animBg="1"/>
      <p:bldP spid="56"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1313180" y="1843088"/>
            <a:ext cx="8432800" cy="4748212"/>
          </a:xfrm>
          <a:prstGeom prst="rect">
            <a:avLst/>
          </a:prstGeom>
          <a:noFill/>
          <a:ln w="9525">
            <a:noFill/>
          </a:ln>
        </p:spPr>
        <p:txBody>
          <a:bodyPr wrap="square" lIns="91440" tIns="45720" rIns="91440" bIns="45720" anchor="t" anchorCtr="0"/>
          <a:p>
            <a:pPr>
              <a:lnSpc>
                <a:spcPct val="120000"/>
              </a:lnSpc>
            </a:pPr>
            <a:r>
              <a:rPr lang="en-US" altLang="zh-CN" sz="3100" b="1" dirty="0">
                <a:solidFill>
                  <a:srgbClr val="FF0000"/>
                </a:solidFill>
                <a:latin typeface="Arial" panose="020B0604020202020204" pitchFamily="34" charset="0"/>
                <a:ea typeface="宋体" panose="02010600030101010101" pitchFamily="2" charset="-122"/>
              </a:rPr>
              <a:t>1</a:t>
            </a:r>
            <a:r>
              <a:rPr lang="zh-CN" altLang="en-US" sz="3100" b="1" dirty="0">
                <a:solidFill>
                  <a:srgbClr val="FF0000"/>
                </a:solidFill>
                <a:latin typeface="Arial" panose="020B0604020202020204" pitchFamily="34" charset="0"/>
                <a:ea typeface="宋体" panose="02010600030101010101" pitchFamily="2" charset="-122"/>
              </a:rPr>
              <a:t>、施工过程</a:t>
            </a:r>
            <a:endParaRPr lang="zh-CN" altLang="en-US" sz="3100" b="1" dirty="0">
              <a:solidFill>
                <a:srgbClr val="FF0000"/>
              </a:solidFill>
              <a:latin typeface="Arial" panose="020B0604020202020204" pitchFamily="34" charset="0"/>
              <a:ea typeface="宋体" panose="02010600030101010101" pitchFamily="2" charset="-122"/>
            </a:endParaRPr>
          </a:p>
          <a:p>
            <a:pPr>
              <a:lnSpc>
                <a:spcPct val="120000"/>
              </a:lnSpc>
            </a:pPr>
            <a:r>
              <a:rPr lang="zh-CN" altLang="en-US" sz="2400" b="1" dirty="0">
                <a:solidFill>
                  <a:srgbClr val="FF0000"/>
                </a:solidFill>
                <a:latin typeface="Arial" panose="020B0604020202020204" pitchFamily="34" charset="0"/>
                <a:ea typeface="宋体" panose="02010600030101010101" pitchFamily="2" charset="-122"/>
              </a:rPr>
              <a:t>定义：</a:t>
            </a:r>
            <a:r>
              <a:rPr lang="zh-CN" altLang="zh-CN" sz="2400" dirty="0">
                <a:latin typeface="Arial" panose="020B0604020202020204" pitchFamily="34" charset="0"/>
                <a:ea typeface="宋体" panose="02010600030101010101" pitchFamily="2" charset="-122"/>
              </a:rPr>
              <a:t>  施工过程数是指参与一组流水的施工过程的数目，用“n”表示</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a:lnSpc>
                <a:spcPct val="120000"/>
              </a:lnSpc>
            </a:pPr>
            <a:r>
              <a:rPr lang="zh-CN" altLang="en-US" sz="2400" b="1" dirty="0">
                <a:solidFill>
                  <a:srgbClr val="FF0000"/>
                </a:solidFill>
                <a:latin typeface="Arial" panose="020B0604020202020204" pitchFamily="34" charset="0"/>
                <a:ea typeface="宋体" panose="02010600030101010101" pitchFamily="2" charset="-122"/>
              </a:rPr>
              <a:t>分类：</a:t>
            </a:r>
            <a:r>
              <a:rPr lang="zh-CN" altLang="en-US" sz="2400" dirty="0">
                <a:latin typeface="Arial" panose="020B0604020202020204" pitchFamily="34" charset="0"/>
                <a:ea typeface="宋体" panose="02010600030101010101" pitchFamily="2" charset="-122"/>
                <a:sym typeface="宋体" panose="02010600030101010101" pitchFamily="2" charset="-122"/>
              </a:rPr>
              <a:t>①制备类：为提高建筑产品的施工能力而形成的施工过程称为制备类施工过程，如砂浆、混凝土、预制构件等的制备过程。</a:t>
            </a:r>
            <a:endParaRPr lang="zh-CN" altLang="en-US" sz="2400" dirty="0">
              <a:latin typeface="Arial" panose="020B0604020202020204" pitchFamily="34" charset="0"/>
              <a:ea typeface="宋体" panose="02010600030101010101" pitchFamily="2" charset="-122"/>
            </a:endParaRPr>
          </a:p>
          <a:p>
            <a:pPr>
              <a:lnSpc>
                <a:spcPct val="120000"/>
              </a:lnSpc>
            </a:pPr>
            <a:r>
              <a:rPr lang="zh-CN" altLang="en-US" sz="2400" dirty="0">
                <a:latin typeface="Arial" panose="020B0604020202020204" pitchFamily="34" charset="0"/>
                <a:ea typeface="宋体" panose="02010600030101010101" pitchFamily="2" charset="-122"/>
                <a:sym typeface="宋体" panose="02010600030101010101" pitchFamily="2" charset="-122"/>
              </a:rPr>
              <a:t>②运输类</a:t>
            </a:r>
            <a:r>
              <a:rPr lang="en-US" altLang="zh-CN" sz="2400" dirty="0">
                <a:latin typeface="Arial" panose="020B0604020202020204" pitchFamily="34" charset="0"/>
                <a:ea typeface="宋体" panose="02010600030101010101" pitchFamily="2" charset="-122"/>
                <a:sym typeface="宋体" panose="02010600030101010101" pitchFamily="2" charset="-122"/>
              </a:rPr>
              <a:t>  </a:t>
            </a:r>
            <a:r>
              <a:rPr lang="zh-CN" altLang="en-US" sz="2400" dirty="0">
                <a:latin typeface="Arial" panose="020B0604020202020204" pitchFamily="34" charset="0"/>
                <a:ea typeface="宋体" panose="02010600030101010101" pitchFamily="2" charset="-122"/>
                <a:sym typeface="宋体" panose="02010600030101010101" pitchFamily="2" charset="-122"/>
              </a:rPr>
              <a:t>将建筑材料、构配件和设备等，运到建筑工地仓库或施工加工现场而形成的施工过程称为运输类施工过程。</a:t>
            </a:r>
            <a:endParaRPr lang="zh-CN" altLang="en-US" sz="2400" dirty="0">
              <a:latin typeface="Arial" panose="020B0604020202020204" pitchFamily="34" charset="0"/>
              <a:ea typeface="宋体" panose="02010600030101010101" pitchFamily="2" charset="-122"/>
              <a:sym typeface="宋体" panose="02010600030101010101" pitchFamily="2" charset="-122"/>
            </a:endParaRPr>
          </a:p>
          <a:p>
            <a:pPr>
              <a:lnSpc>
                <a:spcPct val="120000"/>
              </a:lnSpc>
            </a:pPr>
            <a:r>
              <a:rPr lang="zh-CN" altLang="en-US" sz="2400" dirty="0">
                <a:latin typeface="Arial" panose="020B0604020202020204" pitchFamily="34" charset="0"/>
                <a:ea typeface="宋体" panose="02010600030101010101" pitchFamily="2" charset="-122"/>
                <a:sym typeface="宋体" panose="02010600030101010101" pitchFamily="2" charset="-122"/>
              </a:rPr>
              <a:t>③砌筑安装类</a:t>
            </a:r>
            <a:r>
              <a:rPr lang="en-US" altLang="zh-CN" sz="2400" b="1" dirty="0">
                <a:latin typeface="Arial" panose="020B0604020202020204" pitchFamily="34" charset="0"/>
                <a:ea typeface="宋体" panose="02010600030101010101" pitchFamily="2" charset="-122"/>
                <a:sym typeface="宋体" panose="02010600030101010101" pitchFamily="2" charset="-122"/>
              </a:rPr>
              <a:t>  </a:t>
            </a:r>
            <a:r>
              <a:rPr lang="zh-CN" altLang="en-US" sz="2400" dirty="0">
                <a:latin typeface="Arial" panose="020B0604020202020204" pitchFamily="34" charset="0"/>
                <a:ea typeface="宋体" panose="02010600030101010101" pitchFamily="2" charset="-122"/>
                <a:sym typeface="宋体" panose="02010600030101010101" pitchFamily="2" charset="-122"/>
              </a:rPr>
              <a:t>在施工对象的空间上，直接对建筑产品进行施工而形成的施工过程称为砌筑安装类施工过程。</a:t>
            </a:r>
            <a:endParaRPr lang="zh-CN" altLang="en-US" sz="2400" dirty="0">
              <a:latin typeface="Arial" panose="020B0604020202020204" pitchFamily="34" charset="0"/>
              <a:ea typeface="宋体" panose="02010600030101010101" pitchFamily="2" charset="-122"/>
            </a:endParaRPr>
          </a:p>
          <a:p>
            <a:pPr>
              <a:lnSpc>
                <a:spcPct val="120000"/>
              </a:lnSpc>
            </a:pP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xEl>
                                              <p:charRg st="0" end="7"/>
                                            </p:txEl>
                                          </p:spTgt>
                                        </p:tgtEl>
                                        <p:attrNameLst>
                                          <p:attrName>style.visibility</p:attrName>
                                        </p:attrNameLst>
                                      </p:cBhvr>
                                      <p:to>
                                        <p:strVal val="visible"/>
                                      </p:to>
                                    </p:set>
                                    <p:anim calcmode="lin" valueType="num">
                                      <p:cBhvr>
                                        <p:cTn id="7" dur="500" fill="hold"/>
                                        <p:tgtEl>
                                          <p:spTgt spid="37890">
                                            <p:txEl>
                                              <p:charRg st="0" end="7"/>
                                            </p:txEl>
                                          </p:spTgt>
                                        </p:tgtEl>
                                        <p:attrNameLst>
                                          <p:attrName>ppt_x</p:attrName>
                                        </p:attrNameLst>
                                      </p:cBhvr>
                                      <p:tavLst>
                                        <p:tav tm="0">
                                          <p:val>
                                            <p:strVal val="0-#ppt_w/2"/>
                                          </p:val>
                                        </p:tav>
                                        <p:tav tm="100000">
                                          <p:val>
                                            <p:strVal val="#ppt_x"/>
                                          </p:val>
                                        </p:tav>
                                      </p:tavLst>
                                    </p:anim>
                                    <p:anim calcmode="lin" valueType="num">
                                      <p:cBhvr>
                                        <p:cTn id="8" dur="500" fill="hold"/>
                                        <p:tgtEl>
                                          <p:spTgt spid="37890">
                                            <p:txEl>
                                              <p:charRg st="0"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theme/theme1.xml><?xml version="1.0" encoding="utf-8"?>
<a:theme xmlns:a="http://schemas.openxmlformats.org/drawingml/2006/main" name="148TGp_industry_light">
  <a:themeElements>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48TGp_industry_light 1">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clrMap bg1="lt1" tx1="dk1" bg2="lt2" tx2="dk2" accent1="accent1" accent2="accent2" accent3="accent3" accent4="accent4" accent5="accent5" accent6="accent6" hlink="hlink" folHlink="folHlink"/>
    </a:extraClrScheme>
    <a:extraClrScheme>
      <a:clrScheme name="148TGp_industry_light 3">
        <a:dk1>
          <a:srgbClr val="006666"/>
        </a:dk1>
        <a:lt1>
          <a:srgbClr val="FFFFFF"/>
        </a:lt1>
        <a:dk2>
          <a:srgbClr val="003366"/>
        </a:dk2>
        <a:lt2>
          <a:srgbClr val="C0C0C0"/>
        </a:lt2>
        <a:accent1>
          <a:srgbClr val="73A784"/>
        </a:accent1>
        <a:accent2>
          <a:srgbClr val="D4BA3A"/>
        </a:accent2>
        <a:accent3>
          <a:srgbClr val="FFFFFF"/>
        </a:accent3>
        <a:accent4>
          <a:srgbClr val="005656"/>
        </a:accent4>
        <a:accent5>
          <a:srgbClr val="BCD0C2"/>
        </a:accent5>
        <a:accent6>
          <a:srgbClr val="C0A834"/>
        </a:accent6>
        <a:hlink>
          <a:srgbClr val="A1A959"/>
        </a:hlink>
        <a:folHlink>
          <a:srgbClr val="BAC4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148TGp_industry_light</Template>
  <TotalTime>0</TotalTime>
  <Words>1011</Words>
  <Application>WPS 演示</Application>
  <PresentationFormat>全屏显示(4:3)</PresentationFormat>
  <Paragraphs>163</Paragraphs>
  <Slides>9</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28" baseType="lpstr">
      <vt:lpstr>Arial</vt:lpstr>
      <vt:lpstr>宋体</vt:lpstr>
      <vt:lpstr>Wingdings</vt:lpstr>
      <vt:lpstr>Times New Roman</vt:lpstr>
      <vt:lpstr>Gulim</vt:lpstr>
      <vt:lpstr>Verdana</vt:lpstr>
      <vt:lpstr>黑体</vt:lpstr>
      <vt:lpstr>华文琥珀</vt:lpstr>
      <vt:lpstr>方正姚体</vt:lpstr>
      <vt:lpstr>微软雅黑</vt:lpstr>
      <vt:lpstr>Helvetica Light</vt:lpstr>
      <vt:lpstr>Source Sans Pro</vt:lpstr>
      <vt:lpstr>华文楷体</vt:lpstr>
      <vt:lpstr>Calibri</vt:lpstr>
      <vt:lpstr>Arial Unicode MS</vt:lpstr>
      <vt:lpstr>楷体_GB2312</vt:lpstr>
      <vt:lpstr>Segoe UI</vt:lpstr>
      <vt:lpstr>148TGp_industry_light</vt:lpstr>
      <vt:lpstr>Equation.3</vt:lpstr>
      <vt:lpstr>PowerPoint 演示文稿</vt:lpstr>
      <vt:lpstr>流水施工回顾</vt:lpstr>
      <vt:lpstr>流水施工基本参数的定义和分类</vt:lpstr>
      <vt:lpstr>工艺参数的分类</vt:lpstr>
      <vt:lpstr>施工过程数的分类</vt:lpstr>
      <vt:lpstr>流水强度分类与计算</vt:lpstr>
      <vt:lpstr>工艺参数小结</vt:lpstr>
      <vt:lpstr>双代号网络图</vt:lpstr>
      <vt:lpstr>PowerPoint 演示文稿</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dc:creator>
  <cp:lastModifiedBy>蓝天白云</cp:lastModifiedBy>
  <cp:revision>199</cp:revision>
  <dcterms:created xsi:type="dcterms:W3CDTF">2010-04-09T08:49:00Z</dcterms:created>
  <dcterms:modified xsi:type="dcterms:W3CDTF">2021-12-29T01:33:01Z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C33590CB1C034627A7A08D616A0CB653</vt:lpwstr>
  </property>
</Properties>
</file>