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1"/>
  </p:notesMasterIdLst>
  <p:sldIdLst>
    <p:sldId id="256" r:id="rId2"/>
    <p:sldId id="266" r:id="rId3"/>
    <p:sldId id="267" r:id="rId4"/>
    <p:sldId id="259" r:id="rId5"/>
    <p:sldId id="258" r:id="rId6"/>
    <p:sldId id="257" r:id="rId7"/>
    <p:sldId id="304" r:id="rId8"/>
    <p:sldId id="321" r:id="rId9"/>
    <p:sldId id="271" r:id="rId10"/>
    <p:sldId id="265" r:id="rId11"/>
    <p:sldId id="284" r:id="rId12"/>
    <p:sldId id="305" r:id="rId13"/>
    <p:sldId id="322" r:id="rId14"/>
    <p:sldId id="323" r:id="rId15"/>
    <p:sldId id="324" r:id="rId16"/>
    <p:sldId id="308" r:id="rId17"/>
    <p:sldId id="310" r:id="rId18"/>
    <p:sldId id="325" r:id="rId19"/>
    <p:sldId id="309" r:id="rId20"/>
    <p:sldId id="311" r:id="rId21"/>
    <p:sldId id="312" r:id="rId22"/>
    <p:sldId id="326" r:id="rId23"/>
    <p:sldId id="313" r:id="rId24"/>
    <p:sldId id="328" r:id="rId25"/>
    <p:sldId id="329" r:id="rId26"/>
    <p:sldId id="330" r:id="rId27"/>
    <p:sldId id="316" r:id="rId28"/>
    <p:sldId id="331" r:id="rId29"/>
    <p:sldId id="320" r:id="rId30"/>
  </p:sldIdLst>
  <p:sldSz cx="9140825" cy="51419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4" userDrawn="1">
          <p15:clr>
            <a:srgbClr val="A4A3A4"/>
          </p15:clr>
        </p15:guide>
        <p15:guide id="2" pos="29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558ED5"/>
    <a:srgbClr val="1D9A78"/>
    <a:srgbClr val="8BC145"/>
    <a:srgbClr val="53585E"/>
    <a:srgbClr val="EEEFF3"/>
    <a:srgbClr val="F6D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3" autoAdjust="0"/>
    <p:restoredTop sz="93894" autoAdjust="0"/>
  </p:normalViewPr>
  <p:slideViewPr>
    <p:cSldViewPr showGuides="1">
      <p:cViewPr varScale="1">
        <p:scale>
          <a:sx n="102" d="100"/>
          <a:sy n="102" d="100"/>
        </p:scale>
        <p:origin x="797" y="101"/>
      </p:cViewPr>
      <p:guideLst>
        <p:guide orient="horz" pos="1684"/>
        <p:guide pos="29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0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C1AFF-D539-45A2-81CA-66B921DD8D52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74456-EB52-4577-819A-4B7EA6F602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527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74456-EB52-4577-819A-4B7EA6F602C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4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603" y="841513"/>
            <a:ext cx="6855619" cy="1790147"/>
          </a:xfrm>
        </p:spPr>
        <p:txBody>
          <a:bodyPr anchor="b"/>
          <a:lstStyle>
            <a:lvl1pPr algn="ctr"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603" y="2700695"/>
            <a:ext cx="6855619" cy="1241438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763" indent="0" algn="ctr">
              <a:buNone/>
              <a:defRPr sz="1499"/>
            </a:lvl2pPr>
            <a:lvl3pPr marL="685526" indent="0" algn="ctr">
              <a:buNone/>
              <a:defRPr sz="1349"/>
            </a:lvl3pPr>
            <a:lvl4pPr marL="1028289" indent="0" algn="ctr">
              <a:buNone/>
              <a:defRPr sz="1200"/>
            </a:lvl4pPr>
            <a:lvl5pPr marL="1371051" indent="0" algn="ctr">
              <a:buNone/>
              <a:defRPr sz="1200"/>
            </a:lvl5pPr>
            <a:lvl6pPr marL="1713814" indent="0" algn="ctr">
              <a:buNone/>
              <a:defRPr sz="1200"/>
            </a:lvl6pPr>
            <a:lvl7pPr marL="2056577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103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807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601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1403" y="273759"/>
            <a:ext cx="1970990" cy="435753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432" y="273759"/>
            <a:ext cx="5798711" cy="435753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782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23965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11607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5852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38690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36698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"/>
          <p:cNvSpPr>
            <a:spLocks noChangeArrowheads="1"/>
          </p:cNvSpPr>
          <p:nvPr userDrawn="1"/>
        </p:nvSpPr>
        <p:spPr bwMode="auto">
          <a:xfrm>
            <a:off x="6801886" y="4860930"/>
            <a:ext cx="187393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www.yourwebsite.com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菱形 7"/>
          <p:cNvSpPr/>
          <p:nvPr userDrawn="1"/>
        </p:nvSpPr>
        <p:spPr>
          <a:xfrm>
            <a:off x="8706205" y="4800601"/>
            <a:ext cx="238163" cy="238244"/>
          </a:xfrm>
          <a:prstGeom prst="diamond">
            <a:avLst/>
          </a:pr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0" name="Rectangle 20"/>
          <p:cNvSpPr>
            <a:spLocks noChangeArrowheads="1"/>
          </p:cNvSpPr>
          <p:nvPr userDrawn="1"/>
        </p:nvSpPr>
        <p:spPr bwMode="auto">
          <a:xfrm>
            <a:off x="251432" y="4860930"/>
            <a:ext cx="175464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yourmail@business.com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灯片编号占位符 5"/>
          <p:cNvSpPr txBox="1"/>
          <p:nvPr userDrawn="1"/>
        </p:nvSpPr>
        <p:spPr>
          <a:xfrm>
            <a:off x="8646854" y="4854858"/>
            <a:ext cx="359916" cy="144016"/>
          </a:xfrm>
          <a:prstGeom prst="rect">
            <a:avLst/>
          </a:prstGeom>
        </p:spPr>
        <p:txBody>
          <a:bodyPr tIns="0" bIns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36567833-4B14-40FE-AE92-49CC326BF8AB}" type="slidenum">
              <a:rPr lang="zh-CN" altLang="en-US" sz="800">
                <a:solidFill>
                  <a:srgbClr val="53585E"/>
                </a:solidFill>
                <a:latin typeface="+mn-lt"/>
                <a:cs typeface="Arial" pitchFamily="34" charset="0"/>
              </a:rPr>
              <a:t>‹#›</a:t>
            </a:fld>
            <a:endParaRPr lang="zh-CN" altLang="en-US" sz="800" dirty="0">
              <a:solidFill>
                <a:srgbClr val="53585E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967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71" y="1281908"/>
            <a:ext cx="7883962" cy="2138893"/>
          </a:xfrm>
        </p:spPr>
        <p:txBody>
          <a:bodyPr anchor="b"/>
          <a:lstStyle>
            <a:lvl1pPr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671" y="3441036"/>
            <a:ext cx="7883962" cy="1124793"/>
          </a:xfrm>
        </p:spPr>
        <p:txBody>
          <a:bodyPr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342763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526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3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458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432" y="1368796"/>
            <a:ext cx="3884851" cy="326249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7542" y="1368796"/>
            <a:ext cx="3884851" cy="326249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89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22" y="273759"/>
            <a:ext cx="7883962" cy="99386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623" y="1260483"/>
            <a:ext cx="3866997" cy="617743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63" indent="0">
              <a:buNone/>
              <a:defRPr sz="1499" b="1"/>
            </a:lvl2pPr>
            <a:lvl3pPr marL="685526" indent="0">
              <a:buNone/>
              <a:defRPr sz="1349" b="1"/>
            </a:lvl3pPr>
            <a:lvl4pPr marL="1028289" indent="0">
              <a:buNone/>
              <a:defRPr sz="1200" b="1"/>
            </a:lvl4pPr>
            <a:lvl5pPr marL="1371051" indent="0">
              <a:buNone/>
              <a:defRPr sz="1200" b="1"/>
            </a:lvl5pPr>
            <a:lvl6pPr marL="1713814" indent="0">
              <a:buNone/>
              <a:defRPr sz="1200" b="1"/>
            </a:lvl6pPr>
            <a:lvl7pPr marL="2056577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103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623" y="1878227"/>
            <a:ext cx="3866997" cy="2762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7543" y="1260483"/>
            <a:ext cx="3886041" cy="617743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63" indent="0">
              <a:buNone/>
              <a:defRPr sz="1499" b="1"/>
            </a:lvl2pPr>
            <a:lvl3pPr marL="685526" indent="0">
              <a:buNone/>
              <a:defRPr sz="1349" b="1"/>
            </a:lvl3pPr>
            <a:lvl4pPr marL="1028289" indent="0">
              <a:buNone/>
              <a:defRPr sz="1200" b="1"/>
            </a:lvl4pPr>
            <a:lvl5pPr marL="1371051" indent="0">
              <a:buNone/>
              <a:defRPr sz="1200" b="1"/>
            </a:lvl5pPr>
            <a:lvl6pPr marL="1713814" indent="0">
              <a:buNone/>
              <a:defRPr sz="1200" b="1"/>
            </a:lvl6pPr>
            <a:lvl7pPr marL="2056577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103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7543" y="1878227"/>
            <a:ext cx="3886041" cy="2762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369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84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23" y="342794"/>
            <a:ext cx="2948154" cy="119978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041" y="740341"/>
            <a:ext cx="4627543" cy="3654091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799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623" y="1542574"/>
            <a:ext cx="2948154" cy="2857809"/>
          </a:xfrm>
        </p:spPr>
        <p:txBody>
          <a:bodyPr/>
          <a:lstStyle>
            <a:lvl1pPr marL="0" indent="0">
              <a:buNone/>
              <a:defRPr sz="1200"/>
            </a:lvl1pPr>
            <a:lvl2pPr marL="342763" indent="0">
              <a:buNone/>
              <a:defRPr sz="1050"/>
            </a:lvl2pPr>
            <a:lvl3pPr marL="685526" indent="0">
              <a:buNone/>
              <a:defRPr sz="900"/>
            </a:lvl3pPr>
            <a:lvl4pPr marL="1028289" indent="0">
              <a:buNone/>
              <a:defRPr sz="750"/>
            </a:lvl4pPr>
            <a:lvl5pPr marL="1371051" indent="0">
              <a:buNone/>
              <a:defRPr sz="750"/>
            </a:lvl5pPr>
            <a:lvl6pPr marL="1713814" indent="0">
              <a:buNone/>
              <a:defRPr sz="750"/>
            </a:lvl6pPr>
            <a:lvl7pPr marL="2056577" indent="0">
              <a:buNone/>
              <a:defRPr sz="750"/>
            </a:lvl7pPr>
            <a:lvl8pPr marL="2399340" indent="0">
              <a:buNone/>
              <a:defRPr sz="750"/>
            </a:lvl8pPr>
            <a:lvl9pPr marL="2742103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036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23" y="342794"/>
            <a:ext cx="2948154" cy="119978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6041" y="740341"/>
            <a:ext cx="4627543" cy="3654091"/>
          </a:xfrm>
        </p:spPr>
        <p:txBody>
          <a:bodyPr anchor="t"/>
          <a:lstStyle>
            <a:lvl1pPr marL="0" indent="0">
              <a:buNone/>
              <a:defRPr sz="2399"/>
            </a:lvl1pPr>
            <a:lvl2pPr marL="342763" indent="0">
              <a:buNone/>
              <a:defRPr sz="2099"/>
            </a:lvl2pPr>
            <a:lvl3pPr marL="685526" indent="0">
              <a:buNone/>
              <a:defRPr sz="1799"/>
            </a:lvl3pPr>
            <a:lvl4pPr marL="1028289" indent="0">
              <a:buNone/>
              <a:defRPr sz="1499"/>
            </a:lvl4pPr>
            <a:lvl5pPr marL="1371051" indent="0">
              <a:buNone/>
              <a:defRPr sz="1499"/>
            </a:lvl5pPr>
            <a:lvl6pPr marL="1713814" indent="0">
              <a:buNone/>
              <a:defRPr sz="1499"/>
            </a:lvl6pPr>
            <a:lvl7pPr marL="2056577" indent="0">
              <a:buNone/>
              <a:defRPr sz="1499"/>
            </a:lvl7pPr>
            <a:lvl8pPr marL="2399340" indent="0">
              <a:buNone/>
              <a:defRPr sz="1499"/>
            </a:lvl8pPr>
            <a:lvl9pPr marL="2742103" indent="0">
              <a:buNone/>
              <a:defRPr sz="14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623" y="1542574"/>
            <a:ext cx="2948154" cy="2857809"/>
          </a:xfrm>
        </p:spPr>
        <p:txBody>
          <a:bodyPr/>
          <a:lstStyle>
            <a:lvl1pPr marL="0" indent="0">
              <a:buNone/>
              <a:defRPr sz="1200"/>
            </a:lvl1pPr>
            <a:lvl2pPr marL="342763" indent="0">
              <a:buNone/>
              <a:defRPr sz="1050"/>
            </a:lvl2pPr>
            <a:lvl3pPr marL="685526" indent="0">
              <a:buNone/>
              <a:defRPr sz="900"/>
            </a:lvl3pPr>
            <a:lvl4pPr marL="1028289" indent="0">
              <a:buNone/>
              <a:defRPr sz="750"/>
            </a:lvl4pPr>
            <a:lvl5pPr marL="1371051" indent="0">
              <a:buNone/>
              <a:defRPr sz="750"/>
            </a:lvl5pPr>
            <a:lvl6pPr marL="1713814" indent="0">
              <a:buNone/>
              <a:defRPr sz="750"/>
            </a:lvl6pPr>
            <a:lvl7pPr marL="2056577" indent="0">
              <a:buNone/>
              <a:defRPr sz="750"/>
            </a:lvl7pPr>
            <a:lvl8pPr marL="2399340" indent="0">
              <a:buNone/>
              <a:defRPr sz="750"/>
            </a:lvl8pPr>
            <a:lvl9pPr marL="2742103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432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432" y="273759"/>
            <a:ext cx="7883962" cy="993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432" y="1368796"/>
            <a:ext cx="7883962" cy="3262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432" y="4765792"/>
            <a:ext cx="2056686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7899" y="4765792"/>
            <a:ext cx="3085028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5707" y="4765792"/>
            <a:ext cx="2056686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44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685" r:id="rId13"/>
    <p:sldLayoutId id="2147483686" r:id="rId14"/>
    <p:sldLayoutId id="2147483687" r:id="rId15"/>
    <p:sldLayoutId id="2147483688" r:id="rId16"/>
    <p:sldLayoutId id="2147483650" r:id="rId17"/>
  </p:sldLayoutIdLst>
  <p:txStyles>
    <p:titleStyle>
      <a:lvl1pPr algn="l" defTabSz="685526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1" indent="-171381" algn="l" defTabSz="6855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4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6907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2433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6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7958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1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3484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63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526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289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1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814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577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2103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34920;3-2-1.docx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-19333" y="-15569"/>
            <a:ext cx="2556000" cy="5159376"/>
          </a:xfrm>
          <a:custGeom>
            <a:avLst/>
            <a:gdLst>
              <a:gd name="T0" fmla="*/ 0 w 1624"/>
              <a:gd name="T1" fmla="*/ 0 h 3250"/>
              <a:gd name="T2" fmla="*/ 1624 w 1624"/>
              <a:gd name="T3" fmla="*/ 1625 h 3250"/>
              <a:gd name="T4" fmla="*/ 0 w 1624"/>
              <a:gd name="T5" fmla="*/ 3250 h 3250"/>
              <a:gd name="T6" fmla="*/ 0 w 1624"/>
              <a:gd name="T7" fmla="*/ 0 h 3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24" h="3250">
                <a:moveTo>
                  <a:pt x="0" y="0"/>
                </a:moveTo>
                <a:lnTo>
                  <a:pt x="1624" y="1625"/>
                </a:lnTo>
                <a:lnTo>
                  <a:pt x="0" y="325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/>
            <a:srcRect/>
            <a:stretch>
              <a:fillRect/>
            </a:stretch>
          </a:blipFill>
          <a:ln w="1270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-19333" y="2125969"/>
            <a:ext cx="438938" cy="87630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 bwMode="auto">
          <a:xfrm>
            <a:off x="1946428" y="1555213"/>
            <a:ext cx="580472" cy="1158916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2202798" y="2082328"/>
            <a:ext cx="471804" cy="94530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4270998" y="2054603"/>
            <a:ext cx="33990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项目二 </a:t>
            </a:r>
            <a:r>
              <a:rPr lang="zh-CN" altLang="en-US" sz="2800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书籍装帧设计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4270998" y="2675012"/>
            <a:ext cx="3399012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4270998" y="2758833"/>
            <a:ext cx="353941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9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●</a:t>
            </a:r>
            <a:r>
              <a:rPr lang="zh-CN" altLang="en-US" sz="800" b="1" dirty="0">
                <a:solidFill>
                  <a:srgbClr val="8BC145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任务一  设计社科类书籍    </a:t>
            </a:r>
            <a:r>
              <a:rPr lang="zh-CN" altLang="en-US" sz="9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●</a:t>
            </a:r>
            <a:r>
              <a:rPr lang="zh-CN" altLang="en-US" sz="8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任务二  设计艺术类书籍</a:t>
            </a:r>
          </a:p>
        </p:txBody>
      </p:sp>
      <p:sp>
        <p:nvSpPr>
          <p:cNvPr id="11" name="菱形 10"/>
          <p:cNvSpPr/>
          <p:nvPr/>
        </p:nvSpPr>
        <p:spPr>
          <a:xfrm>
            <a:off x="1016315" y="3157902"/>
            <a:ext cx="2034712" cy="2034712"/>
          </a:xfrm>
          <a:prstGeom prst="diamond">
            <a:avLst/>
          </a:prstGeom>
          <a:blipFill>
            <a:blip r:embed="rId3" cstate="print"/>
            <a:srcRect/>
            <a:stretch>
              <a:fillRect r="3"/>
            </a:stretch>
          </a:blip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菱形 11"/>
          <p:cNvSpPr/>
          <p:nvPr/>
        </p:nvSpPr>
        <p:spPr>
          <a:xfrm>
            <a:off x="-37588" y="4219509"/>
            <a:ext cx="2034712" cy="2034712"/>
          </a:xfrm>
          <a:prstGeom prst="diamond">
            <a:avLst/>
          </a:prstGeom>
          <a:solidFill>
            <a:schemeClr val="accent2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菱形 14"/>
          <p:cNvSpPr/>
          <p:nvPr/>
        </p:nvSpPr>
        <p:spPr>
          <a:xfrm>
            <a:off x="2070761" y="4219509"/>
            <a:ext cx="2034712" cy="2034712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4271410" y="1627371"/>
            <a:ext cx="29110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学习单元三  平面设计制作</a:t>
            </a:r>
            <a:endParaRPr lang="en-US" altLang="zh-CN" sz="2000" b="1" dirty="0">
              <a:solidFill>
                <a:schemeClr val="accent1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3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3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4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5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6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 p14:presetBounceEnd="6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56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57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58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5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6" grpId="0"/>
          <p:bldP spid="19" grpId="0" animBg="1"/>
          <p:bldP spid="10" grpId="0"/>
          <p:bldP spid="11" grpId="0" animBg="1"/>
          <p:bldP spid="12" grpId="0" animBg="1"/>
          <p:bldP spid="15" grpId="0" animBg="1"/>
          <p:bldP spid="15" grpId="1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3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3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4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5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6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56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57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58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5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6" grpId="0"/>
          <p:bldP spid="19" grpId="0" animBg="1"/>
          <p:bldP spid="10" grpId="0"/>
          <p:bldP spid="11" grpId="0" animBg="1"/>
          <p:bldP spid="12" grpId="0" animBg="1"/>
          <p:bldP spid="15" grpId="0" animBg="1"/>
          <p:bldP spid="15" grpId="1" animBg="1"/>
          <p:bldP spid="1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4570412" y="338957"/>
            <a:ext cx="3561680" cy="26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①“书名”是书籍的题目，也是封面上的主要文字。除了书名以外，封面部分其他的文字还有作者或者主编、出版社名称等。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 注重开本的大小。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③ 版式是指文字版式的排列方式（横排或者竖排），设计师应按照发稿单要求来进行相应的设计编排。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④ “风格”和“主色调”是设计师根据发稿单要求所表现的设计特点和营造的设计氛围。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⑤ 使用图片时尽可能地使用“具象图片”，而不是“抽象”的图片，要注意版权。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08733" y="1805845"/>
            <a:ext cx="3046100" cy="1840837"/>
          </a:xfrm>
          <a:prstGeom prst="rect">
            <a:avLst/>
          </a:prstGeom>
          <a:blipFill dpi="0" rotWithShape="1">
            <a:blip r:embed="rId2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596468" y="3005873"/>
            <a:ext cx="3532386" cy="1042732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9" name="直接连接符 8"/>
          <p:cNvCxnSpPr/>
          <p:nvPr/>
        </p:nvCxnSpPr>
        <p:spPr>
          <a:xfrm>
            <a:off x="4682290" y="3355271"/>
            <a:ext cx="3297766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4682287" y="3077763"/>
            <a:ext cx="3190879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提示</a:t>
            </a:r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4682287" y="3509440"/>
            <a:ext cx="3190879" cy="30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       设计发稿单是出版社对于出版发行的出版物作品的设计风格的要求。设计师应该在发稿单的要求范围内进行设计。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4570411" y="4215631"/>
            <a:ext cx="3642627" cy="43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请根据下发发稿单的内容，分析一本书籍的设计风格，请具体说出设计时要注意的设计元素，如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hlinkClick r:id="rId3" action="ppaction://hlinkfile"/>
              </a:rPr>
              <a:t>表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hlinkClick r:id="rId3" action="ppaction://hlinkfile"/>
              </a:rPr>
              <a:t>3-2-1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6" grpId="0" animBg="1"/>
          <p:bldP spid="8" grpId="0" animBg="1"/>
          <p:bldP spid="10" grpId="0"/>
          <p:bldP spid="11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6" grpId="0" animBg="1"/>
          <p:bldP spid="8" grpId="0" animBg="1"/>
          <p:bldP spid="10" grpId="0"/>
          <p:bldP spid="11" grpId="0"/>
          <p:bldP spid="15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921881" y="992464"/>
            <a:ext cx="3616118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）书籍的组织结构，如图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3-2-1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45268"/>
          <a:stretch/>
        </p:blipFill>
        <p:spPr>
          <a:xfrm>
            <a:off x="1338983" y="1511481"/>
            <a:ext cx="2756726" cy="24544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t="56537"/>
          <a:stretch/>
        </p:blipFill>
        <p:spPr>
          <a:xfrm>
            <a:off x="4426412" y="1792144"/>
            <a:ext cx="2756726" cy="194911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624194" y="4434058"/>
            <a:ext cx="15872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3-2-1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书籍的组织结构</a:t>
            </a: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3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846784" y="770956"/>
            <a:ext cx="7539628" cy="154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 环衬页设计。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环衬页是连接书芯和封皮的衬纸，可使封面和内页连接得更紧密。它可以是特殊工艺的纸张，也可以用插图、插画来进行表现；其内容和风格一定要与书籍内容和整体的设计风格保持一致，如图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3-2-2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 扉页。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扉页是书翻开后的第一页，印有书籍名称、作者名称、出版社名称，很多时候也起装饰表现作用。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454387" y="2536562"/>
            <a:ext cx="4232050" cy="2478604"/>
            <a:chOff x="1335010" y="2396352"/>
            <a:chExt cx="4232050" cy="2478604"/>
          </a:xfrm>
        </p:grpSpPr>
        <p:sp>
          <p:nvSpPr>
            <p:cNvPr id="3" name="矩形 2"/>
            <p:cNvSpPr/>
            <p:nvPr/>
          </p:nvSpPr>
          <p:spPr>
            <a:xfrm>
              <a:off x="2849748" y="4628735"/>
              <a:ext cx="120257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3-2-2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高鑫作品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5010" y="2396352"/>
              <a:ext cx="4232050" cy="2213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065862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744884" y="791878"/>
            <a:ext cx="7569527" cy="182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③ 目录。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目录作为书籍内页的重要组成部分，在设计时应同样予以重视，体现书籍设计的整体感；同时，目录的设计应该简洁、明快，以起到指导阅读、检索内容的作用。</a:t>
            </a:r>
          </a:p>
          <a:p>
            <a:pPr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④ 护封。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书籍封面外的包封纸，印有书名、作者、出版社名和装饰图画，可以起到保护书籍、装饰书籍的作用，如图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3-2-3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834412" y="2714956"/>
            <a:ext cx="5735728" cy="2243495"/>
            <a:chOff x="633198" y="2528537"/>
            <a:chExt cx="5735728" cy="2243495"/>
          </a:xfrm>
        </p:grpSpPr>
        <p:sp>
          <p:nvSpPr>
            <p:cNvPr id="3" name="矩形 2"/>
            <p:cNvSpPr/>
            <p:nvPr/>
          </p:nvSpPr>
          <p:spPr>
            <a:xfrm>
              <a:off x="2747849" y="4525811"/>
              <a:ext cx="145905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3-2-3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正视文化作品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3198" y="2528537"/>
              <a:ext cx="2817836" cy="186703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5033" y="2528538"/>
              <a:ext cx="2773893" cy="18655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340150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993434" y="989203"/>
            <a:ext cx="7248977" cy="86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⑤ 勒口。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一般以精装书为主，现在平装书中也常用，以增加书的美感。设定勒口尺寸时，以封面、封底宽度的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1/3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1/2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为宜；如封面、封底有底图，需要勒口的图文和封面图文连在一起，如图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3-2-4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751785" y="2138957"/>
            <a:ext cx="5646115" cy="2102493"/>
            <a:chOff x="609578" y="2066956"/>
            <a:chExt cx="5646115" cy="2102493"/>
          </a:xfrm>
        </p:grpSpPr>
        <p:sp>
          <p:nvSpPr>
            <p:cNvPr id="3" name="矩形 2"/>
            <p:cNvSpPr/>
            <p:nvPr/>
          </p:nvSpPr>
          <p:spPr>
            <a:xfrm>
              <a:off x="2767228" y="3923228"/>
              <a:ext cx="133081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3-2-4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勒口的设计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578" y="2066956"/>
              <a:ext cx="5646115" cy="172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3608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E3AAEEC-A527-58AB-4F18-308FBC4F3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76" y="986956"/>
            <a:ext cx="7119472" cy="33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16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4426412" y="842956"/>
            <a:ext cx="4104000" cy="397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 纸张的材质。</a:t>
            </a: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纸张的分类也是非常细致的，合理选择对后期印刷的效果起着举足轻重的作用，是设计师在进行设计时应该慎重考虑的因素。常见的纸张有铜版纸、道林纸、模造纸、印书纸、画图纸、招贴纸、打字纸、圣经纸、邮封纸、香烟纸、格拉辛纸、新闻纸等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．新闻纸。</a:t>
            </a: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新闻纸也叫白报纸，是报刊书籍的主要用纸，适用于报纸、期刊、课本、连环画等正文用纸。新闻纸富有较好的弹性，吸墨性能好。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．铜版纸。</a:t>
            </a: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铜版纸又称涂料纸，经常被运用到封面设计中。纸张表面光滑，白度较高，纸质纤维分布均匀，铜版纸主要用于印刷画册、封面、明信片、精美的产品样本和彩色商标等。</a:t>
            </a:r>
          </a:p>
        </p:txBody>
      </p: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33" y="1634956"/>
            <a:ext cx="3046100" cy="202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9482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791054" y="870632"/>
            <a:ext cx="4859774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）开本尺寸。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898412" y="1274956"/>
            <a:ext cx="4392000" cy="31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 页面框架。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所谓纸张的开本指一本书的大小，是将一整张纸成比例地裁成一定的张数。例如，把一整开张纸均等、依次地切成相等的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小张，即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开；如果均等、依次地切成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小张，就叫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开，以此类推。因为目前市场上常用的整开纸张的大小规格不同，因此，按照规格切成的纸张大小也是不同的。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目前市场上常用的整开纸张的大小：正度纸，长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1092mm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，宽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787mm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；大度纸，长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1194mm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，宽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889mm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因此，将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787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毫米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×1092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毫米的纸张依次切成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小份规格大小的纸张为小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开。将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889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毫米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×1194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毫米作为整开的纸张，依次切成的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小份叫大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6" r="18496"/>
          <a:stretch/>
        </p:blipFill>
        <p:spPr>
          <a:xfrm>
            <a:off x="5938412" y="1706956"/>
            <a:ext cx="2225427" cy="244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5865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1618412" y="1130956"/>
            <a:ext cx="2664000" cy="263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 正度纸张：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787mm×1092mm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全开：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781mm×1086mm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530mm×760mm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362mm×781mm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390mm×543mm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362mm×390mm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271mm×390mm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195mm×271mm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4786412" y="1130956"/>
            <a:ext cx="2664000" cy="297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 大度纸张：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889mm×1194mm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全开：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844mm×1162mm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581mm×844mm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378mm×844mm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422mm×581mm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387mm×422mm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290mm×422mm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210mm×285mm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203mm×140mm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785754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1078412" y="1058956"/>
            <a:ext cx="6984000" cy="58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）不同开本的设计应用。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 期刊、或相对比较厚的图书，政治性、严肃性较强的著作，开本一般都比较大，如图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3-2-5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303374" y="1868570"/>
            <a:ext cx="6540416" cy="2838221"/>
            <a:chOff x="161168" y="1922956"/>
            <a:chExt cx="6540416" cy="2838221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168" y="1922956"/>
              <a:ext cx="2752014" cy="252000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7910" y="1922956"/>
              <a:ext cx="3653674" cy="2520001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2492206" y="4514956"/>
              <a:ext cx="21600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3-3-10 Web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页面的视觉导向性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694767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970412" y="2804235"/>
            <a:ext cx="3001448" cy="201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本项目的主要任务是培养学生的视觉设计能力、色彩观察力及分析能力，了解交互设计与界面设计的基本概念、设计规范和工作流程，设计语言符合客户的内容。养成严谨、规范的工作态度和良好的创新意识，具备沟通与团队协作的能力。</a:t>
            </a:r>
          </a:p>
          <a:p>
            <a:pPr>
              <a:lnSpc>
                <a:spcPct val="12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本项目以工作过程为导向，利用学校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、森鹰家具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网站、手机操作软件界面、平板电脑应用软件界面为载体。了解用户需求，定位使用者、使用环境、使用方式并且为最终用户而设计，界面设计与用户研究紧密结合，不断为最终用户设计满足视觉要求的产品。</a:t>
            </a:r>
            <a:endParaRPr lang="zh-CN" altLang="en-US" sz="1000" dirty="0">
              <a:solidFill>
                <a:srgbClr val="53585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4810853" y="2805477"/>
            <a:ext cx="3764497" cy="193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 algn="just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任务一：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界面。主要是通过电脑辅助设计工具，以真实企业网站为载体，根据客户要求绘制网页设计稿，在网页设计过程应用色彩和排版知识，并进行不同风格的网页界面设计。</a:t>
            </a:r>
          </a:p>
          <a:p>
            <a:pPr marL="171438" indent="-171438" algn="just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任务二：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设计手机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界面。通过项目需求整理手机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原型设计、手机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ICON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设计、界面设计等资料，通过真实项目学习手机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设计的方法。</a:t>
            </a:r>
          </a:p>
          <a:p>
            <a:pPr marL="171438" indent="-171438" algn="just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任务三：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设计平板电脑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界面。通过项目需求整理平板电脑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原型设计、平板电脑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ICON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设计等资料，通过真实项目学习平板电脑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设计的方法。</a:t>
            </a:r>
          </a:p>
        </p:txBody>
      </p:sp>
      <p:sp>
        <p:nvSpPr>
          <p:cNvPr id="13" name="Freeform 7"/>
          <p:cNvSpPr>
            <a:spLocks noEditPoints="1"/>
          </p:cNvSpPr>
          <p:nvPr/>
        </p:nvSpPr>
        <p:spPr bwMode="auto">
          <a:xfrm>
            <a:off x="637041" y="2472305"/>
            <a:ext cx="333375" cy="268391"/>
          </a:xfrm>
          <a:custGeom>
            <a:avLst/>
            <a:gdLst>
              <a:gd name="T0" fmla="*/ 0 w 734"/>
              <a:gd name="T1" fmla="*/ 591 h 591"/>
              <a:gd name="T2" fmla="*/ 0 w 734"/>
              <a:gd name="T3" fmla="*/ 311 h 591"/>
              <a:gd name="T4" fmla="*/ 265 w 734"/>
              <a:gd name="T5" fmla="*/ 0 h 591"/>
              <a:gd name="T6" fmla="*/ 265 w 734"/>
              <a:gd name="T7" fmla="*/ 122 h 591"/>
              <a:gd name="T8" fmla="*/ 166 w 734"/>
              <a:gd name="T9" fmla="*/ 235 h 591"/>
              <a:gd name="T10" fmla="*/ 166 w 734"/>
              <a:gd name="T11" fmla="*/ 288 h 591"/>
              <a:gd name="T12" fmla="*/ 287 w 734"/>
              <a:gd name="T13" fmla="*/ 288 h 591"/>
              <a:gd name="T14" fmla="*/ 287 w 734"/>
              <a:gd name="T15" fmla="*/ 591 h 591"/>
              <a:gd name="T16" fmla="*/ 0 w 734"/>
              <a:gd name="T17" fmla="*/ 591 h 591"/>
              <a:gd name="T18" fmla="*/ 446 w 734"/>
              <a:gd name="T19" fmla="*/ 591 h 591"/>
              <a:gd name="T20" fmla="*/ 446 w 734"/>
              <a:gd name="T21" fmla="*/ 311 h 591"/>
              <a:gd name="T22" fmla="*/ 711 w 734"/>
              <a:gd name="T23" fmla="*/ 0 h 591"/>
              <a:gd name="T24" fmla="*/ 711 w 734"/>
              <a:gd name="T25" fmla="*/ 122 h 591"/>
              <a:gd name="T26" fmla="*/ 651 w 734"/>
              <a:gd name="T27" fmla="*/ 167 h 591"/>
              <a:gd name="T28" fmla="*/ 635 w 734"/>
              <a:gd name="T29" fmla="*/ 182 h 591"/>
              <a:gd name="T30" fmla="*/ 613 w 734"/>
              <a:gd name="T31" fmla="*/ 235 h 591"/>
              <a:gd name="T32" fmla="*/ 613 w 734"/>
              <a:gd name="T33" fmla="*/ 288 h 591"/>
              <a:gd name="T34" fmla="*/ 734 w 734"/>
              <a:gd name="T35" fmla="*/ 288 h 591"/>
              <a:gd name="T36" fmla="*/ 734 w 734"/>
              <a:gd name="T37" fmla="*/ 591 h 591"/>
              <a:gd name="T38" fmla="*/ 446 w 734"/>
              <a:gd name="T39" fmla="*/ 591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34" h="591">
                <a:moveTo>
                  <a:pt x="0" y="591"/>
                </a:moveTo>
                <a:cubicBezTo>
                  <a:pt x="0" y="311"/>
                  <a:pt x="0" y="311"/>
                  <a:pt x="0" y="311"/>
                </a:cubicBezTo>
                <a:cubicBezTo>
                  <a:pt x="30" y="134"/>
                  <a:pt x="118" y="31"/>
                  <a:pt x="265" y="0"/>
                </a:cubicBezTo>
                <a:cubicBezTo>
                  <a:pt x="265" y="122"/>
                  <a:pt x="265" y="122"/>
                  <a:pt x="265" y="122"/>
                </a:cubicBezTo>
                <a:cubicBezTo>
                  <a:pt x="209" y="147"/>
                  <a:pt x="176" y="185"/>
                  <a:pt x="166" y="235"/>
                </a:cubicBezTo>
                <a:cubicBezTo>
                  <a:pt x="166" y="288"/>
                  <a:pt x="166" y="288"/>
                  <a:pt x="166" y="288"/>
                </a:cubicBezTo>
                <a:cubicBezTo>
                  <a:pt x="287" y="288"/>
                  <a:pt x="287" y="288"/>
                  <a:pt x="287" y="288"/>
                </a:cubicBezTo>
                <a:cubicBezTo>
                  <a:pt x="287" y="591"/>
                  <a:pt x="287" y="591"/>
                  <a:pt x="287" y="591"/>
                </a:cubicBezTo>
                <a:lnTo>
                  <a:pt x="0" y="591"/>
                </a:lnTo>
                <a:close/>
                <a:moveTo>
                  <a:pt x="446" y="591"/>
                </a:moveTo>
                <a:cubicBezTo>
                  <a:pt x="446" y="311"/>
                  <a:pt x="446" y="311"/>
                  <a:pt x="446" y="311"/>
                </a:cubicBezTo>
                <a:cubicBezTo>
                  <a:pt x="461" y="144"/>
                  <a:pt x="550" y="41"/>
                  <a:pt x="711" y="0"/>
                </a:cubicBezTo>
                <a:cubicBezTo>
                  <a:pt x="711" y="122"/>
                  <a:pt x="711" y="122"/>
                  <a:pt x="711" y="122"/>
                </a:cubicBezTo>
                <a:cubicBezTo>
                  <a:pt x="686" y="137"/>
                  <a:pt x="666" y="152"/>
                  <a:pt x="651" y="167"/>
                </a:cubicBezTo>
                <a:cubicBezTo>
                  <a:pt x="651" y="172"/>
                  <a:pt x="645" y="177"/>
                  <a:pt x="635" y="182"/>
                </a:cubicBezTo>
                <a:cubicBezTo>
                  <a:pt x="620" y="207"/>
                  <a:pt x="613" y="225"/>
                  <a:pt x="613" y="235"/>
                </a:cubicBezTo>
                <a:cubicBezTo>
                  <a:pt x="613" y="288"/>
                  <a:pt x="613" y="288"/>
                  <a:pt x="613" y="288"/>
                </a:cubicBezTo>
                <a:cubicBezTo>
                  <a:pt x="734" y="288"/>
                  <a:pt x="734" y="288"/>
                  <a:pt x="734" y="288"/>
                </a:cubicBezTo>
                <a:cubicBezTo>
                  <a:pt x="734" y="591"/>
                  <a:pt x="734" y="591"/>
                  <a:pt x="734" y="591"/>
                </a:cubicBezTo>
                <a:lnTo>
                  <a:pt x="446" y="5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7"/>
          <p:cNvSpPr>
            <a:spLocks noEditPoints="1"/>
          </p:cNvSpPr>
          <p:nvPr/>
        </p:nvSpPr>
        <p:spPr bwMode="auto">
          <a:xfrm rot="10800000">
            <a:off x="3996598" y="4551524"/>
            <a:ext cx="333375" cy="268391"/>
          </a:xfrm>
          <a:custGeom>
            <a:avLst/>
            <a:gdLst>
              <a:gd name="T0" fmla="*/ 0 w 734"/>
              <a:gd name="T1" fmla="*/ 591 h 591"/>
              <a:gd name="T2" fmla="*/ 0 w 734"/>
              <a:gd name="T3" fmla="*/ 311 h 591"/>
              <a:gd name="T4" fmla="*/ 265 w 734"/>
              <a:gd name="T5" fmla="*/ 0 h 591"/>
              <a:gd name="T6" fmla="*/ 265 w 734"/>
              <a:gd name="T7" fmla="*/ 122 h 591"/>
              <a:gd name="T8" fmla="*/ 166 w 734"/>
              <a:gd name="T9" fmla="*/ 235 h 591"/>
              <a:gd name="T10" fmla="*/ 166 w 734"/>
              <a:gd name="T11" fmla="*/ 288 h 591"/>
              <a:gd name="T12" fmla="*/ 287 w 734"/>
              <a:gd name="T13" fmla="*/ 288 h 591"/>
              <a:gd name="T14" fmla="*/ 287 w 734"/>
              <a:gd name="T15" fmla="*/ 591 h 591"/>
              <a:gd name="T16" fmla="*/ 0 w 734"/>
              <a:gd name="T17" fmla="*/ 591 h 591"/>
              <a:gd name="T18" fmla="*/ 446 w 734"/>
              <a:gd name="T19" fmla="*/ 591 h 591"/>
              <a:gd name="T20" fmla="*/ 446 w 734"/>
              <a:gd name="T21" fmla="*/ 311 h 591"/>
              <a:gd name="T22" fmla="*/ 711 w 734"/>
              <a:gd name="T23" fmla="*/ 0 h 591"/>
              <a:gd name="T24" fmla="*/ 711 w 734"/>
              <a:gd name="T25" fmla="*/ 122 h 591"/>
              <a:gd name="T26" fmla="*/ 651 w 734"/>
              <a:gd name="T27" fmla="*/ 167 h 591"/>
              <a:gd name="T28" fmla="*/ 635 w 734"/>
              <a:gd name="T29" fmla="*/ 182 h 591"/>
              <a:gd name="T30" fmla="*/ 613 w 734"/>
              <a:gd name="T31" fmla="*/ 235 h 591"/>
              <a:gd name="T32" fmla="*/ 613 w 734"/>
              <a:gd name="T33" fmla="*/ 288 h 591"/>
              <a:gd name="T34" fmla="*/ 734 w 734"/>
              <a:gd name="T35" fmla="*/ 288 h 591"/>
              <a:gd name="T36" fmla="*/ 734 w 734"/>
              <a:gd name="T37" fmla="*/ 591 h 591"/>
              <a:gd name="T38" fmla="*/ 446 w 734"/>
              <a:gd name="T39" fmla="*/ 591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34" h="591">
                <a:moveTo>
                  <a:pt x="0" y="591"/>
                </a:moveTo>
                <a:cubicBezTo>
                  <a:pt x="0" y="311"/>
                  <a:pt x="0" y="311"/>
                  <a:pt x="0" y="311"/>
                </a:cubicBezTo>
                <a:cubicBezTo>
                  <a:pt x="30" y="134"/>
                  <a:pt x="118" y="31"/>
                  <a:pt x="265" y="0"/>
                </a:cubicBezTo>
                <a:cubicBezTo>
                  <a:pt x="265" y="122"/>
                  <a:pt x="265" y="122"/>
                  <a:pt x="265" y="122"/>
                </a:cubicBezTo>
                <a:cubicBezTo>
                  <a:pt x="209" y="147"/>
                  <a:pt x="176" y="185"/>
                  <a:pt x="166" y="235"/>
                </a:cubicBezTo>
                <a:cubicBezTo>
                  <a:pt x="166" y="288"/>
                  <a:pt x="166" y="288"/>
                  <a:pt x="166" y="288"/>
                </a:cubicBezTo>
                <a:cubicBezTo>
                  <a:pt x="287" y="288"/>
                  <a:pt x="287" y="288"/>
                  <a:pt x="287" y="288"/>
                </a:cubicBezTo>
                <a:cubicBezTo>
                  <a:pt x="287" y="591"/>
                  <a:pt x="287" y="591"/>
                  <a:pt x="287" y="591"/>
                </a:cubicBezTo>
                <a:lnTo>
                  <a:pt x="0" y="591"/>
                </a:lnTo>
                <a:close/>
                <a:moveTo>
                  <a:pt x="446" y="591"/>
                </a:moveTo>
                <a:cubicBezTo>
                  <a:pt x="446" y="311"/>
                  <a:pt x="446" y="311"/>
                  <a:pt x="446" y="311"/>
                </a:cubicBezTo>
                <a:cubicBezTo>
                  <a:pt x="461" y="144"/>
                  <a:pt x="550" y="41"/>
                  <a:pt x="711" y="0"/>
                </a:cubicBezTo>
                <a:cubicBezTo>
                  <a:pt x="711" y="122"/>
                  <a:pt x="711" y="122"/>
                  <a:pt x="711" y="122"/>
                </a:cubicBezTo>
                <a:cubicBezTo>
                  <a:pt x="686" y="137"/>
                  <a:pt x="666" y="152"/>
                  <a:pt x="651" y="167"/>
                </a:cubicBezTo>
                <a:cubicBezTo>
                  <a:pt x="651" y="172"/>
                  <a:pt x="645" y="177"/>
                  <a:pt x="635" y="182"/>
                </a:cubicBezTo>
                <a:cubicBezTo>
                  <a:pt x="620" y="207"/>
                  <a:pt x="613" y="225"/>
                  <a:pt x="613" y="235"/>
                </a:cubicBezTo>
                <a:cubicBezTo>
                  <a:pt x="613" y="288"/>
                  <a:pt x="613" y="288"/>
                  <a:pt x="613" y="288"/>
                </a:cubicBezTo>
                <a:cubicBezTo>
                  <a:pt x="734" y="288"/>
                  <a:pt x="734" y="288"/>
                  <a:pt x="734" y="288"/>
                </a:cubicBezTo>
                <a:cubicBezTo>
                  <a:pt x="734" y="591"/>
                  <a:pt x="734" y="591"/>
                  <a:pt x="734" y="591"/>
                </a:cubicBezTo>
                <a:lnTo>
                  <a:pt x="446" y="5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84A19633-D83C-753B-9E6D-F0C9BF20B0E8}"/>
              </a:ext>
            </a:extLst>
          </p:cNvPr>
          <p:cNvGrpSpPr/>
          <p:nvPr/>
        </p:nvGrpSpPr>
        <p:grpSpPr>
          <a:xfrm>
            <a:off x="0" y="-69958"/>
            <a:ext cx="9140825" cy="2478724"/>
            <a:chOff x="0" y="-29359"/>
            <a:chExt cx="9140825" cy="24787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983E264-B578-1D9A-BA46-F0285A953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05" b="41892"/>
            <a:stretch/>
          </p:blipFill>
          <p:spPr>
            <a:xfrm>
              <a:off x="1142207" y="-1435"/>
              <a:ext cx="6856413" cy="2212391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F475873-7A72-F9ED-F47B-4C192BD2C6B0}"/>
                </a:ext>
              </a:extLst>
            </p:cNvPr>
            <p:cNvSpPr/>
            <p:nvPr/>
          </p:nvSpPr>
          <p:spPr>
            <a:xfrm>
              <a:off x="1" y="0"/>
              <a:ext cx="9140824" cy="2210916"/>
            </a:xfrm>
            <a:prstGeom prst="rect">
              <a:avLst/>
            </a:prstGeom>
            <a:blipFill dpi="0"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b="-2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5E0D663E-AD06-22AD-9987-29386EF253F0}"/>
                </a:ext>
              </a:extLst>
            </p:cNvPr>
            <p:cNvSpPr/>
            <p:nvPr/>
          </p:nvSpPr>
          <p:spPr bwMode="auto">
            <a:xfrm>
              <a:off x="0" y="-29359"/>
              <a:ext cx="1191451" cy="2378740"/>
            </a:xfrm>
            <a:custGeom>
              <a:avLst/>
              <a:gdLst>
                <a:gd name="T0" fmla="*/ 0 w 286"/>
                <a:gd name="T1" fmla="*/ 0 h 571"/>
                <a:gd name="T2" fmla="*/ 286 w 286"/>
                <a:gd name="T3" fmla="*/ 287 h 571"/>
                <a:gd name="T4" fmla="*/ 0 w 286"/>
                <a:gd name="T5" fmla="*/ 571 h 571"/>
                <a:gd name="T6" fmla="*/ 0 w 286"/>
                <a:gd name="T7" fmla="*/ 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571">
                  <a:moveTo>
                    <a:pt x="0" y="0"/>
                  </a:moveTo>
                  <a:lnTo>
                    <a:pt x="286" y="287"/>
                  </a:lnTo>
                  <a:lnTo>
                    <a:pt x="0" y="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635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C21A558B-717B-D6E6-B35D-7E51B9AAF75B}"/>
                </a:ext>
              </a:extLst>
            </p:cNvPr>
            <p:cNvSpPr/>
            <p:nvPr/>
          </p:nvSpPr>
          <p:spPr bwMode="auto">
            <a:xfrm>
              <a:off x="351931" y="1514461"/>
              <a:ext cx="466611" cy="934904"/>
            </a:xfrm>
            <a:custGeom>
              <a:avLst/>
              <a:gdLst>
                <a:gd name="T0" fmla="*/ 0 w 278"/>
                <a:gd name="T1" fmla="*/ 0 h 557"/>
                <a:gd name="T2" fmla="*/ 278 w 278"/>
                <a:gd name="T3" fmla="*/ 278 h 557"/>
                <a:gd name="T4" fmla="*/ 0 w 278"/>
                <a:gd name="T5" fmla="*/ 557 h 557"/>
                <a:gd name="T6" fmla="*/ 0 w 278"/>
                <a:gd name="T7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8" h="557">
                  <a:moveTo>
                    <a:pt x="0" y="0"/>
                  </a:moveTo>
                  <a:lnTo>
                    <a:pt x="278" y="278"/>
                  </a:lnTo>
                  <a:lnTo>
                    <a:pt x="0" y="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Rectangle 18">
              <a:extLst>
                <a:ext uri="{FF2B5EF4-FFF2-40B4-BE49-F238E27FC236}">
                  <a16:creationId xmlns:a16="http://schemas.microsoft.com/office/drawing/2014/main" id="{21F9E60D-6B8A-CA09-ACE9-FADEC3032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2453" y="975345"/>
              <a:ext cx="12311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>
                  <a:solidFill>
                    <a:schemeClr val="accent1"/>
                  </a:solidFill>
                  <a:latin typeface="Impact" pitchFamily="34" charset="0"/>
                  <a:ea typeface="微软雅黑" pitchFamily="34" charset="-122"/>
                  <a:cs typeface="宋体" pitchFamily="2" charset="-122"/>
                </a:rPr>
                <a:t>项目分析</a:t>
              </a:r>
              <a:endParaRPr lang="en-US" altLang="zh-CN" sz="24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 p14:presetBounceEnd="6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3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3" grpId="0" animBg="1"/>
          <p:bldP spid="17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762412" y="698957"/>
            <a:ext cx="6336000" cy="24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 绝大多数的书籍一般为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开，幅度较大，范围较广，如图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3-2-6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762412" y="1134379"/>
            <a:ext cx="5544000" cy="3842798"/>
            <a:chOff x="620206" y="1134379"/>
            <a:chExt cx="5544000" cy="3842798"/>
          </a:xfrm>
        </p:grpSpPr>
        <p:sp>
          <p:nvSpPr>
            <p:cNvPr id="16" name="矩形 15"/>
            <p:cNvSpPr/>
            <p:nvPr/>
          </p:nvSpPr>
          <p:spPr>
            <a:xfrm>
              <a:off x="2266509" y="4730956"/>
              <a:ext cx="21600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3-2-6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罗浩作品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206" y="1134379"/>
              <a:ext cx="5544000" cy="3426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24838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3BF3833-D392-8A5D-8BAB-50B35E683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21" y="842956"/>
            <a:ext cx="6840000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7798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F86D08D-C365-F971-F1E0-BF92CCF2A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12" y="986956"/>
            <a:ext cx="7696788" cy="361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28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970412" y="1368499"/>
            <a:ext cx="3672001" cy="261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 图片的特点。</a:t>
            </a: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社科类的书籍装帧范围较广，图片的使用不可一概而论，不能简单地概括为具象图片或者抽象图片，在设计时还应该考虑所用图片的品味，更需注意版权问题。</a:t>
            </a:r>
          </a:p>
          <a:p>
            <a:pPr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 文字的特点。</a:t>
            </a: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于社科类书籍设计的范围较广，一般情况下，在文字的选择上我们使用的文字，更倾向于“宋体、楷体”等。当然正如前文所说的那样，社科类涉猎范围较广，在字体的运用方面不可一概而论，更不能僵化、教条地只运用着两种字体，需因地制宜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413" y="986956"/>
            <a:ext cx="2346281" cy="347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0697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3994412" y="842956"/>
            <a:ext cx="4545039" cy="3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 页面框架。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步骤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：根据所给发稿单，了解书籍的开本。设定封面、书脊、封底的大小。根据发稿单的内容，有目的地选择相应的封面设计作品进行欣赏。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步骤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：根据所给发稿单的内容，选择相应的图片，根据设定好的设计风格选择图片并将图片进行相应的调整。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步骤 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：对封面文字标题进行设计，并且进行相关的版式调整。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步骤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：对书脊文字标题进行设计，并且进行相关的调整。书脊样式的设计一定要和书籍的封面设计保持一致。书脊和封面是一个整体（图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3-2-9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），如果设计风格不一致，或者设计风格不统一，会给读者带来歧义，影响到整个装帧设计效果的统一性，这样就破坏了书籍装帧设计的整体性和可识别性。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步骤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对封底进行设计，并且进行相关的版式设计。书籍是一个整体，同封面、书脊一样，封底设计同样应该受到重视。封面、书脊、封底不是单独的三个部分，需要一体考虑。书籍的封底设计同样是装帧设计的一部分，相对于封面而言，这一部分的设计辅助作用更强，主要在于烘托封面的设计氛围。虽然三部分都重要，但还是要区分重要地位和次要地位，做到主次分明。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412" y="1634956"/>
            <a:ext cx="2536322" cy="239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2245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AFAD0B5-F86D-DB35-35D4-82FE41178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12" y="986956"/>
            <a:ext cx="7696788" cy="361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81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F9C1E25-D88D-4CFA-F69A-DD92B2D3D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12" y="986956"/>
            <a:ext cx="7696788" cy="361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59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1605755" y="658179"/>
            <a:ext cx="2879958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）作品赏析</a:t>
            </a: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1605755" y="874079"/>
            <a:ext cx="2879958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欣赏如图所示的书籍封面设计。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413" y="1202957"/>
            <a:ext cx="3041801" cy="216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867" y="1202957"/>
            <a:ext cx="1613119" cy="216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044" y="1202957"/>
            <a:ext cx="1604690" cy="21782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412" y="3458699"/>
            <a:ext cx="2129000" cy="14882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0412" y="3458699"/>
            <a:ext cx="2147210" cy="14882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0622" y="3458699"/>
            <a:ext cx="2144182" cy="14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5945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7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592" y="842956"/>
            <a:ext cx="2706652" cy="18832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802" y="2875694"/>
            <a:ext cx="2438611" cy="181256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855" y="864071"/>
            <a:ext cx="3196557" cy="186136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593" y="2875694"/>
            <a:ext cx="3441521" cy="18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6770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-19333" y="-21044"/>
            <a:ext cx="2556000" cy="5159376"/>
          </a:xfrm>
          <a:custGeom>
            <a:avLst/>
            <a:gdLst>
              <a:gd name="T0" fmla="*/ 0 w 1624"/>
              <a:gd name="T1" fmla="*/ 0 h 3250"/>
              <a:gd name="T2" fmla="*/ 1624 w 1624"/>
              <a:gd name="T3" fmla="*/ 1625 h 3250"/>
              <a:gd name="T4" fmla="*/ 0 w 1624"/>
              <a:gd name="T5" fmla="*/ 3250 h 3250"/>
              <a:gd name="T6" fmla="*/ 0 w 1624"/>
              <a:gd name="T7" fmla="*/ 0 h 3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24" h="3250">
                <a:moveTo>
                  <a:pt x="0" y="0"/>
                </a:moveTo>
                <a:lnTo>
                  <a:pt x="1624" y="1625"/>
                </a:lnTo>
                <a:lnTo>
                  <a:pt x="0" y="325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/>
            <a:srcRect/>
            <a:stretch>
              <a:fillRect/>
            </a:stretch>
          </a:blipFill>
          <a:ln w="1270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-19333" y="2120494"/>
            <a:ext cx="438938" cy="87630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 bwMode="auto">
          <a:xfrm>
            <a:off x="1946428" y="1549738"/>
            <a:ext cx="580472" cy="1158916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2202798" y="2076853"/>
            <a:ext cx="471804" cy="94530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4507590" y="2036013"/>
            <a:ext cx="33990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感谢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各位观看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4270998" y="2675012"/>
            <a:ext cx="2675414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菱形 10"/>
          <p:cNvSpPr/>
          <p:nvPr/>
        </p:nvSpPr>
        <p:spPr>
          <a:xfrm>
            <a:off x="1016315" y="3152427"/>
            <a:ext cx="2034712" cy="2034712"/>
          </a:xfrm>
          <a:prstGeom prst="diamond">
            <a:avLst/>
          </a:prstGeom>
          <a:blipFill>
            <a:blip r:embed="rId3" cstate="print"/>
            <a:srcRect/>
            <a:stretch>
              <a:fillRect r="3"/>
            </a:stretch>
          </a:blip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菱形 11"/>
          <p:cNvSpPr/>
          <p:nvPr/>
        </p:nvSpPr>
        <p:spPr>
          <a:xfrm>
            <a:off x="-37588" y="4214034"/>
            <a:ext cx="2034712" cy="2034712"/>
          </a:xfrm>
          <a:prstGeom prst="diamond">
            <a:avLst/>
          </a:prstGeom>
          <a:solidFill>
            <a:schemeClr val="accent2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菱形 14"/>
          <p:cNvSpPr/>
          <p:nvPr/>
        </p:nvSpPr>
        <p:spPr>
          <a:xfrm>
            <a:off x="2070761" y="4214034"/>
            <a:ext cx="2034712" cy="2034712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124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3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3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grpId="0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6667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6" grpId="0"/>
      <p:bldP spid="19" grpId="0" animBg="1"/>
      <p:bldP spid="11" grpId="0" animBg="1"/>
      <p:bldP spid="12" grpId="0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6622" y="5"/>
            <a:ext cx="4859790" cy="5141913"/>
          </a:xfrm>
          <a:custGeom>
            <a:avLst/>
            <a:gdLst/>
            <a:ahLst/>
            <a:cxnLst/>
            <a:rect l="l" t="t" r="r" b="b"/>
            <a:pathLst>
              <a:path w="6003587" h="5141913">
                <a:moveTo>
                  <a:pt x="5065968" y="0"/>
                </a:moveTo>
                <a:lnTo>
                  <a:pt x="6003587" y="0"/>
                </a:lnTo>
                <a:lnTo>
                  <a:pt x="6003587" y="1361228"/>
                </a:lnTo>
                <a:lnTo>
                  <a:pt x="2278743" y="5141913"/>
                </a:lnTo>
                <a:lnTo>
                  <a:pt x="0" y="514191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392008" y="351431"/>
            <a:ext cx="12824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项目工作单</a:t>
            </a:r>
            <a:endParaRPr lang="en-US" altLang="zh-CN" sz="2000" b="1" dirty="0">
              <a:solidFill>
                <a:schemeClr val="accent1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9" name="Freeform 9"/>
          <p:cNvSpPr/>
          <p:nvPr/>
        </p:nvSpPr>
        <p:spPr bwMode="auto">
          <a:xfrm>
            <a:off x="8025418" y="407530"/>
            <a:ext cx="434361" cy="87028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8"/>
          <p:cNvSpPr/>
          <p:nvPr/>
        </p:nvSpPr>
        <p:spPr bwMode="auto">
          <a:xfrm>
            <a:off x="8845810" y="2314577"/>
            <a:ext cx="256830" cy="512760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392" y="1318412"/>
            <a:ext cx="6174020" cy="30178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3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3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9" grpId="0" animBg="1"/>
      <p:bldP spid="9" grpId="1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9" b="5284"/>
          <a:stretch/>
        </p:blipFill>
        <p:spPr>
          <a:xfrm>
            <a:off x="1114412" y="330"/>
            <a:ext cx="6912000" cy="516262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142207" y="-1"/>
            <a:ext cx="6884207" cy="5141914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2190420" y="3722957"/>
            <a:ext cx="27186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任务一  设计社科类书籍</a:t>
            </a:r>
          </a:p>
        </p:txBody>
      </p:sp>
      <p:sp>
        <p:nvSpPr>
          <p:cNvPr id="6" name="Freeform 9"/>
          <p:cNvSpPr/>
          <p:nvPr/>
        </p:nvSpPr>
        <p:spPr bwMode="auto">
          <a:xfrm>
            <a:off x="5005434" y="3816686"/>
            <a:ext cx="68979" cy="138203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2046402" y="3674892"/>
            <a:ext cx="0" cy="42324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/>
          <p:cNvGrpSpPr/>
          <p:nvPr/>
        </p:nvGrpSpPr>
        <p:grpSpPr>
          <a:xfrm>
            <a:off x="1491689" y="3731420"/>
            <a:ext cx="396306" cy="319798"/>
            <a:chOff x="-3743325" y="2247900"/>
            <a:chExt cx="822326" cy="663576"/>
          </a:xfrm>
          <a:solidFill>
            <a:schemeClr val="bg1"/>
          </a:solidFill>
        </p:grpSpPr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-3743325" y="2247900"/>
              <a:ext cx="588963" cy="660400"/>
            </a:xfrm>
            <a:custGeom>
              <a:avLst/>
              <a:gdLst>
                <a:gd name="T0" fmla="*/ 156 w 157"/>
                <a:gd name="T1" fmla="*/ 168 h 176"/>
                <a:gd name="T2" fmla="*/ 100 w 157"/>
                <a:gd name="T3" fmla="*/ 96 h 176"/>
                <a:gd name="T4" fmla="*/ 102 w 157"/>
                <a:gd name="T5" fmla="*/ 94 h 176"/>
                <a:gd name="T6" fmla="*/ 108 w 157"/>
                <a:gd name="T7" fmla="*/ 90 h 176"/>
                <a:gd name="T8" fmla="*/ 114 w 157"/>
                <a:gd name="T9" fmla="*/ 86 h 176"/>
                <a:gd name="T10" fmla="*/ 121 w 157"/>
                <a:gd name="T11" fmla="*/ 77 h 176"/>
                <a:gd name="T12" fmla="*/ 123 w 157"/>
                <a:gd name="T13" fmla="*/ 72 h 176"/>
                <a:gd name="T14" fmla="*/ 124 w 157"/>
                <a:gd name="T15" fmla="*/ 71 h 176"/>
                <a:gd name="T16" fmla="*/ 128 w 157"/>
                <a:gd name="T17" fmla="*/ 50 h 176"/>
                <a:gd name="T18" fmla="*/ 78 w 157"/>
                <a:gd name="T19" fmla="*/ 0 h 176"/>
                <a:gd name="T20" fmla="*/ 78 w 157"/>
                <a:gd name="T21" fmla="*/ 0 h 176"/>
                <a:gd name="T22" fmla="*/ 78 w 157"/>
                <a:gd name="T23" fmla="*/ 0 h 176"/>
                <a:gd name="T24" fmla="*/ 28 w 157"/>
                <a:gd name="T25" fmla="*/ 50 h 176"/>
                <a:gd name="T26" fmla="*/ 56 w 157"/>
                <a:gd name="T27" fmla="*/ 96 h 176"/>
                <a:gd name="T28" fmla="*/ 0 w 157"/>
                <a:gd name="T29" fmla="*/ 168 h 176"/>
                <a:gd name="T30" fmla="*/ 0 w 157"/>
                <a:gd name="T31" fmla="*/ 169 h 176"/>
                <a:gd name="T32" fmla="*/ 0 w 157"/>
                <a:gd name="T33" fmla="*/ 169 h 176"/>
                <a:gd name="T34" fmla="*/ 1 w 157"/>
                <a:gd name="T35" fmla="*/ 172 h 176"/>
                <a:gd name="T36" fmla="*/ 7 w 157"/>
                <a:gd name="T37" fmla="*/ 176 h 176"/>
                <a:gd name="T38" fmla="*/ 13 w 157"/>
                <a:gd name="T39" fmla="*/ 172 h 176"/>
                <a:gd name="T40" fmla="*/ 13 w 157"/>
                <a:gd name="T41" fmla="*/ 170 h 176"/>
                <a:gd name="T42" fmla="*/ 14 w 157"/>
                <a:gd name="T43" fmla="*/ 169 h 176"/>
                <a:gd name="T44" fmla="*/ 13 w 157"/>
                <a:gd name="T45" fmla="*/ 168 h 176"/>
                <a:gd name="T46" fmla="*/ 13 w 157"/>
                <a:gd name="T47" fmla="*/ 165 h 176"/>
                <a:gd name="T48" fmla="*/ 14 w 157"/>
                <a:gd name="T49" fmla="*/ 163 h 176"/>
                <a:gd name="T50" fmla="*/ 14 w 157"/>
                <a:gd name="T51" fmla="*/ 163 h 176"/>
                <a:gd name="T52" fmla="*/ 39 w 157"/>
                <a:gd name="T53" fmla="*/ 119 h 176"/>
                <a:gd name="T54" fmla="*/ 40 w 157"/>
                <a:gd name="T55" fmla="*/ 119 h 176"/>
                <a:gd name="T56" fmla="*/ 40 w 157"/>
                <a:gd name="T57" fmla="*/ 119 h 176"/>
                <a:gd name="T58" fmla="*/ 68 w 157"/>
                <a:gd name="T59" fmla="*/ 107 h 176"/>
                <a:gd name="T60" fmla="*/ 68 w 157"/>
                <a:gd name="T61" fmla="*/ 106 h 176"/>
                <a:gd name="T62" fmla="*/ 73 w 157"/>
                <a:gd name="T63" fmla="*/ 106 h 176"/>
                <a:gd name="T64" fmla="*/ 77 w 157"/>
                <a:gd name="T65" fmla="*/ 106 h 176"/>
                <a:gd name="T66" fmla="*/ 78 w 157"/>
                <a:gd name="T67" fmla="*/ 106 h 176"/>
                <a:gd name="T68" fmla="*/ 85 w 157"/>
                <a:gd name="T69" fmla="*/ 106 h 176"/>
                <a:gd name="T70" fmla="*/ 85 w 157"/>
                <a:gd name="T71" fmla="*/ 106 h 176"/>
                <a:gd name="T72" fmla="*/ 143 w 157"/>
                <a:gd name="T73" fmla="*/ 163 h 176"/>
                <a:gd name="T74" fmla="*/ 143 w 157"/>
                <a:gd name="T75" fmla="*/ 163 h 176"/>
                <a:gd name="T76" fmla="*/ 143 w 157"/>
                <a:gd name="T77" fmla="*/ 165 h 176"/>
                <a:gd name="T78" fmla="*/ 143 w 157"/>
                <a:gd name="T79" fmla="*/ 168 h 176"/>
                <a:gd name="T80" fmla="*/ 143 w 157"/>
                <a:gd name="T81" fmla="*/ 169 h 176"/>
                <a:gd name="T82" fmla="*/ 143 w 157"/>
                <a:gd name="T83" fmla="*/ 170 h 176"/>
                <a:gd name="T84" fmla="*/ 143 w 157"/>
                <a:gd name="T85" fmla="*/ 172 h 176"/>
                <a:gd name="T86" fmla="*/ 150 w 157"/>
                <a:gd name="T87" fmla="*/ 176 h 176"/>
                <a:gd name="T88" fmla="*/ 156 w 157"/>
                <a:gd name="T89" fmla="*/ 172 h 176"/>
                <a:gd name="T90" fmla="*/ 157 w 157"/>
                <a:gd name="T91" fmla="*/ 169 h 176"/>
                <a:gd name="T92" fmla="*/ 157 w 157"/>
                <a:gd name="T93" fmla="*/ 169 h 176"/>
                <a:gd name="T94" fmla="*/ 156 w 157"/>
                <a:gd name="T95" fmla="*/ 168 h 176"/>
                <a:gd name="T96" fmla="*/ 41 w 157"/>
                <a:gd name="T97" fmla="*/ 50 h 176"/>
                <a:gd name="T98" fmla="*/ 78 w 157"/>
                <a:gd name="T99" fmla="*/ 13 h 176"/>
                <a:gd name="T100" fmla="*/ 115 w 157"/>
                <a:gd name="T101" fmla="*/ 50 h 176"/>
                <a:gd name="T102" fmla="*/ 78 w 157"/>
                <a:gd name="T103" fmla="*/ 87 h 176"/>
                <a:gd name="T104" fmla="*/ 41 w 157"/>
                <a:gd name="T105" fmla="*/ 5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7" h="176">
                  <a:moveTo>
                    <a:pt x="156" y="168"/>
                  </a:moveTo>
                  <a:cubicBezTo>
                    <a:pt x="155" y="134"/>
                    <a:pt x="132" y="105"/>
                    <a:pt x="100" y="96"/>
                  </a:cubicBezTo>
                  <a:cubicBezTo>
                    <a:pt x="101" y="95"/>
                    <a:pt x="102" y="94"/>
                    <a:pt x="102" y="94"/>
                  </a:cubicBezTo>
                  <a:cubicBezTo>
                    <a:pt x="104" y="93"/>
                    <a:pt x="108" y="91"/>
                    <a:pt x="108" y="90"/>
                  </a:cubicBezTo>
                  <a:cubicBezTo>
                    <a:pt x="110" y="89"/>
                    <a:pt x="113" y="86"/>
                    <a:pt x="114" y="86"/>
                  </a:cubicBezTo>
                  <a:cubicBezTo>
                    <a:pt x="115" y="84"/>
                    <a:pt x="120" y="78"/>
                    <a:pt x="121" y="77"/>
                  </a:cubicBezTo>
                  <a:cubicBezTo>
                    <a:pt x="122" y="75"/>
                    <a:pt x="123" y="74"/>
                    <a:pt x="123" y="72"/>
                  </a:cubicBezTo>
                  <a:cubicBezTo>
                    <a:pt x="124" y="72"/>
                    <a:pt x="124" y="71"/>
                    <a:pt x="124" y="71"/>
                  </a:cubicBezTo>
                  <a:cubicBezTo>
                    <a:pt x="127" y="65"/>
                    <a:pt x="128" y="58"/>
                    <a:pt x="128" y="50"/>
                  </a:cubicBezTo>
                  <a:cubicBezTo>
                    <a:pt x="128" y="23"/>
                    <a:pt x="106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51" y="0"/>
                    <a:pt x="28" y="23"/>
                    <a:pt x="28" y="50"/>
                  </a:cubicBezTo>
                  <a:cubicBezTo>
                    <a:pt x="28" y="70"/>
                    <a:pt x="40" y="87"/>
                    <a:pt x="56" y="96"/>
                  </a:cubicBezTo>
                  <a:cubicBezTo>
                    <a:pt x="25" y="105"/>
                    <a:pt x="1" y="134"/>
                    <a:pt x="0" y="168"/>
                  </a:cubicBezTo>
                  <a:cubicBezTo>
                    <a:pt x="0" y="168"/>
                    <a:pt x="0" y="169"/>
                    <a:pt x="0" y="16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170"/>
                    <a:pt x="0" y="171"/>
                    <a:pt x="1" y="172"/>
                  </a:cubicBezTo>
                  <a:cubicBezTo>
                    <a:pt x="2" y="174"/>
                    <a:pt x="4" y="176"/>
                    <a:pt x="7" y="176"/>
                  </a:cubicBezTo>
                  <a:cubicBezTo>
                    <a:pt x="10" y="176"/>
                    <a:pt x="12" y="174"/>
                    <a:pt x="13" y="172"/>
                  </a:cubicBezTo>
                  <a:cubicBezTo>
                    <a:pt x="13" y="171"/>
                    <a:pt x="13" y="170"/>
                    <a:pt x="13" y="170"/>
                  </a:cubicBezTo>
                  <a:cubicBezTo>
                    <a:pt x="13" y="169"/>
                    <a:pt x="14" y="169"/>
                    <a:pt x="14" y="169"/>
                  </a:cubicBezTo>
                  <a:cubicBezTo>
                    <a:pt x="14" y="168"/>
                    <a:pt x="13" y="168"/>
                    <a:pt x="13" y="168"/>
                  </a:cubicBezTo>
                  <a:cubicBezTo>
                    <a:pt x="13" y="167"/>
                    <a:pt x="13" y="166"/>
                    <a:pt x="13" y="165"/>
                  </a:cubicBezTo>
                  <a:cubicBezTo>
                    <a:pt x="13" y="164"/>
                    <a:pt x="14" y="164"/>
                    <a:pt x="14" y="163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6" y="145"/>
                    <a:pt x="25" y="130"/>
                    <a:pt x="39" y="119"/>
                  </a:cubicBezTo>
                  <a:cubicBezTo>
                    <a:pt x="39" y="119"/>
                    <a:pt x="39" y="119"/>
                    <a:pt x="40" y="119"/>
                  </a:cubicBezTo>
                  <a:cubicBezTo>
                    <a:pt x="40" y="119"/>
                    <a:pt x="40" y="119"/>
                    <a:pt x="40" y="119"/>
                  </a:cubicBezTo>
                  <a:cubicBezTo>
                    <a:pt x="48" y="113"/>
                    <a:pt x="57" y="108"/>
                    <a:pt x="68" y="107"/>
                  </a:cubicBezTo>
                  <a:cubicBezTo>
                    <a:pt x="68" y="107"/>
                    <a:pt x="68" y="106"/>
                    <a:pt x="68" y="106"/>
                  </a:cubicBezTo>
                  <a:cubicBezTo>
                    <a:pt x="70" y="106"/>
                    <a:pt x="71" y="106"/>
                    <a:pt x="73" y="106"/>
                  </a:cubicBezTo>
                  <a:cubicBezTo>
                    <a:pt x="74" y="106"/>
                    <a:pt x="75" y="106"/>
                    <a:pt x="77" y="106"/>
                  </a:cubicBezTo>
                  <a:cubicBezTo>
                    <a:pt x="77" y="106"/>
                    <a:pt x="78" y="106"/>
                    <a:pt x="78" y="106"/>
                  </a:cubicBezTo>
                  <a:cubicBezTo>
                    <a:pt x="80" y="106"/>
                    <a:pt x="83" y="106"/>
                    <a:pt x="85" y="106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115" y="109"/>
                    <a:pt x="139" y="133"/>
                    <a:pt x="143" y="163"/>
                  </a:cubicBezTo>
                  <a:cubicBezTo>
                    <a:pt x="143" y="163"/>
                    <a:pt x="143" y="163"/>
                    <a:pt x="143" y="163"/>
                  </a:cubicBezTo>
                  <a:cubicBezTo>
                    <a:pt x="143" y="164"/>
                    <a:pt x="143" y="164"/>
                    <a:pt x="143" y="165"/>
                  </a:cubicBezTo>
                  <a:cubicBezTo>
                    <a:pt x="143" y="166"/>
                    <a:pt x="143" y="167"/>
                    <a:pt x="143" y="168"/>
                  </a:cubicBez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3" y="169"/>
                    <a:pt x="143" y="170"/>
                  </a:cubicBezTo>
                  <a:cubicBezTo>
                    <a:pt x="143" y="170"/>
                    <a:pt x="143" y="171"/>
                    <a:pt x="143" y="172"/>
                  </a:cubicBezTo>
                  <a:cubicBezTo>
                    <a:pt x="145" y="174"/>
                    <a:pt x="147" y="176"/>
                    <a:pt x="150" y="176"/>
                  </a:cubicBezTo>
                  <a:cubicBezTo>
                    <a:pt x="152" y="176"/>
                    <a:pt x="155" y="174"/>
                    <a:pt x="156" y="172"/>
                  </a:cubicBezTo>
                  <a:cubicBezTo>
                    <a:pt x="156" y="171"/>
                    <a:pt x="156" y="170"/>
                    <a:pt x="157" y="169"/>
                  </a:cubicBezTo>
                  <a:cubicBezTo>
                    <a:pt x="157" y="169"/>
                    <a:pt x="157" y="169"/>
                    <a:pt x="157" y="169"/>
                  </a:cubicBezTo>
                  <a:cubicBezTo>
                    <a:pt x="157" y="169"/>
                    <a:pt x="157" y="168"/>
                    <a:pt x="156" y="168"/>
                  </a:cubicBezTo>
                  <a:close/>
                  <a:moveTo>
                    <a:pt x="41" y="50"/>
                  </a:moveTo>
                  <a:cubicBezTo>
                    <a:pt x="41" y="30"/>
                    <a:pt x="58" y="13"/>
                    <a:pt x="78" y="13"/>
                  </a:cubicBezTo>
                  <a:cubicBezTo>
                    <a:pt x="99" y="13"/>
                    <a:pt x="115" y="30"/>
                    <a:pt x="115" y="50"/>
                  </a:cubicBezTo>
                  <a:cubicBezTo>
                    <a:pt x="115" y="71"/>
                    <a:pt x="99" y="87"/>
                    <a:pt x="78" y="87"/>
                  </a:cubicBezTo>
                  <a:cubicBezTo>
                    <a:pt x="58" y="87"/>
                    <a:pt x="41" y="71"/>
                    <a:pt x="4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8"/>
            <p:cNvSpPr/>
            <p:nvPr/>
          </p:nvSpPr>
          <p:spPr bwMode="auto">
            <a:xfrm>
              <a:off x="-3236912" y="2255838"/>
              <a:ext cx="315913" cy="655638"/>
            </a:xfrm>
            <a:custGeom>
              <a:avLst/>
              <a:gdLst>
                <a:gd name="T0" fmla="*/ 84 w 84"/>
                <a:gd name="T1" fmla="*/ 168 h 175"/>
                <a:gd name="T2" fmla="*/ 28 w 84"/>
                <a:gd name="T3" fmla="*/ 95 h 175"/>
                <a:gd name="T4" fmla="*/ 56 w 84"/>
                <a:gd name="T5" fmla="*/ 50 h 175"/>
                <a:gd name="T6" fmla="*/ 6 w 84"/>
                <a:gd name="T7" fmla="*/ 0 h 175"/>
                <a:gd name="T8" fmla="*/ 6 w 84"/>
                <a:gd name="T9" fmla="*/ 0 h 175"/>
                <a:gd name="T10" fmla="*/ 0 w 84"/>
                <a:gd name="T11" fmla="*/ 7 h 175"/>
                <a:gd name="T12" fmla="*/ 6 w 84"/>
                <a:gd name="T13" fmla="*/ 13 h 175"/>
                <a:gd name="T14" fmla="*/ 6 w 84"/>
                <a:gd name="T15" fmla="*/ 13 h 175"/>
                <a:gd name="T16" fmla="*/ 7 w 84"/>
                <a:gd name="T17" fmla="*/ 13 h 175"/>
                <a:gd name="T18" fmla="*/ 7 w 84"/>
                <a:gd name="T19" fmla="*/ 13 h 175"/>
                <a:gd name="T20" fmla="*/ 7 w 84"/>
                <a:gd name="T21" fmla="*/ 13 h 175"/>
                <a:gd name="T22" fmla="*/ 43 w 84"/>
                <a:gd name="T23" fmla="*/ 50 h 175"/>
                <a:gd name="T24" fmla="*/ 10 w 84"/>
                <a:gd name="T25" fmla="*/ 89 h 175"/>
                <a:gd name="T26" fmla="*/ 10 w 84"/>
                <a:gd name="T27" fmla="*/ 89 h 175"/>
                <a:gd name="T28" fmla="*/ 6 w 84"/>
                <a:gd name="T29" fmla="*/ 91 h 175"/>
                <a:gd name="T30" fmla="*/ 3 w 84"/>
                <a:gd name="T31" fmla="*/ 97 h 175"/>
                <a:gd name="T32" fmla="*/ 6 w 84"/>
                <a:gd name="T33" fmla="*/ 103 h 175"/>
                <a:gd name="T34" fmla="*/ 12 w 84"/>
                <a:gd name="T35" fmla="*/ 106 h 175"/>
                <a:gd name="T36" fmla="*/ 12 w 84"/>
                <a:gd name="T37" fmla="*/ 106 h 175"/>
                <a:gd name="T38" fmla="*/ 12 w 84"/>
                <a:gd name="T39" fmla="*/ 106 h 175"/>
                <a:gd name="T40" fmla="*/ 16 w 84"/>
                <a:gd name="T41" fmla="*/ 106 h 175"/>
                <a:gd name="T42" fmla="*/ 17 w 84"/>
                <a:gd name="T43" fmla="*/ 106 h 175"/>
                <a:gd name="T44" fmla="*/ 45 w 84"/>
                <a:gd name="T45" fmla="*/ 118 h 175"/>
                <a:gd name="T46" fmla="*/ 45 w 84"/>
                <a:gd name="T47" fmla="*/ 118 h 175"/>
                <a:gd name="T48" fmla="*/ 46 w 84"/>
                <a:gd name="T49" fmla="*/ 119 h 175"/>
                <a:gd name="T50" fmla="*/ 71 w 84"/>
                <a:gd name="T51" fmla="*/ 163 h 175"/>
                <a:gd name="T52" fmla="*/ 71 w 84"/>
                <a:gd name="T53" fmla="*/ 163 h 175"/>
                <a:gd name="T54" fmla="*/ 71 w 84"/>
                <a:gd name="T55" fmla="*/ 165 h 175"/>
                <a:gd name="T56" fmla="*/ 71 w 84"/>
                <a:gd name="T57" fmla="*/ 168 h 175"/>
                <a:gd name="T58" fmla="*/ 71 w 84"/>
                <a:gd name="T59" fmla="*/ 168 h 175"/>
                <a:gd name="T60" fmla="*/ 71 w 84"/>
                <a:gd name="T61" fmla="*/ 169 h 175"/>
                <a:gd name="T62" fmla="*/ 71 w 84"/>
                <a:gd name="T63" fmla="*/ 171 h 175"/>
                <a:gd name="T64" fmla="*/ 78 w 84"/>
                <a:gd name="T65" fmla="*/ 175 h 175"/>
                <a:gd name="T66" fmla="*/ 84 w 84"/>
                <a:gd name="T67" fmla="*/ 171 h 175"/>
                <a:gd name="T68" fmla="*/ 84 w 84"/>
                <a:gd name="T69" fmla="*/ 169 h 175"/>
                <a:gd name="T70" fmla="*/ 84 w 84"/>
                <a:gd name="T71" fmla="*/ 168 h 175"/>
                <a:gd name="T72" fmla="*/ 84 w 84"/>
                <a:gd name="T73" fmla="*/ 168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4" h="175">
                  <a:moveTo>
                    <a:pt x="84" y="168"/>
                  </a:moveTo>
                  <a:cubicBezTo>
                    <a:pt x="83" y="133"/>
                    <a:pt x="60" y="105"/>
                    <a:pt x="28" y="95"/>
                  </a:cubicBezTo>
                  <a:cubicBezTo>
                    <a:pt x="45" y="87"/>
                    <a:pt x="56" y="70"/>
                    <a:pt x="56" y="50"/>
                  </a:cubicBezTo>
                  <a:cubicBezTo>
                    <a:pt x="56" y="22"/>
                    <a:pt x="34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27" y="14"/>
                    <a:pt x="43" y="30"/>
                    <a:pt x="43" y="50"/>
                  </a:cubicBezTo>
                  <a:cubicBezTo>
                    <a:pt x="43" y="69"/>
                    <a:pt x="29" y="86"/>
                    <a:pt x="10" y="89"/>
                  </a:cubicBezTo>
                  <a:cubicBezTo>
                    <a:pt x="10" y="89"/>
                    <a:pt x="10" y="89"/>
                    <a:pt x="10" y="89"/>
                  </a:cubicBezTo>
                  <a:cubicBezTo>
                    <a:pt x="9" y="89"/>
                    <a:pt x="7" y="90"/>
                    <a:pt x="6" y="91"/>
                  </a:cubicBezTo>
                  <a:cubicBezTo>
                    <a:pt x="4" y="93"/>
                    <a:pt x="3" y="95"/>
                    <a:pt x="3" y="97"/>
                  </a:cubicBezTo>
                  <a:cubicBezTo>
                    <a:pt x="3" y="100"/>
                    <a:pt x="4" y="102"/>
                    <a:pt x="6" y="103"/>
                  </a:cubicBezTo>
                  <a:cubicBezTo>
                    <a:pt x="8" y="105"/>
                    <a:pt x="10" y="105"/>
                    <a:pt x="12" y="106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3" y="106"/>
                    <a:pt x="15" y="106"/>
                    <a:pt x="16" y="106"/>
                  </a:cubicBezTo>
                  <a:cubicBezTo>
                    <a:pt x="16" y="106"/>
                    <a:pt x="17" y="106"/>
                    <a:pt x="17" y="106"/>
                  </a:cubicBezTo>
                  <a:cubicBezTo>
                    <a:pt x="27" y="108"/>
                    <a:pt x="37" y="112"/>
                    <a:pt x="45" y="118"/>
                  </a:cubicBezTo>
                  <a:cubicBezTo>
                    <a:pt x="45" y="118"/>
                    <a:pt x="45" y="118"/>
                    <a:pt x="45" y="118"/>
                  </a:cubicBezTo>
                  <a:cubicBezTo>
                    <a:pt x="45" y="118"/>
                    <a:pt x="45" y="119"/>
                    <a:pt x="46" y="119"/>
                  </a:cubicBezTo>
                  <a:cubicBezTo>
                    <a:pt x="59" y="129"/>
                    <a:pt x="69" y="145"/>
                    <a:pt x="71" y="163"/>
                  </a:cubicBezTo>
                  <a:cubicBezTo>
                    <a:pt x="71" y="163"/>
                    <a:pt x="71" y="163"/>
                    <a:pt x="71" y="163"/>
                  </a:cubicBezTo>
                  <a:cubicBezTo>
                    <a:pt x="71" y="163"/>
                    <a:pt x="71" y="164"/>
                    <a:pt x="71" y="165"/>
                  </a:cubicBezTo>
                  <a:cubicBezTo>
                    <a:pt x="71" y="166"/>
                    <a:pt x="71" y="167"/>
                    <a:pt x="71" y="168"/>
                  </a:cubicBezTo>
                  <a:cubicBezTo>
                    <a:pt x="71" y="168"/>
                    <a:pt x="71" y="168"/>
                    <a:pt x="71" y="168"/>
                  </a:cubicBezTo>
                  <a:cubicBezTo>
                    <a:pt x="71" y="169"/>
                    <a:pt x="71" y="169"/>
                    <a:pt x="71" y="169"/>
                  </a:cubicBezTo>
                  <a:cubicBezTo>
                    <a:pt x="71" y="170"/>
                    <a:pt x="71" y="171"/>
                    <a:pt x="71" y="171"/>
                  </a:cubicBezTo>
                  <a:cubicBezTo>
                    <a:pt x="72" y="174"/>
                    <a:pt x="75" y="175"/>
                    <a:pt x="78" y="175"/>
                  </a:cubicBezTo>
                  <a:cubicBezTo>
                    <a:pt x="80" y="175"/>
                    <a:pt x="83" y="174"/>
                    <a:pt x="84" y="171"/>
                  </a:cubicBezTo>
                  <a:cubicBezTo>
                    <a:pt x="84" y="171"/>
                    <a:pt x="84" y="170"/>
                    <a:pt x="84" y="169"/>
                  </a:cubicBezTo>
                  <a:cubicBezTo>
                    <a:pt x="84" y="169"/>
                    <a:pt x="84" y="169"/>
                    <a:pt x="84" y="168"/>
                  </a:cubicBezTo>
                  <a:cubicBezTo>
                    <a:pt x="84" y="168"/>
                    <a:pt x="84" y="168"/>
                    <a:pt x="84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9"/>
            <p:cNvSpPr/>
            <p:nvPr/>
          </p:nvSpPr>
          <p:spPr bwMode="auto">
            <a:xfrm>
              <a:off x="-3190875" y="26527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3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909410" y="1202956"/>
            <a:ext cx="3312116" cy="2952184"/>
          </a:xfrm>
          <a:prstGeom prst="rect">
            <a:avLst/>
          </a:prstGeom>
          <a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项目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826412" y="1971376"/>
            <a:ext cx="3415491" cy="135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社科类书籍是书籍装帧中多种类之中的一种，有着独特的设计风格和设计要求，在本章中我们将学习社科类书籍设计的设计方法，同时穿插书籍设计的纸张开本等设计知识。为日后进一步深造和创作奠定必备的设计基本功和良好的艺术感受。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0" grpId="0" animBg="1"/>
      <p:bldP spid="10" grpId="1" animBg="1"/>
      <p:bldP spid="11" grpId="0" animBg="1"/>
      <p:bldP spid="11" grpId="1" animBg="1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497962" y="194695"/>
            <a:ext cx="31338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活动</a:t>
            </a:r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1  </a:t>
            </a: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设计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社科类书籍封面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6" name="菱形 15"/>
          <p:cNvSpPr/>
          <p:nvPr/>
        </p:nvSpPr>
        <p:spPr>
          <a:xfrm>
            <a:off x="1142206" y="1318492"/>
            <a:ext cx="3224066" cy="3224066"/>
          </a:xfrm>
          <a:prstGeom prst="diamond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9"/>
          <p:cNvSpPr/>
          <p:nvPr/>
        </p:nvSpPr>
        <p:spPr bwMode="auto">
          <a:xfrm>
            <a:off x="3978376" y="2374179"/>
            <a:ext cx="268784" cy="53853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/>
          </a:p>
        </p:txBody>
      </p:sp>
      <p:sp>
        <p:nvSpPr>
          <p:cNvPr id="18" name="Freeform 9"/>
          <p:cNvSpPr/>
          <p:nvPr/>
        </p:nvSpPr>
        <p:spPr bwMode="auto">
          <a:xfrm>
            <a:off x="2295857" y="3939112"/>
            <a:ext cx="268784" cy="53853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29" name="直接连接符 28"/>
          <p:cNvCxnSpPr/>
          <p:nvPr/>
        </p:nvCxnSpPr>
        <p:spPr>
          <a:xfrm>
            <a:off x="3362292" y="1162785"/>
            <a:ext cx="3979132" cy="3979132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3790036" y="1581288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4069831" y="1510708"/>
            <a:ext cx="7562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2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活动描述</a:t>
            </a:r>
          </a:p>
        </p:txBody>
      </p:sp>
      <p:sp>
        <p:nvSpPr>
          <p:cNvPr id="30" name="椭圆 29"/>
          <p:cNvSpPr/>
          <p:nvPr/>
        </p:nvSpPr>
        <p:spPr>
          <a:xfrm>
            <a:off x="4501880" y="2294807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32" name="Rectangle 20"/>
          <p:cNvSpPr>
            <a:spLocks noChangeArrowheads="1"/>
          </p:cNvSpPr>
          <p:nvPr/>
        </p:nvSpPr>
        <p:spPr bwMode="auto">
          <a:xfrm>
            <a:off x="4781670" y="2232684"/>
            <a:ext cx="108835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2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工作环境</a:t>
            </a:r>
          </a:p>
        </p:txBody>
      </p:sp>
      <p:sp>
        <p:nvSpPr>
          <p:cNvPr id="35" name="椭圆 34"/>
          <p:cNvSpPr/>
          <p:nvPr/>
        </p:nvSpPr>
        <p:spPr>
          <a:xfrm>
            <a:off x="5221390" y="3011932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37" name="Rectangle 20"/>
          <p:cNvSpPr>
            <a:spLocks noChangeArrowheads="1"/>
          </p:cNvSpPr>
          <p:nvPr/>
        </p:nvSpPr>
        <p:spPr bwMode="auto">
          <a:xfrm>
            <a:off x="5501185" y="2962740"/>
            <a:ext cx="20244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2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相关知识</a:t>
            </a:r>
          </a:p>
        </p:txBody>
      </p:sp>
      <p:sp>
        <p:nvSpPr>
          <p:cNvPr id="39" name="椭圆 38"/>
          <p:cNvSpPr/>
          <p:nvPr/>
        </p:nvSpPr>
        <p:spPr>
          <a:xfrm>
            <a:off x="5938158" y="3729623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1" name="Rectangle 20"/>
          <p:cNvSpPr>
            <a:spLocks noChangeArrowheads="1"/>
          </p:cNvSpPr>
          <p:nvPr/>
        </p:nvSpPr>
        <p:spPr bwMode="auto">
          <a:xfrm>
            <a:off x="6217952" y="3680432"/>
            <a:ext cx="20244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2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活动实施</a:t>
            </a:r>
          </a:p>
        </p:txBody>
      </p:sp>
      <p:sp>
        <p:nvSpPr>
          <p:cNvPr id="25" name="Freeform 7"/>
          <p:cNvSpPr/>
          <p:nvPr/>
        </p:nvSpPr>
        <p:spPr bwMode="auto">
          <a:xfrm>
            <a:off x="1505620" y="2572938"/>
            <a:ext cx="358230" cy="715174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3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3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3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5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5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5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/>
      <p:bldP spid="16" grpId="0" animBg="1"/>
      <p:bldP spid="17" grpId="0" animBg="1"/>
      <p:bldP spid="17" grpId="1" animBg="1"/>
      <p:bldP spid="18" grpId="0" animBg="1"/>
      <p:bldP spid="18" grpId="1" animBg="1"/>
      <p:bldP spid="22" grpId="0" animBg="1"/>
      <p:bldP spid="24" grpId="0"/>
      <p:bldP spid="30" grpId="0" animBg="1"/>
      <p:bldP spid="32" grpId="0"/>
      <p:bldP spid="35" grpId="0" animBg="1"/>
      <p:bldP spid="37" grpId="0"/>
      <p:bldP spid="39" grpId="0" animBg="1"/>
      <p:bldP spid="41" grpId="0"/>
      <p:bldP spid="25" grpId="0" animBg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1"/>
          <p:cNvSpPr/>
          <p:nvPr/>
        </p:nvSpPr>
        <p:spPr>
          <a:xfrm>
            <a:off x="4402157" y="332208"/>
            <a:ext cx="4738668" cy="4809705"/>
          </a:xfrm>
          <a:custGeom>
            <a:avLst/>
            <a:gdLst/>
            <a:ahLst/>
            <a:cxnLst/>
            <a:rect l="l" t="t" r="r" b="b"/>
            <a:pathLst>
              <a:path w="4738667" h="4809705">
                <a:moveTo>
                  <a:pt x="4738667" y="0"/>
                </a:moveTo>
                <a:lnTo>
                  <a:pt x="4738667" y="1029020"/>
                </a:lnTo>
                <a:lnTo>
                  <a:pt x="1013823" y="4809705"/>
                </a:lnTo>
                <a:lnTo>
                  <a:pt x="0" y="480970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33" name="组合 1032"/>
          <p:cNvGrpSpPr/>
          <p:nvPr/>
        </p:nvGrpSpPr>
        <p:grpSpPr>
          <a:xfrm>
            <a:off x="6471648" y="1567777"/>
            <a:ext cx="2151378" cy="1825267"/>
            <a:chOff x="917575" y="1467648"/>
            <a:chExt cx="2859088" cy="2425700"/>
          </a:xfrm>
        </p:grpSpPr>
        <p:grpSp>
          <p:nvGrpSpPr>
            <p:cNvPr id="1028" name="组合 1027"/>
            <p:cNvGrpSpPr/>
            <p:nvPr/>
          </p:nvGrpSpPr>
          <p:grpSpPr>
            <a:xfrm>
              <a:off x="1563688" y="1586710"/>
              <a:ext cx="1566863" cy="2306638"/>
              <a:chOff x="1563688" y="1971675"/>
              <a:chExt cx="1566863" cy="2306638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4" name="Oval 23"/>
              <p:cNvSpPr>
                <a:spLocks noChangeArrowheads="1"/>
              </p:cNvSpPr>
              <p:nvPr/>
            </p:nvSpPr>
            <p:spPr bwMode="auto">
              <a:xfrm>
                <a:off x="2198688" y="1971675"/>
                <a:ext cx="296863" cy="2968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24"/>
              <p:cNvSpPr>
                <a:spLocks noEditPoints="1"/>
              </p:cNvSpPr>
              <p:nvPr/>
            </p:nvSpPr>
            <p:spPr bwMode="auto">
              <a:xfrm>
                <a:off x="1563688" y="2301875"/>
                <a:ext cx="1566863" cy="1976438"/>
              </a:xfrm>
              <a:custGeom>
                <a:avLst/>
                <a:gdLst>
                  <a:gd name="T0" fmla="*/ 896 w 930"/>
                  <a:gd name="T1" fmla="*/ 538 h 1173"/>
                  <a:gd name="T2" fmla="*/ 674 w 930"/>
                  <a:gd name="T3" fmla="*/ 538 h 1173"/>
                  <a:gd name="T4" fmla="*/ 581 w 930"/>
                  <a:gd name="T5" fmla="*/ 538 h 1173"/>
                  <a:gd name="T6" fmla="*/ 581 w 930"/>
                  <a:gd name="T7" fmla="*/ 147 h 1173"/>
                  <a:gd name="T8" fmla="*/ 622 w 930"/>
                  <a:gd name="T9" fmla="*/ 147 h 1173"/>
                  <a:gd name="T10" fmla="*/ 622 w 930"/>
                  <a:gd name="T11" fmla="*/ 408 h 1173"/>
                  <a:gd name="T12" fmla="*/ 622 w 930"/>
                  <a:gd name="T13" fmla="*/ 408 h 1173"/>
                  <a:gd name="T14" fmla="*/ 657 w 930"/>
                  <a:gd name="T15" fmla="*/ 444 h 1173"/>
                  <a:gd name="T16" fmla="*/ 692 w 930"/>
                  <a:gd name="T17" fmla="*/ 408 h 1173"/>
                  <a:gd name="T18" fmla="*/ 692 w 930"/>
                  <a:gd name="T19" fmla="*/ 408 h 1173"/>
                  <a:gd name="T20" fmla="*/ 692 w 930"/>
                  <a:gd name="T21" fmla="*/ 61 h 1173"/>
                  <a:gd name="T22" fmla="*/ 631 w 930"/>
                  <a:gd name="T23" fmla="*/ 0 h 1173"/>
                  <a:gd name="T24" fmla="*/ 528 w 930"/>
                  <a:gd name="T25" fmla="*/ 0 h 1173"/>
                  <a:gd name="T26" fmla="*/ 499 w 930"/>
                  <a:gd name="T27" fmla="*/ 138 h 1173"/>
                  <a:gd name="T28" fmla="*/ 495 w 930"/>
                  <a:gd name="T29" fmla="*/ 138 h 1173"/>
                  <a:gd name="T30" fmla="*/ 467 w 930"/>
                  <a:gd name="T31" fmla="*/ 60 h 1173"/>
                  <a:gd name="T32" fmla="*/ 484 w 930"/>
                  <a:gd name="T33" fmla="*/ 43 h 1173"/>
                  <a:gd name="T34" fmla="*/ 462 w 930"/>
                  <a:gd name="T35" fmla="*/ 21 h 1173"/>
                  <a:gd name="T36" fmla="*/ 439 w 930"/>
                  <a:gd name="T37" fmla="*/ 43 h 1173"/>
                  <a:gd name="T38" fmla="*/ 457 w 930"/>
                  <a:gd name="T39" fmla="*/ 60 h 1173"/>
                  <a:gd name="T40" fmla="*/ 433 w 930"/>
                  <a:gd name="T41" fmla="*/ 138 h 1173"/>
                  <a:gd name="T42" fmla="*/ 428 w 930"/>
                  <a:gd name="T43" fmla="*/ 138 h 1173"/>
                  <a:gd name="T44" fmla="*/ 392 w 930"/>
                  <a:gd name="T45" fmla="*/ 0 h 1173"/>
                  <a:gd name="T46" fmla="*/ 298 w 930"/>
                  <a:gd name="T47" fmla="*/ 0 h 1173"/>
                  <a:gd name="T48" fmla="*/ 237 w 930"/>
                  <a:gd name="T49" fmla="*/ 61 h 1173"/>
                  <a:gd name="T50" fmla="*/ 237 w 930"/>
                  <a:gd name="T51" fmla="*/ 408 h 1173"/>
                  <a:gd name="T52" fmla="*/ 237 w 930"/>
                  <a:gd name="T53" fmla="*/ 408 h 1173"/>
                  <a:gd name="T54" fmla="*/ 272 w 930"/>
                  <a:gd name="T55" fmla="*/ 444 h 1173"/>
                  <a:gd name="T56" fmla="*/ 308 w 930"/>
                  <a:gd name="T57" fmla="*/ 408 h 1173"/>
                  <a:gd name="T58" fmla="*/ 308 w 930"/>
                  <a:gd name="T59" fmla="*/ 408 h 1173"/>
                  <a:gd name="T60" fmla="*/ 308 w 930"/>
                  <a:gd name="T61" fmla="*/ 147 h 1173"/>
                  <a:gd name="T62" fmla="*/ 348 w 930"/>
                  <a:gd name="T63" fmla="*/ 147 h 1173"/>
                  <a:gd name="T64" fmla="*/ 348 w 930"/>
                  <a:gd name="T65" fmla="*/ 538 h 1173"/>
                  <a:gd name="T66" fmla="*/ 255 w 930"/>
                  <a:gd name="T67" fmla="*/ 538 h 1173"/>
                  <a:gd name="T68" fmla="*/ 34 w 930"/>
                  <a:gd name="T69" fmla="*/ 538 h 1173"/>
                  <a:gd name="T70" fmla="*/ 0 w 930"/>
                  <a:gd name="T71" fmla="*/ 572 h 1173"/>
                  <a:gd name="T72" fmla="*/ 34 w 930"/>
                  <a:gd name="T73" fmla="*/ 606 h 1173"/>
                  <a:gd name="T74" fmla="*/ 255 w 930"/>
                  <a:gd name="T75" fmla="*/ 606 h 1173"/>
                  <a:gd name="T76" fmla="*/ 255 w 930"/>
                  <a:gd name="T77" fmla="*/ 1121 h 1173"/>
                  <a:gd name="T78" fmla="*/ 207 w 930"/>
                  <a:gd name="T79" fmla="*/ 1121 h 1173"/>
                  <a:gd name="T80" fmla="*/ 181 w 930"/>
                  <a:gd name="T81" fmla="*/ 1147 h 1173"/>
                  <a:gd name="T82" fmla="*/ 207 w 930"/>
                  <a:gd name="T83" fmla="*/ 1173 h 1173"/>
                  <a:gd name="T84" fmla="*/ 255 w 930"/>
                  <a:gd name="T85" fmla="*/ 1173 h 1173"/>
                  <a:gd name="T86" fmla="*/ 666 w 930"/>
                  <a:gd name="T87" fmla="*/ 1173 h 1173"/>
                  <a:gd name="T88" fmla="*/ 674 w 930"/>
                  <a:gd name="T89" fmla="*/ 1173 h 1173"/>
                  <a:gd name="T90" fmla="*/ 722 w 930"/>
                  <a:gd name="T91" fmla="*/ 1173 h 1173"/>
                  <a:gd name="T92" fmla="*/ 748 w 930"/>
                  <a:gd name="T93" fmla="*/ 1147 h 1173"/>
                  <a:gd name="T94" fmla="*/ 722 w 930"/>
                  <a:gd name="T95" fmla="*/ 1121 h 1173"/>
                  <a:gd name="T96" fmla="*/ 674 w 930"/>
                  <a:gd name="T97" fmla="*/ 1121 h 1173"/>
                  <a:gd name="T98" fmla="*/ 674 w 930"/>
                  <a:gd name="T99" fmla="*/ 606 h 1173"/>
                  <a:gd name="T100" fmla="*/ 896 w 930"/>
                  <a:gd name="T101" fmla="*/ 606 h 1173"/>
                  <a:gd name="T102" fmla="*/ 930 w 930"/>
                  <a:gd name="T103" fmla="*/ 572 h 1173"/>
                  <a:gd name="T104" fmla="*/ 896 w 930"/>
                  <a:gd name="T105" fmla="*/ 538 h 1173"/>
                  <a:gd name="T106" fmla="*/ 484 w 930"/>
                  <a:gd name="T107" fmla="*/ 538 h 1173"/>
                  <a:gd name="T108" fmla="*/ 445 w 930"/>
                  <a:gd name="T109" fmla="*/ 538 h 1173"/>
                  <a:gd name="T110" fmla="*/ 445 w 930"/>
                  <a:gd name="T111" fmla="*/ 456 h 1173"/>
                  <a:gd name="T112" fmla="*/ 484 w 930"/>
                  <a:gd name="T113" fmla="*/ 456 h 1173"/>
                  <a:gd name="T114" fmla="*/ 484 w 930"/>
                  <a:gd name="T115" fmla="*/ 538 h 1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30" h="1173">
                    <a:moveTo>
                      <a:pt x="896" y="538"/>
                    </a:moveTo>
                    <a:cubicBezTo>
                      <a:pt x="674" y="538"/>
                      <a:pt x="674" y="538"/>
                      <a:pt x="674" y="538"/>
                    </a:cubicBezTo>
                    <a:cubicBezTo>
                      <a:pt x="581" y="538"/>
                      <a:pt x="581" y="538"/>
                      <a:pt x="581" y="538"/>
                    </a:cubicBezTo>
                    <a:cubicBezTo>
                      <a:pt x="581" y="147"/>
                      <a:pt x="581" y="147"/>
                      <a:pt x="581" y="147"/>
                    </a:cubicBezTo>
                    <a:cubicBezTo>
                      <a:pt x="622" y="147"/>
                      <a:pt x="622" y="147"/>
                      <a:pt x="622" y="147"/>
                    </a:cubicBezTo>
                    <a:cubicBezTo>
                      <a:pt x="622" y="408"/>
                      <a:pt x="622" y="408"/>
                      <a:pt x="622" y="408"/>
                    </a:cubicBezTo>
                    <a:cubicBezTo>
                      <a:pt x="622" y="408"/>
                      <a:pt x="622" y="408"/>
                      <a:pt x="622" y="408"/>
                    </a:cubicBezTo>
                    <a:cubicBezTo>
                      <a:pt x="622" y="428"/>
                      <a:pt x="638" y="444"/>
                      <a:pt x="657" y="444"/>
                    </a:cubicBezTo>
                    <a:cubicBezTo>
                      <a:pt x="677" y="444"/>
                      <a:pt x="692" y="428"/>
                      <a:pt x="692" y="408"/>
                    </a:cubicBezTo>
                    <a:cubicBezTo>
                      <a:pt x="692" y="408"/>
                      <a:pt x="692" y="408"/>
                      <a:pt x="692" y="408"/>
                    </a:cubicBezTo>
                    <a:cubicBezTo>
                      <a:pt x="692" y="61"/>
                      <a:pt x="692" y="61"/>
                      <a:pt x="692" y="61"/>
                    </a:cubicBezTo>
                    <a:cubicBezTo>
                      <a:pt x="692" y="27"/>
                      <a:pt x="665" y="0"/>
                      <a:pt x="631" y="0"/>
                    </a:cubicBezTo>
                    <a:cubicBezTo>
                      <a:pt x="528" y="0"/>
                      <a:pt x="528" y="0"/>
                      <a:pt x="528" y="0"/>
                    </a:cubicBezTo>
                    <a:cubicBezTo>
                      <a:pt x="499" y="138"/>
                      <a:pt x="499" y="138"/>
                      <a:pt x="499" y="138"/>
                    </a:cubicBezTo>
                    <a:cubicBezTo>
                      <a:pt x="495" y="138"/>
                      <a:pt x="495" y="138"/>
                      <a:pt x="495" y="138"/>
                    </a:cubicBezTo>
                    <a:cubicBezTo>
                      <a:pt x="467" y="60"/>
                      <a:pt x="467" y="60"/>
                      <a:pt x="467" y="60"/>
                    </a:cubicBezTo>
                    <a:cubicBezTo>
                      <a:pt x="484" y="43"/>
                      <a:pt x="484" y="43"/>
                      <a:pt x="484" y="43"/>
                    </a:cubicBezTo>
                    <a:cubicBezTo>
                      <a:pt x="462" y="21"/>
                      <a:pt x="462" y="21"/>
                      <a:pt x="462" y="21"/>
                    </a:cubicBezTo>
                    <a:cubicBezTo>
                      <a:pt x="439" y="43"/>
                      <a:pt x="439" y="43"/>
                      <a:pt x="439" y="43"/>
                    </a:cubicBezTo>
                    <a:cubicBezTo>
                      <a:pt x="457" y="60"/>
                      <a:pt x="457" y="60"/>
                      <a:pt x="457" y="60"/>
                    </a:cubicBezTo>
                    <a:cubicBezTo>
                      <a:pt x="433" y="138"/>
                      <a:pt x="433" y="138"/>
                      <a:pt x="433" y="138"/>
                    </a:cubicBezTo>
                    <a:cubicBezTo>
                      <a:pt x="428" y="138"/>
                      <a:pt x="428" y="138"/>
                      <a:pt x="428" y="138"/>
                    </a:cubicBezTo>
                    <a:cubicBezTo>
                      <a:pt x="392" y="0"/>
                      <a:pt x="392" y="0"/>
                      <a:pt x="392" y="0"/>
                    </a:cubicBezTo>
                    <a:cubicBezTo>
                      <a:pt x="298" y="0"/>
                      <a:pt x="298" y="0"/>
                      <a:pt x="298" y="0"/>
                    </a:cubicBezTo>
                    <a:cubicBezTo>
                      <a:pt x="264" y="0"/>
                      <a:pt x="237" y="27"/>
                      <a:pt x="237" y="61"/>
                    </a:cubicBezTo>
                    <a:cubicBezTo>
                      <a:pt x="237" y="408"/>
                      <a:pt x="237" y="408"/>
                      <a:pt x="237" y="408"/>
                    </a:cubicBezTo>
                    <a:cubicBezTo>
                      <a:pt x="237" y="408"/>
                      <a:pt x="237" y="408"/>
                      <a:pt x="237" y="408"/>
                    </a:cubicBezTo>
                    <a:cubicBezTo>
                      <a:pt x="237" y="428"/>
                      <a:pt x="253" y="444"/>
                      <a:pt x="272" y="444"/>
                    </a:cubicBezTo>
                    <a:cubicBezTo>
                      <a:pt x="292" y="444"/>
                      <a:pt x="308" y="428"/>
                      <a:pt x="308" y="408"/>
                    </a:cubicBezTo>
                    <a:cubicBezTo>
                      <a:pt x="308" y="408"/>
                      <a:pt x="308" y="408"/>
                      <a:pt x="308" y="408"/>
                    </a:cubicBezTo>
                    <a:cubicBezTo>
                      <a:pt x="308" y="147"/>
                      <a:pt x="308" y="147"/>
                      <a:pt x="308" y="147"/>
                    </a:cubicBezTo>
                    <a:cubicBezTo>
                      <a:pt x="348" y="147"/>
                      <a:pt x="348" y="147"/>
                      <a:pt x="348" y="147"/>
                    </a:cubicBezTo>
                    <a:cubicBezTo>
                      <a:pt x="348" y="538"/>
                      <a:pt x="348" y="538"/>
                      <a:pt x="348" y="538"/>
                    </a:cubicBezTo>
                    <a:cubicBezTo>
                      <a:pt x="255" y="538"/>
                      <a:pt x="255" y="538"/>
                      <a:pt x="255" y="538"/>
                    </a:cubicBezTo>
                    <a:cubicBezTo>
                      <a:pt x="34" y="538"/>
                      <a:pt x="34" y="538"/>
                      <a:pt x="34" y="538"/>
                    </a:cubicBezTo>
                    <a:cubicBezTo>
                      <a:pt x="15" y="538"/>
                      <a:pt x="0" y="553"/>
                      <a:pt x="0" y="572"/>
                    </a:cubicBezTo>
                    <a:cubicBezTo>
                      <a:pt x="0" y="591"/>
                      <a:pt x="15" y="606"/>
                      <a:pt x="34" y="606"/>
                    </a:cubicBezTo>
                    <a:cubicBezTo>
                      <a:pt x="255" y="606"/>
                      <a:pt x="255" y="606"/>
                      <a:pt x="255" y="606"/>
                    </a:cubicBezTo>
                    <a:cubicBezTo>
                      <a:pt x="255" y="1121"/>
                      <a:pt x="255" y="1121"/>
                      <a:pt x="255" y="1121"/>
                    </a:cubicBezTo>
                    <a:cubicBezTo>
                      <a:pt x="207" y="1121"/>
                      <a:pt x="207" y="1121"/>
                      <a:pt x="207" y="1121"/>
                    </a:cubicBezTo>
                    <a:cubicBezTo>
                      <a:pt x="193" y="1121"/>
                      <a:pt x="181" y="1133"/>
                      <a:pt x="181" y="1147"/>
                    </a:cubicBezTo>
                    <a:cubicBezTo>
                      <a:pt x="181" y="1161"/>
                      <a:pt x="193" y="1173"/>
                      <a:pt x="207" y="1173"/>
                    </a:cubicBezTo>
                    <a:cubicBezTo>
                      <a:pt x="255" y="1173"/>
                      <a:pt x="255" y="1173"/>
                      <a:pt x="255" y="1173"/>
                    </a:cubicBezTo>
                    <a:cubicBezTo>
                      <a:pt x="666" y="1173"/>
                      <a:pt x="666" y="1173"/>
                      <a:pt x="666" y="1173"/>
                    </a:cubicBezTo>
                    <a:cubicBezTo>
                      <a:pt x="674" y="1173"/>
                      <a:pt x="674" y="1173"/>
                      <a:pt x="674" y="1173"/>
                    </a:cubicBezTo>
                    <a:cubicBezTo>
                      <a:pt x="722" y="1173"/>
                      <a:pt x="722" y="1173"/>
                      <a:pt x="722" y="1173"/>
                    </a:cubicBezTo>
                    <a:cubicBezTo>
                      <a:pt x="737" y="1173"/>
                      <a:pt x="748" y="1161"/>
                      <a:pt x="748" y="1147"/>
                    </a:cubicBezTo>
                    <a:cubicBezTo>
                      <a:pt x="748" y="1133"/>
                      <a:pt x="737" y="1121"/>
                      <a:pt x="722" y="1121"/>
                    </a:cubicBezTo>
                    <a:cubicBezTo>
                      <a:pt x="674" y="1121"/>
                      <a:pt x="674" y="1121"/>
                      <a:pt x="674" y="1121"/>
                    </a:cubicBezTo>
                    <a:cubicBezTo>
                      <a:pt x="674" y="606"/>
                      <a:pt x="674" y="606"/>
                      <a:pt x="674" y="606"/>
                    </a:cubicBezTo>
                    <a:cubicBezTo>
                      <a:pt x="896" y="606"/>
                      <a:pt x="896" y="606"/>
                      <a:pt x="896" y="606"/>
                    </a:cubicBezTo>
                    <a:cubicBezTo>
                      <a:pt x="915" y="606"/>
                      <a:pt x="930" y="591"/>
                      <a:pt x="930" y="572"/>
                    </a:cubicBezTo>
                    <a:cubicBezTo>
                      <a:pt x="930" y="553"/>
                      <a:pt x="915" y="538"/>
                      <a:pt x="896" y="538"/>
                    </a:cubicBezTo>
                    <a:close/>
                    <a:moveTo>
                      <a:pt x="484" y="538"/>
                    </a:moveTo>
                    <a:cubicBezTo>
                      <a:pt x="445" y="538"/>
                      <a:pt x="445" y="538"/>
                      <a:pt x="445" y="538"/>
                    </a:cubicBezTo>
                    <a:cubicBezTo>
                      <a:pt x="445" y="456"/>
                      <a:pt x="445" y="456"/>
                      <a:pt x="445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lnTo>
                      <a:pt x="484" y="53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30" name="组合 1029"/>
            <p:cNvGrpSpPr/>
            <p:nvPr/>
          </p:nvGrpSpPr>
          <p:grpSpPr>
            <a:xfrm>
              <a:off x="2817813" y="2078835"/>
              <a:ext cx="958850" cy="1814513"/>
              <a:chOff x="2817813" y="2463800"/>
              <a:chExt cx="958850" cy="1814513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6" name="Freeform 25"/>
              <p:cNvSpPr/>
              <p:nvPr/>
            </p:nvSpPr>
            <p:spPr bwMode="auto">
              <a:xfrm>
                <a:off x="3005138" y="2941638"/>
                <a:ext cx="771525" cy="1336675"/>
              </a:xfrm>
              <a:custGeom>
                <a:avLst/>
                <a:gdLst>
                  <a:gd name="T0" fmla="*/ 408 w 458"/>
                  <a:gd name="T1" fmla="*/ 0 h 794"/>
                  <a:gd name="T2" fmla="*/ 358 w 458"/>
                  <a:gd name="T3" fmla="*/ 50 h 794"/>
                  <a:gd name="T4" fmla="*/ 358 w 458"/>
                  <a:gd name="T5" fmla="*/ 387 h 794"/>
                  <a:gd name="T6" fmla="*/ 50 w 458"/>
                  <a:gd name="T7" fmla="*/ 387 h 794"/>
                  <a:gd name="T8" fmla="*/ 0 w 458"/>
                  <a:gd name="T9" fmla="*/ 437 h 794"/>
                  <a:gd name="T10" fmla="*/ 50 w 458"/>
                  <a:gd name="T11" fmla="*/ 487 h 794"/>
                  <a:gd name="T12" fmla="*/ 216 w 458"/>
                  <a:gd name="T13" fmla="*/ 487 h 794"/>
                  <a:gd name="T14" fmla="*/ 216 w 458"/>
                  <a:gd name="T15" fmla="*/ 749 h 794"/>
                  <a:gd name="T16" fmla="*/ 99 w 458"/>
                  <a:gd name="T17" fmla="*/ 749 h 794"/>
                  <a:gd name="T18" fmla="*/ 99 w 458"/>
                  <a:gd name="T19" fmla="*/ 749 h 794"/>
                  <a:gd name="T20" fmla="*/ 99 w 458"/>
                  <a:gd name="T21" fmla="*/ 749 h 794"/>
                  <a:gd name="T22" fmla="*/ 77 w 458"/>
                  <a:gd name="T23" fmla="*/ 771 h 794"/>
                  <a:gd name="T24" fmla="*/ 99 w 458"/>
                  <a:gd name="T25" fmla="*/ 794 h 794"/>
                  <a:gd name="T26" fmla="*/ 99 w 458"/>
                  <a:gd name="T27" fmla="*/ 794 h 794"/>
                  <a:gd name="T28" fmla="*/ 99 w 458"/>
                  <a:gd name="T29" fmla="*/ 794 h 794"/>
                  <a:gd name="T30" fmla="*/ 343 w 458"/>
                  <a:gd name="T31" fmla="*/ 794 h 794"/>
                  <a:gd name="T32" fmla="*/ 343 w 458"/>
                  <a:gd name="T33" fmla="*/ 794 h 794"/>
                  <a:gd name="T34" fmla="*/ 366 w 458"/>
                  <a:gd name="T35" fmla="*/ 771 h 794"/>
                  <a:gd name="T36" fmla="*/ 343 w 458"/>
                  <a:gd name="T37" fmla="*/ 749 h 794"/>
                  <a:gd name="T38" fmla="*/ 343 w 458"/>
                  <a:gd name="T39" fmla="*/ 749 h 794"/>
                  <a:gd name="T40" fmla="*/ 244 w 458"/>
                  <a:gd name="T41" fmla="*/ 749 h 794"/>
                  <a:gd name="T42" fmla="*/ 244 w 458"/>
                  <a:gd name="T43" fmla="*/ 487 h 794"/>
                  <a:gd name="T44" fmla="*/ 410 w 458"/>
                  <a:gd name="T45" fmla="*/ 487 h 794"/>
                  <a:gd name="T46" fmla="*/ 410 w 458"/>
                  <a:gd name="T47" fmla="*/ 487 h 794"/>
                  <a:gd name="T48" fmla="*/ 458 w 458"/>
                  <a:gd name="T49" fmla="*/ 437 h 794"/>
                  <a:gd name="T50" fmla="*/ 458 w 458"/>
                  <a:gd name="T51" fmla="*/ 50 h 794"/>
                  <a:gd name="T52" fmla="*/ 408 w 458"/>
                  <a:gd name="T53" fmla="*/ 0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8" h="794">
                    <a:moveTo>
                      <a:pt x="408" y="0"/>
                    </a:moveTo>
                    <a:cubicBezTo>
                      <a:pt x="380" y="0"/>
                      <a:pt x="358" y="22"/>
                      <a:pt x="358" y="50"/>
                    </a:cubicBezTo>
                    <a:cubicBezTo>
                      <a:pt x="358" y="387"/>
                      <a:pt x="358" y="387"/>
                      <a:pt x="358" y="387"/>
                    </a:cubicBezTo>
                    <a:cubicBezTo>
                      <a:pt x="50" y="387"/>
                      <a:pt x="50" y="387"/>
                      <a:pt x="50" y="387"/>
                    </a:cubicBezTo>
                    <a:cubicBezTo>
                      <a:pt x="22" y="387"/>
                      <a:pt x="0" y="409"/>
                      <a:pt x="0" y="437"/>
                    </a:cubicBezTo>
                    <a:cubicBezTo>
                      <a:pt x="0" y="464"/>
                      <a:pt x="22" y="487"/>
                      <a:pt x="50" y="487"/>
                    </a:cubicBezTo>
                    <a:cubicBezTo>
                      <a:pt x="216" y="487"/>
                      <a:pt x="216" y="487"/>
                      <a:pt x="216" y="487"/>
                    </a:cubicBezTo>
                    <a:cubicBezTo>
                      <a:pt x="216" y="749"/>
                      <a:pt x="216" y="749"/>
                      <a:pt x="216" y="749"/>
                    </a:cubicBezTo>
                    <a:cubicBezTo>
                      <a:pt x="99" y="749"/>
                      <a:pt x="99" y="749"/>
                      <a:pt x="99" y="749"/>
                    </a:cubicBezTo>
                    <a:cubicBezTo>
                      <a:pt x="99" y="749"/>
                      <a:pt x="99" y="749"/>
                      <a:pt x="99" y="749"/>
                    </a:cubicBezTo>
                    <a:cubicBezTo>
                      <a:pt x="99" y="749"/>
                      <a:pt x="99" y="749"/>
                      <a:pt x="99" y="749"/>
                    </a:cubicBezTo>
                    <a:cubicBezTo>
                      <a:pt x="87" y="749"/>
                      <a:pt x="77" y="759"/>
                      <a:pt x="77" y="771"/>
                    </a:cubicBezTo>
                    <a:cubicBezTo>
                      <a:pt x="77" y="784"/>
                      <a:pt x="87" y="794"/>
                      <a:pt x="99" y="794"/>
                    </a:cubicBezTo>
                    <a:cubicBezTo>
                      <a:pt x="99" y="794"/>
                      <a:pt x="99" y="794"/>
                      <a:pt x="99" y="794"/>
                    </a:cubicBezTo>
                    <a:cubicBezTo>
                      <a:pt x="99" y="794"/>
                      <a:pt x="99" y="794"/>
                      <a:pt x="99" y="794"/>
                    </a:cubicBezTo>
                    <a:cubicBezTo>
                      <a:pt x="343" y="794"/>
                      <a:pt x="343" y="794"/>
                      <a:pt x="343" y="794"/>
                    </a:cubicBezTo>
                    <a:cubicBezTo>
                      <a:pt x="343" y="794"/>
                      <a:pt x="343" y="794"/>
                      <a:pt x="343" y="794"/>
                    </a:cubicBezTo>
                    <a:cubicBezTo>
                      <a:pt x="356" y="794"/>
                      <a:pt x="366" y="784"/>
                      <a:pt x="366" y="771"/>
                    </a:cubicBezTo>
                    <a:cubicBezTo>
                      <a:pt x="366" y="759"/>
                      <a:pt x="356" y="749"/>
                      <a:pt x="343" y="749"/>
                    </a:cubicBezTo>
                    <a:cubicBezTo>
                      <a:pt x="343" y="749"/>
                      <a:pt x="343" y="749"/>
                      <a:pt x="343" y="749"/>
                    </a:cubicBezTo>
                    <a:cubicBezTo>
                      <a:pt x="244" y="749"/>
                      <a:pt x="244" y="749"/>
                      <a:pt x="244" y="749"/>
                    </a:cubicBezTo>
                    <a:cubicBezTo>
                      <a:pt x="244" y="487"/>
                      <a:pt x="244" y="487"/>
                      <a:pt x="244" y="487"/>
                    </a:cubicBezTo>
                    <a:cubicBezTo>
                      <a:pt x="410" y="487"/>
                      <a:pt x="410" y="487"/>
                      <a:pt x="410" y="487"/>
                    </a:cubicBezTo>
                    <a:cubicBezTo>
                      <a:pt x="410" y="487"/>
                      <a:pt x="410" y="487"/>
                      <a:pt x="410" y="487"/>
                    </a:cubicBezTo>
                    <a:cubicBezTo>
                      <a:pt x="437" y="485"/>
                      <a:pt x="458" y="464"/>
                      <a:pt x="458" y="437"/>
                    </a:cubicBezTo>
                    <a:cubicBezTo>
                      <a:pt x="458" y="50"/>
                      <a:pt x="458" y="50"/>
                      <a:pt x="458" y="50"/>
                    </a:cubicBezTo>
                    <a:cubicBezTo>
                      <a:pt x="458" y="22"/>
                      <a:pt x="435" y="0"/>
                      <a:pt x="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Oval 26"/>
              <p:cNvSpPr>
                <a:spLocks noChangeArrowheads="1"/>
              </p:cNvSpPr>
              <p:nvPr/>
            </p:nvSpPr>
            <p:spPr bwMode="auto">
              <a:xfrm>
                <a:off x="3259138" y="2463800"/>
                <a:ext cx="300038" cy="30003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27"/>
              <p:cNvSpPr/>
              <p:nvPr/>
            </p:nvSpPr>
            <p:spPr bwMode="auto">
              <a:xfrm>
                <a:off x="2817813" y="2817813"/>
                <a:ext cx="749300" cy="1341438"/>
              </a:xfrm>
              <a:custGeom>
                <a:avLst/>
                <a:gdLst>
                  <a:gd name="T0" fmla="*/ 354 w 445"/>
                  <a:gd name="T1" fmla="*/ 0 h 796"/>
                  <a:gd name="T2" fmla="*/ 292 w 445"/>
                  <a:gd name="T3" fmla="*/ 24 h 796"/>
                  <a:gd name="T4" fmla="*/ 292 w 445"/>
                  <a:gd name="T5" fmla="*/ 24 h 796"/>
                  <a:gd name="T6" fmla="*/ 292 w 445"/>
                  <a:gd name="T7" fmla="*/ 24 h 796"/>
                  <a:gd name="T8" fmla="*/ 284 w 445"/>
                  <a:gd name="T9" fmla="*/ 32 h 796"/>
                  <a:gd name="T10" fmla="*/ 171 w 445"/>
                  <a:gd name="T11" fmla="*/ 148 h 796"/>
                  <a:gd name="T12" fmla="*/ 30 w 445"/>
                  <a:gd name="T13" fmla="*/ 148 h 796"/>
                  <a:gd name="T14" fmla="*/ 0 w 445"/>
                  <a:gd name="T15" fmla="*/ 178 h 796"/>
                  <a:gd name="T16" fmla="*/ 30 w 445"/>
                  <a:gd name="T17" fmla="*/ 208 h 796"/>
                  <a:gd name="T18" fmla="*/ 190 w 445"/>
                  <a:gd name="T19" fmla="*/ 208 h 796"/>
                  <a:gd name="T20" fmla="*/ 262 w 445"/>
                  <a:gd name="T21" fmla="*/ 135 h 796"/>
                  <a:gd name="T22" fmla="*/ 262 w 445"/>
                  <a:gd name="T23" fmla="*/ 348 h 796"/>
                  <a:gd name="T24" fmla="*/ 30 w 445"/>
                  <a:gd name="T25" fmla="*/ 348 h 796"/>
                  <a:gd name="T26" fmla="*/ 30 w 445"/>
                  <a:gd name="T27" fmla="*/ 348 h 796"/>
                  <a:gd name="T28" fmla="*/ 1 w 445"/>
                  <a:gd name="T29" fmla="*/ 377 h 796"/>
                  <a:gd name="T30" fmla="*/ 1 w 445"/>
                  <a:gd name="T31" fmla="*/ 378 h 796"/>
                  <a:gd name="T32" fmla="*/ 1 w 445"/>
                  <a:gd name="T33" fmla="*/ 378 h 796"/>
                  <a:gd name="T34" fmla="*/ 1 w 445"/>
                  <a:gd name="T35" fmla="*/ 747 h 796"/>
                  <a:gd name="T36" fmla="*/ 50 w 445"/>
                  <a:gd name="T37" fmla="*/ 796 h 796"/>
                  <a:gd name="T38" fmla="*/ 99 w 445"/>
                  <a:gd name="T39" fmla="*/ 747 h 796"/>
                  <a:gd name="T40" fmla="*/ 99 w 445"/>
                  <a:gd name="T41" fmla="*/ 456 h 796"/>
                  <a:gd name="T42" fmla="*/ 354 w 445"/>
                  <a:gd name="T43" fmla="*/ 456 h 796"/>
                  <a:gd name="T44" fmla="*/ 445 w 445"/>
                  <a:gd name="T45" fmla="*/ 364 h 796"/>
                  <a:gd name="T46" fmla="*/ 445 w 445"/>
                  <a:gd name="T47" fmla="*/ 92 h 796"/>
                  <a:gd name="T48" fmla="*/ 354 w 445"/>
                  <a:gd name="T4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5" h="796">
                    <a:moveTo>
                      <a:pt x="354" y="0"/>
                    </a:moveTo>
                    <a:cubicBezTo>
                      <a:pt x="330" y="0"/>
                      <a:pt x="309" y="9"/>
                      <a:pt x="292" y="24"/>
                    </a:cubicBezTo>
                    <a:cubicBezTo>
                      <a:pt x="292" y="24"/>
                      <a:pt x="292" y="24"/>
                      <a:pt x="292" y="24"/>
                    </a:cubicBezTo>
                    <a:cubicBezTo>
                      <a:pt x="292" y="24"/>
                      <a:pt x="292" y="24"/>
                      <a:pt x="292" y="24"/>
                    </a:cubicBezTo>
                    <a:cubicBezTo>
                      <a:pt x="289" y="26"/>
                      <a:pt x="287" y="29"/>
                      <a:pt x="284" y="32"/>
                    </a:cubicBezTo>
                    <a:cubicBezTo>
                      <a:pt x="171" y="148"/>
                      <a:pt x="171" y="148"/>
                      <a:pt x="171" y="148"/>
                    </a:cubicBezTo>
                    <a:cubicBezTo>
                      <a:pt x="30" y="148"/>
                      <a:pt x="30" y="148"/>
                      <a:pt x="30" y="148"/>
                    </a:cubicBezTo>
                    <a:cubicBezTo>
                      <a:pt x="13" y="148"/>
                      <a:pt x="0" y="161"/>
                      <a:pt x="0" y="178"/>
                    </a:cubicBezTo>
                    <a:cubicBezTo>
                      <a:pt x="0" y="195"/>
                      <a:pt x="13" y="208"/>
                      <a:pt x="30" y="208"/>
                    </a:cubicBezTo>
                    <a:cubicBezTo>
                      <a:pt x="190" y="208"/>
                      <a:pt x="190" y="208"/>
                      <a:pt x="190" y="208"/>
                    </a:cubicBezTo>
                    <a:cubicBezTo>
                      <a:pt x="262" y="135"/>
                      <a:pt x="262" y="135"/>
                      <a:pt x="262" y="135"/>
                    </a:cubicBezTo>
                    <a:cubicBezTo>
                      <a:pt x="262" y="348"/>
                      <a:pt x="262" y="348"/>
                      <a:pt x="262" y="348"/>
                    </a:cubicBezTo>
                    <a:cubicBezTo>
                      <a:pt x="30" y="348"/>
                      <a:pt x="30" y="348"/>
                      <a:pt x="30" y="348"/>
                    </a:cubicBezTo>
                    <a:cubicBezTo>
                      <a:pt x="30" y="348"/>
                      <a:pt x="30" y="348"/>
                      <a:pt x="30" y="348"/>
                    </a:cubicBezTo>
                    <a:cubicBezTo>
                      <a:pt x="14" y="348"/>
                      <a:pt x="1" y="361"/>
                      <a:pt x="1" y="377"/>
                    </a:cubicBezTo>
                    <a:cubicBezTo>
                      <a:pt x="1" y="378"/>
                      <a:pt x="1" y="378"/>
                      <a:pt x="1" y="378"/>
                    </a:cubicBezTo>
                    <a:cubicBezTo>
                      <a:pt x="1" y="378"/>
                      <a:pt x="1" y="378"/>
                      <a:pt x="1" y="378"/>
                    </a:cubicBezTo>
                    <a:cubicBezTo>
                      <a:pt x="1" y="747"/>
                      <a:pt x="1" y="747"/>
                      <a:pt x="1" y="747"/>
                    </a:cubicBezTo>
                    <a:cubicBezTo>
                      <a:pt x="1" y="774"/>
                      <a:pt x="23" y="796"/>
                      <a:pt x="50" y="796"/>
                    </a:cubicBezTo>
                    <a:cubicBezTo>
                      <a:pt x="77" y="796"/>
                      <a:pt x="99" y="774"/>
                      <a:pt x="99" y="747"/>
                    </a:cubicBezTo>
                    <a:cubicBezTo>
                      <a:pt x="99" y="456"/>
                      <a:pt x="99" y="456"/>
                      <a:pt x="99" y="456"/>
                    </a:cubicBezTo>
                    <a:cubicBezTo>
                      <a:pt x="354" y="456"/>
                      <a:pt x="354" y="456"/>
                      <a:pt x="354" y="456"/>
                    </a:cubicBezTo>
                    <a:cubicBezTo>
                      <a:pt x="404" y="456"/>
                      <a:pt x="445" y="415"/>
                      <a:pt x="445" y="364"/>
                    </a:cubicBezTo>
                    <a:cubicBezTo>
                      <a:pt x="445" y="92"/>
                      <a:pt x="445" y="92"/>
                      <a:pt x="445" y="92"/>
                    </a:cubicBezTo>
                    <a:cubicBezTo>
                      <a:pt x="445" y="41"/>
                      <a:pt x="404" y="0"/>
                      <a:pt x="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29" name="组合 1028"/>
            <p:cNvGrpSpPr/>
            <p:nvPr/>
          </p:nvGrpSpPr>
          <p:grpSpPr>
            <a:xfrm>
              <a:off x="917575" y="2078835"/>
              <a:ext cx="958850" cy="1814513"/>
              <a:chOff x="917575" y="2463800"/>
              <a:chExt cx="958850" cy="1814513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9" name="Freeform 28"/>
              <p:cNvSpPr/>
              <p:nvPr/>
            </p:nvSpPr>
            <p:spPr bwMode="auto">
              <a:xfrm>
                <a:off x="917575" y="2941638"/>
                <a:ext cx="771525" cy="1336675"/>
              </a:xfrm>
              <a:custGeom>
                <a:avLst/>
                <a:gdLst>
                  <a:gd name="T0" fmla="*/ 50 w 458"/>
                  <a:gd name="T1" fmla="*/ 0 h 794"/>
                  <a:gd name="T2" fmla="*/ 100 w 458"/>
                  <a:gd name="T3" fmla="*/ 50 h 794"/>
                  <a:gd name="T4" fmla="*/ 100 w 458"/>
                  <a:gd name="T5" fmla="*/ 387 h 794"/>
                  <a:gd name="T6" fmla="*/ 408 w 458"/>
                  <a:gd name="T7" fmla="*/ 387 h 794"/>
                  <a:gd name="T8" fmla="*/ 458 w 458"/>
                  <a:gd name="T9" fmla="*/ 437 h 794"/>
                  <a:gd name="T10" fmla="*/ 408 w 458"/>
                  <a:gd name="T11" fmla="*/ 487 h 794"/>
                  <a:gd name="T12" fmla="*/ 241 w 458"/>
                  <a:gd name="T13" fmla="*/ 487 h 794"/>
                  <a:gd name="T14" fmla="*/ 241 w 458"/>
                  <a:gd name="T15" fmla="*/ 749 h 794"/>
                  <a:gd name="T16" fmla="*/ 358 w 458"/>
                  <a:gd name="T17" fmla="*/ 749 h 794"/>
                  <a:gd name="T18" fmla="*/ 358 w 458"/>
                  <a:gd name="T19" fmla="*/ 749 h 794"/>
                  <a:gd name="T20" fmla="*/ 358 w 458"/>
                  <a:gd name="T21" fmla="*/ 749 h 794"/>
                  <a:gd name="T22" fmla="*/ 381 w 458"/>
                  <a:gd name="T23" fmla="*/ 771 h 794"/>
                  <a:gd name="T24" fmla="*/ 358 w 458"/>
                  <a:gd name="T25" fmla="*/ 794 h 794"/>
                  <a:gd name="T26" fmla="*/ 358 w 458"/>
                  <a:gd name="T27" fmla="*/ 794 h 794"/>
                  <a:gd name="T28" fmla="*/ 358 w 458"/>
                  <a:gd name="T29" fmla="*/ 794 h 794"/>
                  <a:gd name="T30" fmla="*/ 114 w 458"/>
                  <a:gd name="T31" fmla="*/ 794 h 794"/>
                  <a:gd name="T32" fmla="*/ 114 w 458"/>
                  <a:gd name="T33" fmla="*/ 794 h 794"/>
                  <a:gd name="T34" fmla="*/ 92 w 458"/>
                  <a:gd name="T35" fmla="*/ 771 h 794"/>
                  <a:gd name="T36" fmla="*/ 114 w 458"/>
                  <a:gd name="T37" fmla="*/ 749 h 794"/>
                  <a:gd name="T38" fmla="*/ 114 w 458"/>
                  <a:gd name="T39" fmla="*/ 749 h 794"/>
                  <a:gd name="T40" fmla="*/ 214 w 458"/>
                  <a:gd name="T41" fmla="*/ 749 h 794"/>
                  <a:gd name="T42" fmla="*/ 214 w 458"/>
                  <a:gd name="T43" fmla="*/ 487 h 794"/>
                  <a:gd name="T44" fmla="*/ 47 w 458"/>
                  <a:gd name="T45" fmla="*/ 487 h 794"/>
                  <a:gd name="T46" fmla="*/ 47 w 458"/>
                  <a:gd name="T47" fmla="*/ 487 h 794"/>
                  <a:gd name="T48" fmla="*/ 0 w 458"/>
                  <a:gd name="T49" fmla="*/ 437 h 794"/>
                  <a:gd name="T50" fmla="*/ 0 w 458"/>
                  <a:gd name="T51" fmla="*/ 50 h 794"/>
                  <a:gd name="T52" fmla="*/ 50 w 458"/>
                  <a:gd name="T53" fmla="*/ 0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8" h="794">
                    <a:moveTo>
                      <a:pt x="50" y="0"/>
                    </a:moveTo>
                    <a:cubicBezTo>
                      <a:pt x="77" y="0"/>
                      <a:pt x="100" y="22"/>
                      <a:pt x="100" y="50"/>
                    </a:cubicBezTo>
                    <a:cubicBezTo>
                      <a:pt x="100" y="387"/>
                      <a:pt x="100" y="387"/>
                      <a:pt x="100" y="387"/>
                    </a:cubicBezTo>
                    <a:cubicBezTo>
                      <a:pt x="408" y="387"/>
                      <a:pt x="408" y="387"/>
                      <a:pt x="408" y="387"/>
                    </a:cubicBezTo>
                    <a:cubicBezTo>
                      <a:pt x="435" y="387"/>
                      <a:pt x="458" y="409"/>
                      <a:pt x="458" y="437"/>
                    </a:cubicBezTo>
                    <a:cubicBezTo>
                      <a:pt x="458" y="464"/>
                      <a:pt x="435" y="487"/>
                      <a:pt x="408" y="487"/>
                    </a:cubicBezTo>
                    <a:cubicBezTo>
                      <a:pt x="241" y="487"/>
                      <a:pt x="241" y="487"/>
                      <a:pt x="241" y="487"/>
                    </a:cubicBezTo>
                    <a:cubicBezTo>
                      <a:pt x="241" y="749"/>
                      <a:pt x="241" y="749"/>
                      <a:pt x="241" y="749"/>
                    </a:cubicBezTo>
                    <a:cubicBezTo>
                      <a:pt x="358" y="749"/>
                      <a:pt x="358" y="749"/>
                      <a:pt x="358" y="749"/>
                    </a:cubicBezTo>
                    <a:cubicBezTo>
                      <a:pt x="358" y="749"/>
                      <a:pt x="358" y="749"/>
                      <a:pt x="358" y="749"/>
                    </a:cubicBezTo>
                    <a:cubicBezTo>
                      <a:pt x="358" y="749"/>
                      <a:pt x="358" y="749"/>
                      <a:pt x="358" y="749"/>
                    </a:cubicBezTo>
                    <a:cubicBezTo>
                      <a:pt x="371" y="749"/>
                      <a:pt x="381" y="759"/>
                      <a:pt x="381" y="771"/>
                    </a:cubicBezTo>
                    <a:cubicBezTo>
                      <a:pt x="381" y="784"/>
                      <a:pt x="371" y="794"/>
                      <a:pt x="358" y="794"/>
                    </a:cubicBezTo>
                    <a:cubicBezTo>
                      <a:pt x="358" y="794"/>
                      <a:pt x="358" y="794"/>
                      <a:pt x="358" y="794"/>
                    </a:cubicBezTo>
                    <a:cubicBezTo>
                      <a:pt x="358" y="794"/>
                      <a:pt x="358" y="794"/>
                      <a:pt x="358" y="794"/>
                    </a:cubicBezTo>
                    <a:cubicBezTo>
                      <a:pt x="114" y="794"/>
                      <a:pt x="114" y="794"/>
                      <a:pt x="114" y="794"/>
                    </a:cubicBezTo>
                    <a:cubicBezTo>
                      <a:pt x="114" y="794"/>
                      <a:pt x="114" y="794"/>
                      <a:pt x="114" y="794"/>
                    </a:cubicBezTo>
                    <a:cubicBezTo>
                      <a:pt x="102" y="794"/>
                      <a:pt x="92" y="784"/>
                      <a:pt x="92" y="771"/>
                    </a:cubicBezTo>
                    <a:cubicBezTo>
                      <a:pt x="92" y="759"/>
                      <a:pt x="102" y="749"/>
                      <a:pt x="114" y="749"/>
                    </a:cubicBezTo>
                    <a:cubicBezTo>
                      <a:pt x="114" y="749"/>
                      <a:pt x="114" y="749"/>
                      <a:pt x="114" y="749"/>
                    </a:cubicBezTo>
                    <a:cubicBezTo>
                      <a:pt x="214" y="749"/>
                      <a:pt x="214" y="749"/>
                      <a:pt x="214" y="749"/>
                    </a:cubicBezTo>
                    <a:cubicBezTo>
                      <a:pt x="214" y="487"/>
                      <a:pt x="214" y="487"/>
                      <a:pt x="214" y="487"/>
                    </a:cubicBezTo>
                    <a:cubicBezTo>
                      <a:pt x="47" y="487"/>
                      <a:pt x="47" y="487"/>
                      <a:pt x="47" y="487"/>
                    </a:cubicBezTo>
                    <a:cubicBezTo>
                      <a:pt x="47" y="487"/>
                      <a:pt x="47" y="487"/>
                      <a:pt x="47" y="487"/>
                    </a:cubicBezTo>
                    <a:cubicBezTo>
                      <a:pt x="21" y="485"/>
                      <a:pt x="0" y="464"/>
                      <a:pt x="0" y="437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22"/>
                      <a:pt x="22" y="0"/>
                      <a:pt x="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Oval 29"/>
              <p:cNvSpPr>
                <a:spLocks noChangeArrowheads="1"/>
              </p:cNvSpPr>
              <p:nvPr/>
            </p:nvSpPr>
            <p:spPr bwMode="auto">
              <a:xfrm>
                <a:off x="1133475" y="2463800"/>
                <a:ext cx="300038" cy="30003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30"/>
              <p:cNvSpPr/>
              <p:nvPr/>
            </p:nvSpPr>
            <p:spPr bwMode="auto">
              <a:xfrm>
                <a:off x="1123950" y="2817813"/>
                <a:ext cx="752475" cy="1341438"/>
              </a:xfrm>
              <a:custGeom>
                <a:avLst/>
                <a:gdLst>
                  <a:gd name="T0" fmla="*/ 92 w 446"/>
                  <a:gd name="T1" fmla="*/ 0 h 796"/>
                  <a:gd name="T2" fmla="*/ 153 w 446"/>
                  <a:gd name="T3" fmla="*/ 24 h 796"/>
                  <a:gd name="T4" fmla="*/ 153 w 446"/>
                  <a:gd name="T5" fmla="*/ 24 h 796"/>
                  <a:gd name="T6" fmla="*/ 153 w 446"/>
                  <a:gd name="T7" fmla="*/ 24 h 796"/>
                  <a:gd name="T8" fmla="*/ 161 w 446"/>
                  <a:gd name="T9" fmla="*/ 32 h 796"/>
                  <a:gd name="T10" fmla="*/ 274 w 446"/>
                  <a:gd name="T11" fmla="*/ 148 h 796"/>
                  <a:gd name="T12" fmla="*/ 416 w 446"/>
                  <a:gd name="T13" fmla="*/ 148 h 796"/>
                  <a:gd name="T14" fmla="*/ 446 w 446"/>
                  <a:gd name="T15" fmla="*/ 178 h 796"/>
                  <a:gd name="T16" fmla="*/ 416 w 446"/>
                  <a:gd name="T17" fmla="*/ 208 h 796"/>
                  <a:gd name="T18" fmla="*/ 256 w 446"/>
                  <a:gd name="T19" fmla="*/ 208 h 796"/>
                  <a:gd name="T20" fmla="*/ 183 w 446"/>
                  <a:gd name="T21" fmla="*/ 135 h 796"/>
                  <a:gd name="T22" fmla="*/ 183 w 446"/>
                  <a:gd name="T23" fmla="*/ 348 h 796"/>
                  <a:gd name="T24" fmla="*/ 416 w 446"/>
                  <a:gd name="T25" fmla="*/ 348 h 796"/>
                  <a:gd name="T26" fmla="*/ 416 w 446"/>
                  <a:gd name="T27" fmla="*/ 348 h 796"/>
                  <a:gd name="T28" fmla="*/ 445 w 446"/>
                  <a:gd name="T29" fmla="*/ 377 h 796"/>
                  <a:gd name="T30" fmla="*/ 445 w 446"/>
                  <a:gd name="T31" fmla="*/ 378 h 796"/>
                  <a:gd name="T32" fmla="*/ 445 w 446"/>
                  <a:gd name="T33" fmla="*/ 378 h 796"/>
                  <a:gd name="T34" fmla="*/ 445 w 446"/>
                  <a:gd name="T35" fmla="*/ 747 h 796"/>
                  <a:gd name="T36" fmla="*/ 395 w 446"/>
                  <a:gd name="T37" fmla="*/ 796 h 796"/>
                  <a:gd name="T38" fmla="*/ 346 w 446"/>
                  <a:gd name="T39" fmla="*/ 747 h 796"/>
                  <a:gd name="T40" fmla="*/ 346 w 446"/>
                  <a:gd name="T41" fmla="*/ 456 h 796"/>
                  <a:gd name="T42" fmla="*/ 92 w 446"/>
                  <a:gd name="T43" fmla="*/ 456 h 796"/>
                  <a:gd name="T44" fmla="*/ 0 w 446"/>
                  <a:gd name="T45" fmla="*/ 364 h 796"/>
                  <a:gd name="T46" fmla="*/ 0 w 446"/>
                  <a:gd name="T47" fmla="*/ 92 h 796"/>
                  <a:gd name="T48" fmla="*/ 92 w 446"/>
                  <a:gd name="T4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6" h="796">
                    <a:moveTo>
                      <a:pt x="92" y="0"/>
                    </a:moveTo>
                    <a:cubicBezTo>
                      <a:pt x="115" y="0"/>
                      <a:pt x="137" y="9"/>
                      <a:pt x="153" y="24"/>
                    </a:cubicBezTo>
                    <a:cubicBezTo>
                      <a:pt x="153" y="24"/>
                      <a:pt x="153" y="24"/>
                      <a:pt x="153" y="24"/>
                    </a:cubicBezTo>
                    <a:cubicBezTo>
                      <a:pt x="153" y="24"/>
                      <a:pt x="153" y="24"/>
                      <a:pt x="153" y="24"/>
                    </a:cubicBezTo>
                    <a:cubicBezTo>
                      <a:pt x="156" y="26"/>
                      <a:pt x="159" y="29"/>
                      <a:pt x="161" y="32"/>
                    </a:cubicBezTo>
                    <a:cubicBezTo>
                      <a:pt x="274" y="148"/>
                      <a:pt x="274" y="148"/>
                      <a:pt x="274" y="148"/>
                    </a:cubicBezTo>
                    <a:cubicBezTo>
                      <a:pt x="416" y="148"/>
                      <a:pt x="416" y="148"/>
                      <a:pt x="416" y="148"/>
                    </a:cubicBezTo>
                    <a:cubicBezTo>
                      <a:pt x="432" y="148"/>
                      <a:pt x="446" y="161"/>
                      <a:pt x="446" y="178"/>
                    </a:cubicBezTo>
                    <a:cubicBezTo>
                      <a:pt x="446" y="195"/>
                      <a:pt x="432" y="208"/>
                      <a:pt x="416" y="208"/>
                    </a:cubicBezTo>
                    <a:cubicBezTo>
                      <a:pt x="256" y="208"/>
                      <a:pt x="256" y="208"/>
                      <a:pt x="256" y="208"/>
                    </a:cubicBezTo>
                    <a:cubicBezTo>
                      <a:pt x="183" y="135"/>
                      <a:pt x="183" y="135"/>
                      <a:pt x="183" y="135"/>
                    </a:cubicBezTo>
                    <a:cubicBezTo>
                      <a:pt x="183" y="348"/>
                      <a:pt x="183" y="348"/>
                      <a:pt x="183" y="348"/>
                    </a:cubicBezTo>
                    <a:cubicBezTo>
                      <a:pt x="416" y="348"/>
                      <a:pt x="416" y="348"/>
                      <a:pt x="416" y="348"/>
                    </a:cubicBezTo>
                    <a:cubicBezTo>
                      <a:pt x="416" y="348"/>
                      <a:pt x="416" y="348"/>
                      <a:pt x="416" y="348"/>
                    </a:cubicBezTo>
                    <a:cubicBezTo>
                      <a:pt x="432" y="348"/>
                      <a:pt x="445" y="361"/>
                      <a:pt x="445" y="377"/>
                    </a:cubicBezTo>
                    <a:cubicBezTo>
                      <a:pt x="445" y="378"/>
                      <a:pt x="445" y="378"/>
                      <a:pt x="445" y="378"/>
                    </a:cubicBezTo>
                    <a:cubicBezTo>
                      <a:pt x="445" y="378"/>
                      <a:pt x="445" y="378"/>
                      <a:pt x="445" y="378"/>
                    </a:cubicBezTo>
                    <a:cubicBezTo>
                      <a:pt x="445" y="747"/>
                      <a:pt x="445" y="747"/>
                      <a:pt x="445" y="747"/>
                    </a:cubicBezTo>
                    <a:cubicBezTo>
                      <a:pt x="445" y="774"/>
                      <a:pt x="423" y="796"/>
                      <a:pt x="395" y="796"/>
                    </a:cubicBezTo>
                    <a:cubicBezTo>
                      <a:pt x="368" y="796"/>
                      <a:pt x="346" y="774"/>
                      <a:pt x="346" y="747"/>
                    </a:cubicBezTo>
                    <a:cubicBezTo>
                      <a:pt x="346" y="456"/>
                      <a:pt x="346" y="456"/>
                      <a:pt x="346" y="456"/>
                    </a:cubicBezTo>
                    <a:cubicBezTo>
                      <a:pt x="92" y="456"/>
                      <a:pt x="92" y="456"/>
                      <a:pt x="92" y="456"/>
                    </a:cubicBezTo>
                    <a:cubicBezTo>
                      <a:pt x="41" y="456"/>
                      <a:pt x="0" y="415"/>
                      <a:pt x="0" y="364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41"/>
                      <a:pt x="41" y="0"/>
                      <a:pt x="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024" name="Freeform 31"/>
            <p:cNvSpPr/>
            <p:nvPr/>
          </p:nvSpPr>
          <p:spPr bwMode="auto">
            <a:xfrm>
              <a:off x="952500" y="1467648"/>
              <a:ext cx="544513" cy="536575"/>
            </a:xfrm>
            <a:custGeom>
              <a:avLst/>
              <a:gdLst>
                <a:gd name="T0" fmla="*/ 323 w 323"/>
                <a:gd name="T1" fmla="*/ 130 h 318"/>
                <a:gd name="T2" fmla="*/ 161 w 323"/>
                <a:gd name="T3" fmla="*/ 0 h 318"/>
                <a:gd name="T4" fmla="*/ 0 w 323"/>
                <a:gd name="T5" fmla="*/ 130 h 318"/>
                <a:gd name="T6" fmla="*/ 161 w 323"/>
                <a:gd name="T7" fmla="*/ 261 h 318"/>
                <a:gd name="T8" fmla="*/ 179 w 323"/>
                <a:gd name="T9" fmla="*/ 260 h 318"/>
                <a:gd name="T10" fmla="*/ 244 w 323"/>
                <a:gd name="T11" fmla="*/ 318 h 318"/>
                <a:gd name="T12" fmla="*/ 244 w 323"/>
                <a:gd name="T13" fmla="*/ 242 h 318"/>
                <a:gd name="T14" fmla="*/ 323 w 323"/>
                <a:gd name="T15" fmla="*/ 13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18">
                  <a:moveTo>
                    <a:pt x="323" y="130"/>
                  </a:moveTo>
                  <a:cubicBezTo>
                    <a:pt x="323" y="58"/>
                    <a:pt x="250" y="0"/>
                    <a:pt x="161" y="0"/>
                  </a:cubicBezTo>
                  <a:cubicBezTo>
                    <a:pt x="72" y="0"/>
                    <a:pt x="0" y="58"/>
                    <a:pt x="0" y="130"/>
                  </a:cubicBezTo>
                  <a:cubicBezTo>
                    <a:pt x="0" y="203"/>
                    <a:pt x="72" y="261"/>
                    <a:pt x="161" y="261"/>
                  </a:cubicBezTo>
                  <a:cubicBezTo>
                    <a:pt x="167" y="261"/>
                    <a:pt x="173" y="261"/>
                    <a:pt x="179" y="260"/>
                  </a:cubicBezTo>
                  <a:cubicBezTo>
                    <a:pt x="244" y="318"/>
                    <a:pt x="244" y="318"/>
                    <a:pt x="244" y="318"/>
                  </a:cubicBezTo>
                  <a:cubicBezTo>
                    <a:pt x="244" y="242"/>
                    <a:pt x="244" y="242"/>
                    <a:pt x="244" y="242"/>
                  </a:cubicBezTo>
                  <a:cubicBezTo>
                    <a:pt x="291" y="220"/>
                    <a:pt x="323" y="178"/>
                    <a:pt x="323" y="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5" name="Freeform 32"/>
            <p:cNvSpPr/>
            <p:nvPr/>
          </p:nvSpPr>
          <p:spPr bwMode="auto">
            <a:xfrm>
              <a:off x="3197225" y="1467648"/>
              <a:ext cx="544513" cy="536575"/>
            </a:xfrm>
            <a:custGeom>
              <a:avLst/>
              <a:gdLst>
                <a:gd name="T0" fmla="*/ 0 w 323"/>
                <a:gd name="T1" fmla="*/ 130 h 318"/>
                <a:gd name="T2" fmla="*/ 161 w 323"/>
                <a:gd name="T3" fmla="*/ 0 h 318"/>
                <a:gd name="T4" fmla="*/ 323 w 323"/>
                <a:gd name="T5" fmla="*/ 130 h 318"/>
                <a:gd name="T6" fmla="*/ 161 w 323"/>
                <a:gd name="T7" fmla="*/ 261 h 318"/>
                <a:gd name="T8" fmla="*/ 143 w 323"/>
                <a:gd name="T9" fmla="*/ 260 h 318"/>
                <a:gd name="T10" fmla="*/ 78 w 323"/>
                <a:gd name="T11" fmla="*/ 318 h 318"/>
                <a:gd name="T12" fmla="*/ 78 w 323"/>
                <a:gd name="T13" fmla="*/ 242 h 318"/>
                <a:gd name="T14" fmla="*/ 0 w 323"/>
                <a:gd name="T15" fmla="*/ 13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18">
                  <a:moveTo>
                    <a:pt x="0" y="130"/>
                  </a:moveTo>
                  <a:cubicBezTo>
                    <a:pt x="0" y="58"/>
                    <a:pt x="72" y="0"/>
                    <a:pt x="161" y="0"/>
                  </a:cubicBezTo>
                  <a:cubicBezTo>
                    <a:pt x="250" y="0"/>
                    <a:pt x="323" y="58"/>
                    <a:pt x="323" y="130"/>
                  </a:cubicBezTo>
                  <a:cubicBezTo>
                    <a:pt x="323" y="203"/>
                    <a:pt x="250" y="261"/>
                    <a:pt x="161" y="261"/>
                  </a:cubicBezTo>
                  <a:cubicBezTo>
                    <a:pt x="155" y="261"/>
                    <a:pt x="149" y="261"/>
                    <a:pt x="143" y="260"/>
                  </a:cubicBezTo>
                  <a:cubicBezTo>
                    <a:pt x="78" y="318"/>
                    <a:pt x="78" y="318"/>
                    <a:pt x="78" y="318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31" y="220"/>
                    <a:pt x="0" y="178"/>
                    <a:pt x="0" y="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6" name="Freeform 33"/>
            <p:cNvSpPr>
              <a:spLocks noEditPoints="1"/>
            </p:cNvSpPr>
            <p:nvPr/>
          </p:nvSpPr>
          <p:spPr bwMode="auto">
            <a:xfrm>
              <a:off x="3394075" y="1597823"/>
              <a:ext cx="149225" cy="188913"/>
            </a:xfrm>
            <a:custGeom>
              <a:avLst/>
              <a:gdLst>
                <a:gd name="T0" fmla="*/ 5 w 88"/>
                <a:gd name="T1" fmla="*/ 0 h 112"/>
                <a:gd name="T2" fmla="*/ 84 w 88"/>
                <a:gd name="T3" fmla="*/ 9 h 112"/>
                <a:gd name="T4" fmla="*/ 72 w 88"/>
                <a:gd name="T5" fmla="*/ 41 h 112"/>
                <a:gd name="T6" fmla="*/ 72 w 88"/>
                <a:gd name="T7" fmla="*/ 73 h 112"/>
                <a:gd name="T8" fmla="*/ 88 w 88"/>
                <a:gd name="T9" fmla="*/ 108 h 112"/>
                <a:gd name="T10" fmla="*/ 0 w 88"/>
                <a:gd name="T11" fmla="*/ 108 h 112"/>
                <a:gd name="T12" fmla="*/ 16 w 88"/>
                <a:gd name="T13" fmla="*/ 73 h 112"/>
                <a:gd name="T14" fmla="*/ 16 w 88"/>
                <a:gd name="T15" fmla="*/ 41 h 112"/>
                <a:gd name="T16" fmla="*/ 5 w 88"/>
                <a:gd name="T17" fmla="*/ 9 h 112"/>
                <a:gd name="T18" fmla="*/ 60 w 88"/>
                <a:gd name="T19" fmla="*/ 84 h 112"/>
                <a:gd name="T20" fmla="*/ 14 w 88"/>
                <a:gd name="T21" fmla="*/ 103 h 112"/>
                <a:gd name="T22" fmla="*/ 16 w 88"/>
                <a:gd name="T23" fmla="*/ 89 h 112"/>
                <a:gd name="T24" fmla="*/ 62 w 88"/>
                <a:gd name="T25" fmla="*/ 80 h 112"/>
                <a:gd name="T26" fmla="*/ 68 w 88"/>
                <a:gd name="T27" fmla="*/ 75 h 112"/>
                <a:gd name="T28" fmla="*/ 47 w 88"/>
                <a:gd name="T29" fmla="*/ 59 h 112"/>
                <a:gd name="T30" fmla="*/ 47 w 88"/>
                <a:gd name="T31" fmla="*/ 59 h 112"/>
                <a:gd name="T32" fmla="*/ 46 w 88"/>
                <a:gd name="T33" fmla="*/ 59 h 112"/>
                <a:gd name="T34" fmla="*/ 46 w 88"/>
                <a:gd name="T35" fmla="*/ 57 h 112"/>
                <a:gd name="T36" fmla="*/ 46 w 88"/>
                <a:gd name="T37" fmla="*/ 57 h 112"/>
                <a:gd name="T38" fmla="*/ 46 w 88"/>
                <a:gd name="T39" fmla="*/ 57 h 112"/>
                <a:gd name="T40" fmla="*/ 46 w 88"/>
                <a:gd name="T41" fmla="*/ 56 h 112"/>
                <a:gd name="T42" fmla="*/ 46 w 88"/>
                <a:gd name="T43" fmla="*/ 55 h 112"/>
                <a:gd name="T44" fmla="*/ 47 w 88"/>
                <a:gd name="T45" fmla="*/ 55 h 112"/>
                <a:gd name="T46" fmla="*/ 48 w 88"/>
                <a:gd name="T47" fmla="*/ 55 h 112"/>
                <a:gd name="T48" fmla="*/ 75 w 88"/>
                <a:gd name="T49" fmla="*/ 9 h 112"/>
                <a:gd name="T50" fmla="*/ 21 w 88"/>
                <a:gd name="T51" fmla="*/ 39 h 112"/>
                <a:gd name="T52" fmla="*/ 41 w 88"/>
                <a:gd name="T53" fmla="*/ 55 h 112"/>
                <a:gd name="T54" fmla="*/ 42 w 88"/>
                <a:gd name="T55" fmla="*/ 55 h 112"/>
                <a:gd name="T56" fmla="*/ 42 w 88"/>
                <a:gd name="T57" fmla="*/ 55 h 112"/>
                <a:gd name="T58" fmla="*/ 43 w 88"/>
                <a:gd name="T59" fmla="*/ 57 h 112"/>
                <a:gd name="T60" fmla="*/ 43 w 88"/>
                <a:gd name="T61" fmla="*/ 57 h 112"/>
                <a:gd name="T62" fmla="*/ 43 w 88"/>
                <a:gd name="T63" fmla="*/ 57 h 112"/>
                <a:gd name="T64" fmla="*/ 42 w 88"/>
                <a:gd name="T65" fmla="*/ 58 h 112"/>
                <a:gd name="T66" fmla="*/ 42 w 88"/>
                <a:gd name="T67" fmla="*/ 59 h 112"/>
                <a:gd name="T68" fmla="*/ 42 w 88"/>
                <a:gd name="T69" fmla="*/ 59 h 112"/>
                <a:gd name="T70" fmla="*/ 41 w 88"/>
                <a:gd name="T71" fmla="*/ 59 h 112"/>
                <a:gd name="T72" fmla="*/ 16 w 88"/>
                <a:gd name="T73" fmla="*/ 89 h 112"/>
                <a:gd name="T74" fmla="*/ 30 w 88"/>
                <a:gd name="T75" fmla="*/ 43 h 112"/>
                <a:gd name="T76" fmla="*/ 42 w 88"/>
                <a:gd name="T77" fmla="*/ 50 h 112"/>
                <a:gd name="T78" fmla="*/ 43 w 88"/>
                <a:gd name="T79" fmla="*/ 51 h 112"/>
                <a:gd name="T80" fmla="*/ 45 w 88"/>
                <a:gd name="T81" fmla="*/ 51 h 112"/>
                <a:gd name="T82" fmla="*/ 46 w 88"/>
                <a:gd name="T83" fmla="*/ 50 h 112"/>
                <a:gd name="T84" fmla="*/ 67 w 88"/>
                <a:gd name="T85" fmla="*/ 31 h 112"/>
                <a:gd name="T86" fmla="*/ 55 w 88"/>
                <a:gd name="T87" fmla="*/ 40 h 112"/>
                <a:gd name="T88" fmla="*/ 45 w 88"/>
                <a:gd name="T89" fmla="*/ 46 h 112"/>
                <a:gd name="T90" fmla="*/ 44 w 88"/>
                <a:gd name="T91" fmla="*/ 46 h 112"/>
                <a:gd name="T92" fmla="*/ 33 w 88"/>
                <a:gd name="T93" fmla="*/ 40 h 112"/>
                <a:gd name="T94" fmla="*/ 22 w 88"/>
                <a:gd name="T95" fmla="*/ 31 h 112"/>
                <a:gd name="T96" fmla="*/ 45 w 88"/>
                <a:gd name="T97" fmla="*/ 4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12">
                  <a:moveTo>
                    <a:pt x="5" y="9"/>
                  </a:move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6" y="0"/>
                    <a:pt x="88" y="2"/>
                    <a:pt x="88" y="5"/>
                  </a:cubicBezTo>
                  <a:cubicBezTo>
                    <a:pt x="88" y="7"/>
                    <a:pt x="86" y="9"/>
                    <a:pt x="84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79" y="23"/>
                    <a:pt x="77" y="33"/>
                    <a:pt x="72" y="41"/>
                  </a:cubicBezTo>
                  <a:cubicBezTo>
                    <a:pt x="72" y="41"/>
                    <a:pt x="72" y="41"/>
                    <a:pt x="72" y="41"/>
                  </a:cubicBezTo>
                  <a:cubicBezTo>
                    <a:pt x="67" y="49"/>
                    <a:pt x="62" y="54"/>
                    <a:pt x="55" y="57"/>
                  </a:cubicBezTo>
                  <a:cubicBezTo>
                    <a:pt x="62" y="60"/>
                    <a:pt x="67" y="65"/>
                    <a:pt x="72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6" y="80"/>
                    <a:pt x="79" y="90"/>
                    <a:pt x="80" y="103"/>
                  </a:cubicBezTo>
                  <a:cubicBezTo>
                    <a:pt x="84" y="103"/>
                    <a:pt x="84" y="103"/>
                    <a:pt x="84" y="103"/>
                  </a:cubicBezTo>
                  <a:cubicBezTo>
                    <a:pt x="86" y="103"/>
                    <a:pt x="88" y="105"/>
                    <a:pt x="88" y="108"/>
                  </a:cubicBezTo>
                  <a:cubicBezTo>
                    <a:pt x="88" y="110"/>
                    <a:pt x="86" y="112"/>
                    <a:pt x="84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2" y="112"/>
                    <a:pt x="0" y="110"/>
                    <a:pt x="0" y="108"/>
                  </a:cubicBezTo>
                  <a:cubicBezTo>
                    <a:pt x="0" y="105"/>
                    <a:pt x="2" y="103"/>
                    <a:pt x="5" y="103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9" y="90"/>
                    <a:pt x="12" y="80"/>
                    <a:pt x="16" y="73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1" y="65"/>
                    <a:pt x="27" y="60"/>
                    <a:pt x="33" y="57"/>
                  </a:cubicBezTo>
                  <a:cubicBezTo>
                    <a:pt x="27" y="54"/>
                    <a:pt x="21" y="49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2" y="33"/>
                    <a:pt x="9" y="23"/>
                    <a:pt x="8" y="9"/>
                  </a:cubicBezTo>
                  <a:cubicBezTo>
                    <a:pt x="5" y="9"/>
                    <a:pt x="5" y="9"/>
                    <a:pt x="5" y="9"/>
                  </a:cubicBezTo>
                  <a:close/>
                  <a:moveTo>
                    <a:pt x="74" y="103"/>
                  </a:moveTo>
                  <a:cubicBezTo>
                    <a:pt x="74" y="103"/>
                    <a:pt x="74" y="103"/>
                    <a:pt x="74" y="103"/>
                  </a:cubicBezTo>
                  <a:cubicBezTo>
                    <a:pt x="72" y="94"/>
                    <a:pt x="66" y="88"/>
                    <a:pt x="60" y="84"/>
                  </a:cubicBezTo>
                  <a:cubicBezTo>
                    <a:pt x="55" y="81"/>
                    <a:pt x="50" y="80"/>
                    <a:pt x="44" y="80"/>
                  </a:cubicBezTo>
                  <a:cubicBezTo>
                    <a:pt x="39" y="80"/>
                    <a:pt x="33" y="81"/>
                    <a:pt x="28" y="84"/>
                  </a:cubicBezTo>
                  <a:cubicBezTo>
                    <a:pt x="22" y="88"/>
                    <a:pt x="17" y="94"/>
                    <a:pt x="14" y="103"/>
                  </a:cubicBezTo>
                  <a:cubicBezTo>
                    <a:pt x="74" y="103"/>
                    <a:pt x="74" y="103"/>
                    <a:pt x="74" y="103"/>
                  </a:cubicBezTo>
                  <a:close/>
                  <a:moveTo>
                    <a:pt x="16" y="89"/>
                  </a:moveTo>
                  <a:cubicBezTo>
                    <a:pt x="16" y="89"/>
                    <a:pt x="16" y="89"/>
                    <a:pt x="16" y="89"/>
                  </a:cubicBezTo>
                  <a:cubicBezTo>
                    <a:pt x="18" y="85"/>
                    <a:pt x="22" y="82"/>
                    <a:pt x="26" y="80"/>
                  </a:cubicBezTo>
                  <a:cubicBezTo>
                    <a:pt x="31" y="76"/>
                    <a:pt x="38" y="75"/>
                    <a:pt x="44" y="75"/>
                  </a:cubicBezTo>
                  <a:cubicBezTo>
                    <a:pt x="50" y="75"/>
                    <a:pt x="57" y="76"/>
                    <a:pt x="62" y="80"/>
                  </a:cubicBezTo>
                  <a:cubicBezTo>
                    <a:pt x="66" y="82"/>
                    <a:pt x="70" y="85"/>
                    <a:pt x="73" y="89"/>
                  </a:cubicBezTo>
                  <a:cubicBezTo>
                    <a:pt x="72" y="84"/>
                    <a:pt x="70" y="79"/>
                    <a:pt x="68" y="76"/>
                  </a:cubicBezTo>
                  <a:cubicBezTo>
                    <a:pt x="68" y="75"/>
                    <a:pt x="68" y="75"/>
                    <a:pt x="68" y="75"/>
                  </a:cubicBezTo>
                  <a:cubicBezTo>
                    <a:pt x="62" y="67"/>
                    <a:pt x="55" y="62"/>
                    <a:pt x="48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6" y="58"/>
                    <a:pt x="46" y="58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56"/>
                    <a:pt x="46" y="56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55" y="52"/>
                    <a:pt x="62" y="47"/>
                    <a:pt x="68" y="39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72" y="31"/>
                    <a:pt x="74" y="22"/>
                    <a:pt x="75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22"/>
                    <a:pt x="17" y="31"/>
                    <a:pt x="21" y="38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6" y="47"/>
                    <a:pt x="33" y="52"/>
                    <a:pt x="41" y="55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1" y="55"/>
                    <a:pt x="41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6"/>
                    <a:pt x="42" y="56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33" y="62"/>
                    <a:pt x="26" y="67"/>
                    <a:pt x="21" y="75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19" y="79"/>
                    <a:pt x="17" y="84"/>
                    <a:pt x="16" y="89"/>
                  </a:cubicBezTo>
                  <a:close/>
                  <a:moveTo>
                    <a:pt x="22" y="31"/>
                  </a:moveTo>
                  <a:cubicBezTo>
                    <a:pt x="22" y="31"/>
                    <a:pt x="22" y="31"/>
                    <a:pt x="22" y="31"/>
                  </a:cubicBezTo>
                  <a:cubicBezTo>
                    <a:pt x="24" y="35"/>
                    <a:pt x="26" y="40"/>
                    <a:pt x="30" y="43"/>
                  </a:cubicBezTo>
                  <a:cubicBezTo>
                    <a:pt x="33" y="46"/>
                    <a:pt x="37" y="49"/>
                    <a:pt x="42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51"/>
                    <a:pt x="45" y="51"/>
                    <a:pt x="45" y="51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51" y="49"/>
                    <a:pt x="55" y="46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62" y="40"/>
                    <a:pt x="65" y="35"/>
                    <a:pt x="67" y="31"/>
                  </a:cubicBezTo>
                  <a:cubicBezTo>
                    <a:pt x="67" y="29"/>
                    <a:pt x="66" y="28"/>
                    <a:pt x="65" y="27"/>
                  </a:cubicBezTo>
                  <a:cubicBezTo>
                    <a:pt x="64" y="27"/>
                    <a:pt x="62" y="27"/>
                    <a:pt x="62" y="29"/>
                  </a:cubicBezTo>
                  <a:cubicBezTo>
                    <a:pt x="60" y="33"/>
                    <a:pt x="58" y="37"/>
                    <a:pt x="55" y="40"/>
                  </a:cubicBezTo>
                  <a:cubicBezTo>
                    <a:pt x="52" y="42"/>
                    <a:pt x="49" y="44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39" y="44"/>
                    <a:pt x="36" y="42"/>
                    <a:pt x="33" y="40"/>
                  </a:cubicBezTo>
                  <a:cubicBezTo>
                    <a:pt x="30" y="37"/>
                    <a:pt x="28" y="33"/>
                    <a:pt x="27" y="29"/>
                  </a:cubicBezTo>
                  <a:cubicBezTo>
                    <a:pt x="26" y="27"/>
                    <a:pt x="25" y="27"/>
                    <a:pt x="23" y="27"/>
                  </a:cubicBezTo>
                  <a:cubicBezTo>
                    <a:pt x="22" y="28"/>
                    <a:pt x="21" y="29"/>
                    <a:pt x="22" y="31"/>
                  </a:cubicBezTo>
                  <a:close/>
                  <a:moveTo>
                    <a:pt x="45" y="46"/>
                  </a:moveTo>
                  <a:cubicBezTo>
                    <a:pt x="45" y="46"/>
                    <a:pt x="45" y="46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lose/>
                </a:path>
              </a:pathLst>
            </a:custGeom>
            <a:solidFill>
              <a:srgbClr val="F8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7" name="Freeform 34"/>
            <p:cNvSpPr>
              <a:spLocks noEditPoints="1"/>
            </p:cNvSpPr>
            <p:nvPr/>
          </p:nvSpPr>
          <p:spPr bwMode="auto">
            <a:xfrm>
              <a:off x="1130300" y="1604173"/>
              <a:ext cx="187325" cy="176213"/>
            </a:xfrm>
            <a:custGeom>
              <a:avLst/>
              <a:gdLst>
                <a:gd name="T0" fmla="*/ 5 w 112"/>
                <a:gd name="T1" fmla="*/ 57 h 105"/>
                <a:gd name="T2" fmla="*/ 13 w 112"/>
                <a:gd name="T3" fmla="*/ 9 h 105"/>
                <a:gd name="T4" fmla="*/ 22 w 112"/>
                <a:gd name="T5" fmla="*/ 0 h 105"/>
                <a:gd name="T6" fmla="*/ 97 w 112"/>
                <a:gd name="T7" fmla="*/ 3 h 105"/>
                <a:gd name="T8" fmla="*/ 100 w 112"/>
                <a:gd name="T9" fmla="*/ 9 h 105"/>
                <a:gd name="T10" fmla="*/ 108 w 112"/>
                <a:gd name="T11" fmla="*/ 57 h 105"/>
                <a:gd name="T12" fmla="*/ 112 w 112"/>
                <a:gd name="T13" fmla="*/ 61 h 105"/>
                <a:gd name="T14" fmla="*/ 108 w 112"/>
                <a:gd name="T15" fmla="*/ 105 h 105"/>
                <a:gd name="T16" fmla="*/ 5 w 112"/>
                <a:gd name="T17" fmla="*/ 105 h 105"/>
                <a:gd name="T18" fmla="*/ 0 w 112"/>
                <a:gd name="T19" fmla="*/ 100 h 105"/>
                <a:gd name="T20" fmla="*/ 5 w 112"/>
                <a:gd name="T21" fmla="*/ 57 h 105"/>
                <a:gd name="T22" fmla="*/ 18 w 112"/>
                <a:gd name="T23" fmla="*/ 57 h 105"/>
                <a:gd name="T24" fmla="*/ 34 w 112"/>
                <a:gd name="T25" fmla="*/ 61 h 105"/>
                <a:gd name="T26" fmla="*/ 56 w 112"/>
                <a:gd name="T27" fmla="*/ 79 h 105"/>
                <a:gd name="T28" fmla="*/ 78 w 112"/>
                <a:gd name="T29" fmla="*/ 61 h 105"/>
                <a:gd name="T30" fmla="*/ 83 w 112"/>
                <a:gd name="T31" fmla="*/ 57 h 105"/>
                <a:gd name="T32" fmla="*/ 95 w 112"/>
                <a:gd name="T33" fmla="*/ 9 h 105"/>
                <a:gd name="T34" fmla="*/ 93 w 112"/>
                <a:gd name="T35" fmla="*/ 6 h 105"/>
                <a:gd name="T36" fmla="*/ 22 w 112"/>
                <a:gd name="T37" fmla="*/ 5 h 105"/>
                <a:gd name="T38" fmla="*/ 18 w 112"/>
                <a:gd name="T39" fmla="*/ 9 h 105"/>
                <a:gd name="T40" fmla="*/ 32 w 112"/>
                <a:gd name="T41" fmla="*/ 35 h 105"/>
                <a:gd name="T42" fmla="*/ 49 w 112"/>
                <a:gd name="T43" fmla="*/ 52 h 105"/>
                <a:gd name="T44" fmla="*/ 55 w 112"/>
                <a:gd name="T45" fmla="*/ 52 h 105"/>
                <a:gd name="T46" fmla="*/ 86 w 112"/>
                <a:gd name="T47" fmla="*/ 21 h 105"/>
                <a:gd name="T48" fmla="*/ 80 w 112"/>
                <a:gd name="T49" fmla="*/ 15 h 105"/>
                <a:gd name="T50" fmla="*/ 38 w 112"/>
                <a:gd name="T51" fmla="*/ 29 h 105"/>
                <a:gd name="T52" fmla="*/ 32 w 112"/>
                <a:gd name="T53" fmla="*/ 35 h 105"/>
                <a:gd name="T54" fmla="*/ 27 w 112"/>
                <a:gd name="T55" fmla="*/ 66 h 105"/>
                <a:gd name="T56" fmla="*/ 9 w 112"/>
                <a:gd name="T57" fmla="*/ 96 h 105"/>
                <a:gd name="T58" fmla="*/ 103 w 112"/>
                <a:gd name="T59" fmla="*/ 66 h 105"/>
                <a:gd name="T60" fmla="*/ 76 w 112"/>
                <a:gd name="T61" fmla="*/ 81 h 105"/>
                <a:gd name="T62" fmla="*/ 36 w 112"/>
                <a:gd name="T63" fmla="*/ 8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05">
                  <a:moveTo>
                    <a:pt x="5" y="57"/>
                  </a:moveTo>
                  <a:cubicBezTo>
                    <a:pt x="5" y="57"/>
                    <a:pt x="5" y="57"/>
                    <a:pt x="5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7"/>
                    <a:pt x="14" y="4"/>
                    <a:pt x="15" y="3"/>
                  </a:cubicBezTo>
                  <a:cubicBezTo>
                    <a:pt x="17" y="1"/>
                    <a:pt x="20" y="0"/>
                    <a:pt x="22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3" y="0"/>
                    <a:pt x="95" y="1"/>
                    <a:pt x="97" y="3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99" y="4"/>
                    <a:pt x="100" y="7"/>
                    <a:pt x="100" y="9"/>
                  </a:cubicBezTo>
                  <a:cubicBezTo>
                    <a:pt x="100" y="57"/>
                    <a:pt x="100" y="57"/>
                    <a:pt x="100" y="57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10" y="57"/>
                    <a:pt x="112" y="59"/>
                    <a:pt x="112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2" y="103"/>
                    <a:pt x="110" y="105"/>
                    <a:pt x="108" y="105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2" y="105"/>
                    <a:pt x="0" y="103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59"/>
                    <a:pt x="2" y="57"/>
                    <a:pt x="5" y="57"/>
                  </a:cubicBezTo>
                  <a:close/>
                  <a:moveTo>
                    <a:pt x="18" y="57"/>
                  </a:moveTo>
                  <a:cubicBezTo>
                    <a:pt x="18" y="57"/>
                    <a:pt x="18" y="57"/>
                    <a:pt x="18" y="57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2" y="57"/>
                    <a:pt x="34" y="59"/>
                    <a:pt x="34" y="61"/>
                  </a:cubicBezTo>
                  <a:cubicBezTo>
                    <a:pt x="35" y="66"/>
                    <a:pt x="38" y="71"/>
                    <a:pt x="42" y="74"/>
                  </a:cubicBezTo>
                  <a:cubicBezTo>
                    <a:pt x="46" y="77"/>
                    <a:pt x="51" y="79"/>
                    <a:pt x="56" y="79"/>
                  </a:cubicBezTo>
                  <a:cubicBezTo>
                    <a:pt x="62" y="79"/>
                    <a:pt x="67" y="77"/>
                    <a:pt x="71" y="74"/>
                  </a:cubicBezTo>
                  <a:cubicBezTo>
                    <a:pt x="75" y="71"/>
                    <a:pt x="77" y="66"/>
                    <a:pt x="78" y="61"/>
                  </a:cubicBezTo>
                  <a:cubicBezTo>
                    <a:pt x="79" y="59"/>
                    <a:pt x="81" y="57"/>
                    <a:pt x="83" y="57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95" y="57"/>
                    <a:pt x="95" y="57"/>
                    <a:pt x="95" y="5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5" y="8"/>
                    <a:pt x="94" y="7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2" y="5"/>
                    <a:pt x="91" y="5"/>
                    <a:pt x="90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0" y="5"/>
                    <a:pt x="19" y="6"/>
                  </a:cubicBezTo>
                  <a:cubicBezTo>
                    <a:pt x="18" y="7"/>
                    <a:pt x="18" y="8"/>
                    <a:pt x="18" y="9"/>
                  </a:cubicBezTo>
                  <a:cubicBezTo>
                    <a:pt x="18" y="57"/>
                    <a:pt x="18" y="57"/>
                    <a:pt x="18" y="57"/>
                  </a:cubicBezTo>
                  <a:close/>
                  <a:moveTo>
                    <a:pt x="32" y="35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51" y="53"/>
                    <a:pt x="53" y="53"/>
                    <a:pt x="55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87" y="19"/>
                    <a:pt x="87" y="17"/>
                    <a:pt x="86" y="15"/>
                  </a:cubicBezTo>
                  <a:cubicBezTo>
                    <a:pt x="84" y="13"/>
                    <a:pt x="81" y="13"/>
                    <a:pt x="80" y="15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6" y="27"/>
                    <a:pt x="34" y="27"/>
                    <a:pt x="32" y="29"/>
                  </a:cubicBezTo>
                  <a:cubicBezTo>
                    <a:pt x="30" y="30"/>
                    <a:pt x="30" y="33"/>
                    <a:pt x="32" y="35"/>
                  </a:cubicBezTo>
                  <a:close/>
                  <a:moveTo>
                    <a:pt x="27" y="66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4" y="72"/>
                    <a:pt x="81" y="77"/>
                    <a:pt x="76" y="81"/>
                  </a:cubicBezTo>
                  <a:cubicBezTo>
                    <a:pt x="71" y="85"/>
                    <a:pt x="64" y="88"/>
                    <a:pt x="56" y="88"/>
                  </a:cubicBezTo>
                  <a:cubicBezTo>
                    <a:pt x="49" y="88"/>
                    <a:pt x="42" y="85"/>
                    <a:pt x="36" y="81"/>
                  </a:cubicBezTo>
                  <a:cubicBezTo>
                    <a:pt x="32" y="77"/>
                    <a:pt x="28" y="72"/>
                    <a:pt x="27" y="66"/>
                  </a:cubicBezTo>
                  <a:close/>
                </a:path>
              </a:pathLst>
            </a:custGeom>
            <a:solidFill>
              <a:srgbClr val="F8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rgbClr val="1D9A7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描述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1251668" y="1851036"/>
            <a:ext cx="2964657" cy="68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通过社科类书籍内页和封面的设计，初步了解出版物的行业设计要求与规定。</a:t>
            </a:r>
          </a:p>
        </p:txBody>
      </p:sp>
    </p:spTree>
    <p:extLst>
      <p:ext uri="{BB962C8B-B14F-4D97-AF65-F5344CB8AC3E}">
        <p14:creationId xmlns:p14="http://schemas.microsoft.com/office/powerpoint/2010/main" val="2760416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0" grpId="0" animBg="1"/>
      <p:bldP spid="40" grpId="1" animBg="1"/>
      <p:bldP spid="41" grpId="0" animBg="1"/>
      <p:bldP spid="41" grpId="1" animBg="1"/>
      <p:bldP spid="42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工作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环境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6" name="菱形 5"/>
          <p:cNvSpPr/>
          <p:nvPr/>
        </p:nvSpPr>
        <p:spPr>
          <a:xfrm>
            <a:off x="4210373" y="1202805"/>
            <a:ext cx="720080" cy="72008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200" dirty="0"/>
          </a:p>
        </p:txBody>
      </p:sp>
      <p:cxnSp>
        <p:nvCxnSpPr>
          <p:cNvPr id="8" name="直接连接符 7"/>
          <p:cNvCxnSpPr>
            <a:stCxn id="6" idx="2"/>
            <a:endCxn id="23" idx="0"/>
          </p:cNvCxnSpPr>
          <p:nvPr/>
        </p:nvCxnSpPr>
        <p:spPr>
          <a:xfrm>
            <a:off x="4570412" y="1922889"/>
            <a:ext cx="0" cy="1659455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6" idx="1"/>
          </p:cNvCxnSpPr>
          <p:nvPr/>
        </p:nvCxnSpPr>
        <p:spPr>
          <a:xfrm flipH="1">
            <a:off x="3922341" y="156284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402065" y="1074449"/>
            <a:ext cx="2376263" cy="2805779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3" name="直接连接符 12"/>
          <p:cNvCxnSpPr/>
          <p:nvPr/>
        </p:nvCxnSpPr>
        <p:spPr>
          <a:xfrm>
            <a:off x="1487885" y="156284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1487884" y="1301150"/>
            <a:ext cx="1426344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环境要求</a:t>
            </a: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1487885" y="1636429"/>
            <a:ext cx="2218432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教室、多媒体机房、实物投影仪等。</a:t>
            </a:r>
          </a:p>
        </p:txBody>
      </p:sp>
      <p:sp>
        <p:nvSpPr>
          <p:cNvPr id="23" name="菱形 22"/>
          <p:cNvSpPr/>
          <p:nvPr/>
        </p:nvSpPr>
        <p:spPr>
          <a:xfrm>
            <a:off x="4210373" y="3582340"/>
            <a:ext cx="720080" cy="72008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200" dirty="0"/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4930451" y="3942379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5356846" y="1922886"/>
            <a:ext cx="2376263" cy="2670945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sp>
        <p:nvSpPr>
          <p:cNvPr id="26" name="矩形 25"/>
          <p:cNvSpPr/>
          <p:nvPr/>
        </p:nvSpPr>
        <p:spPr>
          <a:xfrm>
            <a:off x="5426524" y="2092237"/>
            <a:ext cx="2234572" cy="1349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7" name="直接连接符 26"/>
          <p:cNvCxnSpPr/>
          <p:nvPr/>
        </p:nvCxnSpPr>
        <p:spPr>
          <a:xfrm>
            <a:off x="5442664" y="3942379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5442664" y="3680685"/>
            <a:ext cx="1426344" cy="19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所需工具</a:t>
            </a: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5442664" y="4010956"/>
            <a:ext cx="2218432" cy="41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铅笔、橡皮、相关图形图像制作软件等。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40" y="2060820"/>
            <a:ext cx="2217311" cy="166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40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/>
      <p:bldP spid="6" grpId="0" animBg="1"/>
      <p:bldP spid="9" grpId="0" animBg="1"/>
      <p:bldP spid="14" grpId="0"/>
      <p:bldP spid="15" grpId="0"/>
      <p:bldP spid="23" grpId="0" animBg="1"/>
      <p:bldP spid="25" grpId="0" animBg="1"/>
      <p:bldP spid="26" grpId="0" animBg="1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t="154" r="32471" b="1126"/>
          <a:stretch>
            <a:fillRect/>
          </a:stretch>
        </p:blipFill>
        <p:spPr>
          <a:xfrm>
            <a:off x="1316443" y="1194203"/>
            <a:ext cx="2998543" cy="2998543"/>
          </a:xfrm>
          <a:custGeom>
            <a:avLst/>
            <a:gdLst>
              <a:gd name="connsiteX0" fmla="*/ 1499272 w 2998543"/>
              <a:gd name="connsiteY0" fmla="*/ 0 h 2998543"/>
              <a:gd name="connsiteX1" fmla="*/ 2998543 w 2998543"/>
              <a:gd name="connsiteY1" fmla="*/ 1499272 h 2998543"/>
              <a:gd name="connsiteX2" fmla="*/ 1499272 w 2998543"/>
              <a:gd name="connsiteY2" fmla="*/ 2998543 h 2998543"/>
              <a:gd name="connsiteX3" fmla="*/ 0 w 2998543"/>
              <a:gd name="connsiteY3" fmla="*/ 1499272 h 299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8543" h="2998543">
                <a:moveTo>
                  <a:pt x="1499272" y="0"/>
                </a:moveTo>
                <a:lnTo>
                  <a:pt x="2998543" y="1499272"/>
                </a:lnTo>
                <a:lnTo>
                  <a:pt x="1499272" y="2998543"/>
                </a:lnTo>
                <a:lnTo>
                  <a:pt x="0" y="1499272"/>
                </a:lnTo>
                <a:close/>
              </a:path>
            </a:pathLst>
          </a:custGeom>
        </p:spPr>
      </p:pic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13" name="菱形 112"/>
          <p:cNvSpPr/>
          <p:nvPr/>
        </p:nvSpPr>
        <p:spPr>
          <a:xfrm>
            <a:off x="1153590" y="1683457"/>
            <a:ext cx="638034" cy="638034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Freeform 24"/>
          <p:cNvSpPr>
            <a:spLocks noEditPoints="1"/>
          </p:cNvSpPr>
          <p:nvPr/>
        </p:nvSpPr>
        <p:spPr bwMode="auto">
          <a:xfrm>
            <a:off x="1361081" y="1897177"/>
            <a:ext cx="223052" cy="210595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9" name="Rectangle 24"/>
          <p:cNvSpPr>
            <a:spLocks noChangeArrowheads="1"/>
          </p:cNvSpPr>
          <p:nvPr/>
        </p:nvSpPr>
        <p:spPr bwMode="auto">
          <a:xfrm>
            <a:off x="4930455" y="1755868"/>
            <a:ext cx="3217666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）分析发稿单。</a:t>
            </a:r>
          </a:p>
        </p:txBody>
      </p:sp>
      <p:sp>
        <p:nvSpPr>
          <p:cNvPr id="120" name="Rectangle 24"/>
          <p:cNvSpPr>
            <a:spLocks noChangeArrowheads="1"/>
          </p:cNvSpPr>
          <p:nvPr/>
        </p:nvSpPr>
        <p:spPr bwMode="auto">
          <a:xfrm>
            <a:off x="4930458" y="2217964"/>
            <a:ext cx="3056777" cy="131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稿单的内容决定了书籍的设计风格和特点。在设计内页时同样如此，发稿单里规划好了内页中的文字的大小、行数、字体，以及每行的字数。设计师要做的是在图文的编排上进行设计、总的要求是封面与内页的设计风格要保持统一。</a:t>
            </a:r>
          </a:p>
        </p:txBody>
      </p:sp>
      <p:sp>
        <p:nvSpPr>
          <p:cNvPr id="121" name="菱形 120"/>
          <p:cNvSpPr/>
          <p:nvPr/>
        </p:nvSpPr>
        <p:spPr>
          <a:xfrm>
            <a:off x="3932784" y="1788754"/>
            <a:ext cx="638034" cy="638034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Freeform 26"/>
          <p:cNvSpPr>
            <a:spLocks noEditPoints="1"/>
          </p:cNvSpPr>
          <p:nvPr/>
        </p:nvSpPr>
        <p:spPr bwMode="auto">
          <a:xfrm>
            <a:off x="4142123" y="1997578"/>
            <a:ext cx="219356" cy="220386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200"/>
          </a:p>
        </p:txBody>
      </p:sp>
      <p:sp>
        <p:nvSpPr>
          <p:cNvPr id="123" name="菱形 122"/>
          <p:cNvSpPr/>
          <p:nvPr/>
        </p:nvSpPr>
        <p:spPr>
          <a:xfrm>
            <a:off x="1472607" y="2570956"/>
            <a:ext cx="1809408" cy="1809408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Freeform 21"/>
          <p:cNvSpPr>
            <a:spLocks noEditPoints="1"/>
          </p:cNvSpPr>
          <p:nvPr/>
        </p:nvSpPr>
        <p:spPr bwMode="auto">
          <a:xfrm>
            <a:off x="2257160" y="2935505"/>
            <a:ext cx="240302" cy="245642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8" name="Rectangle 24"/>
          <p:cNvSpPr>
            <a:spLocks noChangeArrowheads="1"/>
          </p:cNvSpPr>
          <p:nvPr/>
        </p:nvSpPr>
        <p:spPr bwMode="auto">
          <a:xfrm>
            <a:off x="1822886" y="3290131"/>
            <a:ext cx="1108850" cy="53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书籍装帧的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基本常识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Freeform 9"/>
          <p:cNvSpPr/>
          <p:nvPr/>
        </p:nvSpPr>
        <p:spPr bwMode="auto">
          <a:xfrm>
            <a:off x="1609505" y="3774536"/>
            <a:ext cx="174784" cy="350198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5" name="Freeform 7"/>
          <p:cNvSpPr/>
          <p:nvPr/>
        </p:nvSpPr>
        <p:spPr bwMode="auto">
          <a:xfrm>
            <a:off x="2041738" y="2357041"/>
            <a:ext cx="179115" cy="35758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1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2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5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6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113" grpId="0" animBg="1"/>
          <p:bldP spid="115" grpId="0" animBg="1"/>
          <p:bldP spid="119" grpId="0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113" grpId="0" animBg="1"/>
          <p:bldP spid="115" grpId="0" animBg="1"/>
          <p:bldP spid="119" grpId="0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蓝绿色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1618</TotalTime>
  <Words>1963</Words>
  <Application>Microsoft Office PowerPoint</Application>
  <PresentationFormat>自定义</PresentationFormat>
  <Paragraphs>121</Paragraphs>
  <Slides>29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6" baseType="lpstr">
      <vt:lpstr>微软雅黑</vt:lpstr>
      <vt:lpstr>Arial</vt:lpstr>
      <vt:lpstr>Calibri</vt:lpstr>
      <vt:lpstr>Calibri Light</vt:lpstr>
      <vt:lpstr>Impact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ma chong</cp:lastModifiedBy>
  <cp:revision>154</cp:revision>
  <dcterms:created xsi:type="dcterms:W3CDTF">2016-02-29T06:04:00Z</dcterms:created>
  <dcterms:modified xsi:type="dcterms:W3CDTF">2023-03-11T08:29:39Z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2052-10.1.0.5559</vt:lpwstr>
  </property>
</Properties>
</file>