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37" r:id="rId2"/>
    <p:sldId id="528" r:id="rId3"/>
    <p:sldId id="601" r:id="rId4"/>
    <p:sldId id="602" r:id="rId5"/>
    <p:sldId id="603" r:id="rId6"/>
    <p:sldId id="604" r:id="rId7"/>
    <p:sldId id="605" r:id="rId8"/>
    <p:sldId id="448" r:id="rId9"/>
  </p:sldIdLst>
  <p:sldSz cx="12190413" cy="6858000"/>
  <p:notesSz cx="6858000" cy="9144000"/>
  <p:custDataLst>
    <p:tags r:id="rId12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 jing" initials="r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FF"/>
    <a:srgbClr val="F6F7F6"/>
    <a:srgbClr val="993300"/>
    <a:srgbClr val="FF9933"/>
    <a:srgbClr val="FAFFFF"/>
    <a:srgbClr val="504E64"/>
    <a:srgbClr val="FAFAFA"/>
    <a:srgbClr val="0DE8C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7" autoAdjust="0"/>
    <p:restoredTop sz="94660" autoAdjust="0"/>
  </p:normalViewPr>
  <p:slideViewPr>
    <p:cSldViewPr>
      <p:cViewPr varScale="1">
        <p:scale>
          <a:sx n="112" d="100"/>
          <a:sy n="112" d="100"/>
        </p:scale>
        <p:origin x="-444" y="-84"/>
      </p:cViewPr>
      <p:guideLst>
        <p:guide orient="horz" pos="1131"/>
        <p:guide pos="3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34" y="-90"/>
      </p:cViewPr>
      <p:guideLst>
        <p:guide orient="horz" pos="281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B077353-EE02-4F54-944F-C75BD23FC783}" type="datetimeFigureOut">
              <a:rPr lang="zh-CN" altLang="en-US"/>
              <a:t>2019/12/8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705C79E-35B9-4AD3-A52C-209C3191F8D3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83624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4BC5409-FE04-49A8-968F-740FF713DDA9}" type="datetimeFigureOut">
              <a:rPr lang="zh-CN" altLang="en-US"/>
              <a:t>2019/12/8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277BA13-FDA9-4E09-B1D3-DE77EDA82DFA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49246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27652" name="灯片编号占位符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D7996E4C-4E70-4800-82D4-5C356AEF5C4F}" type="slidenum">
              <a:rPr lang="zh-CN" altLang="en-US" smtClean="0">
                <a:latin typeface="Arial" panose="020B0604020202020204" pitchFamily="34" charset="0"/>
                <a:ea typeface="宋体" panose="02010600030101010101" pitchFamily="2" charset="-122"/>
              </a:rPr>
              <a:t>0</a:t>
            </a:fld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8601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F2CECE-2761-4D88-A32C-F8CC3C96A89A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461C-3DE8-459F-AD18-06C083DC8EC5}" type="datetime1">
              <a:rPr lang="zh-CN" altLang="en-US" smtClean="0"/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A9398-2D15-42D6-AD12-CBBD3893145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9353A-A46D-4BA6-9874-B6F000ACEB64}" type="datetime1">
              <a:rPr lang="zh-CN" altLang="en-US" smtClean="0"/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25217-E876-479A-A117-1CDC7C55131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CF6CB-F2FB-4320-845F-003C21EC3D9A}" type="datetime1">
              <a:rPr lang="zh-CN" altLang="en-US" smtClean="0"/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0F8D9-6BBE-4787-A285-2A2EC3EAFF6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DAC64-B205-4604-9ABC-A49B1C4A07D9}" type="datetime1">
              <a:rPr lang="zh-CN" altLang="en-US" smtClean="0"/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D7FCD-7151-4F18-8C03-98D9A479168E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87154-3B74-4E3F-A3AA-BCCA4DC44059}" type="datetime1">
              <a:rPr lang="zh-CN" altLang="en-US" smtClean="0"/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8DB86-770D-4D87-A6C1-9C9F82E62D4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F8AA5-FA6B-4DB4-9B01-CADF224C6B6C}" type="datetime1">
              <a:rPr lang="zh-CN" altLang="en-US" smtClean="0"/>
              <a:t>2019/12/8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9CB7C-6515-4ED9-92A5-7354E876884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8E3FF-B34E-41CD-821D-3AF87CC45FB9}" type="datetime1">
              <a:rPr lang="zh-CN" altLang="en-US" smtClean="0"/>
              <a:t>2019/12/8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519BC-8F19-4119-BACC-D13955E32C8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4C0BF-74F5-43D7-A1C7-2D75D02E3A7F}" type="datetime1">
              <a:rPr lang="zh-CN" altLang="en-US" smtClean="0"/>
              <a:t>2019/12/8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4A4BF-E487-4951-B7B5-6DD076B2C33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8E3EBF-A956-4B92-858A-9B5552AF8F8D}" type="datetime1">
              <a:rPr lang="zh-CN" altLang="en-US" smtClean="0"/>
              <a:t>2019/12/8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B1B61-B78F-44D8-B31E-E39BB3F48469}" type="datetime1">
              <a:rPr lang="zh-CN" altLang="en-US" smtClean="0"/>
              <a:t>2019/12/8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9564E-EE05-4A9B-B4B2-4A8BB64E4136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40E3-B5ED-484F-BEC0-2508E5C08389}" type="datetime1">
              <a:rPr lang="zh-CN" altLang="en-US" smtClean="0"/>
              <a:t>2019/12/8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E4BF-9833-4A11-B91B-7719E705685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1213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1213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D23D748-172D-4700-9149-0DAD3CEA968A}" type="datetime1">
              <a:rPr lang="zh-CN" altLang="en-US" smtClean="0"/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773E4CB-D398-4D6C-9DE9-52D92DB6DF99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3000">
    <p:pull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9754" y="2062163"/>
            <a:ext cx="4431723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8"/>
          <p:cNvGrpSpPr/>
          <p:nvPr/>
        </p:nvGrpSpPr>
        <p:grpSpPr bwMode="auto">
          <a:xfrm>
            <a:off x="6383035" y="1557338"/>
            <a:ext cx="4852886" cy="4824412"/>
            <a:chOff x="6383237" y="1556793"/>
            <a:chExt cx="4853065" cy="4824535"/>
          </a:xfrm>
        </p:grpSpPr>
        <p:sp>
          <p:nvSpPr>
            <p:cNvPr id="19" name="矩形 18"/>
            <p:cNvSpPr/>
            <p:nvPr/>
          </p:nvSpPr>
          <p:spPr>
            <a:xfrm>
              <a:off x="6383237" y="3023680"/>
              <a:ext cx="4853065" cy="460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6383237" y="4077807"/>
              <a:ext cx="4853065" cy="444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 rot="5400000">
              <a:off x="5423666" y="3911118"/>
              <a:ext cx="4753096" cy="444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 rot="5400000">
              <a:off x="6828503" y="4162478"/>
              <a:ext cx="4248258" cy="4656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 rot="5400000">
              <a:off x="7908687" y="4162743"/>
              <a:ext cx="4392724" cy="4444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31" name="矩形 30"/>
          <p:cNvSpPr/>
          <p:nvPr/>
        </p:nvSpPr>
        <p:spPr>
          <a:xfrm>
            <a:off x="11352322" y="2205039"/>
            <a:ext cx="838091" cy="10255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190550" y="2071678"/>
            <a:ext cx="6526950" cy="30241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34" name="矩形 33"/>
          <p:cNvSpPr/>
          <p:nvPr/>
        </p:nvSpPr>
        <p:spPr>
          <a:xfrm>
            <a:off x="10129049" y="4122739"/>
            <a:ext cx="1073011" cy="962025"/>
          </a:xfrm>
          <a:prstGeom prst="rect">
            <a:avLst/>
          </a:prstGeom>
          <a:solidFill>
            <a:schemeClr val="accent2">
              <a:lumMod val="75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6749173" y="4122739"/>
            <a:ext cx="1028566" cy="962025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35" name="矩形 34"/>
          <p:cNvSpPr/>
          <p:nvPr/>
        </p:nvSpPr>
        <p:spPr>
          <a:xfrm>
            <a:off x="7824299" y="2055814"/>
            <a:ext cx="1104756" cy="962025"/>
          </a:xfrm>
          <a:prstGeom prst="rect">
            <a:avLst/>
          </a:prstGeom>
          <a:solidFill>
            <a:schemeClr val="accent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81" name="标题 4"/>
          <p:cNvSpPr txBox="1">
            <a:spLocks noChangeArrowheads="1"/>
          </p:cNvSpPr>
          <p:nvPr/>
        </p:nvSpPr>
        <p:spPr bwMode="auto">
          <a:xfrm>
            <a:off x="-97354" y="3881438"/>
            <a:ext cx="5513200" cy="2682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lvl="1"/>
            <a:endParaRPr lang="en-US" altLang="zh-CN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1352322" y="2043114"/>
            <a:ext cx="838091" cy="10255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75616" y="836613"/>
            <a:ext cx="1224046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组合 6"/>
          <p:cNvGrpSpPr/>
          <p:nvPr/>
        </p:nvGrpSpPr>
        <p:grpSpPr bwMode="auto">
          <a:xfrm>
            <a:off x="190475" y="1412875"/>
            <a:ext cx="2016921" cy="3170238"/>
            <a:chOff x="-169490" y="1609060"/>
            <a:chExt cx="2016224" cy="3170099"/>
          </a:xfrm>
        </p:grpSpPr>
        <p:sp>
          <p:nvSpPr>
            <p:cNvPr id="3" name="TextBox 2"/>
            <p:cNvSpPr txBox="1"/>
            <p:nvPr/>
          </p:nvSpPr>
          <p:spPr>
            <a:xfrm>
              <a:off x="-169490" y="1609060"/>
              <a:ext cx="1656562" cy="31700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en-US" sz="20000" dirty="0">
                <a:solidFill>
                  <a:schemeClr val="bg1">
                    <a:lumMod val="75000"/>
                  </a:schemeClr>
                </a:solidFill>
                <a:latin typeface="Arial Black" panose="020B0A04020102020204" pitchFamily="34" charset="0"/>
                <a:ea typeface="方正舒体" pitchFamily="2" charset="-122"/>
                <a:cs typeface="Arial Unicode MS" pitchFamily="34" charset="-122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387635" y="3607635"/>
              <a:ext cx="459099" cy="5238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en-US" sz="2800" dirty="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 bwMode="auto">
          <a:xfrm>
            <a:off x="1318545" y="2183538"/>
            <a:ext cx="5257116" cy="1619557"/>
            <a:chOff x="1846825" y="2106090"/>
            <a:chExt cx="5256584" cy="1619189"/>
          </a:xfrm>
        </p:grpSpPr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1846825" y="2106090"/>
              <a:ext cx="5256584" cy="107697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en-US" altLang="zh-CN" sz="3600" dirty="0">
                <a:solidFill>
                  <a:schemeClr val="bg1"/>
                </a:solidFill>
                <a:latin typeface="AvantGarde Md BT"/>
                <a:ea typeface="微软雅黑" panose="020B0503020204020204" pitchFamily="34" charset="-122"/>
              </a:endParaRPr>
            </a:p>
            <a:p>
              <a:pPr algn="ctr">
                <a:defRPr/>
              </a:pPr>
              <a:r>
                <a:rPr lang="zh-CN" altLang="en-US" sz="2800" dirty="0">
                  <a:solidFill>
                    <a:srgbClr val="FFC000"/>
                  </a:solidFill>
                  <a:latin typeface="黑体" pitchFamily="49" charset="-122"/>
                  <a:ea typeface="黑体" pitchFamily="49" charset="-122"/>
                </a:rPr>
                <a:t>任务</a:t>
              </a:r>
              <a:r>
                <a:rPr lang="en-US" altLang="zh-CN" sz="2800" dirty="0" smtClean="0">
                  <a:solidFill>
                    <a:srgbClr val="FFC000"/>
                  </a:solidFill>
                  <a:latin typeface="黑体" pitchFamily="49" charset="-122"/>
                  <a:ea typeface="黑体" pitchFamily="49" charset="-122"/>
                </a:rPr>
                <a:t>0602</a:t>
              </a:r>
              <a:r>
                <a:rPr lang="en-US" altLang="zh-CN" sz="2800" dirty="0">
                  <a:solidFill>
                    <a:srgbClr val="FFC000"/>
                  </a:solidFill>
                  <a:latin typeface="黑体" pitchFamily="49" charset="-122"/>
                  <a:ea typeface="黑体" pitchFamily="49" charset="-122"/>
                </a:rPr>
                <a:t> </a:t>
              </a:r>
              <a:r>
                <a:rPr lang="en-US" altLang="zh-CN" sz="2800" dirty="0" smtClean="0">
                  <a:solidFill>
                    <a:srgbClr val="FFC000"/>
                  </a:solidFill>
                  <a:latin typeface="黑体" pitchFamily="49" charset="-122"/>
                  <a:ea typeface="黑体" pitchFamily="49" charset="-122"/>
                </a:rPr>
                <a:t> </a:t>
              </a:r>
              <a:r>
                <a:rPr lang="zh-CN" altLang="en-US" sz="2800" dirty="0" smtClean="0">
                  <a:solidFill>
                    <a:srgbClr val="FFC000"/>
                  </a:solidFill>
                  <a:latin typeface="黑体" pitchFamily="49" charset="-122"/>
                  <a:ea typeface="黑体" pitchFamily="49" charset="-122"/>
                </a:rPr>
                <a:t>工程质量检测</a:t>
              </a:r>
              <a:r>
                <a:rPr lang="en-US" altLang="zh-CN" sz="2800" dirty="0" smtClean="0">
                  <a:solidFill>
                    <a:srgbClr val="FFC000"/>
                  </a:solidFill>
                  <a:latin typeface="黑体" pitchFamily="49" charset="-122"/>
                  <a:ea typeface="黑体" pitchFamily="49" charset="-122"/>
                </a:rPr>
                <a:t>                               </a:t>
              </a:r>
              <a:endParaRPr lang="en-US" altLang="zh-CN" sz="2800" dirty="0">
                <a:solidFill>
                  <a:schemeClr val="bg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2881602" y="3356031"/>
              <a:ext cx="184712" cy="3692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zh-CN" altLang="en-US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968244" y="2032001"/>
            <a:ext cx="4649712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 dirty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建筑装饰工程施工</a:t>
            </a:r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</a:p>
        </p:txBody>
      </p:sp>
    </p:spTree>
  </p:cSld>
  <p:clrMapOvr>
    <a:masterClrMapping/>
  </p:clrMapOvr>
  <p:transition spd="slow" advClick="0" advTm="88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4" grpId="0" animBg="1"/>
      <p:bldP spid="33" grpId="0" animBg="1"/>
      <p:bldP spid="35" grpId="0" animBg="1"/>
      <p:bldP spid="81" grpId="0"/>
      <p:bldP spid="24" grpId="0" animBg="1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2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29697" name="矩形 21505"/>
          <p:cNvSpPr/>
          <p:nvPr/>
        </p:nvSpPr>
        <p:spPr>
          <a:xfrm>
            <a:off x="2366645" y="1234440"/>
            <a:ext cx="7993063" cy="41541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</a:ln>
        </p:spPr>
        <p:txBody>
          <a:bodyPr anchor="ctr">
            <a:spAutoFit/>
          </a:bodyPr>
          <a:lstStyle/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一．验收标准</a:t>
            </a:r>
          </a:p>
          <a:p>
            <a:endParaRPr lang="zh-CN" altLang="en-US" sz="2400" b="1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400" b="1">
                <a:latin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2400" b="1">
                <a:latin typeface="宋体" panose="02010600030101010101" pitchFamily="2" charset="-122"/>
                <a:cs typeface="宋体" panose="02010600030101010101" pitchFamily="2" charset="-122"/>
              </a:rPr>
              <a:t>．裱糊表面：色泽一致，无斑污、无胶痕。</a:t>
            </a:r>
          </a:p>
          <a:p>
            <a:r>
              <a:rPr lang="zh-CN" altLang="en-US" sz="2400" b="1">
                <a:latin typeface="宋体" panose="02010600030101010101" pitchFamily="2" charset="-122"/>
                <a:cs typeface="宋体" panose="02010600030101010101" pitchFamily="2" charset="-122"/>
              </a:rPr>
              <a:t/>
            </a:r>
            <a:br>
              <a:rPr lang="zh-CN" altLang="en-US" sz="2400" b="1">
                <a:latin typeface="宋体" panose="02010600030101010101" pitchFamily="2" charset="-122"/>
                <a:cs typeface="宋体" panose="02010600030101010101" pitchFamily="2" charset="-122"/>
              </a:rPr>
            </a:br>
            <a:r>
              <a:rPr lang="en-US" altLang="zh-CN" sz="2400" b="1">
                <a:latin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400" b="1">
                <a:latin typeface="宋体" panose="02010600030101010101" pitchFamily="2" charset="-122"/>
                <a:cs typeface="宋体" panose="02010600030101010101" pitchFamily="2" charset="-122"/>
              </a:rPr>
              <a:t>．各幅拼接：横平竖直，图案端正，拼接处图案、花纹吻合，距墙</a:t>
            </a:r>
            <a:r>
              <a:rPr lang="en-US" altLang="zh-CN" sz="2400" b="1">
                <a:latin typeface="宋体" panose="02010600030101010101" pitchFamily="2" charset="-122"/>
                <a:cs typeface="宋体" panose="02010600030101010101" pitchFamily="2" charset="-122"/>
              </a:rPr>
              <a:t>1.5m</a:t>
            </a:r>
            <a:r>
              <a:rPr lang="zh-CN" altLang="en-US" sz="2400" b="1">
                <a:latin typeface="宋体" panose="02010600030101010101" pitchFamily="2" charset="-122"/>
                <a:cs typeface="宋体" panose="02010600030101010101" pitchFamily="2" charset="-122"/>
              </a:rPr>
              <a:t>处正视，不显拼缝。阴角处搭接顺光，阳角处无接缝。</a:t>
            </a:r>
          </a:p>
          <a:p>
            <a:r>
              <a:rPr lang="zh-CN" altLang="en-US" sz="2400" b="1">
                <a:latin typeface="宋体" panose="02010600030101010101" pitchFamily="2" charset="-122"/>
                <a:cs typeface="宋体" panose="02010600030101010101" pitchFamily="2" charset="-122"/>
              </a:rPr>
              <a:t/>
            </a:r>
            <a:br>
              <a:rPr lang="zh-CN" altLang="en-US" sz="2400" b="1">
                <a:latin typeface="宋体" panose="02010600030101010101" pitchFamily="2" charset="-122"/>
                <a:cs typeface="宋体" panose="02010600030101010101" pitchFamily="2" charset="-122"/>
              </a:rPr>
            </a:br>
            <a:r>
              <a:rPr lang="en-US" altLang="zh-CN" sz="2400" b="1">
                <a:latin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2400" b="1">
                <a:latin typeface="宋体" panose="02010600030101010101" pitchFamily="2" charset="-122"/>
                <a:cs typeface="宋体" panose="02010600030101010101" pitchFamily="2" charset="-122"/>
              </a:rPr>
              <a:t>．裱糊与挂镜线、贴脸板、踢脚板、电气槽盒等交接处：交接处紧密，无缝隙，无漏贴和补贴，不糊盖需拆卸的活动件。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3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30721" name="矩形 22529"/>
          <p:cNvSpPr/>
          <p:nvPr/>
        </p:nvSpPr>
        <p:spPr>
          <a:xfrm>
            <a:off x="779780" y="1131888"/>
            <a:ext cx="8208963" cy="26765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</a:ln>
        </p:spPr>
        <p:txBody>
          <a:bodyPr anchor="ctr">
            <a:spAutoFit/>
          </a:bodyPr>
          <a:lstStyle/>
          <a:p>
            <a:pPr defTabSz="914400">
              <a:tabLst>
                <a:tab pos="457200" algn="l"/>
              </a:tabLst>
            </a:pPr>
            <a:r>
              <a:rPr lang="en-US" altLang="zh-CN" sz="2800" b="1">
                <a:latin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en-US" sz="2800" b="1">
                <a:latin typeface="宋体" panose="02010600030101010101" pitchFamily="2" charset="-122"/>
                <a:cs typeface="宋体" panose="02010600030101010101" pitchFamily="2" charset="-122"/>
              </a:rPr>
              <a:t>、壁纸施工前应妥善保存防止污染。</a:t>
            </a:r>
            <a:br>
              <a:rPr lang="zh-CN" altLang="en-US" sz="2800" b="1">
                <a:latin typeface="宋体" panose="02010600030101010101" pitchFamily="2" charset="-122"/>
                <a:cs typeface="宋体" panose="02010600030101010101" pitchFamily="2" charset="-122"/>
              </a:rPr>
            </a:br>
            <a:r>
              <a:rPr lang="en-US" altLang="zh-CN" sz="2800" b="1">
                <a:latin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zh-CN" altLang="en-US" sz="2800" b="1">
                <a:latin typeface="宋体" panose="02010600030101010101" pitchFamily="2" charset="-122"/>
                <a:cs typeface="宋体" panose="02010600030101010101" pitchFamily="2" charset="-122"/>
              </a:rPr>
              <a:t>、壁纸施工后注意不要碰撞墙面，污染墙面，施工作业时应带手套，防止污染壁纸。</a:t>
            </a:r>
            <a:br>
              <a:rPr lang="zh-CN" altLang="en-US" sz="2800" b="1">
                <a:latin typeface="宋体" panose="02010600030101010101" pitchFamily="2" charset="-122"/>
                <a:cs typeface="宋体" panose="02010600030101010101" pitchFamily="2" charset="-122"/>
              </a:rPr>
            </a:br>
            <a:r>
              <a:rPr lang="en-US" altLang="zh-CN" sz="2800" b="1">
                <a:latin typeface="宋体" panose="02010600030101010101" pitchFamily="2" charset="-122"/>
                <a:cs typeface="宋体" panose="02010600030101010101" pitchFamily="2" charset="-122"/>
              </a:rPr>
              <a:t>6</a:t>
            </a:r>
            <a:r>
              <a:rPr lang="zh-CN" altLang="en-US" sz="2800" b="1">
                <a:latin typeface="宋体" panose="02010600030101010101" pitchFamily="2" charset="-122"/>
                <a:cs typeface="宋体" panose="02010600030101010101" pitchFamily="2" charset="-122"/>
              </a:rPr>
              <a:t>、施工使用的粘结材料要及时清理干净，在过程中应采用湿毛巾把壁纸表面的胶擦净。</a:t>
            </a:r>
            <a:br>
              <a:rPr lang="zh-CN" altLang="en-US" sz="2800" b="1">
                <a:latin typeface="宋体" panose="02010600030101010101" pitchFamily="2" charset="-122"/>
                <a:cs typeface="宋体" panose="02010600030101010101" pitchFamily="2" charset="-122"/>
              </a:rPr>
            </a:br>
            <a:r>
              <a:rPr lang="en-US" altLang="zh-CN" sz="2800" b="1">
                <a:latin typeface="宋体" panose="02010600030101010101" pitchFamily="2" charset="-122"/>
                <a:cs typeface="宋体" panose="02010600030101010101" pitchFamily="2" charset="-122"/>
              </a:rPr>
              <a:t>7</a:t>
            </a:r>
            <a:r>
              <a:rPr lang="zh-CN" altLang="en-US" sz="2800" b="1">
                <a:latin typeface="宋体" panose="02010600030101010101" pitchFamily="2" charset="-122"/>
                <a:cs typeface="宋体" panose="02010600030101010101" pitchFamily="2" charset="-122"/>
              </a:rPr>
              <a:t>、在墙上保护膜外粘贴合格单</a:t>
            </a:r>
            <a:r>
              <a:rPr lang="en-US" altLang="zh-CN" sz="2800" b="1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</a:p>
        </p:txBody>
      </p:sp>
      <p:pic>
        <p:nvPicPr>
          <p:cNvPr id="30722" name="图片 22530" descr="IMG_05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2340" y="3318510"/>
            <a:ext cx="3889375" cy="29511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4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23554" name="文本占位符 23553"/>
          <p:cNvSpPr>
            <a:spLocks noGrp="1"/>
          </p:cNvSpPr>
          <p:nvPr/>
        </p:nvSpPr>
        <p:spPr>
          <a:xfrm>
            <a:off x="457200" y="1459865"/>
            <a:ext cx="9680575" cy="467106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40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kumimoji="0" lang="zh-CN" altLang="en-US" sz="2800" b="0" i="0" u="none" strike="noStrike" kern="1200" cap="none" spc="0" normalizeH="0" baseline="0" noProof="1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贴完墙纸后缝是黑的，怎么回事？</a:t>
            </a:r>
          </a:p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kumimoji="0" lang="zh-CN" altLang="en-US" sz="2800" b="0" i="0" u="none" strike="noStrike" kern="1200" cap="none" spc="0" normalizeH="0" baseline="0" noProof="1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 一般有几种情况：</a:t>
            </a:r>
          </a:p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kumimoji="0" lang="zh-CN" altLang="en-US" sz="2800" b="0" i="0" u="none" strike="noStrike" kern="1200" cap="none" spc="0" normalizeH="0" baseline="0" noProof="1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（1）墙纸表面有金属成分，使用胶粉胶浆组合施工，接缝处溢胶发生置换反应，造成墙纸接缝处变成黑色。</a:t>
            </a:r>
          </a:p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kumimoji="0" lang="zh-CN" altLang="en-US" sz="2800" b="0" i="0" u="none" strike="noStrike" kern="1200" cap="none" spc="0" normalizeH="0" baseline="0" noProof="1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（2）墙纸施工过程中溢胶，胶水粘上粉尘形成黑色的灰泥，这个可以通过橡皮擦掉。</a:t>
            </a:r>
          </a:p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kumimoji="0" lang="zh-CN" altLang="en-US" sz="2800" b="0" i="0" u="none" strike="noStrike" kern="1200" cap="none" spc="0" normalizeH="0" baseline="0" noProof="1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（3）在墙纸施工之前，不注意把接缝处的侧面污染，施工时和胶水混合，更加明显。也可以用橡皮擦，但是比第（2）点的情况难处理一些。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98245" y="777875"/>
            <a:ext cx="490029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zh-CN" altLang="en-US" sz="3200" b="1">
                <a:solidFill>
                  <a:schemeClr val="accent2">
                    <a:lumMod val="75000"/>
                  </a:schemeClr>
                </a:solidFill>
              </a:rPr>
              <a:t>、壁纸铺贴常出现的问题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5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98245" y="777875"/>
            <a:ext cx="490029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zh-CN" altLang="en-US" sz="3200" b="1">
                <a:solidFill>
                  <a:schemeClr val="accent2">
                    <a:lumMod val="75000"/>
                  </a:schemeClr>
                </a:solidFill>
              </a:rPr>
              <a:t>、壁纸铺贴常出现的问题</a:t>
            </a:r>
          </a:p>
        </p:txBody>
      </p:sp>
      <p:sp>
        <p:nvSpPr>
          <p:cNvPr id="24578" name="文本占位符 24577"/>
          <p:cNvSpPr>
            <a:spLocks noGrp="1"/>
          </p:cNvSpPr>
          <p:nvPr/>
        </p:nvSpPr>
        <p:spPr>
          <a:xfrm>
            <a:off x="1000125" y="1475105"/>
            <a:ext cx="9567545" cy="56546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40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42900" marR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kumimoji="0" lang="zh-CN" altLang="en-US" sz="2800" b="0" i="0" u="none" strike="noStrike" kern="1200" cap="none" spc="0" normalizeH="0" baseline="0" noProof="1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　　墙纸施工完，发现边缘发亮是什么原因？</a:t>
            </a:r>
          </a:p>
          <a:p>
            <a:pPr marL="342900" marR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kumimoji="0" lang="zh-CN" altLang="en-US" sz="2800" b="0" i="0" u="none" strike="noStrike" kern="1200" cap="none" spc="0" normalizeH="0" baseline="0" noProof="1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              </a:t>
            </a:r>
            <a:r>
              <a:rPr kumimoji="0" lang="zh-CN" altLang="en-US" sz="2400" b="0" i="0" u="none" strike="noStrike" kern="1200" cap="none" spc="0" normalizeH="0" baseline="0" noProof="1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有三种原因很可能会导致这种现象：</a:t>
            </a:r>
            <a:endParaRPr kumimoji="0" lang="zh-CN" altLang="en-US" sz="2800" b="0" i="0" u="none" strike="noStrike" kern="1200" cap="none" spc="0" normalizeH="0" baseline="0" noProof="1">
              <a:solidFill>
                <a:schemeClr val="tx1"/>
              </a:solidFill>
              <a:effectLst>
                <a:outerShdw blurRad="38100" dist="38100" dir="2700000">
                  <a:srgbClr val="C0C0C0"/>
                </a:outerShdw>
              </a:effectLst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kumimoji="0" lang="zh-CN" altLang="en-US" sz="2800" b="0" i="0" u="none" strike="noStrike" kern="1200" cap="none" spc="0" normalizeH="0" baseline="0" noProof="1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（1）溢胶造成的，胶水干完之后发白，在光线下反光发亮。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kumimoji="0" lang="zh-CN" altLang="en-US" sz="2800" b="0" i="0" u="none" strike="noStrike" kern="1200" cap="none" spc="0" normalizeH="0" baseline="0" noProof="1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（2）擦缝造成的，墙纸贴上之后，施工人员习惯擦缝，而擦缝的毛巾或者海绵上面有胶水，这样污染到墙纸表面接缝处，胶水干燥后发白，在光线下反光发亮。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kumimoji="0" lang="zh-CN" altLang="en-US" sz="2800" b="0" i="0" u="none" strike="noStrike" kern="1200" cap="none" spc="0" normalizeH="0" baseline="0" noProof="1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（3）施工过程中，使用刮板过度，把墙纸表面接缝处刮光了、起毛了，出现了不同的反射面，在光线下出现发亮现象。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6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graphicFrame>
        <p:nvGraphicFramePr>
          <p:cNvPr id="39" name="表格 38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38661740"/>
              </p:ext>
            </p:extLst>
          </p:nvPr>
        </p:nvGraphicFramePr>
        <p:xfrm>
          <a:off x="910630" y="1844824"/>
          <a:ext cx="10952850" cy="396082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54810"/>
                <a:gridCol w="492433"/>
                <a:gridCol w="1148623"/>
                <a:gridCol w="1080120"/>
                <a:gridCol w="1224136"/>
                <a:gridCol w="1080120"/>
                <a:gridCol w="1872208"/>
                <a:gridCol w="936104"/>
                <a:gridCol w="936104"/>
                <a:gridCol w="1728192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 smtClean="0">
                          <a:solidFill>
                            <a:schemeClr val="bg1"/>
                          </a:solidFill>
                          <a:effectLst/>
                        </a:rPr>
                        <a:t>项次</a:t>
                      </a:r>
                      <a:endParaRPr lang="zh-CN" sz="16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chemeClr val="bg1"/>
                          </a:solidFill>
                          <a:effectLst/>
                        </a:rPr>
                        <a:t>项类</a:t>
                      </a:r>
                      <a:endParaRPr lang="zh-CN" sz="16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chemeClr val="bg1"/>
                          </a:solidFill>
                          <a:effectLst/>
                        </a:rPr>
                        <a:t>项目</a:t>
                      </a:r>
                      <a:endParaRPr lang="zh-CN" sz="16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chemeClr val="bg1"/>
                          </a:solidFill>
                          <a:effectLst/>
                        </a:rPr>
                        <a:t>允许</a:t>
                      </a:r>
                      <a:r>
                        <a:rPr lang="zh-CN" sz="1600" kern="100" dirty="0" smtClean="0">
                          <a:solidFill>
                            <a:schemeClr val="bg1"/>
                          </a:solidFill>
                          <a:effectLst/>
                        </a:rPr>
                        <a:t>偏差</a:t>
                      </a:r>
                      <a:endParaRPr lang="en-US" altLang="zh-CN" sz="1600" kern="1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(mm)</a:t>
                      </a:r>
                      <a:endParaRPr lang="zh-CN" sz="16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 smtClean="0">
                          <a:solidFill>
                            <a:schemeClr val="bg1"/>
                          </a:solidFill>
                          <a:effectLst/>
                        </a:rPr>
                        <a:t>检验方法</a:t>
                      </a:r>
                      <a:endParaRPr lang="zh-CN" sz="16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检验部位</a:t>
                      </a:r>
                      <a:endParaRPr lang="zh-CN" sz="16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/>
                          <a:ea typeface="+mn-ea"/>
                        </a:rPr>
                        <a:t>扣分标准</a:t>
                      </a:r>
                      <a:endParaRPr lang="zh-CN" sz="16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kern="1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/>
                          <a:ea typeface="+mn-ea"/>
                        </a:rPr>
                        <a:t>分值</a:t>
                      </a:r>
                      <a:endParaRPr lang="zh-CN" altLang="zh-CN" sz="1600" kern="10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/>
                        <a:ea typeface="+mn-ea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6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/>
                          <a:ea typeface="+mn-ea"/>
                        </a:rPr>
                        <a:t>差值</a:t>
                      </a:r>
                      <a:endParaRPr lang="en-US" altLang="zh-CN" sz="1600" kern="10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/>
                        <a:ea typeface="+mn-ea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/>
                          <a:ea typeface="+mn-ea"/>
                        </a:rPr>
                        <a:t>(mm)</a:t>
                      </a:r>
                      <a:endParaRPr lang="zh-CN" altLang="zh-CN" sz="1600" kern="10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成绩</a:t>
                      </a:r>
                      <a:endParaRPr lang="zh-CN" sz="16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5142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壁纸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平整度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1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6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清洁度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1600" b="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+mn-ea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50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花纹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1600" b="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+mn-ea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866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阴角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1600" b="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+mn-ea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1600" b="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+mn-ea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866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altLang="zh-CN" sz="16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zh-CN" altLang="en-US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阳角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zh-CN" altLang="en-US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zh-CN" altLang="en-US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1600" b="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+mn-ea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1600" b="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+mn-ea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zh-CN" altLang="en-US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600"/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600" dirty="0"/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866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altLang="zh-CN" sz="16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zh-CN" altLang="en-US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交界处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zh-CN" altLang="en-US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zh-CN" altLang="en-US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1600" b="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+mn-ea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1600" b="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+mn-ea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zh-CN" altLang="en-US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600"/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600" dirty="0"/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4828" name="TextBox 1"/>
          <p:cNvSpPr txBox="1">
            <a:spLocks noChangeArrowheads="1"/>
          </p:cNvSpPr>
          <p:nvPr/>
        </p:nvSpPr>
        <p:spPr bwMode="auto">
          <a:xfrm>
            <a:off x="912454" y="1124744"/>
            <a:ext cx="9726612" cy="4619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      现场检测：自我检测（</a:t>
            </a:r>
            <a:r>
              <a:rPr lang="en-US" altLang="zh-CN" sz="240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20%</a:t>
            </a:r>
            <a:r>
              <a:rPr lang="zh-CN" altLang="en-US" sz="240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）</a:t>
            </a:r>
            <a:r>
              <a:rPr lang="en-US" altLang="zh-CN" sz="240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+</a:t>
            </a:r>
            <a:r>
              <a:rPr lang="zh-CN" altLang="en-US" sz="240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相互检测（</a:t>
            </a:r>
            <a:r>
              <a:rPr lang="en-US" altLang="zh-CN" sz="240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30%</a:t>
            </a:r>
            <a:r>
              <a:rPr lang="zh-CN" altLang="en-US" sz="240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）</a:t>
            </a:r>
            <a:r>
              <a:rPr lang="en-US" altLang="zh-CN" sz="240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+</a:t>
            </a:r>
            <a:r>
              <a:rPr lang="zh-CN" altLang="en-US" sz="240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教师检测（</a:t>
            </a:r>
            <a:r>
              <a:rPr lang="en-US" altLang="zh-CN" sz="240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50%</a:t>
            </a:r>
            <a:r>
              <a:rPr lang="zh-CN" altLang="en-US" sz="240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）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76804" name="TextBox 1"/>
          <p:cNvSpPr txBox="1">
            <a:spLocks noChangeArrowheads="1"/>
          </p:cNvSpPr>
          <p:nvPr/>
        </p:nvSpPr>
        <p:spPr bwMode="auto">
          <a:xfrm>
            <a:off x="830263" y="592361"/>
            <a:ext cx="9945687" cy="4603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      现场检测：自我检测（</a:t>
            </a:r>
            <a:r>
              <a:rPr lang="en-US" altLang="zh-CN" sz="2400" dirty="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20%</a:t>
            </a:r>
            <a:r>
              <a:rPr lang="zh-CN" altLang="en-US" sz="2400" dirty="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）</a:t>
            </a:r>
            <a:r>
              <a:rPr lang="en-US" altLang="zh-CN" sz="2400" dirty="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+</a:t>
            </a:r>
            <a:r>
              <a:rPr lang="zh-CN" altLang="en-US" sz="2400" dirty="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相互检测（</a:t>
            </a:r>
            <a:r>
              <a:rPr lang="en-US" altLang="zh-CN" sz="2400" dirty="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30%</a:t>
            </a:r>
            <a:r>
              <a:rPr lang="zh-CN" altLang="en-US" sz="2400" dirty="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）</a:t>
            </a:r>
            <a:r>
              <a:rPr lang="en-US" altLang="zh-CN" sz="2400" dirty="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+</a:t>
            </a:r>
            <a:r>
              <a:rPr lang="zh-CN" altLang="en-US" sz="2400" dirty="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教师检测（</a:t>
            </a:r>
            <a:r>
              <a:rPr lang="en-US" altLang="zh-CN" sz="2400" dirty="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50%</a:t>
            </a:r>
            <a:r>
              <a:rPr lang="zh-CN" altLang="en-US" sz="2400" dirty="0">
                <a:solidFill>
                  <a:schemeClr val="bg1"/>
                </a:solidFill>
                <a:latin typeface="华文隶书"/>
                <a:ea typeface="华文隶书"/>
                <a:cs typeface="华文隶书"/>
              </a:rPr>
              <a:t>）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56423"/>
              </p:ext>
            </p:extLst>
          </p:nvPr>
        </p:nvGraphicFramePr>
        <p:xfrm>
          <a:off x="830263" y="1124744"/>
          <a:ext cx="9944738" cy="4968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53543"/>
                <a:gridCol w="1794651"/>
                <a:gridCol w="1584176"/>
                <a:gridCol w="1584176"/>
                <a:gridCol w="1728192"/>
              </a:tblGrid>
              <a:tr h="471957"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</a:rPr>
                        <a:t>考核</a:t>
                      </a:r>
                      <a:r>
                        <a:rPr lang="zh-CN" sz="1800" kern="100" dirty="0" smtClean="0">
                          <a:effectLst/>
                        </a:rPr>
                        <a:t>内容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1800" kern="100" dirty="0" smtClean="0">
                        <a:effectLst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</a:rPr>
                        <a:t>施工队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471957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1800" kern="100" dirty="0" smtClean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施工一队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1800" kern="100" dirty="0" smtClean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kern="100" dirty="0" smtClean="0">
                          <a:effectLst/>
                          <a:latin typeface="Times New Roman" panose="02020603050405020304"/>
                          <a:ea typeface="+mn-ea"/>
                        </a:rPr>
                        <a:t>施工二队</a:t>
                      </a:r>
                      <a:endParaRPr lang="zh-CN" altLang="zh-CN" sz="1800" kern="100" dirty="0" smtClean="0">
                        <a:effectLst/>
                        <a:latin typeface="Times New Roman" panose="02020603050405020304"/>
                        <a:ea typeface="+mn-ea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1800" kern="100" dirty="0" smtClean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kern="100" dirty="0" smtClean="0">
                          <a:effectLst/>
                          <a:latin typeface="Times New Roman" panose="02020603050405020304"/>
                          <a:ea typeface="+mn-ea"/>
                        </a:rPr>
                        <a:t>施工三队</a:t>
                      </a:r>
                      <a:endParaRPr lang="zh-CN" altLang="zh-CN" sz="1800" kern="100" dirty="0" smtClean="0">
                        <a:effectLst/>
                        <a:latin typeface="Times New Roman" panose="02020603050405020304"/>
                        <a:ea typeface="+mn-ea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1800" kern="100" dirty="0" smtClean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kern="100" dirty="0" smtClean="0">
                          <a:effectLst/>
                          <a:latin typeface="Times New Roman" panose="02020603050405020304"/>
                          <a:ea typeface="+mn-ea"/>
                        </a:rPr>
                        <a:t>施工四队</a:t>
                      </a:r>
                      <a:endParaRPr lang="zh-CN" altLang="zh-CN" sz="1800" kern="100" dirty="0" smtClean="0">
                        <a:effectLst/>
                        <a:latin typeface="Times New Roman" panose="02020603050405020304"/>
                        <a:ea typeface="+mn-ea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95508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</a:t>
                      </a:r>
                      <a:r>
                        <a:rPr lang="en-US" sz="1800" kern="100" dirty="0" smtClean="0">
                          <a:effectLst/>
                        </a:rPr>
                        <a:t>.</a:t>
                      </a:r>
                      <a:r>
                        <a:rPr lang="zh-CN" altLang="en-US" sz="1800" kern="100" dirty="0" smtClean="0">
                          <a:effectLst/>
                        </a:rPr>
                        <a:t>客观分</a:t>
                      </a:r>
                      <a:r>
                        <a:rPr lang="zh-CN" sz="1800" kern="100" dirty="0" smtClean="0">
                          <a:effectLst/>
                        </a:rPr>
                        <a:t>（</a:t>
                      </a:r>
                      <a:r>
                        <a:rPr lang="en-US" altLang="zh-CN" sz="1800" kern="100" dirty="0" smtClean="0">
                          <a:effectLst/>
                        </a:rPr>
                        <a:t>72</a:t>
                      </a:r>
                      <a:r>
                        <a:rPr lang="zh-CN" sz="1800" kern="100" dirty="0" smtClean="0">
                          <a:effectLst/>
                        </a:rPr>
                        <a:t>分</a:t>
                      </a:r>
                      <a:r>
                        <a:rPr lang="zh-CN" sz="1800" kern="100" dirty="0">
                          <a:effectLst/>
                        </a:rPr>
                        <a:t>）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2</a:t>
                      </a:r>
                      <a:r>
                        <a:rPr lang="en-US" sz="1800" kern="100" dirty="0" smtClean="0">
                          <a:effectLst/>
                        </a:rPr>
                        <a:t>.</a:t>
                      </a:r>
                      <a:r>
                        <a:rPr lang="zh-CN" altLang="en-US" sz="1800" kern="100" dirty="0" smtClean="0">
                          <a:effectLst/>
                        </a:rPr>
                        <a:t>主观分</a:t>
                      </a:r>
                      <a:r>
                        <a:rPr lang="zh-CN" sz="1800" kern="100" dirty="0" smtClean="0">
                          <a:effectLst/>
                        </a:rPr>
                        <a:t>（</a:t>
                      </a:r>
                      <a:r>
                        <a:rPr lang="en-US" sz="1800" kern="100" dirty="0" smtClean="0">
                          <a:effectLst/>
                        </a:rPr>
                        <a:t>1</a:t>
                      </a:r>
                      <a:r>
                        <a:rPr lang="en-US" altLang="zh-CN" sz="1800" kern="100" dirty="0" smtClean="0">
                          <a:effectLst/>
                        </a:rPr>
                        <a:t>0</a:t>
                      </a:r>
                      <a:r>
                        <a:rPr lang="zh-CN" sz="1800" kern="100" dirty="0" smtClean="0">
                          <a:effectLst/>
                        </a:rPr>
                        <a:t>分</a:t>
                      </a:r>
                      <a:r>
                        <a:rPr lang="zh-CN" sz="1800" kern="100" dirty="0">
                          <a:effectLst/>
                        </a:rPr>
                        <a:t>）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</a:rPr>
                        <a:t>3</a:t>
                      </a:r>
                      <a:r>
                        <a:rPr lang="en-US" sz="1800" kern="100" dirty="0" smtClean="0">
                          <a:effectLst/>
                        </a:rPr>
                        <a:t>.</a:t>
                      </a:r>
                      <a:r>
                        <a:rPr lang="zh-CN" sz="1800" kern="100" dirty="0">
                          <a:effectLst/>
                        </a:rPr>
                        <a:t>出勤情况</a:t>
                      </a:r>
                      <a:r>
                        <a:rPr lang="zh-CN" sz="1800" kern="100" dirty="0" smtClean="0">
                          <a:effectLst/>
                        </a:rPr>
                        <a:t>（</a:t>
                      </a:r>
                      <a:r>
                        <a:rPr lang="en-US" altLang="zh-CN" sz="1800" kern="100" dirty="0" smtClean="0">
                          <a:effectLst/>
                        </a:rPr>
                        <a:t>4</a:t>
                      </a:r>
                      <a:r>
                        <a:rPr lang="zh-CN" sz="1800" kern="100" dirty="0" smtClean="0">
                          <a:effectLst/>
                        </a:rPr>
                        <a:t>分</a:t>
                      </a:r>
                      <a:r>
                        <a:rPr lang="zh-CN" sz="1800" kern="100" dirty="0">
                          <a:effectLst/>
                        </a:rPr>
                        <a:t>）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</a:rPr>
                        <a:t>4</a:t>
                      </a:r>
                      <a:r>
                        <a:rPr lang="en-US" sz="1800" kern="100" dirty="0" smtClean="0">
                          <a:effectLst/>
                        </a:rPr>
                        <a:t>.</a:t>
                      </a:r>
                      <a:r>
                        <a:rPr lang="zh-CN" altLang="en-US" sz="1800" kern="100" dirty="0" smtClean="0">
                          <a:effectLst/>
                        </a:rPr>
                        <a:t>施工现场卫生情况</a:t>
                      </a:r>
                      <a:r>
                        <a:rPr lang="zh-CN" sz="1800" kern="100" dirty="0" smtClean="0">
                          <a:effectLst/>
                        </a:rPr>
                        <a:t>（</a:t>
                      </a:r>
                      <a:r>
                        <a:rPr lang="en-US" altLang="zh-CN" sz="1800" kern="100" dirty="0" smtClean="0">
                          <a:effectLst/>
                        </a:rPr>
                        <a:t>5</a:t>
                      </a:r>
                      <a:r>
                        <a:rPr lang="zh-CN" sz="1800" kern="100" dirty="0" smtClean="0">
                          <a:effectLst/>
                        </a:rPr>
                        <a:t>分</a:t>
                      </a:r>
                      <a:r>
                        <a:rPr lang="zh-CN" sz="1800" kern="100" dirty="0">
                          <a:effectLst/>
                        </a:rPr>
                        <a:t>）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</a:rPr>
                        <a:t>5</a:t>
                      </a:r>
                      <a:r>
                        <a:rPr lang="en-US" sz="1800" kern="100" dirty="0" smtClean="0">
                          <a:effectLst/>
                        </a:rPr>
                        <a:t>.</a:t>
                      </a:r>
                      <a:r>
                        <a:rPr lang="zh-CN" altLang="en-US" sz="1800" kern="100" dirty="0" smtClean="0">
                          <a:effectLst/>
                        </a:rPr>
                        <a:t>工装穿戴情况</a:t>
                      </a:r>
                      <a:r>
                        <a:rPr lang="zh-CN" sz="1800" kern="100" dirty="0" smtClean="0">
                          <a:effectLst/>
                        </a:rPr>
                        <a:t>（</a:t>
                      </a:r>
                      <a:r>
                        <a:rPr lang="en-US" altLang="zh-CN" sz="1800" kern="100" dirty="0" smtClean="0">
                          <a:effectLst/>
                        </a:rPr>
                        <a:t>4</a:t>
                      </a:r>
                      <a:r>
                        <a:rPr lang="zh-CN" sz="1800" kern="100" dirty="0" smtClean="0">
                          <a:effectLst/>
                        </a:rPr>
                        <a:t>分</a:t>
                      </a:r>
                      <a:r>
                        <a:rPr lang="zh-CN" sz="1800" kern="100" dirty="0">
                          <a:effectLst/>
                        </a:rPr>
                        <a:t>）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+mn-lt"/>
                          <a:ea typeface="+mn-ea"/>
                        </a:rPr>
                        <a:t>6.</a:t>
                      </a:r>
                      <a:r>
                        <a:rPr lang="zh-CN" altLang="en-US" sz="1800" kern="100" dirty="0" smtClean="0">
                          <a:effectLst/>
                          <a:latin typeface="+mn-lt"/>
                          <a:ea typeface="+mn-ea"/>
                        </a:rPr>
                        <a:t>材料消耗情况（</a:t>
                      </a:r>
                      <a:r>
                        <a:rPr lang="en-US" altLang="zh-CN" sz="1800" kern="100" dirty="0" smtClean="0">
                          <a:effectLst/>
                          <a:latin typeface="+mn-lt"/>
                          <a:ea typeface="+mn-ea"/>
                        </a:rPr>
                        <a:t>5</a:t>
                      </a:r>
                      <a:r>
                        <a:rPr lang="zh-CN" altLang="en-US" sz="1800" kern="100" dirty="0" smtClean="0">
                          <a:effectLst/>
                          <a:latin typeface="+mn-lt"/>
                          <a:ea typeface="+mn-ea"/>
                        </a:rPr>
                        <a:t>分）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32786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7.</a:t>
                      </a:r>
                      <a:r>
                        <a:rPr lang="zh-CN" altLang="en-US" sz="18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加分项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CN" sz="105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CN" sz="105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+mn-lt"/>
                          <a:ea typeface="+mn-ea"/>
                        </a:rPr>
                        <a:t>8.</a:t>
                      </a:r>
                      <a:r>
                        <a:rPr lang="zh-CN" altLang="en-US" sz="1800" kern="100" dirty="0" smtClean="0">
                          <a:effectLst/>
                          <a:latin typeface="+mn-lt"/>
                          <a:ea typeface="+mn-ea"/>
                        </a:rPr>
                        <a:t>需要改进的地方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 smtClean="0">
                          <a:effectLst/>
                        </a:rPr>
                        <a:t>签字（日期）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5703752" y="6218148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r>
              <a:rPr lang="en-US" altLang="zh-CN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7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advClick="0" advTm="3000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 bwMode="auto">
          <a:xfrm>
            <a:off x="-1724025" y="630456"/>
            <a:ext cx="13914438" cy="5616575"/>
            <a:chOff x="-1724078" y="765700"/>
            <a:chExt cx="13914491" cy="5615628"/>
          </a:xfrm>
        </p:grpSpPr>
        <p:grpSp>
          <p:nvGrpSpPr>
            <p:cNvPr id="85001" name="组合 1"/>
            <p:cNvGrpSpPr/>
            <p:nvPr/>
          </p:nvGrpSpPr>
          <p:grpSpPr bwMode="auto">
            <a:xfrm>
              <a:off x="-1724078" y="765700"/>
              <a:ext cx="13914491" cy="4319063"/>
              <a:chOff x="-1724078" y="765700"/>
              <a:chExt cx="13914491" cy="4319063"/>
            </a:xfrm>
          </p:grpSpPr>
          <p:sp>
            <p:nvSpPr>
              <p:cNvPr id="32" name="矩形 31"/>
              <p:cNvSpPr/>
              <p:nvPr/>
            </p:nvSpPr>
            <p:spPr>
              <a:xfrm>
                <a:off x="-46" y="2060882"/>
                <a:ext cx="6527825" cy="3023678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dirty="0"/>
              </a:p>
            </p:txBody>
          </p:sp>
          <p:pic>
            <p:nvPicPr>
              <p:cNvPr id="85009" name="图片 5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837136" y="2060575"/>
                <a:ext cx="4232728" cy="30241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5010" name="标题 4"/>
              <p:cNvSpPr txBox="1">
                <a:spLocks noChangeArrowheads="1"/>
              </p:cNvSpPr>
              <p:nvPr/>
            </p:nvSpPr>
            <p:spPr bwMode="auto">
              <a:xfrm>
                <a:off x="-1724078" y="4816476"/>
                <a:ext cx="5513388" cy="26828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/>
              <a:lstStyle/>
              <a:p>
                <a:pPr lvl="1"/>
                <a:endParaRPr lang="en-US" altLang="zh-CN" sz="16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2" name="TextBox 59"/>
              <p:cNvSpPr>
                <a:spLocks noChangeArrowheads="1"/>
              </p:cNvSpPr>
              <p:nvPr/>
            </p:nvSpPr>
            <p:spPr bwMode="auto">
              <a:xfrm flipH="1">
                <a:off x="4006819" y="1197427"/>
                <a:ext cx="3119450" cy="39998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0" hangingPunct="0">
                  <a:defRPr/>
                </a:pPr>
                <a:endParaRPr lang="en-US" altLang="zh-CN" sz="2000" dirty="0">
                  <a:solidFill>
                    <a:schemeClr val="bg1">
                      <a:lumMod val="50000"/>
                    </a:schemeClr>
                  </a:solidFill>
                  <a:latin typeface="华文隶书" pitchFamily="2" charset="-122"/>
                  <a:ea typeface="华文隶书" pitchFamily="2" charset="-122"/>
                  <a:sym typeface="方正兰亭黑_GBK"/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11352210" y="2043423"/>
                <a:ext cx="838203" cy="304113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pic>
            <p:nvPicPr>
              <p:cNvPr id="85013" name="图片 10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9263558" y="765700"/>
                <a:ext cx="1224136" cy="12228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85002" name="组合 8"/>
            <p:cNvGrpSpPr/>
            <p:nvPr/>
          </p:nvGrpSpPr>
          <p:grpSpPr bwMode="auto">
            <a:xfrm>
              <a:off x="6735764" y="1556916"/>
              <a:ext cx="4500562" cy="4824412"/>
              <a:chOff x="6735668" y="1556793"/>
              <a:chExt cx="4500634" cy="4824535"/>
            </a:xfrm>
          </p:grpSpPr>
          <p:sp>
            <p:nvSpPr>
              <p:cNvPr id="19" name="矩形 18"/>
              <p:cNvSpPr/>
              <p:nvPr/>
            </p:nvSpPr>
            <p:spPr>
              <a:xfrm>
                <a:off x="6735646" y="3022659"/>
                <a:ext cx="4500651" cy="4603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6735646" y="4078196"/>
                <a:ext cx="4500651" cy="4444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1" name="矩形 20"/>
              <p:cNvSpPr/>
              <p:nvPr/>
            </p:nvSpPr>
            <p:spPr>
              <a:xfrm rot="5400000">
                <a:off x="5423144" y="3909941"/>
                <a:ext cx="4753882" cy="4603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2" name="矩形 21"/>
              <p:cNvSpPr/>
              <p:nvPr/>
            </p:nvSpPr>
            <p:spPr>
              <a:xfrm rot="5400000">
                <a:off x="6828069" y="4162317"/>
                <a:ext cx="4249129" cy="4603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30" name="矩形 29"/>
              <p:cNvSpPr/>
              <p:nvPr/>
            </p:nvSpPr>
            <p:spPr>
              <a:xfrm rot="5400000">
                <a:off x="7908396" y="4161523"/>
                <a:ext cx="4393571" cy="4603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</p:grp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1487488" y="2792413"/>
            <a:ext cx="5348287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rgbClr val="FFC000"/>
                </a:solidFill>
                <a:latin typeface="AvantGarde Md BT"/>
                <a:ea typeface="微软雅黑" panose="020B0503020204020204" pitchFamily="34" charset="-122"/>
              </a:rPr>
              <a:t>   </a:t>
            </a:r>
            <a:endParaRPr lang="en-US" altLang="zh-CN" sz="3600" b="1" dirty="0">
              <a:solidFill>
                <a:srgbClr val="FFC000"/>
              </a:solidFill>
              <a:latin typeface="AvantGarde Md BT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32658" y="2933919"/>
            <a:ext cx="4826000" cy="15081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9200" dirty="0">
                <a:solidFill>
                  <a:schemeClr val="bg1">
                    <a:lumMod val="75000"/>
                  </a:schemeClr>
                </a:solidFill>
                <a:latin typeface="Stencil" pitchFamily="82" charset="0"/>
              </a:rPr>
              <a:t>Thanks</a:t>
            </a:r>
            <a:endParaRPr lang="zh-CN" altLang="en-US" sz="9200" dirty="0">
              <a:solidFill>
                <a:schemeClr val="bg1">
                  <a:lumMod val="75000"/>
                </a:schemeClr>
              </a:solidFill>
              <a:latin typeface="Stencil" pitchFamily="82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0128250" y="4124325"/>
            <a:ext cx="941388" cy="960438"/>
          </a:xfrm>
          <a:prstGeom prst="rect">
            <a:avLst/>
          </a:prstGeom>
          <a:solidFill>
            <a:schemeClr val="accent1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8986838" y="2065338"/>
            <a:ext cx="1095375" cy="962025"/>
          </a:xfrm>
          <a:prstGeom prst="rect">
            <a:avLst/>
          </a:prstGeom>
          <a:solidFill>
            <a:schemeClr val="accent6">
              <a:lumMod val="50000"/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</p:spTree>
  </p:cSld>
  <p:clrMapOvr>
    <a:masterClrMapping/>
  </p:clrMapOvr>
  <p:transition advClick="0" advTm="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23" grpId="0" animBg="1"/>
      <p:bldP spid="2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信息化教学设计PPT模版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0377d3bc-9190-48dc-a958-d3405d5b1dde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pFill/>
        <a:ln>
          <a:solidFill>
            <a:srgbClr val="FF9933"/>
          </a:solidFill>
        </a:ln>
      </a:spPr>
      <a:bodyPr rtlCol="0" anchor="ctr"/>
      <a:lstStyle>
        <a:defPPr algn="ctr">
          <a:defRPr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358</Words>
  <Application>Microsoft Office PowerPoint</Application>
  <PresentationFormat>自定义</PresentationFormat>
  <Paragraphs>115</Paragraphs>
  <Slides>8</Slides>
  <Notes>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www.33ppt.com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信息化教学设计PPT模版</dc:title>
  <dc:creator>weihai</dc:creator>
  <cp:lastModifiedBy>weihai</cp:lastModifiedBy>
  <cp:revision>1572</cp:revision>
  <dcterms:created xsi:type="dcterms:W3CDTF">2016-06-02T10:48:00Z</dcterms:created>
  <dcterms:modified xsi:type="dcterms:W3CDTF">2019-12-08T15:22:25Z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