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4" r:id="rId2"/>
    <p:sldId id="295" r:id="rId3"/>
    <p:sldId id="296" r:id="rId4"/>
    <p:sldId id="297" r:id="rId5"/>
    <p:sldId id="298"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74" d="100"/>
          <a:sy n="74" d="100"/>
        </p:scale>
        <p:origin x="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5E1D7-2867-4B92-B51C-E7FDBE12C0F2}" type="datetimeFigureOut">
              <a:rPr lang="zh-CN" altLang="en-US" smtClean="0"/>
              <a:t>2023/10/24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71F1F2-D919-4A02-B504-95DB93361006}" type="slidenum">
              <a:rPr lang="zh-CN" altLang="en-US" smtClean="0"/>
              <a:t>‹#›</a:t>
            </a:fld>
            <a:endParaRPr lang="zh-CN" altLang="en-US"/>
          </a:p>
        </p:txBody>
      </p:sp>
    </p:spTree>
    <p:extLst>
      <p:ext uri="{BB962C8B-B14F-4D97-AF65-F5344CB8AC3E}">
        <p14:creationId xmlns:p14="http://schemas.microsoft.com/office/powerpoint/2010/main" val="3612021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607395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3069253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73587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18203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04207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16479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3626747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14017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120569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412153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B439F3F-AC71-47F0-AE63-965D732D5F41}" type="datetimeFigureOut">
              <a:rPr lang="zh-CN" altLang="en-US" smtClean="0"/>
              <a:t>2023/10/24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283683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39F3F-AC71-47F0-AE63-965D732D5F41}" type="datetimeFigureOut">
              <a:rPr lang="zh-CN" altLang="en-US" smtClean="0"/>
              <a:t>2023/10/24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945265-2422-49C6-8915-C01C57457DF0}" type="slidenum">
              <a:rPr lang="zh-CN" altLang="en-US" smtClean="0"/>
              <a:t>‹#›</a:t>
            </a:fld>
            <a:endParaRPr lang="zh-CN" altLang="en-US"/>
          </a:p>
        </p:txBody>
      </p:sp>
    </p:spTree>
    <p:extLst>
      <p:ext uri="{BB962C8B-B14F-4D97-AF65-F5344CB8AC3E}">
        <p14:creationId xmlns:p14="http://schemas.microsoft.com/office/powerpoint/2010/main" val="936875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524000" y="2593977"/>
            <a:ext cx="9144000" cy="165576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5" name="矩形 4"/>
          <p:cNvSpPr/>
          <p:nvPr/>
        </p:nvSpPr>
        <p:spPr>
          <a:xfrm>
            <a:off x="1524000" y="4186238"/>
            <a:ext cx="9144000" cy="22225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sp>
        <p:nvSpPr>
          <p:cNvPr id="32771" name="Rectangle 20"/>
          <p:cNvSpPr>
            <a:spLocks noChangeArrowheads="1"/>
          </p:cNvSpPr>
          <p:nvPr/>
        </p:nvSpPr>
        <p:spPr bwMode="auto">
          <a:xfrm>
            <a:off x="1524000" y="3068638"/>
            <a:ext cx="9144000" cy="577850"/>
          </a:xfrm>
          <a:prstGeom prst="rect">
            <a:avLst/>
          </a:prstGeom>
          <a:noFill/>
          <a:ln w="9525">
            <a:noFill/>
            <a:miter lim="800000"/>
          </a:ln>
        </p:spPr>
        <p:txBody>
          <a:bodyPr wrap="none" anchor="ctr"/>
          <a:lstStyle/>
          <a:p>
            <a:pPr algn="ctr" fontAlgn="base">
              <a:spcBef>
                <a:spcPct val="0"/>
              </a:spcBef>
              <a:spcAft>
                <a:spcPct val="0"/>
              </a:spcAft>
            </a:pPr>
            <a:r>
              <a:rPr lang="zh-CN" altLang="en-US" sz="3600">
                <a:solidFill>
                  <a:prstClr val="white"/>
                </a:solidFill>
                <a:latin typeface="Arial" pitchFamily="34" charset="0"/>
                <a:ea typeface="华文新魏" pitchFamily="2" charset="-122"/>
                <a:cs typeface="华文新魏" pitchFamily="2" charset="-122"/>
              </a:rPr>
              <a:t>三</a:t>
            </a:r>
            <a:r>
              <a:rPr lang="zh-CN" altLang="en-US" sz="3600">
                <a:solidFill>
                  <a:prstClr val="white"/>
                </a:solidFill>
                <a:latin typeface="Arial" pitchFamily="34" charset="0"/>
                <a:ea typeface="华文新魏" pitchFamily="2" charset="-122"/>
                <a:cs typeface="华文新魏" pitchFamily="2" charset="-122"/>
              </a:rPr>
              <a:t>、安全管理奖罚标准</a:t>
            </a:r>
          </a:p>
        </p:txBody>
      </p:sp>
      <p:cxnSp>
        <p:nvCxnSpPr>
          <p:cNvPr id="10" name="直接连接符 9"/>
          <p:cNvCxnSpPr/>
          <p:nvPr/>
        </p:nvCxnSpPr>
        <p:spPr>
          <a:xfrm flipH="1" flipV="1">
            <a:off x="1524002" y="1058547"/>
            <a:ext cx="1979710" cy="12461"/>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0762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4034" name="Rectangle 44"/>
          <p:cNvSpPr>
            <a:spLocks noChangeArrowheads="1"/>
          </p:cNvSpPr>
          <p:nvPr/>
        </p:nvSpPr>
        <p:spPr bwMode="auto">
          <a:xfrm>
            <a:off x="1524000" y="1214440"/>
            <a:ext cx="9144000" cy="73025"/>
          </a:xfrm>
          <a:prstGeom prst="rect">
            <a:avLst/>
          </a:prstGeom>
          <a:solidFill>
            <a:schemeClr val="folHlink"/>
          </a:solidFill>
          <a:ln w="9525">
            <a:noFill/>
            <a:miter lim="800000"/>
          </a:ln>
        </p:spPr>
        <p:txBody>
          <a:bodyPr wrap="none" anchor="ctr"/>
          <a:lstStyle/>
          <a:p>
            <a:pPr algn="ctr" fontAlgn="base">
              <a:spcBef>
                <a:spcPct val="0"/>
              </a:spcBef>
              <a:spcAft>
                <a:spcPct val="0"/>
              </a:spcAft>
            </a:pPr>
            <a:endParaRPr lang="zh-CN" altLang="en-US">
              <a:solidFill>
                <a:prstClr val="black"/>
              </a:solidFill>
              <a:latin typeface="Arial" pitchFamily="34" charset="0"/>
            </a:endParaRPr>
          </a:p>
        </p:txBody>
      </p:sp>
      <p:sp>
        <p:nvSpPr>
          <p:cNvPr id="44040" name="Rectangle 45"/>
          <p:cNvSpPr>
            <a:spLocks noChangeArrowheads="1"/>
          </p:cNvSpPr>
          <p:nvPr/>
        </p:nvSpPr>
        <p:spPr bwMode="auto">
          <a:xfrm>
            <a:off x="1125856" y="635000"/>
            <a:ext cx="3960813" cy="457200"/>
          </a:xfrm>
          <a:prstGeom prst="rect">
            <a:avLst/>
          </a:prstGeom>
          <a:noFill/>
          <a:ln w="9525">
            <a:noFill/>
            <a:miter lim="800000"/>
          </a:ln>
        </p:spPr>
        <p:txBody>
          <a:bodyPr>
            <a:spAutoFit/>
          </a:bodyPr>
          <a:lstStyle/>
          <a:p>
            <a:pPr algn="ctr" fontAlgn="base">
              <a:spcBef>
                <a:spcPct val="0"/>
              </a:spcBef>
              <a:spcAft>
                <a:spcPct val="0"/>
              </a:spcAft>
            </a:pPr>
            <a:r>
              <a:rPr lang="zh-CN" altLang="en-US" sz="2400" b="1">
                <a:solidFill>
                  <a:prstClr val="white"/>
                </a:solidFill>
                <a:latin typeface="Arial" pitchFamily="34" charset="0"/>
                <a:ea typeface="黑体" pitchFamily="2" charset="-122"/>
              </a:rPr>
              <a:t>安全管理奖罚标准</a:t>
            </a:r>
          </a:p>
        </p:txBody>
      </p:sp>
      <p:sp>
        <p:nvSpPr>
          <p:cNvPr id="44042" name="Rectangle 18"/>
          <p:cNvSpPr>
            <a:spLocks noChangeArrowheads="1"/>
          </p:cNvSpPr>
          <p:nvPr/>
        </p:nvSpPr>
        <p:spPr bwMode="auto">
          <a:xfrm>
            <a:off x="2094232" y="1707515"/>
            <a:ext cx="8004175" cy="2834640"/>
          </a:xfrm>
          <a:prstGeom prst="rect">
            <a:avLst/>
          </a:prstGeom>
          <a:noFill/>
          <a:ln w="9525">
            <a:noFill/>
            <a:miter lim="800000"/>
          </a:ln>
        </p:spPr>
        <p:txBody>
          <a:bodyPr anchor="ctr">
            <a:spAutoFit/>
          </a:bodyPr>
          <a:lstStyle/>
          <a:p>
            <a:pPr fontAlgn="base">
              <a:lnSpc>
                <a:spcPct val="150000"/>
              </a:lnSpc>
              <a:spcBef>
                <a:spcPct val="0"/>
              </a:spcBef>
              <a:spcAft>
                <a:spcPct val="0"/>
              </a:spcAft>
            </a:pPr>
            <a:r>
              <a:rPr lang="zh-CN" altLang="en-US" sz="2400">
                <a:solidFill>
                  <a:prstClr val="black"/>
                </a:solidFill>
                <a:latin typeface="宋体" pitchFamily="2" charset="-122"/>
              </a:rPr>
              <a:t>实施细则：</a:t>
            </a:r>
            <a:endParaRPr lang="en-US" altLang="zh-CN" sz="2400">
              <a:solidFill>
                <a:prstClr val="black"/>
              </a:solidFill>
              <a:latin typeface="宋体" pitchFamily="2" charset="-122"/>
            </a:endParaRPr>
          </a:p>
          <a:p>
            <a:pPr fontAlgn="base">
              <a:lnSpc>
                <a:spcPct val="150000"/>
              </a:lnSpc>
              <a:spcBef>
                <a:spcPct val="0"/>
              </a:spcBef>
              <a:spcAft>
                <a:spcPct val="0"/>
              </a:spcAft>
            </a:pPr>
            <a:r>
              <a:rPr lang="en-US" altLang="zh-CN" sz="2400">
                <a:solidFill>
                  <a:prstClr val="black"/>
                </a:solidFill>
                <a:latin typeface="宋体" pitchFamily="2" charset="-122"/>
              </a:rPr>
              <a:t>1</a:t>
            </a:r>
            <a:r>
              <a:rPr lang="zh-CN" altLang="en-US" sz="2400">
                <a:solidFill>
                  <a:prstClr val="black"/>
                </a:solidFill>
                <a:latin typeface="宋体" pitchFamily="2" charset="-122"/>
              </a:rPr>
              <a:t>、对安全检查中发现问题进行拍照，形成问题隐患罚款单，罚款单直接发给施工班组负责人，勒令整改。</a:t>
            </a:r>
          </a:p>
          <a:p>
            <a:pPr fontAlgn="base">
              <a:lnSpc>
                <a:spcPct val="150000"/>
              </a:lnSpc>
              <a:spcBef>
                <a:spcPct val="0"/>
              </a:spcBef>
              <a:spcAft>
                <a:spcPct val="0"/>
              </a:spcAft>
            </a:pPr>
            <a:r>
              <a:rPr lang="en-US" altLang="zh-CN" sz="2400">
                <a:solidFill>
                  <a:prstClr val="black"/>
                </a:solidFill>
                <a:latin typeface="宋体" pitchFamily="2" charset="-122"/>
              </a:rPr>
              <a:t>2</a:t>
            </a:r>
            <a:r>
              <a:rPr lang="zh-CN" altLang="en-US" sz="2400">
                <a:solidFill>
                  <a:prstClr val="black"/>
                </a:solidFill>
                <a:latin typeface="宋体" pitchFamily="2" charset="-122"/>
              </a:rPr>
              <a:t>、施工班组负责人对责任人员进行教育，并进行书面回复。    </a:t>
            </a:r>
            <a:endParaRPr lang="en-US" altLang="zh-CN" sz="2400">
              <a:solidFill>
                <a:prstClr val="black"/>
              </a:solidFill>
              <a:latin typeface="宋体" pitchFamily="2" charset="-122"/>
            </a:endParaRPr>
          </a:p>
          <a:p>
            <a:pPr fontAlgn="base">
              <a:lnSpc>
                <a:spcPct val="150000"/>
              </a:lnSpc>
              <a:spcBef>
                <a:spcPct val="0"/>
              </a:spcBef>
              <a:spcAft>
                <a:spcPct val="0"/>
              </a:spcAft>
            </a:pPr>
            <a:r>
              <a:rPr lang="en-US" altLang="zh-CN" sz="2400">
                <a:solidFill>
                  <a:prstClr val="black"/>
                </a:solidFill>
                <a:latin typeface="宋体" pitchFamily="2" charset="-122"/>
              </a:rPr>
              <a:t>3</a:t>
            </a:r>
            <a:r>
              <a:rPr lang="zh-CN" altLang="en-US" sz="2400">
                <a:solidFill>
                  <a:prstClr val="black"/>
                </a:solidFill>
                <a:latin typeface="宋体" pitchFamily="2" charset="-122"/>
              </a:rPr>
              <a:t>、如未进行整改，针对情节轻重，进行罚款</a:t>
            </a:r>
          </a:p>
        </p:txBody>
      </p:sp>
      <p:sp>
        <p:nvSpPr>
          <p:cNvPr id="100" name="文本框 99"/>
          <p:cNvSpPr txBox="1"/>
          <p:nvPr/>
        </p:nvSpPr>
        <p:spPr>
          <a:xfrm>
            <a:off x="3556000" y="-3089910"/>
            <a:ext cx="5080000" cy="822960"/>
          </a:xfrm>
          <a:prstGeom prst="rect">
            <a:avLst/>
          </a:prstGeom>
          <a:noFill/>
          <a:ln w="9525">
            <a:noFill/>
          </a:ln>
        </p:spPr>
        <p:txBody>
          <a:bodyPr>
            <a:spAutoFit/>
          </a:bodyPr>
          <a:lstStyle/>
          <a:p>
            <a:pPr indent="359410" fontAlgn="base">
              <a:spcBef>
                <a:spcPct val="0"/>
              </a:spcBef>
              <a:spcAft>
                <a:spcPct val="0"/>
              </a:spcAft>
            </a:pPr>
            <a:r>
              <a:rPr lang="zh-CN" altLang="en-US" sz="1200">
                <a:solidFill>
                  <a:prstClr val="black"/>
                </a:solidFill>
                <a:latin typeface="宋体" pitchFamily="2" charset="-122"/>
                <a:cs typeface="宋体" pitchFamily="2" charset="-122"/>
              </a:rPr>
              <a:t>若施工过程中发生下列有工人责任的安全事故或未按规定施工造成对公司名誉或利益受损事件；及工人对项目部提出安全整改意见逾期未整改或违反施工现场安全纪律；项目部有权对乙方按照下列处罚标准处罚，并由劳务负责人两日内代项目收缴罚金，逾期从劳务费中双倍扣除。</a:t>
            </a:r>
            <a:endParaRPr lang="zh-CN" altLang="en-US">
              <a:solidFill>
                <a:prstClr val="black"/>
              </a:solidFill>
              <a:latin typeface="宋体" pitchFamily="2" charset="-122"/>
            </a:endParaRPr>
          </a:p>
        </p:txBody>
      </p:sp>
      <p:sp>
        <p:nvSpPr>
          <p:cNvPr id="6" name="文本框 5"/>
          <p:cNvSpPr txBox="1"/>
          <p:nvPr/>
        </p:nvSpPr>
        <p:spPr>
          <a:xfrm>
            <a:off x="3556000" y="9429750"/>
            <a:ext cx="5080000" cy="518160"/>
          </a:xfrm>
          <a:prstGeom prst="rect">
            <a:avLst/>
          </a:prstGeom>
          <a:noFill/>
          <a:ln w="9525">
            <a:noFill/>
          </a:ln>
        </p:spPr>
        <p:txBody>
          <a:bodyPr>
            <a:spAutoFit/>
          </a:bodyPr>
          <a:lstStyle/>
          <a:p>
            <a:pPr marL="177800" indent="-177800" fontAlgn="base">
              <a:spcBef>
                <a:spcPct val="0"/>
              </a:spcBef>
              <a:spcAft>
                <a:spcPct val="0"/>
              </a:spcAft>
            </a:pPr>
            <a:endParaRPr lang="en-US" altLang="zh-CN" sz="1400">
              <a:solidFill>
                <a:prstClr val="black"/>
              </a:solidFill>
              <a:latin typeface="宋体" pitchFamily="2" charset="-122"/>
              <a:cs typeface="宋体" pitchFamily="2" charset="-122"/>
            </a:endParaRPr>
          </a:p>
          <a:p>
            <a:pPr marL="177800" indent="-177800" fontAlgn="base">
              <a:spcBef>
                <a:spcPct val="0"/>
              </a:spcBef>
              <a:spcAft>
                <a:spcPct val="0"/>
              </a:spcAft>
            </a:pPr>
            <a:r>
              <a:rPr lang="en-US" altLang="zh-CN" sz="1400">
                <a:solidFill>
                  <a:prstClr val="black"/>
                </a:solidFill>
                <a:latin typeface="宋体" pitchFamily="2" charset="-122"/>
                <a:cs typeface="宋体" pitchFamily="2" charset="-122"/>
              </a:rPr>
              <a:t> </a:t>
            </a:r>
            <a:endParaRPr lang="zh-CN" altLang="en-US">
              <a:solidFill>
                <a:prstClr val="black"/>
              </a:solidFill>
              <a:latin typeface="宋体" pitchFamily="2" charset="-122"/>
            </a:endParaRPr>
          </a:p>
        </p:txBody>
      </p:sp>
    </p:spTree>
    <p:extLst>
      <p:ext uri="{BB962C8B-B14F-4D97-AF65-F5344CB8AC3E}">
        <p14:creationId xmlns:p14="http://schemas.microsoft.com/office/powerpoint/2010/main" val="35964338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5058" name="Rectangle 44"/>
          <p:cNvSpPr>
            <a:spLocks noChangeArrowheads="1"/>
          </p:cNvSpPr>
          <p:nvPr/>
        </p:nvSpPr>
        <p:spPr bwMode="auto">
          <a:xfrm>
            <a:off x="1524000" y="1214440"/>
            <a:ext cx="9144000" cy="73025"/>
          </a:xfrm>
          <a:prstGeom prst="rect">
            <a:avLst/>
          </a:prstGeom>
          <a:solidFill>
            <a:schemeClr val="folHlink"/>
          </a:solidFill>
          <a:ln w="9525">
            <a:noFill/>
            <a:miter lim="800000"/>
          </a:ln>
        </p:spPr>
        <p:txBody>
          <a:bodyPr wrap="none" anchor="ctr"/>
          <a:lstStyle/>
          <a:p>
            <a:pPr algn="ctr" fontAlgn="base">
              <a:spcBef>
                <a:spcPct val="0"/>
              </a:spcBef>
              <a:spcAft>
                <a:spcPct val="0"/>
              </a:spcAft>
            </a:pPr>
            <a:endParaRPr lang="zh-CN" altLang="en-US">
              <a:solidFill>
                <a:prstClr val="black"/>
              </a:solidFill>
              <a:latin typeface="Arial" pitchFamily="34" charset="0"/>
            </a:endParaRPr>
          </a:p>
        </p:txBody>
      </p:sp>
      <p:sp>
        <p:nvSpPr>
          <p:cNvPr id="45064" name="Rectangle 45"/>
          <p:cNvSpPr>
            <a:spLocks noChangeArrowheads="1"/>
          </p:cNvSpPr>
          <p:nvPr/>
        </p:nvSpPr>
        <p:spPr bwMode="auto">
          <a:xfrm>
            <a:off x="1054101" y="635000"/>
            <a:ext cx="3960813" cy="457200"/>
          </a:xfrm>
          <a:prstGeom prst="rect">
            <a:avLst/>
          </a:prstGeom>
          <a:noFill/>
          <a:ln w="9525">
            <a:noFill/>
            <a:miter lim="800000"/>
          </a:ln>
        </p:spPr>
        <p:txBody>
          <a:bodyPr>
            <a:spAutoFit/>
          </a:bodyPr>
          <a:lstStyle/>
          <a:p>
            <a:pPr algn="ctr" fontAlgn="base">
              <a:spcBef>
                <a:spcPct val="0"/>
              </a:spcBef>
              <a:spcAft>
                <a:spcPct val="0"/>
              </a:spcAft>
            </a:pPr>
            <a:r>
              <a:rPr lang="zh-CN" altLang="en-US" sz="2400" b="1">
                <a:solidFill>
                  <a:prstClr val="white"/>
                </a:solidFill>
                <a:latin typeface="Arial" pitchFamily="34" charset="0"/>
                <a:ea typeface="黑体" pitchFamily="2" charset="-122"/>
              </a:rPr>
              <a:t>安全管理奖罚标准</a:t>
            </a:r>
          </a:p>
        </p:txBody>
      </p:sp>
      <p:pic>
        <p:nvPicPr>
          <p:cNvPr id="45066" name="Picture 2"/>
          <p:cNvPicPr>
            <a:picLocks noChangeAspect="1" noChangeArrowheads="1"/>
          </p:cNvPicPr>
          <p:nvPr/>
        </p:nvPicPr>
        <p:blipFill>
          <a:blip r:embed="rId2"/>
          <a:stretch>
            <a:fillRect/>
          </a:stretch>
        </p:blipFill>
        <p:spPr bwMode="auto">
          <a:xfrm>
            <a:off x="2788922" y="1287780"/>
            <a:ext cx="6623685" cy="4447540"/>
          </a:xfrm>
          <a:prstGeom prst="rect">
            <a:avLst/>
          </a:prstGeom>
          <a:noFill/>
          <a:ln w="9525">
            <a:noFill/>
            <a:miter lim="800000"/>
          </a:ln>
        </p:spPr>
      </p:pic>
      <p:sp>
        <p:nvSpPr>
          <p:cNvPr id="3" name="文本框 2"/>
          <p:cNvSpPr txBox="1"/>
          <p:nvPr/>
        </p:nvSpPr>
        <p:spPr>
          <a:xfrm>
            <a:off x="7866381" y="58312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Tree>
    <p:extLst>
      <p:ext uri="{BB962C8B-B14F-4D97-AF65-F5344CB8AC3E}">
        <p14:creationId xmlns:p14="http://schemas.microsoft.com/office/powerpoint/2010/main" val="17488261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5058" name="Rectangle 44"/>
          <p:cNvSpPr>
            <a:spLocks noChangeArrowheads="1"/>
          </p:cNvSpPr>
          <p:nvPr/>
        </p:nvSpPr>
        <p:spPr bwMode="auto">
          <a:xfrm>
            <a:off x="1524000" y="1214440"/>
            <a:ext cx="9144000" cy="73025"/>
          </a:xfrm>
          <a:prstGeom prst="rect">
            <a:avLst/>
          </a:prstGeom>
          <a:solidFill>
            <a:schemeClr val="folHlink"/>
          </a:solidFill>
          <a:ln w="9525">
            <a:noFill/>
            <a:miter lim="800000"/>
          </a:ln>
        </p:spPr>
        <p:txBody>
          <a:bodyPr wrap="none" anchor="ctr"/>
          <a:lstStyle/>
          <a:p>
            <a:pPr algn="ctr" fontAlgn="base">
              <a:spcBef>
                <a:spcPct val="0"/>
              </a:spcBef>
              <a:spcAft>
                <a:spcPct val="0"/>
              </a:spcAft>
            </a:pPr>
            <a:endParaRPr lang="zh-CN" altLang="en-US">
              <a:solidFill>
                <a:prstClr val="black"/>
              </a:solidFill>
              <a:latin typeface="Arial" pitchFamily="34" charset="0"/>
            </a:endParaRPr>
          </a:p>
        </p:txBody>
      </p:sp>
      <p:sp>
        <p:nvSpPr>
          <p:cNvPr id="45064" name="Rectangle 45"/>
          <p:cNvSpPr>
            <a:spLocks noChangeArrowheads="1"/>
          </p:cNvSpPr>
          <p:nvPr/>
        </p:nvSpPr>
        <p:spPr bwMode="auto">
          <a:xfrm>
            <a:off x="1054101" y="635000"/>
            <a:ext cx="3960813" cy="457200"/>
          </a:xfrm>
          <a:prstGeom prst="rect">
            <a:avLst/>
          </a:prstGeom>
          <a:noFill/>
          <a:ln w="9525">
            <a:noFill/>
            <a:miter lim="800000"/>
          </a:ln>
        </p:spPr>
        <p:txBody>
          <a:bodyPr>
            <a:spAutoFit/>
          </a:bodyPr>
          <a:lstStyle/>
          <a:p>
            <a:pPr algn="ctr" fontAlgn="base">
              <a:spcBef>
                <a:spcPct val="0"/>
              </a:spcBef>
              <a:spcAft>
                <a:spcPct val="0"/>
              </a:spcAft>
            </a:pPr>
            <a:r>
              <a:rPr lang="zh-CN" altLang="en-US" sz="2400" b="1">
                <a:solidFill>
                  <a:prstClr val="white"/>
                </a:solidFill>
                <a:latin typeface="Arial" pitchFamily="34" charset="0"/>
                <a:ea typeface="黑体" pitchFamily="2" charset="-122"/>
              </a:rPr>
              <a:t>安全管理奖罚标准</a:t>
            </a:r>
          </a:p>
        </p:txBody>
      </p:sp>
      <p:pic>
        <p:nvPicPr>
          <p:cNvPr id="45067" name="Picture 3"/>
          <p:cNvPicPr>
            <a:picLocks noChangeAspect="1" noChangeArrowheads="1"/>
          </p:cNvPicPr>
          <p:nvPr/>
        </p:nvPicPr>
        <p:blipFill>
          <a:blip r:embed="rId2"/>
          <a:stretch>
            <a:fillRect/>
          </a:stretch>
        </p:blipFill>
        <p:spPr bwMode="auto">
          <a:xfrm>
            <a:off x="2528570" y="1463675"/>
            <a:ext cx="7350760" cy="4191000"/>
          </a:xfrm>
          <a:prstGeom prst="rect">
            <a:avLst/>
          </a:prstGeom>
          <a:noFill/>
          <a:ln w="9525">
            <a:noFill/>
            <a:miter lim="800000"/>
          </a:ln>
        </p:spPr>
      </p:pic>
      <p:sp>
        <p:nvSpPr>
          <p:cNvPr id="3" name="文本框 2"/>
          <p:cNvSpPr txBox="1"/>
          <p:nvPr/>
        </p:nvSpPr>
        <p:spPr>
          <a:xfrm>
            <a:off x="7866381" y="5831205"/>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Tree>
    <p:extLst>
      <p:ext uri="{BB962C8B-B14F-4D97-AF65-F5344CB8AC3E}">
        <p14:creationId xmlns:p14="http://schemas.microsoft.com/office/powerpoint/2010/main" val="3036570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Freeform 312"/>
          <p:cNvSpPr/>
          <p:nvPr/>
        </p:nvSpPr>
        <p:spPr bwMode="gray">
          <a:xfrm>
            <a:off x="1514476" y="571502"/>
            <a:ext cx="9172575" cy="625475"/>
          </a:xfrm>
          <a:custGeom>
            <a:avLst/>
            <a:gdLst>
              <a:gd name="T0" fmla="*/ 0 w 5778"/>
              <a:gd name="T1" fmla="*/ 2147483647 h 565"/>
              <a:gd name="T2" fmla="*/ 0 w 5778"/>
              <a:gd name="T3" fmla="*/ 0 h 565"/>
              <a:gd name="T4" fmla="*/ 2147483647 w 5778"/>
              <a:gd name="T5" fmla="*/ 0 h 565"/>
              <a:gd name="T6" fmla="*/ 2147483647 w 5778"/>
              <a:gd name="T7" fmla="*/ 2147483647 h 565"/>
              <a:gd name="T8" fmla="*/ 0 w 5778"/>
              <a:gd name="T9" fmla="*/ 2147483647 h 565"/>
              <a:gd name="T10" fmla="*/ 0 60000 65536"/>
              <a:gd name="T11" fmla="*/ 0 60000 65536"/>
              <a:gd name="T12" fmla="*/ 0 60000 65536"/>
              <a:gd name="T13" fmla="*/ 0 60000 65536"/>
              <a:gd name="T14" fmla="*/ 0 60000 65536"/>
              <a:gd name="T15" fmla="*/ 0 w 5778"/>
              <a:gd name="T16" fmla="*/ 0 h 565"/>
              <a:gd name="T17" fmla="*/ 5778 w 5778"/>
              <a:gd name="T18" fmla="*/ 565 h 565"/>
            </a:gdLst>
            <a:ahLst/>
            <a:cxnLst>
              <a:cxn ang="T10">
                <a:pos x="T0" y="T1"/>
              </a:cxn>
              <a:cxn ang="T11">
                <a:pos x="T2" y="T3"/>
              </a:cxn>
              <a:cxn ang="T12">
                <a:pos x="T4" y="T5"/>
              </a:cxn>
              <a:cxn ang="T13">
                <a:pos x="T6" y="T7"/>
              </a:cxn>
              <a:cxn ang="T14">
                <a:pos x="T8" y="T9"/>
              </a:cxn>
            </a:cxnLst>
            <a:rect l="T15" t="T16" r="T17" b="T18"/>
            <a:pathLst>
              <a:path w="5778" h="565">
                <a:moveTo>
                  <a:pt x="0" y="565"/>
                </a:moveTo>
                <a:lnTo>
                  <a:pt x="0" y="0"/>
                </a:lnTo>
                <a:lnTo>
                  <a:pt x="5766" y="0"/>
                </a:lnTo>
                <a:lnTo>
                  <a:pt x="5778" y="565"/>
                </a:lnTo>
                <a:lnTo>
                  <a:pt x="0" y="565"/>
                </a:lnTo>
                <a:close/>
              </a:path>
            </a:pathLst>
          </a:custGeom>
          <a:gradFill rotWithShape="1">
            <a:gsLst>
              <a:gs pos="0">
                <a:srgbClr val="026AC8"/>
              </a:gs>
              <a:gs pos="100000">
                <a:schemeClr val="tx2"/>
              </a:gs>
            </a:gsLst>
            <a:lin ang="5400000" scaled="1"/>
          </a:gradFill>
          <a:ln w="9525">
            <a:noFill/>
            <a:round/>
          </a:ln>
        </p:spPr>
        <p:txBody>
          <a:bodyPr wrap="none" anchor="ctr"/>
          <a:lstStyle/>
          <a:p>
            <a:pPr fontAlgn="base">
              <a:spcBef>
                <a:spcPct val="0"/>
              </a:spcBef>
              <a:spcAft>
                <a:spcPct val="0"/>
              </a:spcAft>
            </a:pPr>
            <a:endParaRPr lang="zh-CN" altLang="en-US">
              <a:solidFill>
                <a:prstClr val="black"/>
              </a:solidFill>
              <a:latin typeface="宋体" pitchFamily="2" charset="-122"/>
            </a:endParaRPr>
          </a:p>
        </p:txBody>
      </p:sp>
      <p:sp>
        <p:nvSpPr>
          <p:cNvPr id="44034" name="Rectangle 44"/>
          <p:cNvSpPr>
            <a:spLocks noChangeArrowheads="1"/>
          </p:cNvSpPr>
          <p:nvPr/>
        </p:nvSpPr>
        <p:spPr bwMode="auto">
          <a:xfrm>
            <a:off x="1524000" y="1214440"/>
            <a:ext cx="9144000" cy="73025"/>
          </a:xfrm>
          <a:prstGeom prst="rect">
            <a:avLst/>
          </a:prstGeom>
          <a:solidFill>
            <a:schemeClr val="folHlink"/>
          </a:solidFill>
          <a:ln w="9525">
            <a:noFill/>
            <a:miter lim="800000"/>
          </a:ln>
        </p:spPr>
        <p:txBody>
          <a:bodyPr wrap="none" anchor="ctr"/>
          <a:lstStyle/>
          <a:p>
            <a:pPr algn="ctr" fontAlgn="base">
              <a:spcBef>
                <a:spcPct val="0"/>
              </a:spcBef>
              <a:spcAft>
                <a:spcPct val="0"/>
              </a:spcAft>
            </a:pPr>
            <a:endParaRPr lang="zh-CN" altLang="en-US">
              <a:solidFill>
                <a:prstClr val="black"/>
              </a:solidFill>
              <a:latin typeface="Arial" pitchFamily="34" charset="0"/>
            </a:endParaRPr>
          </a:p>
        </p:txBody>
      </p:sp>
      <p:sp>
        <p:nvSpPr>
          <p:cNvPr id="44040" name="Rectangle 45"/>
          <p:cNvSpPr>
            <a:spLocks noChangeArrowheads="1"/>
          </p:cNvSpPr>
          <p:nvPr/>
        </p:nvSpPr>
        <p:spPr bwMode="auto">
          <a:xfrm>
            <a:off x="1125856" y="635000"/>
            <a:ext cx="3960813" cy="457200"/>
          </a:xfrm>
          <a:prstGeom prst="rect">
            <a:avLst/>
          </a:prstGeom>
          <a:noFill/>
          <a:ln w="9525">
            <a:noFill/>
            <a:miter lim="800000"/>
          </a:ln>
        </p:spPr>
        <p:txBody>
          <a:bodyPr>
            <a:spAutoFit/>
          </a:bodyPr>
          <a:lstStyle/>
          <a:p>
            <a:pPr algn="ctr" fontAlgn="base">
              <a:spcBef>
                <a:spcPct val="0"/>
              </a:spcBef>
              <a:spcAft>
                <a:spcPct val="0"/>
              </a:spcAft>
            </a:pPr>
            <a:r>
              <a:rPr lang="zh-CN" altLang="en-US" sz="2400" b="1">
                <a:solidFill>
                  <a:prstClr val="white"/>
                </a:solidFill>
                <a:latin typeface="Arial" pitchFamily="34" charset="0"/>
                <a:ea typeface="黑体" pitchFamily="2" charset="-122"/>
              </a:rPr>
              <a:t>安全管理奖罚标准</a:t>
            </a:r>
          </a:p>
        </p:txBody>
      </p:sp>
      <p:sp>
        <p:nvSpPr>
          <p:cNvPr id="3" name="文本框 2"/>
          <p:cNvSpPr txBox="1"/>
          <p:nvPr/>
        </p:nvSpPr>
        <p:spPr>
          <a:xfrm>
            <a:off x="7866381" y="5902960"/>
            <a:ext cx="184731" cy="369332"/>
          </a:xfrm>
          <a:prstGeom prst="rect">
            <a:avLst/>
          </a:prstGeom>
          <a:noFill/>
        </p:spPr>
        <p:txBody>
          <a:bodyPr wrap="none" rtlCol="0" anchor="t">
            <a:spAutoFit/>
          </a:bodyPr>
          <a:lstStyle/>
          <a:p>
            <a:pPr fontAlgn="base">
              <a:spcBef>
                <a:spcPct val="0"/>
              </a:spcBef>
              <a:spcAft>
                <a:spcPct val="0"/>
              </a:spcAft>
            </a:pPr>
            <a:endParaRPr lang="zh-CN" altLang="en-US" b="1">
              <a:solidFill>
                <a:srgbClr val="012E57"/>
              </a:solidFill>
              <a:latin typeface="宋体" pitchFamily="2" charset="-122"/>
              <a:sym typeface="+mn-ea"/>
            </a:endParaRPr>
          </a:p>
        </p:txBody>
      </p:sp>
      <p:sp>
        <p:nvSpPr>
          <p:cNvPr id="100" name="文本框 99"/>
          <p:cNvSpPr txBox="1"/>
          <p:nvPr/>
        </p:nvSpPr>
        <p:spPr>
          <a:xfrm>
            <a:off x="1951990" y="1999615"/>
            <a:ext cx="8298180" cy="2103120"/>
          </a:xfrm>
          <a:prstGeom prst="rect">
            <a:avLst/>
          </a:prstGeom>
          <a:noFill/>
          <a:ln w="9525">
            <a:noFill/>
          </a:ln>
        </p:spPr>
        <p:txBody>
          <a:bodyPr wrap="square">
            <a:spAutoFit/>
          </a:bodyPr>
          <a:lstStyle/>
          <a:p>
            <a:pPr indent="359410" fontAlgn="base">
              <a:spcBef>
                <a:spcPct val="0"/>
              </a:spcBef>
              <a:spcAft>
                <a:spcPct val="0"/>
              </a:spcAft>
            </a:pPr>
            <a:r>
              <a:rPr lang="zh-CN" altLang="en-US" sz="2200">
                <a:solidFill>
                  <a:prstClr val="black"/>
                </a:solidFill>
                <a:latin typeface="宋体" pitchFamily="2" charset="-122"/>
                <a:cs typeface="宋体" pitchFamily="2" charset="-122"/>
              </a:rPr>
              <a:t>若施工过程中发生下列有工人责任的安全事故或未按规定施工造成对公司名誉或利益受损事件；</a:t>
            </a:r>
          </a:p>
          <a:p>
            <a:pPr indent="359410" fontAlgn="base">
              <a:spcBef>
                <a:spcPct val="0"/>
              </a:spcBef>
              <a:spcAft>
                <a:spcPct val="0"/>
              </a:spcAft>
            </a:pPr>
            <a:r>
              <a:rPr lang="zh-CN" altLang="en-US" sz="2200">
                <a:solidFill>
                  <a:prstClr val="black"/>
                </a:solidFill>
                <a:latin typeface="宋体" pitchFamily="2" charset="-122"/>
                <a:cs typeface="宋体" pitchFamily="2" charset="-122"/>
              </a:rPr>
              <a:t>工人对项目部提出安全整改意见逾期未整改或违反施工现场安全纪律；</a:t>
            </a:r>
          </a:p>
          <a:p>
            <a:pPr indent="359410" fontAlgn="base">
              <a:spcBef>
                <a:spcPct val="0"/>
              </a:spcBef>
              <a:spcAft>
                <a:spcPct val="0"/>
              </a:spcAft>
            </a:pPr>
            <a:r>
              <a:rPr lang="zh-CN" altLang="en-US" sz="2200">
                <a:solidFill>
                  <a:prstClr val="black"/>
                </a:solidFill>
                <a:latin typeface="宋体" pitchFamily="2" charset="-122"/>
                <a:cs typeface="宋体" pitchFamily="2" charset="-122"/>
              </a:rPr>
              <a:t>项目部有权对乙方按照下列处罚标准处罚，并由劳务负责人两日内代项目收缴罚金，逾期从劳务费中双倍扣除。</a:t>
            </a:r>
          </a:p>
        </p:txBody>
      </p:sp>
      <p:sp>
        <p:nvSpPr>
          <p:cNvPr id="6" name="文本框 5"/>
          <p:cNvSpPr txBox="1"/>
          <p:nvPr/>
        </p:nvSpPr>
        <p:spPr>
          <a:xfrm>
            <a:off x="3556000" y="9429750"/>
            <a:ext cx="5080000" cy="518160"/>
          </a:xfrm>
          <a:prstGeom prst="rect">
            <a:avLst/>
          </a:prstGeom>
          <a:noFill/>
          <a:ln w="9525">
            <a:noFill/>
          </a:ln>
        </p:spPr>
        <p:txBody>
          <a:bodyPr>
            <a:spAutoFit/>
          </a:bodyPr>
          <a:lstStyle/>
          <a:p>
            <a:pPr marL="177800" indent="-177800" fontAlgn="base">
              <a:spcBef>
                <a:spcPct val="0"/>
              </a:spcBef>
              <a:spcAft>
                <a:spcPct val="0"/>
              </a:spcAft>
            </a:pPr>
            <a:endParaRPr lang="en-US" altLang="zh-CN" sz="1400">
              <a:solidFill>
                <a:prstClr val="black"/>
              </a:solidFill>
              <a:latin typeface="宋体" pitchFamily="2" charset="-122"/>
              <a:cs typeface="宋体" pitchFamily="2" charset="-122"/>
            </a:endParaRPr>
          </a:p>
          <a:p>
            <a:pPr marL="177800" indent="-177800" fontAlgn="base">
              <a:spcBef>
                <a:spcPct val="0"/>
              </a:spcBef>
              <a:spcAft>
                <a:spcPct val="0"/>
              </a:spcAft>
            </a:pPr>
            <a:r>
              <a:rPr lang="en-US" altLang="zh-CN" sz="1400">
                <a:solidFill>
                  <a:prstClr val="black"/>
                </a:solidFill>
                <a:latin typeface="宋体" pitchFamily="2" charset="-122"/>
                <a:cs typeface="宋体" pitchFamily="2" charset="-122"/>
              </a:rPr>
              <a:t> </a:t>
            </a:r>
            <a:endParaRPr lang="zh-CN" altLang="en-US">
              <a:solidFill>
                <a:prstClr val="black"/>
              </a:solidFill>
              <a:latin typeface="宋体" pitchFamily="2" charset="-122"/>
            </a:endParaRPr>
          </a:p>
        </p:txBody>
      </p:sp>
    </p:spTree>
    <p:extLst>
      <p:ext uri="{BB962C8B-B14F-4D97-AF65-F5344CB8AC3E}">
        <p14:creationId xmlns:p14="http://schemas.microsoft.com/office/powerpoint/2010/main" val="5773069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223</Words>
  <Application>Microsoft Office PowerPoint</Application>
  <PresentationFormat>宽屏</PresentationFormat>
  <Paragraphs>17</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黑体</vt:lpstr>
      <vt:lpstr>华文新魏</vt:lpstr>
      <vt:lpstr>宋体</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vector>
  </TitlesOfParts>
  <Company>Organization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主控项目</dc:title>
  <dc:creator>PC</dc:creator>
  <cp:lastModifiedBy>PC</cp:lastModifiedBy>
  <cp:revision>23</cp:revision>
  <dcterms:created xsi:type="dcterms:W3CDTF">2023-10-24T10:06:28Z</dcterms:created>
  <dcterms:modified xsi:type="dcterms:W3CDTF">2023-10-24T10:19:07Z</dcterms:modified>
</cp:coreProperties>
</file>